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1" d="100"/>
          <a:sy n="61" d="100"/>
        </p:scale>
        <p:origin x="101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BBFFA-DE9B-2062-3EC9-E2D8D961E7B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5665472-8285-9012-B87A-7900956AFE2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4B31C47-EEEB-F051-D34A-2DBE51A1B363}"/>
              </a:ext>
            </a:extLst>
          </p:cNvPr>
          <p:cNvSpPr>
            <a:spLocks noGrp="1"/>
          </p:cNvSpPr>
          <p:nvPr>
            <p:ph type="dt" sz="half" idx="10"/>
          </p:nvPr>
        </p:nvSpPr>
        <p:spPr/>
        <p:txBody>
          <a:bodyPr/>
          <a:lstStyle/>
          <a:p>
            <a:fld id="{68DCD84A-74D4-46E2-A301-282F110FAF56}" type="datetimeFigureOut">
              <a:rPr lang="en-US" smtClean="0"/>
              <a:t>9/14/2025</a:t>
            </a:fld>
            <a:endParaRPr lang="en-US" dirty="0"/>
          </a:p>
        </p:txBody>
      </p:sp>
      <p:sp>
        <p:nvSpPr>
          <p:cNvPr id="5" name="Footer Placeholder 4">
            <a:extLst>
              <a:ext uri="{FF2B5EF4-FFF2-40B4-BE49-F238E27FC236}">
                <a16:creationId xmlns:a16="http://schemas.microsoft.com/office/drawing/2014/main" id="{0CEA5013-81D6-92C6-681A-E2D7AB962D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137B191-E443-974D-3007-05DBC6F61EC2}"/>
              </a:ext>
            </a:extLst>
          </p:cNvPr>
          <p:cNvSpPr>
            <a:spLocks noGrp="1"/>
          </p:cNvSpPr>
          <p:nvPr>
            <p:ph type="sldNum" sz="quarter" idx="12"/>
          </p:nvPr>
        </p:nvSpPr>
        <p:spPr/>
        <p:txBody>
          <a:bodyPr/>
          <a:lstStyle/>
          <a:p>
            <a:fld id="{7BB8E5F9-0838-40B3-A8EE-90478EA2E625}" type="slidenum">
              <a:rPr lang="en-US" smtClean="0"/>
              <a:t>‹#›</a:t>
            </a:fld>
            <a:endParaRPr lang="en-US" dirty="0"/>
          </a:p>
        </p:txBody>
      </p:sp>
    </p:spTree>
    <p:extLst>
      <p:ext uri="{BB962C8B-B14F-4D97-AF65-F5344CB8AC3E}">
        <p14:creationId xmlns:p14="http://schemas.microsoft.com/office/powerpoint/2010/main" val="96177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E506B99-2C27-BCE2-AB26-8B45DDA0596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282062293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DE75F53-DEF1-10CE-3C58-D17059C04F3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C9EFC7F-5F61-2AE2-7535-35182A1E3C5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183C6A-02F2-D00E-1EE8-45BB6886178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DCD84A-74D4-46E2-A301-282F110FAF56}" type="datetimeFigureOut">
              <a:rPr lang="en-US" smtClean="0"/>
              <a:t>9/14/2025</a:t>
            </a:fld>
            <a:endParaRPr lang="en-US" dirty="0"/>
          </a:p>
        </p:txBody>
      </p:sp>
      <p:sp>
        <p:nvSpPr>
          <p:cNvPr id="5" name="Footer Placeholder 4">
            <a:extLst>
              <a:ext uri="{FF2B5EF4-FFF2-40B4-BE49-F238E27FC236}">
                <a16:creationId xmlns:a16="http://schemas.microsoft.com/office/drawing/2014/main" id="{421422A5-F97C-8AE2-C00E-3D3A3EC696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EDCCD50C-4881-6C32-DCAC-E49933B932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B8E5F9-0838-40B3-A8EE-90478EA2E625}" type="slidenum">
              <a:rPr lang="en-US" smtClean="0"/>
              <a:t>‹#›</a:t>
            </a:fld>
            <a:endParaRPr lang="en-US" dirty="0"/>
          </a:p>
        </p:txBody>
      </p:sp>
    </p:spTree>
    <p:extLst>
      <p:ext uri="{BB962C8B-B14F-4D97-AF65-F5344CB8AC3E}">
        <p14:creationId xmlns:p14="http://schemas.microsoft.com/office/powerpoint/2010/main" val="259869984"/>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65233EE-860E-CF0D-6B92-13AE8B8B595D}"/>
              </a:ext>
            </a:extLst>
          </p:cNvPr>
          <p:cNvSpPr txBox="1">
            <a:spLocks/>
          </p:cNvSpPr>
          <p:nvPr/>
        </p:nvSpPr>
        <p:spPr>
          <a:xfrm>
            <a:off x="1342700" y="1828250"/>
            <a:ext cx="9283262" cy="33591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z="30000" b="1" dirty="0" err="1">
                <a:ln w="57150">
                  <a:solidFill>
                    <a:schemeClr val="tx1">
                      <a:lumMod val="65000"/>
                      <a:lumOff val="35000"/>
                    </a:schemeClr>
                  </a:solidFill>
                </a:ln>
                <a:solidFill>
                  <a:srgbClr val="FF0000"/>
                </a:solidFill>
                <a:latin typeface="Nikosh" panose="02000000000000000000" pitchFamily="2" charset="0"/>
                <a:cs typeface="Nikosh" panose="02000000000000000000" pitchFamily="2" charset="0"/>
              </a:rPr>
              <a:t>স্বাগতম</a:t>
            </a:r>
            <a:endParaRPr lang="en-US" altLang="en-US" sz="30000" b="1" dirty="0">
              <a:ln w="57150">
                <a:solidFill>
                  <a:schemeClr val="tx1">
                    <a:lumMod val="65000"/>
                    <a:lumOff val="35000"/>
                  </a:schemeClr>
                </a:solidFill>
              </a:ln>
              <a:solidFill>
                <a:srgbClr val="FF0000"/>
              </a:solidFill>
              <a:latin typeface="Nikosh" panose="02000000000000000000" pitchFamily="2" charset="0"/>
              <a:cs typeface="Nikosh" panose="02000000000000000000" pitchFamily="2" charset="0"/>
            </a:endParaRPr>
          </a:p>
        </p:txBody>
      </p:sp>
    </p:spTree>
    <p:extLst>
      <p:ext uri="{BB962C8B-B14F-4D97-AF65-F5344CB8AC3E}">
        <p14:creationId xmlns:p14="http://schemas.microsoft.com/office/powerpoint/2010/main" val="160732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FC7FE838-A954-C256-D5EC-ED7B5E65D848}"/>
              </a:ext>
            </a:extLst>
          </p:cNvPr>
          <p:cNvSpPr txBox="1">
            <a:spLocks/>
          </p:cNvSpPr>
          <p:nvPr/>
        </p:nvSpPr>
        <p:spPr>
          <a:xfrm>
            <a:off x="1355836" y="1655380"/>
            <a:ext cx="4188372" cy="2948151"/>
          </a:xfrm>
          <a:prstGeom prst="rect">
            <a:avLst/>
          </a:prstGeom>
        </p:spPr>
        <p:txBody>
          <a:bodyPr>
            <a:normAutofit fontScale="55000" lnSpcReduction="20000"/>
          </a:bodyPr>
          <a:lstStyle>
            <a:lvl1pPr marL="0" indent="0" algn="l" defTabSz="457200" rtl="0" eaLnBrk="1" latinLnBrk="0" hangingPunct="1">
              <a:spcBef>
                <a:spcPts val="1000"/>
              </a:spcBef>
              <a:spcAft>
                <a:spcPts val="0"/>
              </a:spcAft>
              <a:buClr>
                <a:schemeClr val="accent1"/>
              </a:buClr>
              <a:buSzPct val="80000"/>
              <a:buFont typeface="Wingdings 3" charset="2"/>
              <a:buNone/>
              <a:defRPr sz="1800" kern="1200" baseline="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ctr" fontAlgn="auto">
              <a:defRPr/>
            </a:pPr>
            <a:r>
              <a:rPr lang="en-US" sz="12600" b="1" dirty="0" err="1">
                <a:solidFill>
                  <a:schemeClr val="bg1"/>
                </a:solidFill>
                <a:highlight>
                  <a:srgbClr val="800000"/>
                </a:highlight>
                <a:latin typeface="Nikosh" panose="02000000000000000000" pitchFamily="2" charset="0"/>
                <a:cs typeface="Nikosh" panose="02000000000000000000" pitchFamily="2" charset="0"/>
              </a:rPr>
              <a:t>পাঠ</a:t>
            </a:r>
            <a:r>
              <a:rPr lang="en-US" sz="12600" b="1" dirty="0">
                <a:solidFill>
                  <a:schemeClr val="bg1"/>
                </a:solidFill>
                <a:highlight>
                  <a:srgbClr val="800000"/>
                </a:highlight>
                <a:latin typeface="Nikosh" panose="02000000000000000000" pitchFamily="2" charset="0"/>
                <a:cs typeface="Nikosh" panose="02000000000000000000" pitchFamily="2" charset="0"/>
              </a:rPr>
              <a:t> </a:t>
            </a:r>
            <a:r>
              <a:rPr lang="en-US" sz="12600" b="1" dirty="0" err="1">
                <a:solidFill>
                  <a:schemeClr val="bg1"/>
                </a:solidFill>
                <a:highlight>
                  <a:srgbClr val="800000"/>
                </a:highlight>
                <a:latin typeface="Nikosh" panose="02000000000000000000" pitchFamily="2" charset="0"/>
                <a:cs typeface="Nikosh" panose="02000000000000000000" pitchFamily="2" charset="0"/>
              </a:rPr>
              <a:t>পরিচিতি</a:t>
            </a:r>
            <a:endParaRPr lang="en-US" sz="12600" b="1" dirty="0">
              <a:solidFill>
                <a:schemeClr val="bg1"/>
              </a:solidFill>
              <a:highlight>
                <a:srgbClr val="800000"/>
              </a:highlight>
              <a:latin typeface="Nikosh" panose="02000000000000000000" pitchFamily="2" charset="0"/>
              <a:cs typeface="Nikosh" panose="02000000000000000000" pitchFamily="2" charset="0"/>
            </a:endParaRPr>
          </a:p>
          <a:p>
            <a:pPr fontAlgn="auto">
              <a:spcBef>
                <a:spcPts val="0"/>
              </a:spcBef>
              <a:defRPr/>
            </a:pPr>
            <a:endParaRPr lang="en-US" sz="3600" b="1" dirty="0">
              <a:solidFill>
                <a:schemeClr val="tx1"/>
              </a:solidFill>
              <a:latin typeface="Nikosh" panose="02000000000000000000" pitchFamily="2" charset="0"/>
              <a:cs typeface="Nikosh" panose="02000000000000000000" pitchFamily="2" charset="0"/>
            </a:endParaRPr>
          </a:p>
          <a:p>
            <a:pPr fontAlgn="auto">
              <a:spcBef>
                <a:spcPts val="0"/>
              </a:spcBef>
              <a:defRPr/>
            </a:pPr>
            <a:r>
              <a:rPr lang="en-US" sz="8600" b="1" dirty="0" err="1">
                <a:solidFill>
                  <a:schemeClr val="tx1"/>
                </a:solidFill>
                <a:latin typeface="Nikosh" panose="02000000000000000000" pitchFamily="2" charset="0"/>
                <a:cs typeface="Nikosh" panose="02000000000000000000" pitchFamily="2" charset="0"/>
              </a:rPr>
              <a:t>শ্রেণিঃ</a:t>
            </a:r>
            <a:r>
              <a:rPr lang="en-US" sz="8600" b="1" dirty="0">
                <a:solidFill>
                  <a:schemeClr val="tx1"/>
                </a:solidFill>
                <a:latin typeface="Nikosh" panose="02000000000000000000" pitchFamily="2" charset="0"/>
                <a:cs typeface="Nikosh" panose="02000000000000000000" pitchFamily="2" charset="0"/>
              </a:rPr>
              <a:t>  </a:t>
            </a:r>
            <a:r>
              <a:rPr lang="en-US" sz="8600" b="1" dirty="0" err="1">
                <a:solidFill>
                  <a:schemeClr val="tx1"/>
                </a:solidFill>
                <a:latin typeface="Nikosh" panose="02000000000000000000" pitchFamily="2" charset="0"/>
                <a:cs typeface="Nikosh" panose="02000000000000000000" pitchFamily="2" charset="0"/>
              </a:rPr>
              <a:t>নবম</a:t>
            </a:r>
            <a:endParaRPr lang="en-US" sz="8600" b="1" dirty="0">
              <a:solidFill>
                <a:schemeClr val="tx1"/>
              </a:solidFill>
              <a:latin typeface="Nikosh" panose="02000000000000000000" pitchFamily="2" charset="0"/>
              <a:cs typeface="Nikosh" panose="02000000000000000000" pitchFamily="2" charset="0"/>
            </a:endParaRPr>
          </a:p>
          <a:p>
            <a:pPr fontAlgn="auto">
              <a:spcBef>
                <a:spcPts val="0"/>
              </a:spcBef>
              <a:defRPr/>
            </a:pPr>
            <a:r>
              <a:rPr lang="en-US" sz="8600" b="1" dirty="0" err="1">
                <a:solidFill>
                  <a:schemeClr val="tx1"/>
                </a:solidFill>
                <a:latin typeface="Nikosh" panose="02000000000000000000" pitchFamily="2" charset="0"/>
                <a:cs typeface="Nikosh" panose="02000000000000000000" pitchFamily="2" charset="0"/>
              </a:rPr>
              <a:t>বিষয়ঃ</a:t>
            </a:r>
            <a:r>
              <a:rPr lang="en-US" sz="8600" b="1" dirty="0">
                <a:solidFill>
                  <a:schemeClr val="tx1"/>
                </a:solidFill>
                <a:latin typeface="Nikosh" panose="02000000000000000000" pitchFamily="2" charset="0"/>
                <a:cs typeface="Nikosh" panose="02000000000000000000" pitchFamily="2" charset="0"/>
              </a:rPr>
              <a:t> </a:t>
            </a:r>
            <a:r>
              <a:rPr lang="en-US" sz="8600" b="1" dirty="0" err="1">
                <a:solidFill>
                  <a:schemeClr val="tx1"/>
                </a:solidFill>
                <a:latin typeface="Nikosh" panose="02000000000000000000" pitchFamily="2" charset="0"/>
                <a:cs typeface="Nikosh" panose="02000000000000000000" pitchFamily="2" charset="0"/>
              </a:rPr>
              <a:t>আইসিটি</a:t>
            </a:r>
            <a:endParaRPr lang="en-US" sz="8600" b="1" dirty="0">
              <a:solidFill>
                <a:schemeClr val="tx1"/>
              </a:solidFill>
              <a:latin typeface="Nikosh" panose="02000000000000000000" pitchFamily="2" charset="0"/>
              <a:cs typeface="Nikosh" panose="02000000000000000000" pitchFamily="2" charset="0"/>
            </a:endParaRPr>
          </a:p>
          <a:p>
            <a:pPr fontAlgn="auto">
              <a:spcBef>
                <a:spcPts val="0"/>
              </a:spcBef>
              <a:defRPr/>
            </a:pPr>
            <a:r>
              <a:rPr lang="en-US" sz="8600" b="1" dirty="0" err="1">
                <a:solidFill>
                  <a:schemeClr val="tx1"/>
                </a:solidFill>
                <a:latin typeface="Nikosh" panose="02000000000000000000" pitchFamily="2" charset="0"/>
                <a:cs typeface="Nikosh" panose="02000000000000000000" pitchFamily="2" charset="0"/>
              </a:rPr>
              <a:t>অধ্যায়ঃ</a:t>
            </a:r>
            <a:r>
              <a:rPr lang="en-US" sz="8600" b="1" dirty="0">
                <a:solidFill>
                  <a:schemeClr val="tx1"/>
                </a:solidFill>
                <a:latin typeface="Nikosh" panose="02000000000000000000" pitchFamily="2" charset="0"/>
                <a:cs typeface="Nikosh" panose="02000000000000000000" pitchFamily="2" charset="0"/>
              </a:rPr>
              <a:t> 2য়</a:t>
            </a:r>
          </a:p>
        </p:txBody>
      </p:sp>
      <p:sp>
        <p:nvSpPr>
          <p:cNvPr id="3" name="TextBox 2">
            <a:extLst>
              <a:ext uri="{FF2B5EF4-FFF2-40B4-BE49-F238E27FC236}">
                <a16:creationId xmlns:a16="http://schemas.microsoft.com/office/drawing/2014/main" id="{DC985DDD-6FA7-88AB-496C-FE4E33D26077}"/>
              </a:ext>
            </a:extLst>
          </p:cNvPr>
          <p:cNvSpPr txBox="1"/>
          <p:nvPr/>
        </p:nvSpPr>
        <p:spPr>
          <a:xfrm>
            <a:off x="6108588" y="1317238"/>
            <a:ext cx="4727576" cy="1200329"/>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7200" b="1" dirty="0" err="1">
                <a:solidFill>
                  <a:schemeClr val="bg1"/>
                </a:solidFill>
                <a:highlight>
                  <a:srgbClr val="800000"/>
                </a:highlight>
                <a:latin typeface="Nikosh" panose="02000000000000000000" pitchFamily="2" charset="0"/>
                <a:cs typeface="Nikosh" panose="02000000000000000000" pitchFamily="2" charset="0"/>
              </a:rPr>
              <a:t>শিক্ষক</a:t>
            </a:r>
            <a:r>
              <a:rPr lang="en-US" sz="7200" b="1" dirty="0">
                <a:solidFill>
                  <a:schemeClr val="bg1"/>
                </a:solidFill>
                <a:highlight>
                  <a:srgbClr val="800000"/>
                </a:highlight>
                <a:latin typeface="Nikosh" panose="02000000000000000000" pitchFamily="2" charset="0"/>
                <a:cs typeface="Nikosh" panose="02000000000000000000" pitchFamily="2" charset="0"/>
              </a:rPr>
              <a:t> </a:t>
            </a:r>
            <a:r>
              <a:rPr lang="en-US" sz="7200" b="1" dirty="0" err="1">
                <a:solidFill>
                  <a:schemeClr val="bg1"/>
                </a:solidFill>
                <a:highlight>
                  <a:srgbClr val="800000"/>
                </a:highlight>
                <a:latin typeface="Nikosh" panose="02000000000000000000" pitchFamily="2" charset="0"/>
                <a:cs typeface="Nikosh" panose="02000000000000000000" pitchFamily="2" charset="0"/>
              </a:rPr>
              <a:t>পরিচিতি</a:t>
            </a:r>
            <a:endParaRPr lang="en-US" sz="1200" dirty="0">
              <a:latin typeface="Nikosh" panose="02000000000000000000" pitchFamily="2" charset="0"/>
              <a:cs typeface="Nikosh" panose="02000000000000000000" pitchFamily="2" charset="0"/>
            </a:endParaRPr>
          </a:p>
        </p:txBody>
      </p:sp>
      <p:sp>
        <p:nvSpPr>
          <p:cNvPr id="4" name="TextBox 3">
            <a:extLst>
              <a:ext uri="{FF2B5EF4-FFF2-40B4-BE49-F238E27FC236}">
                <a16:creationId xmlns:a16="http://schemas.microsoft.com/office/drawing/2014/main" id="{4F31D7F0-B7AE-97D7-17B4-F3302936A69E}"/>
              </a:ext>
            </a:extLst>
          </p:cNvPr>
          <p:cNvSpPr txBox="1"/>
          <p:nvPr/>
        </p:nvSpPr>
        <p:spPr>
          <a:xfrm>
            <a:off x="6353504" y="2442611"/>
            <a:ext cx="3919663" cy="923330"/>
          </a:xfrm>
          <a:prstGeom prst="rect">
            <a:avLst/>
          </a:prstGeom>
          <a:noFill/>
        </p:spPr>
        <p:txBody>
          <a:bodyPr wrap="none" rtlCol="0">
            <a:spAutoFit/>
          </a:bodyPr>
          <a:lstStyle/>
          <a:p>
            <a:r>
              <a:rPr lang="en-US" sz="5400" b="1" dirty="0" err="1">
                <a:solidFill>
                  <a:schemeClr val="tx1"/>
                </a:solidFill>
                <a:latin typeface="Nikosh" panose="02000000000000000000" pitchFamily="2" charset="0"/>
                <a:cs typeface="Nikosh" panose="02000000000000000000" pitchFamily="2" charset="0"/>
              </a:rPr>
              <a:t>মোঃ</a:t>
            </a:r>
            <a:r>
              <a:rPr lang="en-US" sz="5400" b="1" dirty="0">
                <a:solidFill>
                  <a:schemeClr val="tx1"/>
                </a:solidFill>
                <a:latin typeface="Nikosh" panose="02000000000000000000" pitchFamily="2" charset="0"/>
                <a:cs typeface="Nikosh" panose="02000000000000000000" pitchFamily="2" charset="0"/>
              </a:rPr>
              <a:t> </a:t>
            </a:r>
            <a:r>
              <a:rPr lang="en-US" sz="5400" b="1" dirty="0" err="1">
                <a:solidFill>
                  <a:schemeClr val="tx1"/>
                </a:solidFill>
                <a:latin typeface="Nikosh" panose="02000000000000000000" pitchFamily="2" charset="0"/>
                <a:cs typeface="Nikosh" panose="02000000000000000000" pitchFamily="2" charset="0"/>
              </a:rPr>
              <a:t>ফরিদ</a:t>
            </a:r>
            <a:r>
              <a:rPr lang="en-US" sz="5400" b="1" dirty="0">
                <a:solidFill>
                  <a:schemeClr val="tx1"/>
                </a:solidFill>
                <a:latin typeface="Nikosh" panose="02000000000000000000" pitchFamily="2" charset="0"/>
                <a:cs typeface="Nikosh" panose="02000000000000000000" pitchFamily="2" charset="0"/>
              </a:rPr>
              <a:t> </a:t>
            </a:r>
            <a:r>
              <a:rPr lang="en-US" sz="5400" b="1" dirty="0" err="1">
                <a:solidFill>
                  <a:schemeClr val="tx1"/>
                </a:solidFill>
                <a:latin typeface="Nikosh" panose="02000000000000000000" pitchFamily="2" charset="0"/>
                <a:cs typeface="Nikosh" panose="02000000000000000000" pitchFamily="2" charset="0"/>
              </a:rPr>
              <a:t>উদ্দীন</a:t>
            </a:r>
            <a:endParaRPr lang="en-US" sz="5400" b="1" dirty="0">
              <a:solidFill>
                <a:schemeClr val="tx1"/>
              </a:solidFill>
              <a:latin typeface="Nikosh" panose="02000000000000000000" pitchFamily="2" charset="0"/>
              <a:cs typeface="Nikosh" panose="02000000000000000000" pitchFamily="2" charset="0"/>
            </a:endParaRPr>
          </a:p>
        </p:txBody>
      </p:sp>
      <p:sp>
        <p:nvSpPr>
          <p:cNvPr id="5" name="TextBox 4">
            <a:extLst>
              <a:ext uri="{FF2B5EF4-FFF2-40B4-BE49-F238E27FC236}">
                <a16:creationId xmlns:a16="http://schemas.microsoft.com/office/drawing/2014/main" id="{543CB014-DF6E-DC9D-9888-B344C963612F}"/>
              </a:ext>
            </a:extLst>
          </p:cNvPr>
          <p:cNvSpPr txBox="1"/>
          <p:nvPr/>
        </p:nvSpPr>
        <p:spPr>
          <a:xfrm>
            <a:off x="7476407" y="3181275"/>
            <a:ext cx="2175596" cy="584775"/>
          </a:xfrm>
          <a:prstGeom prst="rect">
            <a:avLst/>
          </a:prstGeom>
          <a:noFill/>
        </p:spPr>
        <p:txBody>
          <a:bodyPr wrap="none" rtlCol="0">
            <a:spAutoFit/>
          </a:bodyPr>
          <a:lstStyle/>
          <a:p>
            <a:r>
              <a:rPr lang="en-US" sz="3200" b="1" dirty="0" err="1">
                <a:solidFill>
                  <a:schemeClr val="tx1"/>
                </a:solidFill>
                <a:latin typeface="Nikosh" panose="02000000000000000000" pitchFamily="2" charset="0"/>
                <a:cs typeface="Nikosh" panose="02000000000000000000" pitchFamily="2" charset="0"/>
              </a:rPr>
              <a:t>প্রভাষক</a:t>
            </a:r>
            <a:r>
              <a:rPr lang="en-US" sz="3200" b="1" dirty="0">
                <a:solidFill>
                  <a:schemeClr val="tx1"/>
                </a:solidFill>
                <a:latin typeface="Nikosh" panose="02000000000000000000" pitchFamily="2" charset="0"/>
                <a:cs typeface="Nikosh" panose="02000000000000000000" pitchFamily="2" charset="0"/>
              </a:rPr>
              <a:t>, </a:t>
            </a:r>
            <a:r>
              <a:rPr lang="en-US" sz="3200" b="1" dirty="0" err="1">
                <a:solidFill>
                  <a:schemeClr val="tx1"/>
                </a:solidFill>
                <a:latin typeface="Nikosh" panose="02000000000000000000" pitchFamily="2" charset="0"/>
                <a:cs typeface="Nikosh" panose="02000000000000000000" pitchFamily="2" charset="0"/>
              </a:rPr>
              <a:t>ইরেজি</a:t>
            </a:r>
            <a:endParaRPr lang="en-US" sz="3200" b="1" dirty="0">
              <a:solidFill>
                <a:schemeClr val="tx1"/>
              </a:solidFill>
              <a:latin typeface="Nikosh" panose="02000000000000000000" pitchFamily="2" charset="0"/>
              <a:cs typeface="Nikosh" panose="02000000000000000000" pitchFamily="2" charset="0"/>
            </a:endParaRPr>
          </a:p>
        </p:txBody>
      </p:sp>
      <p:sp>
        <p:nvSpPr>
          <p:cNvPr id="6" name="TextBox 5">
            <a:extLst>
              <a:ext uri="{FF2B5EF4-FFF2-40B4-BE49-F238E27FC236}">
                <a16:creationId xmlns:a16="http://schemas.microsoft.com/office/drawing/2014/main" id="{AF8E5783-C4CD-13A8-4B3B-D13BA6D823E0}"/>
              </a:ext>
            </a:extLst>
          </p:cNvPr>
          <p:cNvSpPr txBox="1"/>
          <p:nvPr/>
        </p:nvSpPr>
        <p:spPr>
          <a:xfrm>
            <a:off x="6735362" y="3592307"/>
            <a:ext cx="3474028" cy="707886"/>
          </a:xfrm>
          <a:prstGeom prst="rect">
            <a:avLst/>
          </a:prstGeom>
          <a:noFill/>
        </p:spPr>
        <p:txBody>
          <a:bodyPr wrap="none" rtlCol="0">
            <a:spAutoFit/>
          </a:bodyPr>
          <a:lstStyle/>
          <a:p>
            <a:r>
              <a:rPr lang="en-US" sz="4000" b="1" dirty="0" err="1">
                <a:latin typeface="Nikosh" panose="02000000000000000000" pitchFamily="2" charset="0"/>
                <a:cs typeface="Nikosh" panose="02000000000000000000" pitchFamily="2" charset="0"/>
              </a:rPr>
              <a:t>ছিপাতলী</a:t>
            </a:r>
            <a:r>
              <a:rPr lang="en-US" sz="4000" b="1" dirty="0">
                <a:latin typeface="Nikosh" panose="02000000000000000000" pitchFamily="2" charset="0"/>
                <a:cs typeface="Nikosh" panose="02000000000000000000" pitchFamily="2" charset="0"/>
              </a:rPr>
              <a:t> </a:t>
            </a:r>
            <a:r>
              <a:rPr lang="en-US" sz="4000" b="1" dirty="0" err="1">
                <a:latin typeface="Nikosh" panose="02000000000000000000" pitchFamily="2" charset="0"/>
                <a:cs typeface="Nikosh" panose="02000000000000000000" pitchFamily="2" charset="0"/>
              </a:rPr>
              <a:t>জে.জি</a:t>
            </a:r>
            <a:r>
              <a:rPr lang="en-US" sz="4000" b="1" dirty="0">
                <a:latin typeface="Nikosh" panose="02000000000000000000" pitchFamily="2" charset="0"/>
                <a:cs typeface="Nikosh" panose="02000000000000000000" pitchFamily="2" charset="0"/>
              </a:rPr>
              <a:t>. </a:t>
            </a:r>
            <a:r>
              <a:rPr lang="en-US" sz="4000" b="1" dirty="0" err="1">
                <a:latin typeface="Nikosh" panose="02000000000000000000" pitchFamily="2" charset="0"/>
                <a:cs typeface="Nikosh" panose="02000000000000000000" pitchFamily="2" charset="0"/>
              </a:rPr>
              <a:t>এম</a:t>
            </a:r>
            <a:endParaRPr lang="en-US" sz="4000" b="1" dirty="0">
              <a:solidFill>
                <a:schemeClr val="tx1"/>
              </a:solidFill>
              <a:latin typeface="Nikosh" panose="02000000000000000000" pitchFamily="2" charset="0"/>
              <a:cs typeface="Nikosh" panose="02000000000000000000" pitchFamily="2" charset="0"/>
            </a:endParaRPr>
          </a:p>
        </p:txBody>
      </p:sp>
      <p:sp>
        <p:nvSpPr>
          <p:cNvPr id="7" name="TextBox 6">
            <a:extLst>
              <a:ext uri="{FF2B5EF4-FFF2-40B4-BE49-F238E27FC236}">
                <a16:creationId xmlns:a16="http://schemas.microsoft.com/office/drawing/2014/main" id="{46574AFF-2FAE-4B76-BBF3-72BDD7E1F502}"/>
              </a:ext>
            </a:extLst>
          </p:cNvPr>
          <p:cNvSpPr txBox="1"/>
          <p:nvPr/>
        </p:nvSpPr>
        <p:spPr>
          <a:xfrm>
            <a:off x="6647794" y="4137371"/>
            <a:ext cx="3785011" cy="707886"/>
          </a:xfrm>
          <a:prstGeom prst="rect">
            <a:avLst/>
          </a:prstGeom>
          <a:noFill/>
        </p:spPr>
        <p:txBody>
          <a:bodyPr wrap="none" rtlCol="0">
            <a:spAutoFit/>
          </a:bodyPr>
          <a:lstStyle/>
          <a:p>
            <a:r>
              <a:rPr lang="en-US" sz="4000" b="1" dirty="0" err="1">
                <a:solidFill>
                  <a:schemeClr val="tx1"/>
                </a:solidFill>
                <a:latin typeface="Nikosh" panose="02000000000000000000" pitchFamily="2" charset="0"/>
                <a:cs typeface="Nikosh" panose="02000000000000000000" pitchFamily="2" charset="0"/>
              </a:rPr>
              <a:t>কামিল</a:t>
            </a:r>
            <a:r>
              <a:rPr lang="en-US" sz="4000" b="1" dirty="0">
                <a:solidFill>
                  <a:schemeClr val="tx1"/>
                </a:solidFill>
                <a:latin typeface="Nikosh" panose="02000000000000000000" pitchFamily="2" charset="0"/>
                <a:cs typeface="Nikosh" panose="02000000000000000000" pitchFamily="2" charset="0"/>
              </a:rPr>
              <a:t> (</a:t>
            </a:r>
            <a:r>
              <a:rPr lang="en-US" sz="4000" b="1" dirty="0" err="1">
                <a:solidFill>
                  <a:schemeClr val="tx1"/>
                </a:solidFill>
                <a:latin typeface="Nikosh" panose="02000000000000000000" pitchFamily="2" charset="0"/>
                <a:cs typeface="Nikosh" panose="02000000000000000000" pitchFamily="2" charset="0"/>
              </a:rPr>
              <a:t>এম.এ</a:t>
            </a:r>
            <a:r>
              <a:rPr lang="en-US" sz="4000" b="1" dirty="0">
                <a:solidFill>
                  <a:schemeClr val="tx1"/>
                </a:solidFill>
                <a:latin typeface="Nikosh" panose="02000000000000000000" pitchFamily="2" charset="0"/>
                <a:cs typeface="Nikosh" panose="02000000000000000000" pitchFamily="2" charset="0"/>
              </a:rPr>
              <a:t>) </a:t>
            </a:r>
            <a:r>
              <a:rPr lang="en-US" sz="4000" b="1" dirty="0" err="1">
                <a:solidFill>
                  <a:schemeClr val="tx1"/>
                </a:solidFill>
                <a:latin typeface="Nikosh" panose="02000000000000000000" pitchFamily="2" charset="0"/>
                <a:cs typeface="Nikosh" panose="02000000000000000000" pitchFamily="2" charset="0"/>
              </a:rPr>
              <a:t>মাদ্রাসা</a:t>
            </a:r>
            <a:endParaRPr lang="en-US" sz="4000" b="1" dirty="0">
              <a:solidFill>
                <a:schemeClr val="tx1"/>
              </a:solidFill>
              <a:latin typeface="Nikosh" panose="02000000000000000000" pitchFamily="2" charset="0"/>
              <a:cs typeface="Nikosh" panose="02000000000000000000" pitchFamily="2" charset="0"/>
            </a:endParaRPr>
          </a:p>
        </p:txBody>
      </p:sp>
      <p:sp>
        <p:nvSpPr>
          <p:cNvPr id="8" name="TextBox 7">
            <a:extLst>
              <a:ext uri="{FF2B5EF4-FFF2-40B4-BE49-F238E27FC236}">
                <a16:creationId xmlns:a16="http://schemas.microsoft.com/office/drawing/2014/main" id="{467B9C39-1D94-BC99-E25C-772446319F14}"/>
              </a:ext>
            </a:extLst>
          </p:cNvPr>
          <p:cNvSpPr txBox="1"/>
          <p:nvPr/>
        </p:nvSpPr>
        <p:spPr>
          <a:xfrm>
            <a:off x="7045269" y="4631802"/>
            <a:ext cx="3132589" cy="707886"/>
          </a:xfrm>
          <a:prstGeom prst="rect">
            <a:avLst/>
          </a:prstGeom>
          <a:noFill/>
        </p:spPr>
        <p:txBody>
          <a:bodyPr wrap="none" rtlCol="0">
            <a:spAutoFit/>
          </a:bodyPr>
          <a:lstStyle/>
          <a:p>
            <a:r>
              <a:rPr lang="en-US" sz="4000" b="1" dirty="0" err="1">
                <a:latin typeface="Nikosh" panose="02000000000000000000" pitchFamily="2" charset="0"/>
                <a:cs typeface="Nikosh" panose="02000000000000000000" pitchFamily="2" charset="0"/>
              </a:rPr>
              <a:t>হাটহাজারী</a:t>
            </a:r>
            <a:r>
              <a:rPr lang="en-US" sz="4000" b="1" dirty="0">
                <a:latin typeface="Nikosh" panose="02000000000000000000" pitchFamily="2" charset="0"/>
                <a:cs typeface="Nikosh" panose="02000000000000000000" pitchFamily="2" charset="0"/>
              </a:rPr>
              <a:t>, </a:t>
            </a:r>
            <a:r>
              <a:rPr lang="en-US" sz="4000" b="1" dirty="0" err="1">
                <a:latin typeface="Nikosh" panose="02000000000000000000" pitchFamily="2" charset="0"/>
                <a:cs typeface="Nikosh" panose="02000000000000000000" pitchFamily="2" charset="0"/>
              </a:rPr>
              <a:t>চট্টগ্রাম</a:t>
            </a:r>
            <a:endParaRPr lang="en-US" sz="4000" b="1" dirty="0">
              <a:solidFill>
                <a:schemeClr val="tx1"/>
              </a:solidFill>
              <a:latin typeface="Nikosh" panose="02000000000000000000" pitchFamily="2" charset="0"/>
              <a:cs typeface="Nikosh" panose="02000000000000000000" pitchFamily="2" charset="0"/>
            </a:endParaRPr>
          </a:p>
        </p:txBody>
      </p:sp>
    </p:spTree>
    <p:extLst>
      <p:ext uri="{BB962C8B-B14F-4D97-AF65-F5344CB8AC3E}">
        <p14:creationId xmlns:p14="http://schemas.microsoft.com/office/powerpoint/2010/main" val="418491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AEF3B1-AFEC-DDE7-68FC-035AFCE361B9}"/>
              </a:ext>
            </a:extLst>
          </p:cNvPr>
          <p:cNvSpPr txBox="1">
            <a:spLocks noChangeArrowheads="1"/>
          </p:cNvSpPr>
          <p:nvPr/>
        </p:nvSpPr>
        <p:spPr bwMode="auto">
          <a:xfrm>
            <a:off x="2528384" y="1232579"/>
            <a:ext cx="7636741"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defRPr>
            </a:lvl9pPr>
          </a:lstStyle>
          <a:p>
            <a:r>
              <a:rPr lang="en-US" altLang="en-US" sz="5400" b="1" dirty="0" err="1">
                <a:solidFill>
                  <a:srgbClr val="FF0000"/>
                </a:solidFill>
                <a:latin typeface="NikoshBAN" panose="02000000000000000000" pitchFamily="2" charset="0"/>
                <a:cs typeface="NikoshBAN" panose="02000000000000000000" pitchFamily="2" charset="0"/>
              </a:rPr>
              <a:t>ছবিগুলো</a:t>
            </a:r>
            <a:r>
              <a:rPr lang="en-US" altLang="en-US" sz="5400" b="1" dirty="0">
                <a:solidFill>
                  <a:srgbClr val="FF0000"/>
                </a:solidFill>
                <a:latin typeface="NikoshBAN" panose="02000000000000000000" pitchFamily="2" charset="0"/>
                <a:cs typeface="NikoshBAN" panose="02000000000000000000" pitchFamily="2" charset="0"/>
              </a:rPr>
              <a:t> </a:t>
            </a:r>
            <a:r>
              <a:rPr lang="en-US" altLang="en-US" sz="5400" b="1" dirty="0" err="1">
                <a:solidFill>
                  <a:srgbClr val="FF0000"/>
                </a:solidFill>
                <a:latin typeface="NikoshBAN" panose="02000000000000000000" pitchFamily="2" charset="0"/>
                <a:cs typeface="NikoshBAN" panose="02000000000000000000" pitchFamily="2" charset="0"/>
              </a:rPr>
              <a:t>দেখো</a:t>
            </a:r>
            <a:r>
              <a:rPr lang="en-US" altLang="en-US" sz="5400" b="1" dirty="0">
                <a:solidFill>
                  <a:srgbClr val="FF0000"/>
                </a:solidFill>
                <a:latin typeface="NikoshBAN" panose="02000000000000000000" pitchFamily="2" charset="0"/>
                <a:cs typeface="NikoshBAN" panose="02000000000000000000" pitchFamily="2" charset="0"/>
              </a:rPr>
              <a:t> </a:t>
            </a:r>
            <a:r>
              <a:rPr lang="en-US" altLang="en-US" sz="5400" b="1" dirty="0" err="1">
                <a:solidFill>
                  <a:srgbClr val="FF0000"/>
                </a:solidFill>
                <a:latin typeface="NikoshBAN" panose="02000000000000000000" pitchFamily="2" charset="0"/>
                <a:cs typeface="NikoshBAN" panose="02000000000000000000" pitchFamily="2" charset="0"/>
              </a:rPr>
              <a:t>এবং</a:t>
            </a:r>
            <a:r>
              <a:rPr lang="en-US" altLang="en-US" sz="5400" b="1" dirty="0">
                <a:solidFill>
                  <a:srgbClr val="FF0000"/>
                </a:solidFill>
                <a:latin typeface="NikoshBAN" panose="02000000000000000000" pitchFamily="2" charset="0"/>
                <a:cs typeface="NikoshBAN" panose="02000000000000000000" pitchFamily="2" charset="0"/>
              </a:rPr>
              <a:t> </a:t>
            </a:r>
            <a:r>
              <a:rPr lang="en-US" altLang="en-US" sz="5400" b="1" dirty="0" err="1">
                <a:solidFill>
                  <a:srgbClr val="FF0000"/>
                </a:solidFill>
                <a:latin typeface="NikoshBAN" panose="02000000000000000000" pitchFamily="2" charset="0"/>
                <a:cs typeface="NikoshBAN" panose="02000000000000000000" pitchFamily="2" charset="0"/>
              </a:rPr>
              <a:t>ধারণা</a:t>
            </a:r>
            <a:r>
              <a:rPr lang="en-US" altLang="en-US" sz="5400" b="1" dirty="0">
                <a:solidFill>
                  <a:srgbClr val="FF0000"/>
                </a:solidFill>
                <a:latin typeface="NikoshBAN" panose="02000000000000000000" pitchFamily="2" charset="0"/>
                <a:cs typeface="NikoshBAN" panose="02000000000000000000" pitchFamily="2" charset="0"/>
              </a:rPr>
              <a:t> </a:t>
            </a:r>
            <a:r>
              <a:rPr lang="en-US" altLang="en-US" sz="5400" b="1" dirty="0" err="1">
                <a:solidFill>
                  <a:srgbClr val="FF0000"/>
                </a:solidFill>
                <a:latin typeface="NikoshBAN" panose="02000000000000000000" pitchFamily="2" charset="0"/>
                <a:cs typeface="NikoshBAN" panose="02000000000000000000" pitchFamily="2" charset="0"/>
              </a:rPr>
              <a:t>করার</a:t>
            </a:r>
            <a:r>
              <a:rPr lang="en-US" altLang="en-US" sz="5400" b="1" dirty="0">
                <a:solidFill>
                  <a:srgbClr val="FF0000"/>
                </a:solidFill>
                <a:latin typeface="NikoshBAN" panose="02000000000000000000" pitchFamily="2" charset="0"/>
                <a:cs typeface="NikoshBAN" panose="02000000000000000000" pitchFamily="2" charset="0"/>
              </a:rPr>
              <a:t> </a:t>
            </a:r>
            <a:r>
              <a:rPr lang="en-US" altLang="en-US" sz="5400" b="1" dirty="0" err="1">
                <a:solidFill>
                  <a:srgbClr val="FF0000"/>
                </a:solidFill>
                <a:latin typeface="NikoshBAN" panose="02000000000000000000" pitchFamily="2" charset="0"/>
                <a:cs typeface="NikoshBAN" panose="02000000000000000000" pitchFamily="2" charset="0"/>
              </a:rPr>
              <a:t>চেষ্টা</a:t>
            </a:r>
            <a:r>
              <a:rPr lang="en-US" altLang="en-US" sz="5400" b="1" dirty="0">
                <a:solidFill>
                  <a:srgbClr val="FF0000"/>
                </a:solidFill>
                <a:latin typeface="NikoshBAN" panose="02000000000000000000" pitchFamily="2" charset="0"/>
                <a:cs typeface="NikoshBAN" panose="02000000000000000000" pitchFamily="2" charset="0"/>
              </a:rPr>
              <a:t> </a:t>
            </a:r>
            <a:r>
              <a:rPr lang="en-US" altLang="en-US" sz="5400" b="1" dirty="0" err="1">
                <a:solidFill>
                  <a:srgbClr val="FF0000"/>
                </a:solidFill>
                <a:latin typeface="NikoshBAN" panose="02000000000000000000" pitchFamily="2" charset="0"/>
                <a:cs typeface="NikoshBAN" panose="02000000000000000000" pitchFamily="2" charset="0"/>
              </a:rPr>
              <a:t>করো</a:t>
            </a:r>
            <a:r>
              <a:rPr lang="en-US" altLang="en-US" sz="5400" b="1" dirty="0">
                <a:solidFill>
                  <a:srgbClr val="FF0000"/>
                </a:solidFill>
                <a:latin typeface="NikoshBAN" panose="02000000000000000000" pitchFamily="2" charset="0"/>
                <a:cs typeface="NikoshBAN" panose="02000000000000000000" pitchFamily="2" charset="0"/>
              </a:rPr>
              <a:t> </a:t>
            </a:r>
            <a:r>
              <a:rPr lang="en-US" altLang="en-US" sz="5400" b="1" dirty="0" err="1">
                <a:solidFill>
                  <a:srgbClr val="FF0000"/>
                </a:solidFill>
                <a:latin typeface="NikoshBAN" panose="02000000000000000000" pitchFamily="2" charset="0"/>
                <a:cs typeface="NikoshBAN" panose="02000000000000000000" pitchFamily="2" charset="0"/>
              </a:rPr>
              <a:t>এখানে</a:t>
            </a:r>
            <a:r>
              <a:rPr lang="en-US" altLang="en-US" sz="5400" b="1" dirty="0">
                <a:solidFill>
                  <a:srgbClr val="FF0000"/>
                </a:solidFill>
                <a:latin typeface="NikoshBAN" panose="02000000000000000000" pitchFamily="2" charset="0"/>
                <a:cs typeface="NikoshBAN" panose="02000000000000000000" pitchFamily="2" charset="0"/>
              </a:rPr>
              <a:t> </a:t>
            </a:r>
            <a:r>
              <a:rPr lang="en-US" altLang="en-US" sz="5400" b="1" dirty="0" err="1">
                <a:solidFill>
                  <a:srgbClr val="FF0000"/>
                </a:solidFill>
                <a:latin typeface="NikoshBAN" panose="02000000000000000000" pitchFamily="2" charset="0"/>
                <a:cs typeface="NikoshBAN" panose="02000000000000000000" pitchFamily="2" charset="0"/>
              </a:rPr>
              <a:t>কি</a:t>
            </a:r>
            <a:r>
              <a:rPr lang="en-US" altLang="en-US" sz="5400" b="1" dirty="0">
                <a:solidFill>
                  <a:srgbClr val="FF0000"/>
                </a:solidFill>
                <a:latin typeface="NikoshBAN" panose="02000000000000000000" pitchFamily="2" charset="0"/>
                <a:cs typeface="NikoshBAN" panose="02000000000000000000" pitchFamily="2" charset="0"/>
              </a:rPr>
              <a:t> </a:t>
            </a:r>
            <a:r>
              <a:rPr lang="en-US" altLang="en-US" sz="5400" b="1" dirty="0" err="1">
                <a:solidFill>
                  <a:srgbClr val="FF0000"/>
                </a:solidFill>
                <a:latin typeface="NikoshBAN" panose="02000000000000000000" pitchFamily="2" charset="0"/>
                <a:cs typeface="NikoshBAN" panose="02000000000000000000" pitchFamily="2" charset="0"/>
              </a:rPr>
              <a:t>হচ্ছে</a:t>
            </a:r>
            <a:r>
              <a:rPr lang="en-US" altLang="en-US" sz="5400" b="1" dirty="0">
                <a:solidFill>
                  <a:srgbClr val="FF0000"/>
                </a:solidFill>
                <a:latin typeface="NikoshBAN" panose="02000000000000000000" pitchFamily="2" charset="0"/>
                <a:cs typeface="NikoshBAN" panose="02000000000000000000" pitchFamily="2" charset="0"/>
              </a:rPr>
              <a:t>?</a:t>
            </a:r>
          </a:p>
        </p:txBody>
      </p:sp>
      <p:pic>
        <p:nvPicPr>
          <p:cNvPr id="3" name="Picture 2">
            <a:extLst>
              <a:ext uri="{FF2B5EF4-FFF2-40B4-BE49-F238E27FC236}">
                <a16:creationId xmlns:a16="http://schemas.microsoft.com/office/drawing/2014/main" id="{C3060E5C-9307-19EE-681D-0CC3094CD6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66871" y="3155354"/>
            <a:ext cx="4270012" cy="2399204"/>
          </a:xfrm>
          <a:prstGeom prst="rect">
            <a:avLst/>
          </a:prstGeom>
        </p:spPr>
      </p:pic>
      <p:pic>
        <p:nvPicPr>
          <p:cNvPr id="4" name="Picture 3">
            <a:extLst>
              <a:ext uri="{FF2B5EF4-FFF2-40B4-BE49-F238E27FC236}">
                <a16:creationId xmlns:a16="http://schemas.microsoft.com/office/drawing/2014/main" id="{9C4E37B6-86E6-0E65-7BC1-5A2F3B7428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1519" y="3117254"/>
            <a:ext cx="4383902" cy="2399203"/>
          </a:xfrm>
          <a:prstGeom prst="rect">
            <a:avLst/>
          </a:prstGeom>
        </p:spPr>
      </p:pic>
    </p:spTree>
    <p:extLst>
      <p:ext uri="{BB962C8B-B14F-4D97-AF65-F5344CB8AC3E}">
        <p14:creationId xmlns:p14="http://schemas.microsoft.com/office/powerpoint/2010/main" val="2151221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B7A638B3-5BD9-BDF1-7631-3594EC3A82A1}"/>
              </a:ext>
            </a:extLst>
          </p:cNvPr>
          <p:cNvSpPr txBox="1">
            <a:spLocks/>
          </p:cNvSpPr>
          <p:nvPr/>
        </p:nvSpPr>
        <p:spPr>
          <a:xfrm>
            <a:off x="-487362" y="-76654"/>
            <a:ext cx="7572148" cy="1638754"/>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defRPr/>
            </a:pPr>
            <a:r>
              <a:rPr lang="en-US" sz="9600" b="1" dirty="0">
                <a:solidFill>
                  <a:srgbClr val="C00000"/>
                </a:solidFill>
                <a:latin typeface="NikoshBAN" pitchFamily="2" charset="0"/>
                <a:cs typeface="NikoshBAN" pitchFamily="2" charset="0"/>
              </a:rPr>
              <a:t>আজকের পাঠ</a:t>
            </a:r>
          </a:p>
          <a:p>
            <a:pPr marL="0" indent="0" algn="ctr" fontAlgn="auto">
              <a:spcAft>
                <a:spcPts val="0"/>
              </a:spcAft>
              <a:buFont typeface="Arial" pitchFamily="34" charset="0"/>
              <a:buNone/>
              <a:defRPr/>
            </a:pPr>
            <a:endParaRPr lang="en-US" sz="5400" b="1" dirty="0">
              <a:solidFill>
                <a:schemeClr val="accent5"/>
              </a:solidFill>
              <a:latin typeface="NikoshBAN" pitchFamily="2" charset="0"/>
            </a:endParaRPr>
          </a:p>
        </p:txBody>
      </p:sp>
      <p:pic>
        <p:nvPicPr>
          <p:cNvPr id="3" name="Picture 2">
            <a:extLst>
              <a:ext uri="{FF2B5EF4-FFF2-40B4-BE49-F238E27FC236}">
                <a16:creationId xmlns:a16="http://schemas.microsoft.com/office/drawing/2014/main" id="{5C1CC677-2DC6-90B7-0EA3-9F49AA86BDBC}"/>
              </a:ext>
            </a:extLst>
          </p:cNvPr>
          <p:cNvPicPr>
            <a:picLocks noChangeAspect="1"/>
          </p:cNvPicPr>
          <p:nvPr/>
        </p:nvPicPr>
        <p:blipFill>
          <a:blip r:embed="rId2"/>
          <a:stretch>
            <a:fillRect/>
          </a:stretch>
        </p:blipFill>
        <p:spPr>
          <a:xfrm>
            <a:off x="2571750" y="2107471"/>
            <a:ext cx="6818086" cy="3471003"/>
          </a:xfrm>
          <a:prstGeom prst="rect">
            <a:avLst/>
          </a:prstGeom>
          <a:ln>
            <a:noFill/>
          </a:ln>
          <a:effectLst>
            <a:outerShdw blurRad="292100" dist="139700" dir="2700000" algn="tl" rotWithShape="0">
              <a:srgbClr val="333333">
                <a:alpha val="65000"/>
              </a:srgbClr>
            </a:outerShdw>
          </a:effectLst>
        </p:spPr>
      </p:pic>
      <p:sp>
        <p:nvSpPr>
          <p:cNvPr id="4" name="TextBox 3">
            <a:extLst>
              <a:ext uri="{FF2B5EF4-FFF2-40B4-BE49-F238E27FC236}">
                <a16:creationId xmlns:a16="http://schemas.microsoft.com/office/drawing/2014/main" id="{D8DF1C2B-E98E-C195-7437-A8DE96ED2C2A}"/>
              </a:ext>
            </a:extLst>
          </p:cNvPr>
          <p:cNvSpPr txBox="1"/>
          <p:nvPr/>
        </p:nvSpPr>
        <p:spPr>
          <a:xfrm>
            <a:off x="1528871" y="1045893"/>
            <a:ext cx="8640507" cy="1200329"/>
          </a:xfrm>
          <a:prstGeom prst="rect">
            <a:avLst/>
          </a:prstGeom>
          <a:noFill/>
        </p:spPr>
        <p:txBody>
          <a:bodyPr wrap="none" rtlCol="0">
            <a:spAutoFit/>
          </a:bodyPr>
          <a:lstStyle/>
          <a:p>
            <a:r>
              <a:rPr lang="en-GB" sz="7200" dirty="0" err="1">
                <a:solidFill>
                  <a:srgbClr val="FF0000"/>
                </a:solidFill>
                <a:latin typeface="NikoshBAN" panose="02000000000000000000" pitchFamily="2" charset="0"/>
                <a:cs typeface="NikoshBAN" panose="02000000000000000000" pitchFamily="2" charset="0"/>
              </a:rPr>
              <a:t>বিভিন্ন</a:t>
            </a:r>
            <a:r>
              <a:rPr lang="en-GB" sz="7200" dirty="0">
                <a:solidFill>
                  <a:srgbClr val="FF0000"/>
                </a:solidFill>
                <a:latin typeface="NikoshBAN" panose="02000000000000000000" pitchFamily="2" charset="0"/>
                <a:cs typeface="NikoshBAN" panose="02000000000000000000" pitchFamily="2" charset="0"/>
              </a:rPr>
              <a:t> </a:t>
            </a:r>
            <a:r>
              <a:rPr lang="en-GB" sz="7200" dirty="0" err="1">
                <a:solidFill>
                  <a:srgbClr val="FF0000"/>
                </a:solidFill>
                <a:latin typeface="NikoshBAN" panose="02000000000000000000" pitchFamily="2" charset="0"/>
                <a:cs typeface="NikoshBAN" panose="02000000000000000000" pitchFamily="2" charset="0"/>
              </a:rPr>
              <a:t>ধরণের</a:t>
            </a:r>
            <a:r>
              <a:rPr lang="en-GB" sz="7200" dirty="0">
                <a:solidFill>
                  <a:srgbClr val="FF0000"/>
                </a:solidFill>
                <a:latin typeface="NikoshBAN" panose="02000000000000000000" pitchFamily="2" charset="0"/>
                <a:cs typeface="NikoshBAN" panose="02000000000000000000" pitchFamily="2" charset="0"/>
              </a:rPr>
              <a:t> </a:t>
            </a:r>
            <a:r>
              <a:rPr lang="en-GB" sz="7200" dirty="0" err="1">
                <a:solidFill>
                  <a:srgbClr val="FF0000"/>
                </a:solidFill>
                <a:latin typeface="NikoshBAN" panose="02000000000000000000" pitchFamily="2" charset="0"/>
                <a:cs typeface="NikoshBAN" panose="02000000000000000000" pitchFamily="2" charset="0"/>
              </a:rPr>
              <a:t>সাইবার</a:t>
            </a:r>
            <a:r>
              <a:rPr lang="en-GB" sz="7200" dirty="0">
                <a:solidFill>
                  <a:srgbClr val="FF0000"/>
                </a:solidFill>
                <a:latin typeface="NikoshBAN" panose="02000000000000000000" pitchFamily="2" charset="0"/>
                <a:cs typeface="NikoshBAN" panose="02000000000000000000" pitchFamily="2" charset="0"/>
              </a:rPr>
              <a:t> </a:t>
            </a:r>
            <a:r>
              <a:rPr lang="en-GB" sz="7200" dirty="0" err="1">
                <a:solidFill>
                  <a:srgbClr val="FF0000"/>
                </a:solidFill>
                <a:latin typeface="NikoshBAN" panose="02000000000000000000" pitchFamily="2" charset="0"/>
                <a:cs typeface="NikoshBAN" panose="02000000000000000000" pitchFamily="2" charset="0"/>
              </a:rPr>
              <a:t>অপরাধ</a:t>
            </a:r>
            <a:endParaRPr lang="en-US" sz="7200" dirty="0"/>
          </a:p>
        </p:txBody>
      </p:sp>
    </p:spTree>
    <p:extLst>
      <p:ext uri="{BB962C8B-B14F-4D97-AF65-F5344CB8AC3E}">
        <p14:creationId xmlns:p14="http://schemas.microsoft.com/office/powerpoint/2010/main" val="1306361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9C599ED0-8A81-7F6D-D5C6-CBD0A1004579}"/>
              </a:ext>
            </a:extLst>
          </p:cNvPr>
          <p:cNvSpPr txBox="1">
            <a:spLocks noChangeArrowheads="1"/>
          </p:cNvSpPr>
          <p:nvPr/>
        </p:nvSpPr>
        <p:spPr>
          <a:xfrm>
            <a:off x="1416387" y="1445756"/>
            <a:ext cx="4114800" cy="884238"/>
          </a:xfrm>
          <a:prstGeom prst="rect">
            <a:avLst/>
          </a:prstGeom>
          <a:noFill/>
          <a:ln>
            <a:noFill/>
          </a:ln>
          <a:effectLst/>
        </p:spPr>
        <p:txBody>
          <a:bodyPr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fontAlgn="auto">
              <a:spcAft>
                <a:spcPts val="0"/>
              </a:spcAft>
              <a:defRPr/>
            </a:pPr>
            <a:r>
              <a:rPr lang="en-US" sz="9600" b="1" dirty="0">
                <a:solidFill>
                  <a:schemeClr val="tx1"/>
                </a:solidFill>
                <a:latin typeface="Nikosh" panose="02000000000000000000" pitchFamily="2" charset="0"/>
                <a:cs typeface="Nikosh" panose="02000000000000000000" pitchFamily="2" charset="0"/>
              </a:rPr>
              <a:t>শিখনফল</a:t>
            </a:r>
          </a:p>
        </p:txBody>
      </p:sp>
      <p:sp>
        <p:nvSpPr>
          <p:cNvPr id="3" name="Rectangle 3">
            <a:extLst>
              <a:ext uri="{FF2B5EF4-FFF2-40B4-BE49-F238E27FC236}">
                <a16:creationId xmlns:a16="http://schemas.microsoft.com/office/drawing/2014/main" id="{DBA3DE5E-0C21-9A19-00BC-3A40D5A33A37}"/>
              </a:ext>
            </a:extLst>
          </p:cNvPr>
          <p:cNvSpPr txBox="1">
            <a:spLocks noChangeArrowheads="1"/>
          </p:cNvSpPr>
          <p:nvPr/>
        </p:nvSpPr>
        <p:spPr bwMode="auto">
          <a:xfrm>
            <a:off x="1662899" y="3747608"/>
            <a:ext cx="8474326"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fontAlgn="base">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fontAlgn="base">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fontAlgn="base">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fontAlgn="base">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r>
              <a:rPr lang="en-US" altLang="en-US" sz="4400" b="1" dirty="0" err="1">
                <a:solidFill>
                  <a:schemeClr val="tx1"/>
                </a:solidFill>
                <a:latin typeface="NikoshBAN" panose="02000000000000000000" pitchFamily="2" charset="0"/>
                <a:cs typeface="NikoshBAN" panose="02000000000000000000" pitchFamily="2" charset="0"/>
              </a:rPr>
              <a:t>সাইবার</a:t>
            </a:r>
            <a:r>
              <a:rPr lang="en-US" altLang="en-US" sz="4400" b="1" dirty="0">
                <a:solidFill>
                  <a:schemeClr val="tx1"/>
                </a:solidFill>
                <a:latin typeface="NikoshBAN" panose="02000000000000000000" pitchFamily="2" charset="0"/>
                <a:cs typeface="NikoshBAN" panose="02000000000000000000" pitchFamily="2" charset="0"/>
              </a:rPr>
              <a:t> </a:t>
            </a:r>
            <a:r>
              <a:rPr lang="en-US" altLang="en-US" sz="4400" b="1" dirty="0" err="1">
                <a:solidFill>
                  <a:schemeClr val="tx1"/>
                </a:solidFill>
                <a:latin typeface="NikoshBAN" panose="02000000000000000000" pitchFamily="2" charset="0"/>
                <a:cs typeface="NikoshBAN" panose="02000000000000000000" pitchFamily="2" charset="0"/>
              </a:rPr>
              <a:t>অপরাধ</a:t>
            </a:r>
            <a:r>
              <a:rPr lang="en-US" altLang="en-US" sz="4400" b="1" dirty="0">
                <a:solidFill>
                  <a:schemeClr val="tx1"/>
                </a:solidFill>
                <a:latin typeface="NikoshBAN" panose="02000000000000000000" pitchFamily="2" charset="0"/>
                <a:cs typeface="NikoshBAN" panose="02000000000000000000" pitchFamily="2" charset="0"/>
              </a:rPr>
              <a:t> </a:t>
            </a:r>
            <a:r>
              <a:rPr lang="en-US" altLang="en-US" sz="4400" b="1" dirty="0" err="1">
                <a:solidFill>
                  <a:schemeClr val="tx1"/>
                </a:solidFill>
                <a:latin typeface="NikoshBAN" panose="02000000000000000000" pitchFamily="2" charset="0"/>
                <a:cs typeface="NikoshBAN" panose="02000000000000000000" pitchFamily="2" charset="0"/>
              </a:rPr>
              <a:t>কি</a:t>
            </a:r>
            <a:r>
              <a:rPr lang="en-US" altLang="en-US" sz="4400" b="1" dirty="0">
                <a:solidFill>
                  <a:schemeClr val="tx1"/>
                </a:solidFill>
                <a:latin typeface="NikoshBAN" panose="02000000000000000000" pitchFamily="2" charset="0"/>
                <a:cs typeface="NikoshBAN" panose="02000000000000000000" pitchFamily="2" charset="0"/>
              </a:rPr>
              <a:t> </a:t>
            </a:r>
            <a:r>
              <a:rPr lang="en-US" altLang="en-US" sz="4400" b="1" dirty="0" err="1">
                <a:solidFill>
                  <a:schemeClr val="tx1"/>
                </a:solidFill>
                <a:latin typeface="NikoshBAN" panose="02000000000000000000" pitchFamily="2" charset="0"/>
                <a:cs typeface="NikoshBAN" panose="02000000000000000000" pitchFamily="2" charset="0"/>
              </a:rPr>
              <a:t>বলতে</a:t>
            </a:r>
            <a:r>
              <a:rPr lang="en-US" altLang="en-US" sz="4400" b="1" dirty="0">
                <a:solidFill>
                  <a:schemeClr val="tx1"/>
                </a:solidFill>
                <a:latin typeface="NikoshBAN" panose="02000000000000000000" pitchFamily="2" charset="0"/>
                <a:cs typeface="NikoshBAN" panose="02000000000000000000" pitchFamily="2" charset="0"/>
              </a:rPr>
              <a:t> </a:t>
            </a:r>
            <a:r>
              <a:rPr lang="en-US" altLang="en-US" sz="4400" b="1" dirty="0" err="1">
                <a:solidFill>
                  <a:schemeClr val="tx1"/>
                </a:solidFill>
                <a:latin typeface="NikoshBAN" panose="02000000000000000000" pitchFamily="2" charset="0"/>
                <a:cs typeface="NikoshBAN" panose="02000000000000000000" pitchFamily="2" charset="0"/>
              </a:rPr>
              <a:t>পারবে</a:t>
            </a:r>
            <a:r>
              <a:rPr lang="en-US" altLang="en-US" sz="4400" b="1" dirty="0">
                <a:solidFill>
                  <a:schemeClr val="tx1"/>
                </a:solidFill>
                <a:latin typeface="NikoshBAN" panose="02000000000000000000" pitchFamily="2" charset="0"/>
                <a:cs typeface="NikoshBAN" panose="02000000000000000000" pitchFamily="2" charset="0"/>
              </a:rPr>
              <a:t>।</a:t>
            </a:r>
          </a:p>
          <a:p>
            <a:pPr eaLnBrk="1" hangingPunct="1"/>
            <a:r>
              <a:rPr lang="en-US" altLang="en-US" sz="4000" b="1" dirty="0" err="1">
                <a:solidFill>
                  <a:schemeClr val="tx1"/>
                </a:solidFill>
                <a:latin typeface="NikoshBAN" panose="02000000000000000000" pitchFamily="2" charset="0"/>
                <a:cs typeface="NikoshBAN" panose="02000000000000000000" pitchFamily="2" charset="0"/>
              </a:rPr>
              <a:t>বিভিন্ন</a:t>
            </a:r>
            <a:r>
              <a:rPr lang="en-US" altLang="en-US" sz="4000" b="1" dirty="0">
                <a:solidFill>
                  <a:schemeClr val="tx1"/>
                </a:solidFill>
                <a:latin typeface="NikoshBAN" panose="02000000000000000000" pitchFamily="2" charset="0"/>
                <a:cs typeface="NikoshBAN" panose="02000000000000000000" pitchFamily="2" charset="0"/>
              </a:rPr>
              <a:t> </a:t>
            </a:r>
            <a:r>
              <a:rPr lang="en-US" altLang="en-US" sz="4000" b="1" dirty="0" err="1">
                <a:solidFill>
                  <a:schemeClr val="tx1"/>
                </a:solidFill>
                <a:latin typeface="NikoshBAN" panose="02000000000000000000" pitchFamily="2" charset="0"/>
                <a:cs typeface="NikoshBAN" panose="02000000000000000000" pitchFamily="2" charset="0"/>
              </a:rPr>
              <a:t>প্রকার</a:t>
            </a:r>
            <a:r>
              <a:rPr lang="en-US" altLang="en-US" sz="4000" b="1" dirty="0">
                <a:solidFill>
                  <a:schemeClr val="tx1"/>
                </a:solidFill>
                <a:latin typeface="NikoshBAN" panose="02000000000000000000" pitchFamily="2" charset="0"/>
                <a:cs typeface="NikoshBAN" panose="02000000000000000000" pitchFamily="2" charset="0"/>
              </a:rPr>
              <a:t> </a:t>
            </a:r>
            <a:r>
              <a:rPr lang="en-US" altLang="en-US" sz="4000" b="1" dirty="0" err="1">
                <a:solidFill>
                  <a:schemeClr val="tx1"/>
                </a:solidFill>
                <a:latin typeface="NikoshBAN" panose="02000000000000000000" pitchFamily="2" charset="0"/>
                <a:cs typeface="NikoshBAN" panose="02000000000000000000" pitchFamily="2" charset="0"/>
              </a:rPr>
              <a:t>সাইবার</a:t>
            </a:r>
            <a:r>
              <a:rPr lang="en-US" altLang="en-US" sz="4000" b="1" dirty="0">
                <a:solidFill>
                  <a:schemeClr val="tx1"/>
                </a:solidFill>
                <a:latin typeface="NikoshBAN" panose="02000000000000000000" pitchFamily="2" charset="0"/>
                <a:cs typeface="NikoshBAN" panose="02000000000000000000" pitchFamily="2" charset="0"/>
              </a:rPr>
              <a:t> </a:t>
            </a:r>
            <a:r>
              <a:rPr lang="en-US" altLang="en-US" sz="4000" b="1" dirty="0" err="1">
                <a:solidFill>
                  <a:schemeClr val="tx1"/>
                </a:solidFill>
                <a:latin typeface="NikoshBAN" panose="02000000000000000000" pitchFamily="2" charset="0"/>
                <a:cs typeface="NikoshBAN" panose="02000000000000000000" pitchFamily="2" charset="0"/>
              </a:rPr>
              <a:t>অপরাধ</a:t>
            </a:r>
            <a:r>
              <a:rPr lang="en-US" altLang="en-US" sz="4000" b="1" dirty="0">
                <a:solidFill>
                  <a:schemeClr val="tx1"/>
                </a:solidFill>
                <a:latin typeface="NikoshBAN" panose="02000000000000000000" pitchFamily="2" charset="0"/>
                <a:cs typeface="NikoshBAN" panose="02000000000000000000" pitchFamily="2" charset="0"/>
              </a:rPr>
              <a:t> </a:t>
            </a:r>
            <a:r>
              <a:rPr lang="en-US" altLang="en-US" sz="4000" b="1" dirty="0" err="1">
                <a:solidFill>
                  <a:schemeClr val="tx1"/>
                </a:solidFill>
                <a:latin typeface="NikoshBAN" panose="02000000000000000000" pitchFamily="2" charset="0"/>
                <a:cs typeface="NikoshBAN" panose="02000000000000000000" pitchFamily="2" charset="0"/>
              </a:rPr>
              <a:t>ব্যাখ্যা</a:t>
            </a:r>
            <a:r>
              <a:rPr lang="en-US" altLang="en-US" sz="4000" b="1" dirty="0">
                <a:solidFill>
                  <a:schemeClr val="tx1"/>
                </a:solidFill>
                <a:latin typeface="NikoshBAN" panose="02000000000000000000" pitchFamily="2" charset="0"/>
                <a:cs typeface="NikoshBAN" panose="02000000000000000000" pitchFamily="2" charset="0"/>
              </a:rPr>
              <a:t> </a:t>
            </a:r>
            <a:r>
              <a:rPr lang="en-US" altLang="en-US" sz="4000" b="1" dirty="0" err="1">
                <a:solidFill>
                  <a:schemeClr val="tx1"/>
                </a:solidFill>
                <a:latin typeface="NikoshBAN" panose="02000000000000000000" pitchFamily="2" charset="0"/>
                <a:cs typeface="NikoshBAN" panose="02000000000000000000" pitchFamily="2" charset="0"/>
              </a:rPr>
              <a:t>করতে</a:t>
            </a:r>
            <a:r>
              <a:rPr lang="en-US" altLang="en-US" sz="4000" b="1" dirty="0">
                <a:solidFill>
                  <a:schemeClr val="tx1"/>
                </a:solidFill>
                <a:latin typeface="NikoshBAN" panose="02000000000000000000" pitchFamily="2" charset="0"/>
                <a:cs typeface="NikoshBAN" panose="02000000000000000000" pitchFamily="2" charset="0"/>
              </a:rPr>
              <a:t> </a:t>
            </a:r>
            <a:r>
              <a:rPr lang="en-US" altLang="en-US" sz="4000" b="1" dirty="0" err="1">
                <a:solidFill>
                  <a:schemeClr val="tx1"/>
                </a:solidFill>
                <a:latin typeface="NikoshBAN" panose="02000000000000000000" pitchFamily="2" charset="0"/>
                <a:cs typeface="NikoshBAN" panose="02000000000000000000" pitchFamily="2" charset="0"/>
              </a:rPr>
              <a:t>পারবে</a:t>
            </a:r>
            <a:r>
              <a:rPr lang="en-US" altLang="en-US" sz="4000" b="1" dirty="0">
                <a:solidFill>
                  <a:schemeClr val="tx1"/>
                </a:solidFill>
                <a:latin typeface="NikoshBAN" panose="02000000000000000000" pitchFamily="2" charset="0"/>
                <a:cs typeface="NikoshBAN" panose="02000000000000000000" pitchFamily="2" charset="0"/>
              </a:rPr>
              <a:t>।</a:t>
            </a:r>
            <a:endParaRPr lang="en-US" altLang="en-US" sz="4000" b="1" dirty="0">
              <a:solidFill>
                <a:schemeClr val="tx1"/>
              </a:solidFill>
              <a:latin typeface="Nikosh" panose="02000000000000000000" pitchFamily="2" charset="0"/>
              <a:cs typeface="Nikosh" panose="02000000000000000000" pitchFamily="2" charset="0"/>
            </a:endParaRPr>
          </a:p>
          <a:p>
            <a:pPr eaLnBrk="1" hangingPunct="1"/>
            <a:endParaRPr lang="en-US" altLang="en-US" sz="4000" b="1" dirty="0">
              <a:solidFill>
                <a:schemeClr val="tx1"/>
              </a:solidFill>
              <a:latin typeface="Nikosh" panose="02000000000000000000" pitchFamily="2" charset="0"/>
              <a:cs typeface="Nikosh" panose="02000000000000000000" pitchFamily="2" charset="0"/>
            </a:endParaRPr>
          </a:p>
        </p:txBody>
      </p:sp>
      <p:sp>
        <p:nvSpPr>
          <p:cNvPr id="4" name="Rectangle 2">
            <a:extLst>
              <a:ext uri="{FF2B5EF4-FFF2-40B4-BE49-F238E27FC236}">
                <a16:creationId xmlns:a16="http://schemas.microsoft.com/office/drawing/2014/main" id="{BA1D6358-C0E7-A810-0EE7-6AC00A3DC3F9}"/>
              </a:ext>
            </a:extLst>
          </p:cNvPr>
          <p:cNvSpPr txBox="1">
            <a:spLocks noChangeArrowheads="1"/>
          </p:cNvSpPr>
          <p:nvPr/>
        </p:nvSpPr>
        <p:spPr bwMode="auto">
          <a:xfrm>
            <a:off x="2088928" y="2593423"/>
            <a:ext cx="7010400" cy="685800"/>
          </a:xfrm>
          <a:prstGeom prst="rect">
            <a:avLst/>
          </a:prstGeom>
          <a:noFill/>
          <a:ln>
            <a:noFill/>
          </a:ln>
          <a:effectLst/>
        </p:spPr>
        <p:txBody>
          <a:bodyPr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algn="l" eaLnBrk="1" hangingPunct="1">
              <a:defRPr/>
            </a:pPr>
            <a:r>
              <a:rPr lang="en-US" dirty="0" err="1">
                <a:solidFill>
                  <a:srgbClr val="FF0000"/>
                </a:solidFill>
                <a:latin typeface="Nikosh" panose="02000000000000000000" pitchFamily="2" charset="0"/>
                <a:cs typeface="Nikosh" panose="02000000000000000000" pitchFamily="2" charset="0"/>
              </a:rPr>
              <a:t>এই</a:t>
            </a:r>
            <a:r>
              <a:rPr lang="en-US" dirty="0">
                <a:solidFill>
                  <a:srgbClr val="FF0000"/>
                </a:solidFill>
                <a:latin typeface="Nikosh" panose="02000000000000000000" pitchFamily="2" charset="0"/>
                <a:cs typeface="Nikosh" panose="02000000000000000000" pitchFamily="2" charset="0"/>
              </a:rPr>
              <a:t> </a:t>
            </a:r>
            <a:r>
              <a:rPr lang="en-US" dirty="0" err="1">
                <a:solidFill>
                  <a:srgbClr val="FF0000"/>
                </a:solidFill>
                <a:latin typeface="Nikosh" panose="02000000000000000000" pitchFamily="2" charset="0"/>
                <a:cs typeface="Nikosh" panose="02000000000000000000" pitchFamily="2" charset="0"/>
              </a:rPr>
              <a:t>পাঠ</a:t>
            </a:r>
            <a:r>
              <a:rPr lang="en-US" dirty="0">
                <a:solidFill>
                  <a:srgbClr val="FF0000"/>
                </a:solidFill>
                <a:latin typeface="Nikosh" panose="02000000000000000000" pitchFamily="2" charset="0"/>
                <a:cs typeface="Nikosh" panose="02000000000000000000" pitchFamily="2" charset="0"/>
              </a:rPr>
              <a:t> </a:t>
            </a:r>
            <a:r>
              <a:rPr lang="en-US" dirty="0" err="1">
                <a:solidFill>
                  <a:srgbClr val="FF0000"/>
                </a:solidFill>
                <a:latin typeface="Nikosh" panose="02000000000000000000" pitchFamily="2" charset="0"/>
                <a:cs typeface="Nikosh" panose="02000000000000000000" pitchFamily="2" charset="0"/>
              </a:rPr>
              <a:t>শেষে</a:t>
            </a:r>
            <a:r>
              <a:rPr lang="en-US" dirty="0">
                <a:solidFill>
                  <a:srgbClr val="FF0000"/>
                </a:solidFill>
                <a:latin typeface="Nikosh" panose="02000000000000000000" pitchFamily="2" charset="0"/>
                <a:cs typeface="Nikosh" panose="02000000000000000000" pitchFamily="2" charset="0"/>
              </a:rPr>
              <a:t> </a:t>
            </a:r>
            <a:r>
              <a:rPr lang="en-US" dirty="0" err="1">
                <a:solidFill>
                  <a:srgbClr val="FF0000"/>
                </a:solidFill>
                <a:latin typeface="Nikosh" panose="02000000000000000000" pitchFamily="2" charset="0"/>
                <a:cs typeface="Nikosh" panose="02000000000000000000" pitchFamily="2" charset="0"/>
              </a:rPr>
              <a:t>শিক্ষার্থীরা</a:t>
            </a:r>
            <a:r>
              <a:rPr lang="en-US" dirty="0">
                <a:solidFill>
                  <a:srgbClr val="FF0000"/>
                </a:solidFill>
                <a:latin typeface="Nikosh" panose="02000000000000000000" pitchFamily="2" charset="0"/>
                <a:cs typeface="Nikosh" panose="02000000000000000000" pitchFamily="2" charset="0"/>
              </a:rPr>
              <a:t>…</a:t>
            </a:r>
          </a:p>
        </p:txBody>
      </p:sp>
    </p:spTree>
    <p:extLst>
      <p:ext uri="{BB962C8B-B14F-4D97-AF65-F5344CB8AC3E}">
        <p14:creationId xmlns:p14="http://schemas.microsoft.com/office/powerpoint/2010/main" val="3544350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912838F-9F78-142B-99A7-D75AD79A944E}"/>
              </a:ext>
            </a:extLst>
          </p:cNvPr>
          <p:cNvSpPr txBox="1"/>
          <p:nvPr/>
        </p:nvSpPr>
        <p:spPr>
          <a:xfrm>
            <a:off x="1734206" y="1315454"/>
            <a:ext cx="8119241" cy="4401205"/>
          </a:xfrm>
          <a:prstGeom prst="rect">
            <a:avLst/>
          </a:prstGeom>
          <a:noFill/>
        </p:spPr>
        <p:txBody>
          <a:bodyPr wrap="square">
            <a:spAutoFit/>
          </a:bodyPr>
          <a:lstStyle/>
          <a:p>
            <a:pPr marL="571500" indent="-571500" algn="just">
              <a:buFont typeface="Wingdings" panose="05000000000000000000" pitchFamily="2" charset="2"/>
              <a:buChar char="q"/>
            </a:pPr>
            <a:r>
              <a:rPr lang="as-IN" sz="4000" b="1" dirty="0">
                <a:latin typeface="Nikosh" panose="02000000000000000000" pitchFamily="2" charset="0"/>
                <a:cs typeface="Nikosh" panose="02000000000000000000" pitchFamily="2" charset="0"/>
              </a:rPr>
              <a:t>সাইবার অপরাধ (</a:t>
            </a:r>
            <a:r>
              <a:rPr lang="en-GB" sz="4000" b="1" dirty="0">
                <a:latin typeface="Nikosh" panose="02000000000000000000" pitchFamily="2" charset="0"/>
                <a:cs typeface="Nikosh" panose="02000000000000000000" pitchFamily="2" charset="0"/>
              </a:rPr>
              <a:t>Cyber Crime) </a:t>
            </a:r>
            <a:r>
              <a:rPr lang="as-IN" sz="4000" b="1" dirty="0">
                <a:latin typeface="Nikosh" panose="02000000000000000000" pitchFamily="2" charset="0"/>
                <a:cs typeface="Nikosh" panose="02000000000000000000" pitchFamily="2" charset="0"/>
              </a:rPr>
              <a:t>বলতে এমন অপরাধকে বোঝায় যা কম্পিউটার, ইন্টারনেট বা অন্যান্য ডিজিটাল প্রযুক্তি ব্যবহার করে সংঘটিত হয়। এটি একটি আধুনিক যুগের অপরাধ যেখানে অপরাধীরা প্রযুক্তির মাধ্যমে ব্যক্তিগত, আর্থিক বা প্রাতিষ্ঠানিক ক্ষতি করে থাকে।</a:t>
            </a:r>
            <a:endParaRPr lang="en-GB" sz="4000" b="1" dirty="0">
              <a:latin typeface="Nikosh" panose="02000000000000000000" pitchFamily="2" charset="0"/>
              <a:cs typeface="Nikosh" panose="02000000000000000000" pitchFamily="2" charset="0"/>
            </a:endParaRPr>
          </a:p>
        </p:txBody>
      </p:sp>
    </p:spTree>
    <p:extLst>
      <p:ext uri="{BB962C8B-B14F-4D97-AF65-F5344CB8AC3E}">
        <p14:creationId xmlns:p14="http://schemas.microsoft.com/office/powerpoint/2010/main" val="28413068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15C8287-897E-C07F-1340-1F88D91A64A5}"/>
              </a:ext>
            </a:extLst>
          </p:cNvPr>
          <p:cNvSpPr txBox="1"/>
          <p:nvPr/>
        </p:nvSpPr>
        <p:spPr>
          <a:xfrm>
            <a:off x="1328242" y="1252284"/>
            <a:ext cx="9124293" cy="2554545"/>
          </a:xfrm>
          <a:prstGeom prst="rect">
            <a:avLst/>
          </a:prstGeom>
          <a:noFill/>
        </p:spPr>
        <p:txBody>
          <a:bodyPr wrap="square">
            <a:spAutoFit/>
          </a:bodyPr>
          <a:lstStyle/>
          <a:p>
            <a:pPr marL="571500" indent="-571500" algn="just">
              <a:buFont typeface="Wingdings" panose="05000000000000000000" pitchFamily="2" charset="2"/>
              <a:buChar char="q"/>
            </a:pPr>
            <a:r>
              <a:rPr lang="as-IN" sz="4000" b="1" dirty="0">
                <a:latin typeface="Nikosh" panose="02000000000000000000" pitchFamily="2" charset="0"/>
                <a:cs typeface="Nikosh" panose="02000000000000000000" pitchFamily="2" charset="0"/>
              </a:rPr>
              <a:t>সাইবার অপরাধের সংজ্ঞা:</a:t>
            </a:r>
          </a:p>
          <a:p>
            <a:pPr algn="just"/>
            <a:r>
              <a:rPr lang="as-IN" sz="4000" b="1" dirty="0">
                <a:latin typeface="Nikosh" panose="02000000000000000000" pitchFamily="2" charset="0"/>
                <a:cs typeface="Nikosh" panose="02000000000000000000" pitchFamily="2" charset="0"/>
              </a:rPr>
              <a:t>সাইবার অপরাধ হলো, কম্পিউটার ও ইন্টারনেট প্রযুক্তি ব্যবহার করে সংঘটিত এমন অপরাধ যা ব্যক্তি, সংস্থা বা রাষ্ট্রের ক্ষতি করে।</a:t>
            </a:r>
          </a:p>
        </p:txBody>
      </p:sp>
      <p:pic>
        <p:nvPicPr>
          <p:cNvPr id="18" name="Picture 17">
            <a:extLst>
              <a:ext uri="{FF2B5EF4-FFF2-40B4-BE49-F238E27FC236}">
                <a16:creationId xmlns:a16="http://schemas.microsoft.com/office/drawing/2014/main" id="{A1F84197-8DB8-E752-B8DA-F15129C879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3111" y="3590428"/>
            <a:ext cx="7528974" cy="3283338"/>
          </a:xfrm>
          <a:prstGeom prst="rect">
            <a:avLst/>
          </a:prstGeom>
          <a:ln>
            <a:noFill/>
          </a:ln>
          <a:effectLst>
            <a:outerShdw blurRad="292100" dist="139700" dir="2700000" algn="tl" rotWithShape="0">
              <a:srgbClr val="333333">
                <a:alpha val="65000"/>
              </a:srgbClr>
            </a:outerShdw>
          </a:effectLst>
        </p:spPr>
      </p:pic>
      <p:sp>
        <p:nvSpPr>
          <p:cNvPr id="16" name="TextBox 15">
            <a:extLst>
              <a:ext uri="{FF2B5EF4-FFF2-40B4-BE49-F238E27FC236}">
                <a16:creationId xmlns:a16="http://schemas.microsoft.com/office/drawing/2014/main" id="{95DE6E78-3ADA-992A-BDCD-9469879F0162}"/>
              </a:ext>
            </a:extLst>
          </p:cNvPr>
          <p:cNvSpPr txBox="1"/>
          <p:nvPr/>
        </p:nvSpPr>
        <p:spPr>
          <a:xfrm>
            <a:off x="6866331" y="3629842"/>
            <a:ext cx="3340979" cy="523220"/>
          </a:xfrm>
          <a:prstGeom prst="rect">
            <a:avLst/>
          </a:prstGeom>
          <a:noFill/>
        </p:spPr>
        <p:txBody>
          <a:bodyPr wrap="none" rtlCol="0">
            <a:spAutoFit/>
          </a:bodyPr>
          <a:lstStyle/>
          <a:p>
            <a:r>
              <a:rPr lang="en-GB" sz="2800" b="1" dirty="0" err="1">
                <a:solidFill>
                  <a:srgbClr val="FF0000"/>
                </a:solidFill>
                <a:latin typeface="Nikosh" panose="02000000000000000000" pitchFamily="2" charset="0"/>
                <a:cs typeface="Nikosh" panose="02000000000000000000" pitchFamily="2" charset="0"/>
              </a:rPr>
              <a:t>সাইবার</a:t>
            </a:r>
            <a:r>
              <a:rPr lang="en-GB" sz="2800" b="1" dirty="0">
                <a:solidFill>
                  <a:srgbClr val="FF0000"/>
                </a:solidFill>
                <a:latin typeface="Nikosh" panose="02000000000000000000" pitchFamily="2" charset="0"/>
                <a:cs typeface="Nikosh" panose="02000000000000000000" pitchFamily="2" charset="0"/>
              </a:rPr>
              <a:t> </a:t>
            </a:r>
            <a:r>
              <a:rPr lang="en-GB" sz="2800" b="1" dirty="0" err="1">
                <a:solidFill>
                  <a:srgbClr val="FF0000"/>
                </a:solidFill>
                <a:latin typeface="Nikosh" panose="02000000000000000000" pitchFamily="2" charset="0"/>
                <a:cs typeface="Nikosh" panose="02000000000000000000" pitchFamily="2" charset="0"/>
              </a:rPr>
              <a:t>অপরাধের</a:t>
            </a:r>
            <a:r>
              <a:rPr lang="en-GB" sz="2800" b="1" dirty="0">
                <a:solidFill>
                  <a:srgbClr val="FF0000"/>
                </a:solidFill>
                <a:latin typeface="Nikosh" panose="02000000000000000000" pitchFamily="2" charset="0"/>
                <a:cs typeface="Nikosh" panose="02000000000000000000" pitchFamily="2" charset="0"/>
              </a:rPr>
              <a:t> </a:t>
            </a:r>
            <a:r>
              <a:rPr lang="en-GB" sz="2800" b="1" dirty="0" err="1">
                <a:solidFill>
                  <a:srgbClr val="FF0000"/>
                </a:solidFill>
                <a:latin typeface="Nikosh" panose="02000000000000000000" pitchFamily="2" charset="0"/>
                <a:cs typeface="Nikosh" panose="02000000000000000000" pitchFamily="2" charset="0"/>
              </a:rPr>
              <a:t>প্রকারভেদ</a:t>
            </a:r>
            <a:endParaRPr lang="en-GB" sz="2800" b="1" dirty="0">
              <a:solidFill>
                <a:srgbClr val="FF0000"/>
              </a:solidFill>
              <a:latin typeface="Nikosh" panose="02000000000000000000" pitchFamily="2" charset="0"/>
              <a:cs typeface="Nikosh" panose="02000000000000000000" pitchFamily="2" charset="0"/>
            </a:endParaRPr>
          </a:p>
        </p:txBody>
      </p:sp>
    </p:spTree>
    <p:extLst>
      <p:ext uri="{BB962C8B-B14F-4D97-AF65-F5344CB8AC3E}">
        <p14:creationId xmlns:p14="http://schemas.microsoft.com/office/powerpoint/2010/main" val="3453515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387C460-031E-5154-19E1-F3FE589AC4DC}"/>
              </a:ext>
            </a:extLst>
          </p:cNvPr>
          <p:cNvSpPr txBox="1"/>
          <p:nvPr/>
        </p:nvSpPr>
        <p:spPr>
          <a:xfrm>
            <a:off x="3694386" y="296883"/>
            <a:ext cx="6096000" cy="646331"/>
          </a:xfrm>
          <a:prstGeom prst="rect">
            <a:avLst/>
          </a:prstGeom>
          <a:noFill/>
        </p:spPr>
        <p:txBody>
          <a:bodyPr wrap="square">
            <a:spAutoFit/>
          </a:bodyPr>
          <a:lstStyle/>
          <a:p>
            <a:pPr marL="571500" indent="-571500">
              <a:buFont typeface="Wingdings" panose="05000000000000000000" pitchFamily="2" charset="2"/>
              <a:buChar char="q"/>
            </a:pPr>
            <a:r>
              <a:rPr lang="as-IN" sz="3600" b="1" dirty="0">
                <a:solidFill>
                  <a:srgbClr val="FF0000"/>
                </a:solidFill>
                <a:latin typeface="Nikosh" panose="02000000000000000000" pitchFamily="2" charset="0"/>
                <a:cs typeface="Nikosh" panose="02000000000000000000" pitchFamily="2" charset="0"/>
              </a:rPr>
              <a:t> হ্যাকিং (</a:t>
            </a:r>
            <a:r>
              <a:rPr lang="en-GB" sz="3600" b="1" dirty="0">
                <a:solidFill>
                  <a:srgbClr val="FF0000"/>
                </a:solidFill>
                <a:latin typeface="Nikosh" panose="02000000000000000000" pitchFamily="2" charset="0"/>
                <a:cs typeface="Nikosh" panose="02000000000000000000" pitchFamily="2" charset="0"/>
              </a:rPr>
              <a:t>Hacking)</a:t>
            </a:r>
          </a:p>
        </p:txBody>
      </p:sp>
      <p:sp>
        <p:nvSpPr>
          <p:cNvPr id="3" name="TextBox 2">
            <a:extLst>
              <a:ext uri="{FF2B5EF4-FFF2-40B4-BE49-F238E27FC236}">
                <a16:creationId xmlns:a16="http://schemas.microsoft.com/office/drawing/2014/main" id="{4865CD65-B1D4-E28B-A2E8-747C4D1E52B6}"/>
              </a:ext>
            </a:extLst>
          </p:cNvPr>
          <p:cNvSpPr txBox="1"/>
          <p:nvPr/>
        </p:nvSpPr>
        <p:spPr>
          <a:xfrm>
            <a:off x="1530306" y="711892"/>
            <a:ext cx="8717280" cy="3046988"/>
          </a:xfrm>
          <a:prstGeom prst="rect">
            <a:avLst/>
          </a:prstGeom>
          <a:noFill/>
        </p:spPr>
        <p:txBody>
          <a:bodyPr wrap="square">
            <a:spAutoFit/>
          </a:bodyPr>
          <a:lstStyle/>
          <a:p>
            <a:pPr algn="just">
              <a:buNone/>
            </a:pPr>
            <a:r>
              <a:rPr lang="as-IN" sz="3200" b="1" dirty="0">
                <a:latin typeface="Nikosh" panose="02000000000000000000" pitchFamily="2" charset="0"/>
                <a:cs typeface="Nikosh" panose="02000000000000000000" pitchFamily="2" charset="0"/>
              </a:rPr>
              <a:t>ছোট গল্প:</a:t>
            </a:r>
          </a:p>
          <a:p>
            <a:pPr algn="just"/>
            <a:r>
              <a:rPr lang="as-IN" sz="3200" dirty="0">
                <a:latin typeface="Nikosh" panose="02000000000000000000" pitchFamily="2" charset="0"/>
                <a:cs typeface="Nikosh" panose="02000000000000000000" pitchFamily="2" charset="0"/>
              </a:rPr>
              <a:t>রিফাত একজন কলেজছাত্র। সে খুব কৌতূহলী স্বভাবের। একদিন সে ইউটিউব থেকে দেখে দেখে শেখে কিভাবে অন্যের ফেসবুক অ্যাকাউন্টে ঢোকা যায়। এক বন্ধুর আইডি সে চুপিচুপি খুলে দেখে এবং কিছু মেসেজ ডিলিট করে দেয়। বন্ধুটি পরে বুঝতেই পারে না কে এসব করলো!</a:t>
            </a:r>
          </a:p>
        </p:txBody>
      </p:sp>
      <p:sp>
        <p:nvSpPr>
          <p:cNvPr id="4" name="TextBox 3">
            <a:extLst>
              <a:ext uri="{FF2B5EF4-FFF2-40B4-BE49-F238E27FC236}">
                <a16:creationId xmlns:a16="http://schemas.microsoft.com/office/drawing/2014/main" id="{108848B4-75D8-7DC4-06DA-D2B144788A31}"/>
              </a:ext>
            </a:extLst>
          </p:cNvPr>
          <p:cNvSpPr txBox="1"/>
          <p:nvPr/>
        </p:nvSpPr>
        <p:spPr>
          <a:xfrm>
            <a:off x="1530306" y="3664284"/>
            <a:ext cx="8877388" cy="2062103"/>
          </a:xfrm>
          <a:prstGeom prst="rect">
            <a:avLst/>
          </a:prstGeom>
          <a:noFill/>
        </p:spPr>
        <p:txBody>
          <a:bodyPr wrap="square">
            <a:spAutoFit/>
          </a:bodyPr>
          <a:lstStyle/>
          <a:p>
            <a:pPr algn="just">
              <a:buNone/>
            </a:pPr>
            <a:r>
              <a:rPr lang="as-IN" sz="3200" b="1" dirty="0">
                <a:latin typeface="Nikosh" panose="02000000000000000000" pitchFamily="2" charset="0"/>
                <a:cs typeface="Nikosh" panose="02000000000000000000" pitchFamily="2" charset="0"/>
              </a:rPr>
              <a:t>ব্যাখ্যা:</a:t>
            </a:r>
          </a:p>
          <a:p>
            <a:pPr algn="just"/>
            <a:r>
              <a:rPr lang="as-IN" sz="3200" dirty="0">
                <a:latin typeface="Nikosh" panose="02000000000000000000" pitchFamily="2" charset="0"/>
                <a:cs typeface="Nikosh" panose="02000000000000000000" pitchFamily="2" charset="0"/>
              </a:rPr>
              <a:t>হ্যাকিং হলো অন্যের কম্পিউটার, মোবাইল বা অ্যাকাউন্টে গোপনে প্রবেশ করে তার তথ্য দেখা, পরিবর্তন বা নষ্ট করা। এটি একটি অপরাধ, কারণ এটি ব্যক্তিগত গোপনীয়তা লঙ্ঘন করে।</a:t>
            </a:r>
          </a:p>
        </p:txBody>
      </p:sp>
      <p:pic>
        <p:nvPicPr>
          <p:cNvPr id="5" name="Picture 4">
            <a:extLst>
              <a:ext uri="{FF2B5EF4-FFF2-40B4-BE49-F238E27FC236}">
                <a16:creationId xmlns:a16="http://schemas.microsoft.com/office/drawing/2014/main" id="{D53D5CB5-2732-2F4A-3DE1-C47EFADF2CB8}"/>
              </a:ext>
            </a:extLst>
          </p:cNvPr>
          <p:cNvPicPr>
            <a:picLocks noChangeAspect="1"/>
          </p:cNvPicPr>
          <p:nvPr/>
        </p:nvPicPr>
        <p:blipFill>
          <a:blip r:embed="rId2"/>
          <a:stretch>
            <a:fillRect/>
          </a:stretch>
        </p:blipFill>
        <p:spPr>
          <a:xfrm>
            <a:off x="7928301" y="-166709"/>
            <a:ext cx="2400563" cy="139095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00282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83D7FEC-2F30-3BC1-39A3-891D88249C2F}"/>
              </a:ext>
            </a:extLst>
          </p:cNvPr>
          <p:cNvSpPr txBox="1"/>
          <p:nvPr/>
        </p:nvSpPr>
        <p:spPr>
          <a:xfrm>
            <a:off x="1964115" y="597855"/>
            <a:ext cx="7866524" cy="646331"/>
          </a:xfrm>
          <a:prstGeom prst="rect">
            <a:avLst/>
          </a:prstGeom>
          <a:noFill/>
        </p:spPr>
        <p:txBody>
          <a:bodyPr wrap="square">
            <a:spAutoFit/>
          </a:bodyPr>
          <a:lstStyle/>
          <a:p>
            <a:r>
              <a:rPr lang="as-IN" sz="3600" b="1" dirty="0">
                <a:solidFill>
                  <a:srgbClr val="FF0000"/>
                </a:solidFill>
                <a:latin typeface="Nikosh" panose="02000000000000000000" pitchFamily="2" charset="0"/>
                <a:cs typeface="Nikosh" panose="02000000000000000000" pitchFamily="2" charset="0"/>
              </a:rPr>
              <a:t>২. ব্রুট ফোর্স অ্যাটাক (</a:t>
            </a:r>
            <a:r>
              <a:rPr lang="en-GB" sz="3600" b="1" dirty="0">
                <a:solidFill>
                  <a:srgbClr val="FF0000"/>
                </a:solidFill>
                <a:latin typeface="Nikosh" panose="02000000000000000000" pitchFamily="2" charset="0"/>
                <a:cs typeface="Nikosh" panose="02000000000000000000" pitchFamily="2" charset="0"/>
              </a:rPr>
              <a:t>Brute Force Attack)</a:t>
            </a:r>
          </a:p>
        </p:txBody>
      </p:sp>
      <p:sp>
        <p:nvSpPr>
          <p:cNvPr id="3" name="TextBox 2">
            <a:extLst>
              <a:ext uri="{FF2B5EF4-FFF2-40B4-BE49-F238E27FC236}">
                <a16:creationId xmlns:a16="http://schemas.microsoft.com/office/drawing/2014/main" id="{8DCE2B95-3031-82DD-F32D-21B4A13BA9E3}"/>
              </a:ext>
            </a:extLst>
          </p:cNvPr>
          <p:cNvSpPr txBox="1"/>
          <p:nvPr/>
        </p:nvSpPr>
        <p:spPr>
          <a:xfrm>
            <a:off x="1408551" y="1295945"/>
            <a:ext cx="8977653" cy="1815882"/>
          </a:xfrm>
          <a:prstGeom prst="rect">
            <a:avLst/>
          </a:prstGeom>
          <a:noFill/>
        </p:spPr>
        <p:txBody>
          <a:bodyPr wrap="square">
            <a:spAutoFit/>
          </a:bodyPr>
          <a:lstStyle/>
          <a:p>
            <a:pPr algn="just"/>
            <a:r>
              <a:rPr lang="as-IN" sz="2800" b="1" dirty="0">
                <a:latin typeface="Nikosh" panose="02000000000000000000" pitchFamily="2" charset="0"/>
                <a:cs typeface="Nikosh" panose="02000000000000000000" pitchFamily="2" charset="0"/>
              </a:rPr>
              <a:t>ছোট গল্প:</a:t>
            </a:r>
          </a:p>
          <a:p>
            <a:pPr algn="just"/>
            <a:r>
              <a:rPr lang="as-IN" sz="2800" b="1" dirty="0">
                <a:latin typeface="Nikosh" panose="02000000000000000000" pitchFamily="2" charset="0"/>
                <a:cs typeface="Nikosh" panose="02000000000000000000" pitchFamily="2" charset="0"/>
              </a:rPr>
              <a:t>তানভীর বারবার চেষ্টা করে এক ওয়াই-ফাইয়ের পাসওয়ার্ড ভাঙতে। সে </a:t>
            </a:r>
            <a:r>
              <a:rPr lang="en-GB" sz="2800" b="1" dirty="0">
                <a:latin typeface="Nikosh" panose="02000000000000000000" pitchFamily="2" charset="0"/>
                <a:cs typeface="Nikosh" panose="02000000000000000000" pitchFamily="2" charset="0"/>
              </a:rPr>
              <a:t>A123, B123, C123, 123456—</a:t>
            </a:r>
            <a:r>
              <a:rPr lang="as-IN" sz="2800" b="1" dirty="0">
                <a:latin typeface="Nikosh" panose="02000000000000000000" pitchFamily="2" charset="0"/>
                <a:cs typeface="Nikosh" panose="02000000000000000000" pitchFamily="2" charset="0"/>
              </a:rPr>
              <a:t>সব রকম সম্ভাব্য পাসওয়ার্ড দিয়ে ট্রাই করে। অবশেষে অনেকবার চেষ্টার পর পাসওয়ার্ড মিলিয়ে যায়!</a:t>
            </a:r>
          </a:p>
        </p:txBody>
      </p:sp>
      <p:sp>
        <p:nvSpPr>
          <p:cNvPr id="5" name="TextBox 4">
            <a:extLst>
              <a:ext uri="{FF2B5EF4-FFF2-40B4-BE49-F238E27FC236}">
                <a16:creationId xmlns:a16="http://schemas.microsoft.com/office/drawing/2014/main" id="{4F08CBA0-F137-5D00-44FE-AFBE351169E7}"/>
              </a:ext>
            </a:extLst>
          </p:cNvPr>
          <p:cNvSpPr txBox="1"/>
          <p:nvPr/>
        </p:nvSpPr>
        <p:spPr>
          <a:xfrm>
            <a:off x="1262640" y="3330237"/>
            <a:ext cx="9123564" cy="2246769"/>
          </a:xfrm>
          <a:prstGeom prst="rect">
            <a:avLst/>
          </a:prstGeom>
          <a:noFill/>
        </p:spPr>
        <p:txBody>
          <a:bodyPr wrap="square">
            <a:spAutoFit/>
          </a:bodyPr>
          <a:lstStyle/>
          <a:p>
            <a:pPr algn="just">
              <a:buNone/>
            </a:pPr>
            <a:r>
              <a:rPr lang="as-IN" sz="2800" b="1" dirty="0">
                <a:latin typeface="Nikosh" panose="02000000000000000000" pitchFamily="2" charset="0"/>
                <a:cs typeface="Nikosh" panose="02000000000000000000" pitchFamily="2" charset="0"/>
              </a:rPr>
              <a:t>ব্যাখ্যা:</a:t>
            </a:r>
          </a:p>
          <a:p>
            <a:pPr algn="just"/>
            <a:r>
              <a:rPr lang="as-IN" sz="2800" b="1" dirty="0">
                <a:latin typeface="Nikosh" panose="02000000000000000000" pitchFamily="2" charset="0"/>
                <a:cs typeface="Nikosh" panose="02000000000000000000" pitchFamily="2" charset="0"/>
              </a:rPr>
              <a:t>ব্রুট ফোর্স অ্যাটাক হলো এমন একটি কৌশল, যেখানে একের পর এক পাসওয়ার্ড অনুমান করে কম্পিউটার দিয়ে চেষ্টা চালানো হয়, যতক্ষণ না সঠিক পাসওয়ার্ড মিলে। এটি এক ধরনের শক্তিশালী “পাসওয়ার্ড ভাঙার” উপায়, যা ব্যবহার করে হ্যাকাররা অনেক অ্যাকাউন্ট হ্যাক করে।</a:t>
            </a:r>
          </a:p>
        </p:txBody>
      </p:sp>
      <p:pic>
        <p:nvPicPr>
          <p:cNvPr id="6" name="Picture 5">
            <a:extLst>
              <a:ext uri="{FF2B5EF4-FFF2-40B4-BE49-F238E27FC236}">
                <a16:creationId xmlns:a16="http://schemas.microsoft.com/office/drawing/2014/main" id="{097D12AF-8902-D8D4-1E52-0C2DE09AC141}"/>
              </a:ext>
            </a:extLst>
          </p:cNvPr>
          <p:cNvPicPr>
            <a:picLocks noChangeAspect="1"/>
          </p:cNvPicPr>
          <p:nvPr/>
        </p:nvPicPr>
        <p:blipFill>
          <a:blip r:embed="rId2"/>
          <a:stretch>
            <a:fillRect/>
          </a:stretch>
        </p:blipFill>
        <p:spPr>
          <a:xfrm>
            <a:off x="9664027" y="103514"/>
            <a:ext cx="2518873" cy="141056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67693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barn(inVertical)">
                                      <p:cBhvr>
                                        <p:cTn id="17"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A5B53A-CC6E-F99A-869D-D42D67F8D17F}"/>
              </a:ext>
            </a:extLst>
          </p:cNvPr>
          <p:cNvSpPr txBox="1"/>
          <p:nvPr/>
        </p:nvSpPr>
        <p:spPr>
          <a:xfrm>
            <a:off x="1254470" y="682271"/>
            <a:ext cx="7682494" cy="646331"/>
          </a:xfrm>
          <a:prstGeom prst="rect">
            <a:avLst/>
          </a:prstGeom>
          <a:noFill/>
        </p:spPr>
        <p:txBody>
          <a:bodyPr wrap="square">
            <a:spAutoFit/>
          </a:bodyPr>
          <a:lstStyle/>
          <a:p>
            <a:r>
              <a:rPr lang="as-IN" sz="3600" b="1" dirty="0">
                <a:solidFill>
                  <a:srgbClr val="FF0000"/>
                </a:solidFill>
                <a:latin typeface="Nikosh" panose="02000000000000000000" pitchFamily="2" charset="0"/>
                <a:cs typeface="Nikosh" panose="02000000000000000000" pitchFamily="2" charset="0"/>
              </a:rPr>
              <a:t>৩. ডেটা ইন্টারসেপশন (</a:t>
            </a:r>
            <a:r>
              <a:rPr lang="en-GB" sz="3600" b="1" dirty="0">
                <a:solidFill>
                  <a:srgbClr val="FF0000"/>
                </a:solidFill>
                <a:latin typeface="Nikosh" panose="02000000000000000000" pitchFamily="2" charset="0"/>
                <a:cs typeface="Nikosh" panose="02000000000000000000" pitchFamily="2" charset="0"/>
              </a:rPr>
              <a:t>Data Interception)</a:t>
            </a:r>
          </a:p>
        </p:txBody>
      </p:sp>
      <p:sp>
        <p:nvSpPr>
          <p:cNvPr id="3" name="TextBox 2">
            <a:extLst>
              <a:ext uri="{FF2B5EF4-FFF2-40B4-BE49-F238E27FC236}">
                <a16:creationId xmlns:a16="http://schemas.microsoft.com/office/drawing/2014/main" id="{6CCFE90E-7DA5-C273-B175-A5CC928D3B32}"/>
              </a:ext>
            </a:extLst>
          </p:cNvPr>
          <p:cNvSpPr txBox="1"/>
          <p:nvPr/>
        </p:nvSpPr>
        <p:spPr>
          <a:xfrm>
            <a:off x="1306229" y="1238113"/>
            <a:ext cx="9054285" cy="2554545"/>
          </a:xfrm>
          <a:prstGeom prst="rect">
            <a:avLst/>
          </a:prstGeom>
          <a:noFill/>
        </p:spPr>
        <p:txBody>
          <a:bodyPr wrap="square">
            <a:spAutoFit/>
          </a:bodyPr>
          <a:lstStyle/>
          <a:p>
            <a:pPr marL="457200" indent="-457200" algn="just">
              <a:buFont typeface="Wingdings" panose="05000000000000000000" pitchFamily="2" charset="2"/>
              <a:buChar char="q"/>
            </a:pPr>
            <a:r>
              <a:rPr lang="as-IN" sz="3200" b="1" dirty="0">
                <a:latin typeface="Nikosh" panose="02000000000000000000" pitchFamily="2" charset="0"/>
                <a:cs typeface="Nikosh" panose="02000000000000000000" pitchFamily="2" charset="0"/>
              </a:rPr>
              <a:t>ছোট গল্প:</a:t>
            </a:r>
          </a:p>
          <a:p>
            <a:pPr algn="just"/>
            <a:r>
              <a:rPr lang="as-IN" sz="3200" b="1" dirty="0">
                <a:latin typeface="Nikosh" panose="02000000000000000000" pitchFamily="2" charset="0"/>
                <a:cs typeface="Nikosh" panose="02000000000000000000" pitchFamily="2" charset="0"/>
              </a:rPr>
              <a:t>সুমি একটি পাবলিক ওয়াই-ফাইয়ে বসে অনলাইনে ব্যাংকিং করে। পাশের এক অপরিচিত লোক, একটি বিশেষ সফটওয়্যার ব্যবহার করে তার ডিভাইসের সঙ্গে পাঠানো তথ্য চুপিচুপি দেখে ফেলে—তার ইউজারনেম, পাসওয়ার্ডসহ!</a:t>
            </a:r>
          </a:p>
        </p:txBody>
      </p:sp>
      <p:sp>
        <p:nvSpPr>
          <p:cNvPr id="4" name="TextBox 3">
            <a:extLst>
              <a:ext uri="{FF2B5EF4-FFF2-40B4-BE49-F238E27FC236}">
                <a16:creationId xmlns:a16="http://schemas.microsoft.com/office/drawing/2014/main" id="{3300CEE3-4788-47E3-8D6F-6FCABB3C3407}"/>
              </a:ext>
            </a:extLst>
          </p:cNvPr>
          <p:cNvSpPr txBox="1"/>
          <p:nvPr/>
        </p:nvSpPr>
        <p:spPr>
          <a:xfrm>
            <a:off x="1306229" y="3635019"/>
            <a:ext cx="9054285" cy="2062103"/>
          </a:xfrm>
          <a:prstGeom prst="rect">
            <a:avLst/>
          </a:prstGeom>
          <a:noFill/>
        </p:spPr>
        <p:txBody>
          <a:bodyPr wrap="square">
            <a:spAutoFit/>
          </a:bodyPr>
          <a:lstStyle/>
          <a:p>
            <a:pPr marL="457200" indent="-457200" algn="just">
              <a:buFont typeface="Wingdings" panose="05000000000000000000" pitchFamily="2" charset="2"/>
              <a:buChar char="q"/>
            </a:pPr>
            <a:r>
              <a:rPr lang="as-IN" sz="3200" b="1" dirty="0">
                <a:latin typeface="Nikosh" panose="02000000000000000000" pitchFamily="2" charset="0"/>
                <a:cs typeface="Nikosh" panose="02000000000000000000" pitchFamily="2" charset="0"/>
              </a:rPr>
              <a:t>ব্যাখ্যা:</a:t>
            </a:r>
          </a:p>
          <a:p>
            <a:pPr algn="just"/>
            <a:r>
              <a:rPr lang="as-IN" sz="3200" b="1" dirty="0">
                <a:latin typeface="Nikosh" panose="02000000000000000000" pitchFamily="2" charset="0"/>
                <a:cs typeface="Nikosh" panose="02000000000000000000" pitchFamily="2" charset="0"/>
              </a:rPr>
              <a:t>ডেটা ইন্টারসেপশন হলো কম্পিউটার নেটওয়ার্কের মধ্য দিয়ে যাওয়া তথ্যকে মাঝপথে আটকানো বা দেখে ফেলা। এটি খুব বিপজ্জনক, কারণ এতে গোপন তথ্য ফাঁস হতে পারে।</a:t>
            </a:r>
          </a:p>
        </p:txBody>
      </p:sp>
      <p:pic>
        <p:nvPicPr>
          <p:cNvPr id="5" name="Picture 4">
            <a:extLst>
              <a:ext uri="{FF2B5EF4-FFF2-40B4-BE49-F238E27FC236}">
                <a16:creationId xmlns:a16="http://schemas.microsoft.com/office/drawing/2014/main" id="{6F9B5F90-7830-B4E6-72F4-74014BF42903}"/>
              </a:ext>
            </a:extLst>
          </p:cNvPr>
          <p:cNvPicPr>
            <a:picLocks noChangeAspect="1"/>
          </p:cNvPicPr>
          <p:nvPr/>
        </p:nvPicPr>
        <p:blipFill>
          <a:blip r:embed="rId2"/>
          <a:stretch>
            <a:fillRect/>
          </a:stretch>
        </p:blipFill>
        <p:spPr>
          <a:xfrm>
            <a:off x="8936964" y="0"/>
            <a:ext cx="3255036" cy="173488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86963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down)">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07FDC3A-9046-C9C0-04C0-97468EA3A8E6}"/>
              </a:ext>
            </a:extLst>
          </p:cNvPr>
          <p:cNvSpPr txBox="1"/>
          <p:nvPr/>
        </p:nvSpPr>
        <p:spPr>
          <a:xfrm>
            <a:off x="837144" y="109110"/>
            <a:ext cx="7737513" cy="707886"/>
          </a:xfrm>
          <a:prstGeom prst="rect">
            <a:avLst/>
          </a:prstGeom>
          <a:noFill/>
        </p:spPr>
        <p:txBody>
          <a:bodyPr wrap="square">
            <a:spAutoFit/>
          </a:bodyPr>
          <a:lstStyle/>
          <a:p>
            <a:pPr marL="457200" indent="-457200">
              <a:buFont typeface="Wingdings" panose="05000000000000000000" pitchFamily="2" charset="2"/>
              <a:buChar char="q"/>
            </a:pPr>
            <a:r>
              <a:rPr lang="as-IN" sz="4000" b="1" dirty="0">
                <a:solidFill>
                  <a:srgbClr val="FF0000"/>
                </a:solidFill>
                <a:latin typeface="Nikosh" panose="02000000000000000000" pitchFamily="2" charset="0"/>
                <a:cs typeface="Nikosh" panose="02000000000000000000" pitchFamily="2" charset="0"/>
              </a:rPr>
              <a:t>৪. ডি-ডস অ্যাটাক (</a:t>
            </a:r>
            <a:r>
              <a:rPr lang="en-GB" sz="4000" b="1" dirty="0">
                <a:solidFill>
                  <a:srgbClr val="FF0000"/>
                </a:solidFill>
                <a:latin typeface="Nikosh" panose="02000000000000000000" pitchFamily="2" charset="0"/>
                <a:cs typeface="Nikosh" panose="02000000000000000000" pitchFamily="2" charset="0"/>
              </a:rPr>
              <a:t>DDoS Attack)</a:t>
            </a:r>
          </a:p>
        </p:txBody>
      </p:sp>
      <p:sp>
        <p:nvSpPr>
          <p:cNvPr id="4" name="TextBox 3">
            <a:extLst>
              <a:ext uri="{FF2B5EF4-FFF2-40B4-BE49-F238E27FC236}">
                <a16:creationId xmlns:a16="http://schemas.microsoft.com/office/drawing/2014/main" id="{1E9C91A8-9972-FEE3-B2CA-E89D8F5DBC32}"/>
              </a:ext>
            </a:extLst>
          </p:cNvPr>
          <p:cNvSpPr txBox="1"/>
          <p:nvPr/>
        </p:nvSpPr>
        <p:spPr>
          <a:xfrm>
            <a:off x="1296416" y="1215427"/>
            <a:ext cx="9036304" cy="2062103"/>
          </a:xfrm>
          <a:prstGeom prst="rect">
            <a:avLst/>
          </a:prstGeom>
          <a:noFill/>
        </p:spPr>
        <p:txBody>
          <a:bodyPr wrap="square">
            <a:spAutoFit/>
          </a:bodyPr>
          <a:lstStyle/>
          <a:p>
            <a:pPr marL="457200" indent="-457200" algn="just">
              <a:buFont typeface="Wingdings" panose="05000000000000000000" pitchFamily="2" charset="2"/>
              <a:buChar char="q"/>
            </a:pPr>
            <a:r>
              <a:rPr lang="as-IN" sz="3200" b="1" dirty="0">
                <a:latin typeface="Nikosh" panose="02000000000000000000" pitchFamily="2" charset="0"/>
                <a:cs typeface="Nikosh" panose="02000000000000000000" pitchFamily="2" charset="0"/>
              </a:rPr>
              <a:t>ছোট গল্প:</a:t>
            </a:r>
          </a:p>
          <a:p>
            <a:pPr algn="just"/>
            <a:r>
              <a:rPr lang="as-IN" sz="3200" b="1" dirty="0">
                <a:latin typeface="Nikosh" panose="02000000000000000000" pitchFamily="2" charset="0"/>
                <a:cs typeface="Nikosh" panose="02000000000000000000" pitchFamily="2" charset="0"/>
              </a:rPr>
              <a:t>একজন হ্যাকার একটি স্কুলের ওয়েবসাইটে আক্রমণ করে। সে একসাথে হাজার হাজার ভুয়া অনুরোধ পাঠায় ওয়েবসাইটে, যার ফলে ওয়েবসাইটটি বন্ধ হয়ে যায়। স্কুল কর্তৃপক্ষ অনেক ক্ষতির মুখে পড়ে।</a:t>
            </a:r>
          </a:p>
        </p:txBody>
      </p:sp>
      <p:sp>
        <p:nvSpPr>
          <p:cNvPr id="5" name="TextBox 4">
            <a:extLst>
              <a:ext uri="{FF2B5EF4-FFF2-40B4-BE49-F238E27FC236}">
                <a16:creationId xmlns:a16="http://schemas.microsoft.com/office/drawing/2014/main" id="{D6878695-F6D4-964D-1B2F-7018B91841A0}"/>
              </a:ext>
            </a:extLst>
          </p:cNvPr>
          <p:cNvSpPr txBox="1"/>
          <p:nvPr/>
        </p:nvSpPr>
        <p:spPr>
          <a:xfrm>
            <a:off x="1275713" y="3167802"/>
            <a:ext cx="9093583" cy="2554545"/>
          </a:xfrm>
          <a:prstGeom prst="rect">
            <a:avLst/>
          </a:prstGeom>
          <a:noFill/>
        </p:spPr>
        <p:txBody>
          <a:bodyPr wrap="square">
            <a:spAutoFit/>
          </a:bodyPr>
          <a:lstStyle/>
          <a:p>
            <a:pPr marL="457200" indent="-457200" algn="just">
              <a:buFont typeface="Wingdings" panose="05000000000000000000" pitchFamily="2" charset="2"/>
              <a:buChar char="q"/>
            </a:pPr>
            <a:r>
              <a:rPr lang="as-IN" sz="3200" b="1" dirty="0">
                <a:latin typeface="Nikosh" panose="02000000000000000000" pitchFamily="2" charset="0"/>
                <a:cs typeface="Nikosh" panose="02000000000000000000" pitchFamily="2" charset="0"/>
              </a:rPr>
              <a:t>ব্যাখ্যা:</a:t>
            </a:r>
          </a:p>
          <a:p>
            <a:pPr algn="just"/>
            <a:r>
              <a:rPr lang="en-GB" sz="3200" b="1" dirty="0">
                <a:latin typeface="Nikosh" panose="02000000000000000000" pitchFamily="2" charset="0"/>
                <a:cs typeface="Nikosh" panose="02000000000000000000" pitchFamily="2" charset="0"/>
              </a:rPr>
              <a:t>DDoS (Distributed Denial of Service) </a:t>
            </a:r>
            <a:r>
              <a:rPr lang="as-IN" sz="3200" b="1" dirty="0">
                <a:latin typeface="Nikosh" panose="02000000000000000000" pitchFamily="2" charset="0"/>
                <a:cs typeface="Nikosh" panose="02000000000000000000" pitchFamily="2" charset="0"/>
              </a:rPr>
              <a:t>অ্যাটাক এমন একটি আক্রমণ যেখানে কোনো সার্ভার বা ওয়েবসাইটে ইচ্ছাকৃতভাবে অতি বেশি ভুয়া অনুরোধ পাঠানো হয়, যাতে সাইটটি থেমে যায় বা অচল হয়ে পড়ে।</a:t>
            </a:r>
          </a:p>
        </p:txBody>
      </p:sp>
      <p:pic>
        <p:nvPicPr>
          <p:cNvPr id="6" name="Picture 5">
            <a:extLst>
              <a:ext uri="{FF2B5EF4-FFF2-40B4-BE49-F238E27FC236}">
                <a16:creationId xmlns:a16="http://schemas.microsoft.com/office/drawing/2014/main" id="{8B527231-15B6-2FB8-2A1E-2F714A97AD03}"/>
              </a:ext>
            </a:extLst>
          </p:cNvPr>
          <p:cNvPicPr>
            <a:picLocks noChangeAspect="1"/>
          </p:cNvPicPr>
          <p:nvPr/>
        </p:nvPicPr>
        <p:blipFill>
          <a:blip r:embed="rId2"/>
          <a:stretch>
            <a:fillRect/>
          </a:stretch>
        </p:blipFill>
        <p:spPr>
          <a:xfrm>
            <a:off x="7863840" y="-11680"/>
            <a:ext cx="4328160" cy="180390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00433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EBB1AA1-60F5-D7D3-0EAC-A4238AAB9861}"/>
              </a:ext>
            </a:extLst>
          </p:cNvPr>
          <p:cNvSpPr txBox="1"/>
          <p:nvPr/>
        </p:nvSpPr>
        <p:spPr>
          <a:xfrm>
            <a:off x="1188720" y="666234"/>
            <a:ext cx="8183880" cy="584775"/>
          </a:xfrm>
          <a:prstGeom prst="rect">
            <a:avLst/>
          </a:prstGeom>
          <a:noFill/>
        </p:spPr>
        <p:txBody>
          <a:bodyPr wrap="square">
            <a:spAutoFit/>
          </a:bodyPr>
          <a:lstStyle/>
          <a:p>
            <a:pPr marL="457200" indent="-457200">
              <a:buFont typeface="Wingdings" panose="05000000000000000000" pitchFamily="2" charset="2"/>
              <a:buChar char="q"/>
            </a:pPr>
            <a:r>
              <a:rPr lang="as-IN" sz="3200" b="1" dirty="0">
                <a:solidFill>
                  <a:srgbClr val="FF0000"/>
                </a:solidFill>
                <a:latin typeface="Nikosh" panose="02000000000000000000" pitchFamily="2" charset="0"/>
                <a:cs typeface="Nikosh" panose="02000000000000000000" pitchFamily="2" charset="0"/>
              </a:rPr>
              <a:t>৫. কম্পিউটার ম্যালওয়্যার (</a:t>
            </a:r>
            <a:r>
              <a:rPr lang="en-GB" sz="3200" b="1" dirty="0">
                <a:solidFill>
                  <a:srgbClr val="FF0000"/>
                </a:solidFill>
                <a:latin typeface="Nikosh" panose="02000000000000000000" pitchFamily="2" charset="0"/>
                <a:cs typeface="Nikosh" panose="02000000000000000000" pitchFamily="2" charset="0"/>
              </a:rPr>
              <a:t>Computer Malware)</a:t>
            </a:r>
          </a:p>
        </p:txBody>
      </p:sp>
      <p:sp>
        <p:nvSpPr>
          <p:cNvPr id="3" name="TextBox 2">
            <a:extLst>
              <a:ext uri="{FF2B5EF4-FFF2-40B4-BE49-F238E27FC236}">
                <a16:creationId xmlns:a16="http://schemas.microsoft.com/office/drawing/2014/main" id="{EF00DC4A-C65E-ECCC-1BB3-1944EA131A3B}"/>
              </a:ext>
            </a:extLst>
          </p:cNvPr>
          <p:cNvSpPr txBox="1"/>
          <p:nvPr/>
        </p:nvSpPr>
        <p:spPr>
          <a:xfrm>
            <a:off x="1397000" y="1174809"/>
            <a:ext cx="8928100" cy="2062103"/>
          </a:xfrm>
          <a:prstGeom prst="rect">
            <a:avLst/>
          </a:prstGeom>
          <a:noFill/>
        </p:spPr>
        <p:txBody>
          <a:bodyPr wrap="square">
            <a:spAutoFit/>
          </a:bodyPr>
          <a:lstStyle/>
          <a:p>
            <a:pPr marL="285750" indent="-285750" algn="just">
              <a:buFont typeface="Wingdings" panose="05000000000000000000" pitchFamily="2" charset="2"/>
              <a:buChar char="q"/>
            </a:pPr>
            <a:r>
              <a:rPr lang="as-IN" sz="3200" b="1" dirty="0">
                <a:latin typeface="Nikosh" panose="02000000000000000000" pitchFamily="2" charset="0"/>
                <a:cs typeface="Nikosh" panose="02000000000000000000" pitchFamily="2" charset="0"/>
              </a:rPr>
              <a:t>ছোট গল্প:</a:t>
            </a:r>
          </a:p>
          <a:p>
            <a:pPr algn="just"/>
            <a:r>
              <a:rPr lang="as-IN" sz="3200" b="1" dirty="0">
                <a:latin typeface="Nikosh" panose="02000000000000000000" pitchFamily="2" charset="0"/>
                <a:cs typeface="Nikosh" panose="02000000000000000000" pitchFamily="2" charset="0"/>
              </a:rPr>
              <a:t>মেহজাবিন একটি মজার গেম ডাউনলোড করে। কিন্তু সেই ফাইলে লুকিয়ে ছিল এক ধরনের ভাইরাস! এরপর তার কম্পিউটারের সব ফাইল নষ্ট হয়ে যায় এবং অজানা কিছু বিজ্ঞাপন বারবার খুলে যায়।</a:t>
            </a:r>
          </a:p>
        </p:txBody>
      </p:sp>
      <p:sp>
        <p:nvSpPr>
          <p:cNvPr id="4" name="TextBox 3">
            <a:extLst>
              <a:ext uri="{FF2B5EF4-FFF2-40B4-BE49-F238E27FC236}">
                <a16:creationId xmlns:a16="http://schemas.microsoft.com/office/drawing/2014/main" id="{D4A4208B-9B20-2B14-C274-E046FF6E5CED}"/>
              </a:ext>
            </a:extLst>
          </p:cNvPr>
          <p:cNvSpPr txBox="1"/>
          <p:nvPr/>
        </p:nvSpPr>
        <p:spPr>
          <a:xfrm>
            <a:off x="1397000" y="3390900"/>
            <a:ext cx="8928100" cy="2062103"/>
          </a:xfrm>
          <a:prstGeom prst="rect">
            <a:avLst/>
          </a:prstGeom>
          <a:noFill/>
        </p:spPr>
        <p:txBody>
          <a:bodyPr wrap="square">
            <a:spAutoFit/>
          </a:bodyPr>
          <a:lstStyle/>
          <a:p>
            <a:pPr marL="457200" indent="-457200" algn="just">
              <a:buFont typeface="Wingdings" panose="05000000000000000000" pitchFamily="2" charset="2"/>
              <a:buChar char="q"/>
            </a:pPr>
            <a:r>
              <a:rPr lang="as-IN" sz="3200" b="1" dirty="0">
                <a:latin typeface="Nikosh" panose="02000000000000000000" pitchFamily="2" charset="0"/>
                <a:cs typeface="Nikosh" panose="02000000000000000000" pitchFamily="2" charset="0"/>
              </a:rPr>
              <a:t>ব্যাখ্যা:</a:t>
            </a:r>
          </a:p>
          <a:p>
            <a:pPr algn="just"/>
            <a:r>
              <a:rPr lang="as-IN" sz="3200" b="1" dirty="0">
                <a:latin typeface="Nikosh" panose="02000000000000000000" pitchFamily="2" charset="0"/>
                <a:cs typeface="Nikosh" panose="02000000000000000000" pitchFamily="2" charset="0"/>
              </a:rPr>
              <a:t>ম্যালওয়্যার (</a:t>
            </a:r>
            <a:r>
              <a:rPr lang="en-GB" sz="3200" b="1" dirty="0">
                <a:latin typeface="Nikosh" panose="02000000000000000000" pitchFamily="2" charset="0"/>
                <a:cs typeface="Nikosh" panose="02000000000000000000" pitchFamily="2" charset="0"/>
              </a:rPr>
              <a:t>Malware) </a:t>
            </a:r>
            <a:r>
              <a:rPr lang="as-IN" sz="3200" b="1" dirty="0">
                <a:latin typeface="Nikosh" panose="02000000000000000000" pitchFamily="2" charset="0"/>
                <a:cs typeface="Nikosh" panose="02000000000000000000" pitchFamily="2" charset="0"/>
              </a:rPr>
              <a:t>হলো ক্ষতিকর সফটওয়্যার, যা কম্পিউটারে ঢুকে তথ্য চুরি করে, ফাইল নষ্ট করে বা সিস্টেমের ক্ষতি করে। এটি ভাইরাস, ওয়ার্ম, ট্রোজান ইত্যাদি হতে পারে।</a:t>
            </a:r>
          </a:p>
        </p:txBody>
      </p:sp>
      <p:pic>
        <p:nvPicPr>
          <p:cNvPr id="7" name="Picture 6">
            <a:extLst>
              <a:ext uri="{FF2B5EF4-FFF2-40B4-BE49-F238E27FC236}">
                <a16:creationId xmlns:a16="http://schemas.microsoft.com/office/drawing/2014/main" id="{1E37BAD5-0C90-E7E3-2EB2-D5B7B526DB73}"/>
              </a:ext>
            </a:extLst>
          </p:cNvPr>
          <p:cNvPicPr>
            <a:picLocks noChangeAspect="1"/>
          </p:cNvPicPr>
          <p:nvPr/>
        </p:nvPicPr>
        <p:blipFill>
          <a:blip r:embed="rId2"/>
          <a:stretch>
            <a:fillRect/>
          </a:stretch>
        </p:blipFill>
        <p:spPr>
          <a:xfrm>
            <a:off x="9372600" y="10885"/>
            <a:ext cx="2819400" cy="166551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99111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barn(inVertical)">
                                      <p:cBhvr>
                                        <p:cTn id="1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7BA29E63-AAE3-6030-7E34-956B7EC2ABE7}"/>
              </a:ext>
            </a:extLst>
          </p:cNvPr>
          <p:cNvGraphicFramePr>
            <a:graphicFrameLocks noGrp="1"/>
          </p:cNvGraphicFramePr>
          <p:nvPr>
            <p:extLst>
              <p:ext uri="{D42A27DB-BD31-4B8C-83A1-F6EECF244321}">
                <p14:modId xmlns:p14="http://schemas.microsoft.com/office/powerpoint/2010/main" val="3086536372"/>
              </p:ext>
            </p:extLst>
          </p:nvPr>
        </p:nvGraphicFramePr>
        <p:xfrm>
          <a:off x="1384300" y="1710096"/>
          <a:ext cx="8991601" cy="3492110"/>
        </p:xfrm>
        <a:graphic>
          <a:graphicData uri="http://schemas.openxmlformats.org/drawingml/2006/table">
            <a:tbl>
              <a:tblPr>
                <a:tableStyleId>{284E427A-3D55-4303-BF80-6455036E1DE7}</a:tableStyleId>
              </a:tblPr>
              <a:tblGrid>
                <a:gridCol w="647700">
                  <a:extLst>
                    <a:ext uri="{9D8B030D-6E8A-4147-A177-3AD203B41FA5}">
                      <a16:colId xmlns:a16="http://schemas.microsoft.com/office/drawing/2014/main" val="2618567536"/>
                    </a:ext>
                  </a:extLst>
                </a:gridCol>
                <a:gridCol w="1485900">
                  <a:extLst>
                    <a:ext uri="{9D8B030D-6E8A-4147-A177-3AD203B41FA5}">
                      <a16:colId xmlns:a16="http://schemas.microsoft.com/office/drawing/2014/main" val="3005669229"/>
                    </a:ext>
                  </a:extLst>
                </a:gridCol>
                <a:gridCol w="6858001">
                  <a:extLst>
                    <a:ext uri="{9D8B030D-6E8A-4147-A177-3AD203B41FA5}">
                      <a16:colId xmlns:a16="http://schemas.microsoft.com/office/drawing/2014/main" val="61372214"/>
                    </a:ext>
                  </a:extLst>
                </a:gridCol>
              </a:tblGrid>
              <a:tr h="269705">
                <a:tc>
                  <a:txBody>
                    <a:bodyPr/>
                    <a:lstStyle/>
                    <a:p>
                      <a:pPr algn="ctr"/>
                      <a:r>
                        <a:rPr lang="en-GB" sz="2000" dirty="0" err="1">
                          <a:latin typeface="Nikosh" panose="02000000000000000000" pitchFamily="2" charset="0"/>
                          <a:cs typeface="Nikosh" panose="02000000000000000000" pitchFamily="2" charset="0"/>
                        </a:rPr>
                        <a:t>ক্র.নং</a:t>
                      </a:r>
                      <a:endParaRPr lang="en-GB" sz="2000" dirty="0">
                        <a:latin typeface="Nikosh" panose="02000000000000000000" pitchFamily="2" charset="0"/>
                        <a:cs typeface="Nikosh" panose="02000000000000000000" pitchFamily="2" charset="0"/>
                      </a:endParaRPr>
                    </a:p>
                  </a:txBody>
                  <a:tcPr marL="40054" marR="40054" marT="20027" marB="2002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GB" sz="2000" dirty="0">
                          <a:latin typeface="Nikosh" panose="02000000000000000000" pitchFamily="2" charset="0"/>
                          <a:cs typeface="Nikosh" panose="02000000000000000000" pitchFamily="2" charset="0"/>
                        </a:rPr>
                        <a:t> </a:t>
                      </a:r>
                      <a:r>
                        <a:rPr lang="as-IN" sz="2000" dirty="0">
                          <a:latin typeface="Nikosh" panose="02000000000000000000" pitchFamily="2" charset="0"/>
                          <a:cs typeface="Nikosh" panose="02000000000000000000" pitchFamily="2" charset="0"/>
                        </a:rPr>
                        <a:t>নাম</a:t>
                      </a:r>
                    </a:p>
                  </a:txBody>
                  <a:tcPr marL="40054" marR="40054" marT="20027" marB="2002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as-IN" sz="2400" b="1" dirty="0">
                          <a:latin typeface="Nikosh" panose="02000000000000000000" pitchFamily="2" charset="0"/>
                          <a:cs typeface="Nikosh" panose="02000000000000000000" pitchFamily="2" charset="0"/>
                        </a:rPr>
                        <a:t> কাজ / বৈশিষ্ট্য</a:t>
                      </a:r>
                    </a:p>
                  </a:txBody>
                  <a:tcPr marL="40054" marR="40054" marT="20027" marB="2002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4131581947"/>
                  </a:ext>
                </a:extLst>
              </a:tr>
              <a:tr h="675727">
                <a:tc>
                  <a:txBody>
                    <a:bodyPr/>
                    <a:lstStyle/>
                    <a:p>
                      <a:r>
                        <a:rPr lang="en-GB" sz="2000" dirty="0">
                          <a:latin typeface="Nikosh" panose="02000000000000000000" pitchFamily="2" charset="0"/>
                          <a:cs typeface="Nikosh" panose="02000000000000000000" pitchFamily="2" charset="0"/>
                        </a:rPr>
                        <a:t>1</a:t>
                      </a:r>
                    </a:p>
                  </a:txBody>
                  <a:tcPr marL="40054" marR="40054" marT="20027" marB="2002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r>
                        <a:rPr lang="en-GB" sz="2000" b="1" dirty="0">
                          <a:latin typeface="Nikosh" panose="02000000000000000000" pitchFamily="2" charset="0"/>
                          <a:cs typeface="Nikosh" panose="02000000000000000000" pitchFamily="2" charset="0"/>
                        </a:rPr>
                        <a:t>Virus</a:t>
                      </a:r>
                      <a:endParaRPr lang="en-GB" sz="2000" dirty="0">
                        <a:latin typeface="Nikosh" panose="02000000000000000000" pitchFamily="2" charset="0"/>
                        <a:cs typeface="Nikosh" panose="02000000000000000000" pitchFamily="2" charset="0"/>
                      </a:endParaRPr>
                    </a:p>
                  </a:txBody>
                  <a:tcPr marL="40054" marR="40054" marT="20027" marB="2002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r>
                        <a:rPr lang="as-IN" sz="2400" b="1" dirty="0">
                          <a:latin typeface="Nikosh" panose="02000000000000000000" pitchFamily="2" charset="0"/>
                          <a:cs typeface="Nikosh" panose="02000000000000000000" pitchFamily="2" charset="0"/>
                        </a:rPr>
                        <a:t>নিজের অনুলিপি তৈরি করে অন্য ফাইলেও ছড়িয়ে পড়ে; ফাইল নষ্ট বা তথ্য চুরি করে।</a:t>
                      </a:r>
                    </a:p>
                  </a:txBody>
                  <a:tcPr marL="40054" marR="40054" marT="20027" marB="2002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328965432"/>
                  </a:ext>
                </a:extLst>
              </a:tr>
              <a:tr h="675727">
                <a:tc>
                  <a:txBody>
                    <a:bodyPr/>
                    <a:lstStyle/>
                    <a:p>
                      <a:r>
                        <a:rPr lang="en-GB" sz="2000" dirty="0">
                          <a:latin typeface="Nikosh" panose="02000000000000000000" pitchFamily="2" charset="0"/>
                          <a:cs typeface="Nikosh" panose="02000000000000000000" pitchFamily="2" charset="0"/>
                        </a:rPr>
                        <a:t>2</a:t>
                      </a:r>
                    </a:p>
                  </a:txBody>
                  <a:tcPr marL="40054" marR="40054" marT="20027" marB="2002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r>
                        <a:rPr lang="en-GB" sz="2000" b="1" dirty="0">
                          <a:latin typeface="Nikosh" panose="02000000000000000000" pitchFamily="2" charset="0"/>
                          <a:cs typeface="Nikosh" panose="02000000000000000000" pitchFamily="2" charset="0"/>
                        </a:rPr>
                        <a:t>Worm</a:t>
                      </a:r>
                      <a:endParaRPr lang="en-GB" sz="2000" dirty="0">
                        <a:latin typeface="Nikosh" panose="02000000000000000000" pitchFamily="2" charset="0"/>
                        <a:cs typeface="Nikosh" panose="02000000000000000000" pitchFamily="2" charset="0"/>
                      </a:endParaRPr>
                    </a:p>
                  </a:txBody>
                  <a:tcPr marL="40054" marR="40054" marT="20027" marB="2002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r>
                        <a:rPr lang="as-IN" sz="2400" b="1" dirty="0">
                          <a:latin typeface="Nikosh" panose="02000000000000000000" pitchFamily="2" charset="0"/>
                          <a:cs typeface="Nikosh" panose="02000000000000000000" pitchFamily="2" charset="0"/>
                        </a:rPr>
                        <a:t>নেটওয়ার্কের মাধ্যমে ছড়ায়; দ্রুত এক কম্পিউটার থেকে আরেকটিতে চলে যায়।</a:t>
                      </a:r>
                    </a:p>
                  </a:txBody>
                  <a:tcPr marL="40054" marR="40054" marT="20027" marB="2002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664583641"/>
                  </a:ext>
                </a:extLst>
              </a:tr>
              <a:tr h="675727">
                <a:tc>
                  <a:txBody>
                    <a:bodyPr/>
                    <a:lstStyle/>
                    <a:p>
                      <a:r>
                        <a:rPr lang="en-GB" sz="2000" dirty="0">
                          <a:latin typeface="Nikosh" panose="02000000000000000000" pitchFamily="2" charset="0"/>
                          <a:cs typeface="Nikosh" panose="02000000000000000000" pitchFamily="2" charset="0"/>
                        </a:rPr>
                        <a:t>3</a:t>
                      </a:r>
                    </a:p>
                  </a:txBody>
                  <a:tcPr marL="40054" marR="40054" marT="20027" marB="2002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r>
                        <a:rPr lang="en-GB" sz="2000" b="1" dirty="0">
                          <a:latin typeface="Nikosh" panose="02000000000000000000" pitchFamily="2" charset="0"/>
                          <a:cs typeface="Nikosh" panose="02000000000000000000" pitchFamily="2" charset="0"/>
                        </a:rPr>
                        <a:t>Trojan Horse</a:t>
                      </a:r>
                      <a:endParaRPr lang="en-GB" sz="2000" dirty="0">
                        <a:latin typeface="Nikosh" panose="02000000000000000000" pitchFamily="2" charset="0"/>
                        <a:cs typeface="Nikosh" panose="02000000000000000000" pitchFamily="2" charset="0"/>
                      </a:endParaRPr>
                    </a:p>
                  </a:txBody>
                  <a:tcPr marL="40054" marR="40054" marT="20027" marB="2002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r>
                        <a:rPr lang="as-IN" sz="2400" b="1" dirty="0">
                          <a:latin typeface="Nikosh" panose="02000000000000000000" pitchFamily="2" charset="0"/>
                          <a:cs typeface="Nikosh" panose="02000000000000000000" pitchFamily="2" charset="0"/>
                        </a:rPr>
                        <a:t>নিরীহ সফটওয়্যারের মতো ছদ্মবেশে থাকে; ভেতরে ক্ষতিকর প্রোগ্রাম থাকে।</a:t>
                      </a:r>
                    </a:p>
                  </a:txBody>
                  <a:tcPr marL="40054" marR="40054" marT="20027" marB="2002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3529714612"/>
                  </a:ext>
                </a:extLst>
              </a:tr>
              <a:tr h="675727">
                <a:tc>
                  <a:txBody>
                    <a:bodyPr/>
                    <a:lstStyle/>
                    <a:p>
                      <a:r>
                        <a:rPr lang="en-GB" sz="2000" dirty="0">
                          <a:latin typeface="Nikosh" panose="02000000000000000000" pitchFamily="2" charset="0"/>
                          <a:cs typeface="Nikosh" panose="02000000000000000000" pitchFamily="2" charset="0"/>
                        </a:rPr>
                        <a:t>4</a:t>
                      </a:r>
                    </a:p>
                  </a:txBody>
                  <a:tcPr marL="40054" marR="40054" marT="20027" marB="2002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r>
                        <a:rPr lang="en-GB" sz="2000" b="1" dirty="0">
                          <a:latin typeface="Nikosh" panose="02000000000000000000" pitchFamily="2" charset="0"/>
                          <a:cs typeface="Nikosh" panose="02000000000000000000" pitchFamily="2" charset="0"/>
                        </a:rPr>
                        <a:t>Spyware</a:t>
                      </a:r>
                      <a:endParaRPr lang="en-GB" sz="2000" dirty="0">
                        <a:latin typeface="Nikosh" panose="02000000000000000000" pitchFamily="2" charset="0"/>
                        <a:cs typeface="Nikosh" panose="02000000000000000000" pitchFamily="2" charset="0"/>
                      </a:endParaRPr>
                    </a:p>
                  </a:txBody>
                  <a:tcPr marL="40054" marR="40054" marT="20027" marB="2002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r>
                        <a:rPr lang="as-IN" sz="2400" b="1" dirty="0">
                          <a:latin typeface="Nikosh" panose="02000000000000000000" pitchFamily="2" charset="0"/>
                          <a:cs typeface="Nikosh" panose="02000000000000000000" pitchFamily="2" charset="0"/>
                        </a:rPr>
                        <a:t>ব্যবহারকারীর অজান্তে তার তথ্য, কী-স্ট্রোক বা ব্রাউজিং হিস্টোরি নজরদারি করে।</a:t>
                      </a:r>
                    </a:p>
                  </a:txBody>
                  <a:tcPr marL="40054" marR="40054" marT="20027" marB="2002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830032738"/>
                  </a:ext>
                </a:extLst>
              </a:tr>
            </a:tbl>
          </a:graphicData>
        </a:graphic>
      </p:graphicFrame>
      <p:sp>
        <p:nvSpPr>
          <p:cNvPr id="5" name="TextBox 4">
            <a:extLst>
              <a:ext uri="{FF2B5EF4-FFF2-40B4-BE49-F238E27FC236}">
                <a16:creationId xmlns:a16="http://schemas.microsoft.com/office/drawing/2014/main" id="{99F317AC-C189-4554-2ADF-DCA7935F6D5E}"/>
              </a:ext>
            </a:extLst>
          </p:cNvPr>
          <p:cNvSpPr txBox="1"/>
          <p:nvPr/>
        </p:nvSpPr>
        <p:spPr>
          <a:xfrm>
            <a:off x="3396593" y="618295"/>
            <a:ext cx="4612290" cy="707886"/>
          </a:xfrm>
          <a:prstGeom prst="rect">
            <a:avLst/>
          </a:prstGeom>
          <a:noFill/>
        </p:spPr>
        <p:txBody>
          <a:bodyPr wrap="square">
            <a:spAutoFit/>
          </a:bodyPr>
          <a:lstStyle/>
          <a:p>
            <a:pPr marL="342900" indent="-342900">
              <a:buFont typeface="Wingdings" panose="05000000000000000000" pitchFamily="2" charset="2"/>
              <a:buChar char="q"/>
            </a:pPr>
            <a:r>
              <a:rPr lang="as-IN" sz="4000" b="1" dirty="0">
                <a:solidFill>
                  <a:srgbClr val="FF0000"/>
                </a:solidFill>
                <a:latin typeface="Nikosh" panose="02000000000000000000" pitchFamily="2" charset="0"/>
                <a:cs typeface="Nikosh" panose="02000000000000000000" pitchFamily="2" charset="0"/>
              </a:rPr>
              <a:t>পরিচিত কিছু ম্যালওয়্যার</a:t>
            </a:r>
          </a:p>
        </p:txBody>
      </p:sp>
    </p:spTree>
    <p:extLst>
      <p:ext uri="{BB962C8B-B14F-4D97-AF65-F5344CB8AC3E}">
        <p14:creationId xmlns:p14="http://schemas.microsoft.com/office/powerpoint/2010/main" val="364449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5BF5E97-DD80-D244-CE70-97D37B43AC03}"/>
              </a:ext>
            </a:extLst>
          </p:cNvPr>
          <p:cNvSpPr txBox="1"/>
          <p:nvPr/>
        </p:nvSpPr>
        <p:spPr>
          <a:xfrm>
            <a:off x="1857376" y="2054193"/>
            <a:ext cx="8099424" cy="3108543"/>
          </a:xfrm>
          <a:prstGeom prst="rect">
            <a:avLst/>
          </a:prstGeom>
          <a:noFill/>
        </p:spPr>
        <p:txBody>
          <a:bodyPr wrap="square">
            <a:spAutoFit/>
          </a:bodyPr>
          <a:lstStyle/>
          <a:p>
            <a:pPr marL="342900" indent="-342900" algn="just">
              <a:buFont typeface="+mj-lt"/>
              <a:buAutoNum type="arabicPeriod"/>
            </a:pPr>
            <a:r>
              <a:rPr lang="as-IN" sz="2800" b="1" dirty="0">
                <a:latin typeface="Nikosh" panose="02000000000000000000" pitchFamily="2" charset="0"/>
                <a:cs typeface="Nikosh" panose="02000000000000000000" pitchFamily="2" charset="0"/>
              </a:rPr>
              <a:t>হ্যাকিং কী? এটি কেন একটি সাইবার অপরাধ হিসেবে বিবেচিত হয়?</a:t>
            </a:r>
            <a:endParaRPr lang="en-US" sz="2800" b="1" dirty="0">
              <a:latin typeface="Nikosh" panose="02000000000000000000" pitchFamily="2" charset="0"/>
              <a:cs typeface="Nikosh" panose="02000000000000000000" pitchFamily="2" charset="0"/>
            </a:endParaRPr>
          </a:p>
          <a:p>
            <a:pPr marL="342900" indent="-342900" algn="just">
              <a:buFont typeface="+mj-lt"/>
              <a:buAutoNum type="arabicPeriod"/>
            </a:pPr>
            <a:r>
              <a:rPr lang="en-US" sz="2800" b="1" dirty="0">
                <a:latin typeface="Nikosh" panose="02000000000000000000" pitchFamily="2" charset="0"/>
                <a:cs typeface="Nikosh" panose="02000000000000000000" pitchFamily="2" charset="0"/>
              </a:rPr>
              <a:t>DDoS </a:t>
            </a:r>
            <a:r>
              <a:rPr lang="as-IN" sz="2800" b="1" dirty="0">
                <a:latin typeface="Nikosh" panose="02000000000000000000" pitchFamily="2" charset="0"/>
                <a:cs typeface="Nikosh" panose="02000000000000000000" pitchFamily="2" charset="0"/>
              </a:rPr>
              <a:t>অ্যাটাক কীভাবে কাজ করে? একটি উদাহরণ দাও।</a:t>
            </a:r>
            <a:endParaRPr lang="en-US" sz="2800" b="1" dirty="0">
              <a:latin typeface="Nikosh" panose="02000000000000000000" pitchFamily="2" charset="0"/>
              <a:cs typeface="Nikosh" panose="02000000000000000000" pitchFamily="2" charset="0"/>
            </a:endParaRPr>
          </a:p>
          <a:p>
            <a:pPr marL="342900" indent="-342900" algn="just">
              <a:buFont typeface="+mj-lt"/>
              <a:buAutoNum type="arabicPeriod"/>
            </a:pPr>
            <a:r>
              <a:rPr lang="as-IN" sz="2800" b="1" dirty="0">
                <a:latin typeface="Nikosh" panose="02000000000000000000" pitchFamily="2" charset="0"/>
                <a:cs typeface="Nikosh" panose="02000000000000000000" pitchFamily="2" charset="0"/>
              </a:rPr>
              <a:t>ডেটা ইন্টারসেপশন বলতে কী বোঝায় এবং এটি কীভাবে ঘটে?</a:t>
            </a:r>
            <a:endParaRPr lang="en-US" sz="2800" b="1" dirty="0">
              <a:latin typeface="Nikosh" panose="02000000000000000000" pitchFamily="2" charset="0"/>
              <a:cs typeface="Nikosh" panose="02000000000000000000" pitchFamily="2" charset="0"/>
            </a:endParaRPr>
          </a:p>
          <a:p>
            <a:pPr marL="342900" indent="-342900" algn="just">
              <a:buFont typeface="+mj-lt"/>
              <a:buAutoNum type="arabicPeriod"/>
            </a:pPr>
            <a:r>
              <a:rPr lang="as-IN" sz="2800" b="1" dirty="0">
                <a:latin typeface="Nikosh" panose="02000000000000000000" pitchFamily="2" charset="0"/>
                <a:cs typeface="Nikosh" panose="02000000000000000000" pitchFamily="2" charset="0"/>
              </a:rPr>
              <a:t>ম্যালওয়ার কী এবং এটি ব্যবহারকারীর ডিভাইসে কী ধরনের ক্ষতি করতে পারে?</a:t>
            </a:r>
            <a:endParaRPr lang="en-US" sz="2800" b="1" dirty="0">
              <a:latin typeface="Nikosh" panose="02000000000000000000" pitchFamily="2" charset="0"/>
              <a:cs typeface="Nikosh" panose="02000000000000000000" pitchFamily="2" charset="0"/>
            </a:endParaRPr>
          </a:p>
          <a:p>
            <a:pPr marL="342900" indent="-342900" algn="just">
              <a:buFont typeface="+mj-lt"/>
              <a:buAutoNum type="arabicPeriod"/>
            </a:pPr>
            <a:r>
              <a:rPr lang="as-IN" sz="2800" b="1" dirty="0">
                <a:latin typeface="Nikosh" panose="02000000000000000000" pitchFamily="2" charset="0"/>
                <a:cs typeface="Nikosh" panose="02000000000000000000" pitchFamily="2" charset="0"/>
              </a:rPr>
              <a:t>সাইবার অপরাধ থেকে নিজেকে রক্ষা করতে হলে একজন সাধারণ ব্যবহারকারীর কী পদক্ষেপ নেওয়া উচিত?</a:t>
            </a:r>
            <a:endParaRPr lang="en-US" sz="2800" b="1" dirty="0">
              <a:latin typeface="Nikosh" panose="02000000000000000000" pitchFamily="2" charset="0"/>
              <a:cs typeface="Nikosh" panose="02000000000000000000" pitchFamily="2" charset="0"/>
            </a:endParaRPr>
          </a:p>
        </p:txBody>
      </p:sp>
      <p:sp>
        <p:nvSpPr>
          <p:cNvPr id="5" name="Rectangle: Rounded Corners 4">
            <a:extLst>
              <a:ext uri="{FF2B5EF4-FFF2-40B4-BE49-F238E27FC236}">
                <a16:creationId xmlns:a16="http://schemas.microsoft.com/office/drawing/2014/main" id="{EF92849B-BBA3-F216-D757-7BAFA8D4EF68}"/>
              </a:ext>
            </a:extLst>
          </p:cNvPr>
          <p:cNvSpPr/>
          <p:nvPr/>
        </p:nvSpPr>
        <p:spPr>
          <a:xfrm>
            <a:off x="432039" y="423307"/>
            <a:ext cx="5231922" cy="1466849"/>
          </a:xfrm>
          <a:prstGeom prst="round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FBD1F364-4416-E788-41E5-BDAFC4639D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052" y="272921"/>
            <a:ext cx="1776324" cy="1689961"/>
          </a:xfrm>
          <a:prstGeom prst="ellipse">
            <a:avLst/>
          </a:prstGeom>
        </p:spPr>
      </p:pic>
      <p:sp>
        <p:nvSpPr>
          <p:cNvPr id="4" name="TextBox 3">
            <a:extLst>
              <a:ext uri="{FF2B5EF4-FFF2-40B4-BE49-F238E27FC236}">
                <a16:creationId xmlns:a16="http://schemas.microsoft.com/office/drawing/2014/main" id="{45716361-8AA7-44B0-0690-E2B15F77BDF1}"/>
              </a:ext>
            </a:extLst>
          </p:cNvPr>
          <p:cNvSpPr txBox="1"/>
          <p:nvPr/>
        </p:nvSpPr>
        <p:spPr>
          <a:xfrm>
            <a:off x="1857376" y="587344"/>
            <a:ext cx="3461204" cy="1138773"/>
          </a:xfrm>
          <a:prstGeom prst="rect">
            <a:avLst/>
          </a:prstGeom>
          <a:noFill/>
        </p:spPr>
        <p:txBody>
          <a:bodyPr wrap="none" rtlCol="0">
            <a:spAutoFit/>
          </a:bodyPr>
          <a:lstStyle/>
          <a:p>
            <a:r>
              <a:rPr lang="as-IN" sz="4400" b="1" dirty="0">
                <a:solidFill>
                  <a:srgbClr val="0070C0"/>
                </a:solidFill>
                <a:latin typeface="Nikosh" panose="02000000000000000000" pitchFamily="2" charset="0"/>
                <a:cs typeface="Nikosh" panose="02000000000000000000" pitchFamily="2" charset="0"/>
              </a:rPr>
              <a:t>একক কাজের জন্য</a:t>
            </a:r>
            <a:r>
              <a:rPr lang="as-IN" sz="2400" b="1" dirty="0">
                <a:solidFill>
                  <a:srgbClr val="0070C0"/>
                </a:solidFill>
                <a:latin typeface="Nikosh" panose="02000000000000000000" pitchFamily="2" charset="0"/>
                <a:cs typeface="Nikosh" panose="02000000000000000000" pitchFamily="2" charset="0"/>
              </a:rPr>
              <a:t> </a:t>
            </a:r>
            <a:endParaRPr lang="en-US" sz="2400" b="1" dirty="0">
              <a:solidFill>
                <a:srgbClr val="0070C0"/>
              </a:solidFill>
              <a:latin typeface="Nikosh" panose="02000000000000000000" pitchFamily="2" charset="0"/>
              <a:cs typeface="Nikosh" panose="02000000000000000000" pitchFamily="2" charset="0"/>
            </a:endParaRPr>
          </a:p>
          <a:p>
            <a:r>
              <a:rPr lang="en-US" sz="2400" b="1" dirty="0">
                <a:solidFill>
                  <a:srgbClr val="0070C0"/>
                </a:solidFill>
                <a:latin typeface="Nikosh" panose="02000000000000000000" pitchFamily="2" charset="0"/>
                <a:cs typeface="Nikosh" panose="02000000000000000000" pitchFamily="2" charset="0"/>
              </a:rPr>
              <a:t>   </a:t>
            </a:r>
            <a:r>
              <a:rPr lang="as-IN" sz="2400" b="1" dirty="0">
                <a:solidFill>
                  <a:srgbClr val="0070C0"/>
                </a:solidFill>
                <a:latin typeface="Nikosh" panose="02000000000000000000" pitchFamily="2" charset="0"/>
                <a:cs typeface="Nikosh" panose="02000000000000000000" pitchFamily="2" charset="0"/>
              </a:rPr>
              <a:t>(</a:t>
            </a:r>
            <a:r>
              <a:rPr lang="en-US" sz="2400" b="1" dirty="0">
                <a:solidFill>
                  <a:srgbClr val="0070C0"/>
                </a:solidFill>
                <a:latin typeface="Nikosh" panose="02000000000000000000" pitchFamily="2" charset="0"/>
                <a:cs typeface="Nikosh" panose="02000000000000000000" pitchFamily="2" charset="0"/>
              </a:rPr>
              <a:t>Individual Task):</a:t>
            </a:r>
          </a:p>
        </p:txBody>
      </p:sp>
    </p:spTree>
    <p:extLst>
      <p:ext uri="{BB962C8B-B14F-4D97-AF65-F5344CB8AC3E}">
        <p14:creationId xmlns:p14="http://schemas.microsoft.com/office/powerpoint/2010/main" val="41736642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318DE0C-B19C-B93B-E47B-0CA28717F5B3}"/>
              </a:ext>
            </a:extLst>
          </p:cNvPr>
          <p:cNvSpPr/>
          <p:nvPr/>
        </p:nvSpPr>
        <p:spPr>
          <a:xfrm>
            <a:off x="444739" y="422275"/>
            <a:ext cx="5231922" cy="1466849"/>
          </a:xfrm>
          <a:prstGeom prst="round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96F8FAE2-06D3-6734-C7AD-8B966AEA9B83}"/>
              </a:ext>
            </a:extLst>
          </p:cNvPr>
          <p:cNvPicPr>
            <a:picLocks noChangeAspect="1"/>
          </p:cNvPicPr>
          <p:nvPr/>
        </p:nvPicPr>
        <p:blipFill>
          <a:blip r:embed="rId2">
            <a:extLst>
              <a:ext uri="{28A0092B-C50C-407E-A947-70E740481C1C}">
                <a14:useLocalDpi xmlns:a14="http://schemas.microsoft.com/office/drawing/2010/main" val="0"/>
              </a:ext>
            </a:extLst>
          </a:blip>
          <a:srcRect l="15027" r="15027"/>
          <a:stretch/>
        </p:blipFill>
        <p:spPr>
          <a:xfrm>
            <a:off x="93752" y="271889"/>
            <a:ext cx="1776324" cy="1689961"/>
          </a:xfrm>
          <a:prstGeom prst="ellipse">
            <a:avLst/>
          </a:prstGeom>
        </p:spPr>
      </p:pic>
      <p:sp>
        <p:nvSpPr>
          <p:cNvPr id="4" name="TextBox 3">
            <a:extLst>
              <a:ext uri="{FF2B5EF4-FFF2-40B4-BE49-F238E27FC236}">
                <a16:creationId xmlns:a16="http://schemas.microsoft.com/office/drawing/2014/main" id="{08705862-A8F9-716A-0349-627E66814B1E}"/>
              </a:ext>
            </a:extLst>
          </p:cNvPr>
          <p:cNvSpPr txBox="1"/>
          <p:nvPr/>
        </p:nvSpPr>
        <p:spPr>
          <a:xfrm>
            <a:off x="2018580" y="349549"/>
            <a:ext cx="3366627" cy="1600438"/>
          </a:xfrm>
          <a:prstGeom prst="rect">
            <a:avLst/>
          </a:prstGeom>
          <a:noFill/>
        </p:spPr>
        <p:txBody>
          <a:bodyPr wrap="none" rtlCol="0">
            <a:spAutoFit/>
          </a:bodyPr>
          <a:lstStyle/>
          <a:p>
            <a:r>
              <a:rPr lang="en-US" sz="4400" b="1" dirty="0">
                <a:solidFill>
                  <a:srgbClr val="0070C0"/>
                </a:solidFill>
                <a:latin typeface="Nikosh" panose="02000000000000000000" pitchFamily="2" charset="0"/>
                <a:cs typeface="Nikosh" panose="02000000000000000000" pitchFamily="2" charset="0"/>
              </a:rPr>
              <a:t>  </a:t>
            </a:r>
            <a:r>
              <a:rPr lang="en-US" sz="5400" b="1" dirty="0" err="1">
                <a:solidFill>
                  <a:srgbClr val="0070C0"/>
                </a:solidFill>
                <a:latin typeface="Nikosh" panose="02000000000000000000" pitchFamily="2" charset="0"/>
                <a:cs typeface="Nikosh" panose="02000000000000000000" pitchFamily="2" charset="0"/>
              </a:rPr>
              <a:t>জোড়ায়</a:t>
            </a:r>
            <a:r>
              <a:rPr lang="en-US" sz="5400" b="1" dirty="0">
                <a:solidFill>
                  <a:srgbClr val="0070C0"/>
                </a:solidFill>
                <a:latin typeface="Nikosh" panose="02000000000000000000" pitchFamily="2" charset="0"/>
                <a:cs typeface="Nikosh" panose="02000000000000000000" pitchFamily="2" charset="0"/>
              </a:rPr>
              <a:t> </a:t>
            </a:r>
            <a:r>
              <a:rPr lang="en-US" sz="5400" b="1" dirty="0" err="1">
                <a:solidFill>
                  <a:srgbClr val="0070C0"/>
                </a:solidFill>
                <a:latin typeface="Nikosh" panose="02000000000000000000" pitchFamily="2" charset="0"/>
                <a:cs typeface="Nikosh" panose="02000000000000000000" pitchFamily="2" charset="0"/>
              </a:rPr>
              <a:t>কাজ</a:t>
            </a:r>
            <a:endParaRPr lang="en-US" sz="4400" b="1" dirty="0">
              <a:solidFill>
                <a:srgbClr val="0070C0"/>
              </a:solidFill>
              <a:latin typeface="Nikosh" panose="02000000000000000000" pitchFamily="2" charset="0"/>
              <a:cs typeface="Nikosh" panose="02000000000000000000" pitchFamily="2" charset="0"/>
            </a:endParaRPr>
          </a:p>
          <a:p>
            <a:r>
              <a:rPr lang="as-IN" sz="4400" dirty="0">
                <a:solidFill>
                  <a:srgbClr val="0070C0"/>
                </a:solidFill>
                <a:latin typeface="Nikosh" panose="02000000000000000000" pitchFamily="2" charset="0"/>
                <a:cs typeface="Nikosh" panose="02000000000000000000" pitchFamily="2" charset="0"/>
              </a:rPr>
              <a:t>(</a:t>
            </a:r>
            <a:r>
              <a:rPr lang="en-US" sz="4400" dirty="0">
                <a:solidFill>
                  <a:srgbClr val="0070C0"/>
                </a:solidFill>
                <a:latin typeface="Nikosh" panose="02000000000000000000" pitchFamily="2" charset="0"/>
                <a:cs typeface="Nikosh" panose="02000000000000000000" pitchFamily="2" charset="0"/>
              </a:rPr>
              <a:t>Pair Work)</a:t>
            </a:r>
            <a:endParaRPr lang="en-US" sz="4400" b="1" dirty="0">
              <a:solidFill>
                <a:srgbClr val="0070C0"/>
              </a:solidFill>
              <a:latin typeface="Nikosh" panose="02000000000000000000" pitchFamily="2" charset="0"/>
              <a:cs typeface="Nikosh" panose="02000000000000000000" pitchFamily="2" charset="0"/>
            </a:endParaRPr>
          </a:p>
        </p:txBody>
      </p:sp>
      <p:sp>
        <p:nvSpPr>
          <p:cNvPr id="6" name="TextBox 5">
            <a:extLst>
              <a:ext uri="{FF2B5EF4-FFF2-40B4-BE49-F238E27FC236}">
                <a16:creationId xmlns:a16="http://schemas.microsoft.com/office/drawing/2014/main" id="{9217A7BF-3DC3-1175-FCC8-591CD6F7CF00}"/>
              </a:ext>
            </a:extLst>
          </p:cNvPr>
          <p:cNvSpPr txBox="1"/>
          <p:nvPr/>
        </p:nvSpPr>
        <p:spPr>
          <a:xfrm>
            <a:off x="1396760" y="1984074"/>
            <a:ext cx="9017239" cy="3539430"/>
          </a:xfrm>
          <a:prstGeom prst="rect">
            <a:avLst/>
          </a:prstGeom>
          <a:noFill/>
        </p:spPr>
        <p:txBody>
          <a:bodyPr wrap="square">
            <a:spAutoFit/>
          </a:bodyPr>
          <a:lstStyle/>
          <a:p>
            <a:pPr marL="342900" indent="-342900" algn="just">
              <a:buFont typeface="+mj-lt"/>
              <a:buAutoNum type="arabicPeriod"/>
            </a:pPr>
            <a:r>
              <a:rPr lang="as-IN" sz="3200" b="1" dirty="0">
                <a:latin typeface="Nikosh" panose="02000000000000000000" pitchFamily="2" charset="0"/>
                <a:cs typeface="Nikosh" panose="02000000000000000000" pitchFamily="2" charset="0"/>
              </a:rPr>
              <a:t>হ্যাকিং ও ম্যালওয়ার– এই দুটি সাইবার অপরাধের মধ্যে মূল পার্থক্য কী? তুলনামূলক আলোচনা করো।</a:t>
            </a:r>
            <a:endParaRPr lang="en-US" sz="3200" b="1" dirty="0">
              <a:latin typeface="Nikosh" panose="02000000000000000000" pitchFamily="2" charset="0"/>
              <a:cs typeface="Nikosh" panose="02000000000000000000" pitchFamily="2" charset="0"/>
            </a:endParaRPr>
          </a:p>
          <a:p>
            <a:pPr marL="342900" indent="-342900" algn="just">
              <a:buFont typeface="+mj-lt"/>
              <a:buAutoNum type="arabicPeriod"/>
            </a:pPr>
            <a:r>
              <a:rPr lang="as-IN" sz="3200" b="1" dirty="0">
                <a:latin typeface="Nikosh" panose="02000000000000000000" pitchFamily="2" charset="0"/>
                <a:cs typeface="Nikosh" panose="02000000000000000000" pitchFamily="2" charset="0"/>
              </a:rPr>
              <a:t>একটি </a:t>
            </a:r>
            <a:r>
              <a:rPr lang="en-US" sz="3200" b="1" dirty="0">
                <a:latin typeface="Nikosh" panose="02000000000000000000" pitchFamily="2" charset="0"/>
                <a:cs typeface="Nikosh" panose="02000000000000000000" pitchFamily="2" charset="0"/>
              </a:rPr>
              <a:t>DDoS </a:t>
            </a:r>
            <a:r>
              <a:rPr lang="as-IN" sz="3200" b="1" dirty="0">
                <a:latin typeface="Nikosh" panose="02000000000000000000" pitchFamily="2" charset="0"/>
                <a:cs typeface="Nikosh" panose="02000000000000000000" pitchFamily="2" charset="0"/>
              </a:rPr>
              <a:t>অ্যাটাক কীভাবে একটি সরকারি বা বেসরকারি সাইটের উপর প্রভাব ফেলতে পারে? একটি কাল্পনিক দৃশ্য তৈরি করো।</a:t>
            </a:r>
            <a:endParaRPr lang="en-US" sz="3200" b="1" dirty="0">
              <a:latin typeface="Nikosh" panose="02000000000000000000" pitchFamily="2" charset="0"/>
              <a:cs typeface="Nikosh" panose="02000000000000000000" pitchFamily="2" charset="0"/>
            </a:endParaRPr>
          </a:p>
          <a:p>
            <a:pPr marL="342900" indent="-342900" algn="just">
              <a:buFont typeface="+mj-lt"/>
              <a:buAutoNum type="arabicPeriod"/>
            </a:pPr>
            <a:r>
              <a:rPr lang="as-IN" sz="3200" b="1" dirty="0">
                <a:latin typeface="Nikosh" panose="02000000000000000000" pitchFamily="2" charset="0"/>
                <a:cs typeface="Nikosh" panose="02000000000000000000" pitchFamily="2" charset="0"/>
              </a:rPr>
              <a:t>ডেটা ইন্টারসেপশনের ফলে একজন ব্যবহারকারীর কী ধরনের ব্যক্তিগত ক্ষতি হতে পারে? উদাহরণসহ ব্যাখ্যা করো।</a:t>
            </a:r>
            <a:endParaRPr lang="en-US" sz="3200" b="1" dirty="0">
              <a:latin typeface="Nikosh" panose="02000000000000000000" pitchFamily="2" charset="0"/>
              <a:cs typeface="Nikosh" panose="02000000000000000000" pitchFamily="2" charset="0"/>
            </a:endParaRPr>
          </a:p>
          <a:p>
            <a:pPr marL="342900" indent="-342900" algn="just">
              <a:buFont typeface="+mj-lt"/>
              <a:buAutoNum type="arabicPeriod"/>
            </a:pPr>
            <a:r>
              <a:rPr lang="as-IN" sz="3200" b="1" dirty="0">
                <a:latin typeface="Nikosh" panose="02000000000000000000" pitchFamily="2" charset="0"/>
                <a:cs typeface="Nikosh" panose="02000000000000000000" pitchFamily="2" charset="0"/>
              </a:rPr>
              <a:t>"ম্যালওয়ার এবং ভাইরাস এক নয়" – এ বক্তব্যের সপক্ষে যুক্তি দাও।</a:t>
            </a:r>
            <a:endParaRPr lang="en-US" sz="3200" b="1" dirty="0">
              <a:latin typeface="Nikosh" panose="02000000000000000000" pitchFamily="2" charset="0"/>
              <a:cs typeface="Nikosh" panose="02000000000000000000" pitchFamily="2" charset="0"/>
            </a:endParaRPr>
          </a:p>
        </p:txBody>
      </p:sp>
    </p:spTree>
    <p:extLst>
      <p:ext uri="{BB962C8B-B14F-4D97-AF65-F5344CB8AC3E}">
        <p14:creationId xmlns:p14="http://schemas.microsoft.com/office/powerpoint/2010/main" val="29998938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9DE6DB73-29D0-ABBA-682C-4BBD7DA4705C}"/>
              </a:ext>
            </a:extLst>
          </p:cNvPr>
          <p:cNvSpPr/>
          <p:nvPr/>
        </p:nvSpPr>
        <p:spPr>
          <a:xfrm>
            <a:off x="584439" y="409575"/>
            <a:ext cx="5231922" cy="1466849"/>
          </a:xfrm>
          <a:prstGeom prst="round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C3D13337-7804-ADF5-4B46-3856409213D2}"/>
              </a:ext>
            </a:extLst>
          </p:cNvPr>
          <p:cNvPicPr>
            <a:picLocks noChangeAspect="1"/>
          </p:cNvPicPr>
          <p:nvPr/>
        </p:nvPicPr>
        <p:blipFill>
          <a:blip r:embed="rId2">
            <a:extLst>
              <a:ext uri="{28A0092B-C50C-407E-A947-70E740481C1C}">
                <a14:useLocalDpi xmlns:a14="http://schemas.microsoft.com/office/drawing/2010/main" val="0"/>
              </a:ext>
            </a:extLst>
          </a:blip>
          <a:srcRect l="20471" r="20471"/>
          <a:stretch/>
        </p:blipFill>
        <p:spPr>
          <a:xfrm>
            <a:off x="233452" y="259189"/>
            <a:ext cx="1776324" cy="1689961"/>
          </a:xfrm>
          <a:prstGeom prst="ellipse">
            <a:avLst/>
          </a:prstGeom>
        </p:spPr>
      </p:pic>
      <p:sp>
        <p:nvSpPr>
          <p:cNvPr id="4" name="TextBox 3">
            <a:extLst>
              <a:ext uri="{FF2B5EF4-FFF2-40B4-BE49-F238E27FC236}">
                <a16:creationId xmlns:a16="http://schemas.microsoft.com/office/drawing/2014/main" id="{FFEBCF33-D216-3F59-92C6-2B69C56F416C}"/>
              </a:ext>
            </a:extLst>
          </p:cNvPr>
          <p:cNvSpPr txBox="1"/>
          <p:nvPr/>
        </p:nvSpPr>
        <p:spPr>
          <a:xfrm>
            <a:off x="2221780" y="409575"/>
            <a:ext cx="2983509" cy="1107996"/>
          </a:xfrm>
          <a:prstGeom prst="rect">
            <a:avLst/>
          </a:prstGeom>
          <a:noFill/>
        </p:spPr>
        <p:txBody>
          <a:bodyPr wrap="none" rtlCol="0">
            <a:spAutoFit/>
          </a:bodyPr>
          <a:lstStyle/>
          <a:p>
            <a:r>
              <a:rPr lang="en-US" sz="6600" b="1" dirty="0" err="1">
                <a:solidFill>
                  <a:srgbClr val="0070C0"/>
                </a:solidFill>
                <a:latin typeface="Nikosh" panose="02000000000000000000" pitchFamily="2" charset="0"/>
                <a:cs typeface="Nikosh" panose="02000000000000000000" pitchFamily="2" charset="0"/>
              </a:rPr>
              <a:t>দলীয়</a:t>
            </a:r>
            <a:r>
              <a:rPr lang="en-US" sz="6600" b="1" dirty="0">
                <a:solidFill>
                  <a:srgbClr val="0070C0"/>
                </a:solidFill>
                <a:latin typeface="Nikosh" panose="02000000000000000000" pitchFamily="2" charset="0"/>
                <a:cs typeface="Nikosh" panose="02000000000000000000" pitchFamily="2" charset="0"/>
              </a:rPr>
              <a:t> </a:t>
            </a:r>
            <a:r>
              <a:rPr lang="en-US" sz="6600" b="1" dirty="0" err="1">
                <a:solidFill>
                  <a:srgbClr val="0070C0"/>
                </a:solidFill>
                <a:latin typeface="Nikosh" panose="02000000000000000000" pitchFamily="2" charset="0"/>
                <a:cs typeface="Nikosh" panose="02000000000000000000" pitchFamily="2" charset="0"/>
              </a:rPr>
              <a:t>কাজ</a:t>
            </a:r>
            <a:endParaRPr lang="en-US" sz="6600" b="1" dirty="0">
              <a:solidFill>
                <a:srgbClr val="0070C0"/>
              </a:solidFill>
              <a:latin typeface="Nikosh" panose="02000000000000000000" pitchFamily="2" charset="0"/>
              <a:cs typeface="Nikosh" panose="02000000000000000000" pitchFamily="2" charset="0"/>
            </a:endParaRPr>
          </a:p>
        </p:txBody>
      </p:sp>
      <p:sp>
        <p:nvSpPr>
          <p:cNvPr id="6" name="TextBox 5">
            <a:extLst>
              <a:ext uri="{FF2B5EF4-FFF2-40B4-BE49-F238E27FC236}">
                <a16:creationId xmlns:a16="http://schemas.microsoft.com/office/drawing/2014/main" id="{6E513E45-8298-5BBE-CD65-FDF95FF2092E}"/>
              </a:ext>
            </a:extLst>
          </p:cNvPr>
          <p:cNvSpPr txBox="1"/>
          <p:nvPr/>
        </p:nvSpPr>
        <p:spPr>
          <a:xfrm>
            <a:off x="2221780" y="2268619"/>
            <a:ext cx="7302500" cy="2554545"/>
          </a:xfrm>
          <a:prstGeom prst="rect">
            <a:avLst/>
          </a:prstGeom>
          <a:noFill/>
        </p:spPr>
        <p:txBody>
          <a:bodyPr wrap="square">
            <a:spAutoFit/>
          </a:bodyPr>
          <a:lstStyle/>
          <a:p>
            <a:pPr marL="285750" indent="-285750" algn="just">
              <a:buFont typeface="Wingdings" panose="05000000000000000000" pitchFamily="2" charset="2"/>
              <a:buChar char="q"/>
            </a:pPr>
            <a:r>
              <a:rPr lang="as-IN" sz="3200" b="1" dirty="0">
                <a:latin typeface="Nikosh" panose="02000000000000000000" pitchFamily="2" charset="0"/>
                <a:cs typeface="Nikosh" panose="02000000000000000000" pitchFamily="2" charset="0"/>
              </a:rPr>
              <a:t>একটি সচেতনতা ক্যাম্পেইনের পরিকল্পনা করো যেখানে সাধারণ মানুষকে হ্যাকিং ও ডেটা ইন্টারসেপশন সম্পর্কে সচেতন করা হবে।</a:t>
            </a:r>
            <a:endParaRPr lang="en-US" sz="3200" b="1" dirty="0">
              <a:latin typeface="Nikosh" panose="02000000000000000000" pitchFamily="2" charset="0"/>
              <a:cs typeface="Nikosh" panose="02000000000000000000" pitchFamily="2" charset="0"/>
            </a:endParaRPr>
          </a:p>
          <a:p>
            <a:pPr marL="285750" indent="-285750" algn="just">
              <a:buFont typeface="Wingdings" panose="05000000000000000000" pitchFamily="2" charset="2"/>
              <a:buChar char="q"/>
            </a:pPr>
            <a:r>
              <a:rPr lang="as-IN" sz="3200" b="1" dirty="0">
                <a:latin typeface="Nikosh" panose="02000000000000000000" pitchFamily="2" charset="0"/>
                <a:cs typeface="Nikosh" panose="02000000000000000000" pitchFamily="2" charset="0"/>
              </a:rPr>
              <a:t>“সাইবার অপরাধ রোধে প্রযুক্তির ভূমিকা” – এই বিষয়ে একটি প্রেজেন্টেশন প্রস্তুত করো।</a:t>
            </a:r>
            <a:endParaRPr lang="en-US" sz="3200" b="1" dirty="0">
              <a:latin typeface="Nikosh" panose="02000000000000000000" pitchFamily="2" charset="0"/>
              <a:cs typeface="Nikosh" panose="02000000000000000000" pitchFamily="2" charset="0"/>
            </a:endParaRPr>
          </a:p>
        </p:txBody>
      </p:sp>
      <p:sp>
        <p:nvSpPr>
          <p:cNvPr id="7" name="TextBox 6">
            <a:extLst>
              <a:ext uri="{FF2B5EF4-FFF2-40B4-BE49-F238E27FC236}">
                <a16:creationId xmlns:a16="http://schemas.microsoft.com/office/drawing/2014/main" id="{E0A34521-39F8-29E5-6D5F-73AB81E31DE1}"/>
              </a:ext>
            </a:extLst>
          </p:cNvPr>
          <p:cNvSpPr txBox="1"/>
          <p:nvPr/>
        </p:nvSpPr>
        <p:spPr>
          <a:xfrm>
            <a:off x="2082080" y="1160623"/>
            <a:ext cx="3265638" cy="646331"/>
          </a:xfrm>
          <a:prstGeom prst="rect">
            <a:avLst/>
          </a:prstGeom>
          <a:noFill/>
        </p:spPr>
        <p:txBody>
          <a:bodyPr wrap="none" rtlCol="0">
            <a:spAutoFit/>
          </a:bodyPr>
          <a:lstStyle/>
          <a:p>
            <a:r>
              <a:rPr lang="as-IN" sz="3600" b="1" dirty="0">
                <a:solidFill>
                  <a:srgbClr val="0070C0"/>
                </a:solidFill>
                <a:latin typeface="Nikosh" panose="02000000000000000000" pitchFamily="2" charset="0"/>
                <a:cs typeface="Nikosh" panose="02000000000000000000" pitchFamily="2" charset="0"/>
              </a:rPr>
              <a:t>(</a:t>
            </a:r>
            <a:r>
              <a:rPr lang="en-US" sz="3600" b="1" dirty="0">
                <a:solidFill>
                  <a:srgbClr val="0070C0"/>
                </a:solidFill>
                <a:latin typeface="Nikosh" panose="02000000000000000000" pitchFamily="2" charset="0"/>
                <a:cs typeface="Nikosh" panose="02000000000000000000" pitchFamily="2" charset="0"/>
              </a:rPr>
              <a:t>Group Work)</a:t>
            </a:r>
          </a:p>
        </p:txBody>
      </p:sp>
    </p:spTree>
    <p:extLst>
      <p:ext uri="{BB962C8B-B14F-4D97-AF65-F5344CB8AC3E}">
        <p14:creationId xmlns:p14="http://schemas.microsoft.com/office/powerpoint/2010/main" val="31150237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BF76D73-FF26-909B-CA9E-C492925B1E6C}"/>
              </a:ext>
            </a:extLst>
          </p:cNvPr>
          <p:cNvSpPr/>
          <p:nvPr/>
        </p:nvSpPr>
        <p:spPr>
          <a:xfrm>
            <a:off x="647939" y="434975"/>
            <a:ext cx="5231922" cy="1466849"/>
          </a:xfrm>
          <a:prstGeom prst="round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F0C6DC29-5F4A-A168-3330-35F093C6BE89}"/>
              </a:ext>
            </a:extLst>
          </p:cNvPr>
          <p:cNvPicPr>
            <a:picLocks noChangeAspect="1"/>
          </p:cNvPicPr>
          <p:nvPr/>
        </p:nvPicPr>
        <p:blipFill>
          <a:blip r:embed="rId2">
            <a:extLst>
              <a:ext uri="{28A0092B-C50C-407E-A947-70E740481C1C}">
                <a14:useLocalDpi xmlns:a14="http://schemas.microsoft.com/office/drawing/2010/main" val="0"/>
              </a:ext>
            </a:extLst>
          </a:blip>
          <a:srcRect l="15027" r="15027"/>
          <a:stretch/>
        </p:blipFill>
        <p:spPr>
          <a:xfrm>
            <a:off x="296952" y="284589"/>
            <a:ext cx="1776324" cy="1689961"/>
          </a:xfrm>
          <a:prstGeom prst="ellipse">
            <a:avLst/>
          </a:prstGeom>
        </p:spPr>
      </p:pic>
      <p:sp>
        <p:nvSpPr>
          <p:cNvPr id="4" name="TextBox 3">
            <a:extLst>
              <a:ext uri="{FF2B5EF4-FFF2-40B4-BE49-F238E27FC236}">
                <a16:creationId xmlns:a16="http://schemas.microsoft.com/office/drawing/2014/main" id="{F258E9A5-4CB6-1368-35A5-8A3972103F91}"/>
              </a:ext>
            </a:extLst>
          </p:cNvPr>
          <p:cNvSpPr txBox="1"/>
          <p:nvPr/>
        </p:nvSpPr>
        <p:spPr>
          <a:xfrm>
            <a:off x="2209080" y="392538"/>
            <a:ext cx="3174267" cy="1107996"/>
          </a:xfrm>
          <a:prstGeom prst="rect">
            <a:avLst/>
          </a:prstGeom>
          <a:noFill/>
        </p:spPr>
        <p:txBody>
          <a:bodyPr wrap="none" rtlCol="0">
            <a:spAutoFit/>
          </a:bodyPr>
          <a:lstStyle/>
          <a:p>
            <a:r>
              <a:rPr lang="en-US" sz="6600" b="1" dirty="0" err="1">
                <a:solidFill>
                  <a:srgbClr val="0070C0"/>
                </a:solidFill>
                <a:latin typeface="Nikosh" panose="02000000000000000000" pitchFamily="2" charset="0"/>
                <a:cs typeface="Nikosh" panose="02000000000000000000" pitchFamily="2" charset="0"/>
              </a:rPr>
              <a:t>বাড়ির</a:t>
            </a:r>
            <a:r>
              <a:rPr lang="en-US" sz="6600" b="1" dirty="0">
                <a:solidFill>
                  <a:srgbClr val="0070C0"/>
                </a:solidFill>
                <a:latin typeface="Nikosh" panose="02000000000000000000" pitchFamily="2" charset="0"/>
                <a:cs typeface="Nikosh" panose="02000000000000000000" pitchFamily="2" charset="0"/>
              </a:rPr>
              <a:t> </a:t>
            </a:r>
            <a:r>
              <a:rPr lang="en-US" sz="6600" b="1" dirty="0" err="1">
                <a:solidFill>
                  <a:srgbClr val="0070C0"/>
                </a:solidFill>
                <a:latin typeface="Nikosh" panose="02000000000000000000" pitchFamily="2" charset="0"/>
                <a:cs typeface="Nikosh" panose="02000000000000000000" pitchFamily="2" charset="0"/>
              </a:rPr>
              <a:t>কাজ</a:t>
            </a:r>
            <a:endParaRPr lang="en-US" sz="6600" b="1" dirty="0">
              <a:solidFill>
                <a:srgbClr val="0070C0"/>
              </a:solidFill>
              <a:latin typeface="Nikosh" panose="02000000000000000000" pitchFamily="2" charset="0"/>
              <a:cs typeface="Nikosh" panose="02000000000000000000" pitchFamily="2" charset="0"/>
            </a:endParaRPr>
          </a:p>
        </p:txBody>
      </p:sp>
      <p:sp>
        <p:nvSpPr>
          <p:cNvPr id="6" name="TextBox 5">
            <a:extLst>
              <a:ext uri="{FF2B5EF4-FFF2-40B4-BE49-F238E27FC236}">
                <a16:creationId xmlns:a16="http://schemas.microsoft.com/office/drawing/2014/main" id="{FE3CBA97-77D8-F4D9-3CF8-F34310338A33}"/>
              </a:ext>
            </a:extLst>
          </p:cNvPr>
          <p:cNvSpPr txBox="1"/>
          <p:nvPr/>
        </p:nvSpPr>
        <p:spPr>
          <a:xfrm>
            <a:off x="2056313" y="1141539"/>
            <a:ext cx="3658687" cy="769441"/>
          </a:xfrm>
          <a:prstGeom prst="rect">
            <a:avLst/>
          </a:prstGeom>
          <a:noFill/>
        </p:spPr>
        <p:txBody>
          <a:bodyPr wrap="square">
            <a:spAutoFit/>
          </a:bodyPr>
          <a:lstStyle/>
          <a:p>
            <a:r>
              <a:rPr lang="en-US" sz="4400" b="1" dirty="0">
                <a:solidFill>
                  <a:srgbClr val="0070C0"/>
                </a:solidFill>
                <a:latin typeface="Nikosh" panose="02000000000000000000" pitchFamily="2" charset="0"/>
                <a:cs typeface="Nikosh" panose="02000000000000000000" pitchFamily="2" charset="0"/>
              </a:rPr>
              <a:t>(Homework)</a:t>
            </a:r>
          </a:p>
        </p:txBody>
      </p:sp>
      <p:sp>
        <p:nvSpPr>
          <p:cNvPr id="8" name="TextBox 7">
            <a:extLst>
              <a:ext uri="{FF2B5EF4-FFF2-40B4-BE49-F238E27FC236}">
                <a16:creationId xmlns:a16="http://schemas.microsoft.com/office/drawing/2014/main" id="{BE7AFA55-E04B-7CB7-BD7E-DE4961314405}"/>
              </a:ext>
            </a:extLst>
          </p:cNvPr>
          <p:cNvSpPr txBox="1"/>
          <p:nvPr/>
        </p:nvSpPr>
        <p:spPr>
          <a:xfrm>
            <a:off x="6220619" y="1121451"/>
            <a:ext cx="4389576" cy="1292662"/>
          </a:xfrm>
          <a:prstGeom prst="rect">
            <a:avLst/>
          </a:prstGeom>
          <a:noFill/>
        </p:spPr>
        <p:txBody>
          <a:bodyPr wrap="square">
            <a:spAutoFit/>
          </a:bodyPr>
          <a:lstStyle/>
          <a:p>
            <a:pPr marL="342900" indent="-342900">
              <a:buFont typeface="Wingdings" panose="05000000000000000000" pitchFamily="2" charset="2"/>
              <a:buChar char="q"/>
            </a:pPr>
            <a:r>
              <a:rPr lang="en-US" sz="2600" b="1" dirty="0">
                <a:latin typeface="Nikosh" panose="02000000000000000000" pitchFamily="2" charset="0"/>
                <a:cs typeface="Nikosh" panose="02000000000000000000" pitchFamily="2" charset="0"/>
              </a:rPr>
              <a:t> </a:t>
            </a:r>
            <a:r>
              <a:rPr lang="as-IN" sz="2600" b="1" dirty="0">
                <a:latin typeface="Nikosh" panose="02000000000000000000" pitchFamily="2" charset="0"/>
                <a:cs typeface="Nikosh" panose="02000000000000000000" pitchFamily="2" charset="0"/>
              </a:rPr>
              <a:t>১. হ্যাকিং (</a:t>
            </a:r>
            <a:r>
              <a:rPr lang="en-US" sz="2600" b="1" dirty="0">
                <a:latin typeface="Nikosh" panose="02000000000000000000" pitchFamily="2" charset="0"/>
                <a:cs typeface="Nikosh" panose="02000000000000000000" pitchFamily="2" charset="0"/>
              </a:rPr>
              <a:t>Hacking):</a:t>
            </a:r>
          </a:p>
          <a:p>
            <a:r>
              <a:rPr lang="as-IN" sz="2600" b="1" dirty="0">
                <a:latin typeface="Nikosh" panose="02000000000000000000" pitchFamily="2" charset="0"/>
                <a:cs typeface="Nikosh" panose="02000000000000000000" pitchFamily="2" charset="0"/>
              </a:rPr>
              <a:t>প্রশ্ন:তোমার ভাষায় বোঝাও – হ্যাকিং কী এবং কেন এটি বিপজ্জনক?</a:t>
            </a:r>
            <a:endParaRPr lang="en-US" sz="2600" b="1" dirty="0">
              <a:latin typeface="Nikosh" panose="02000000000000000000" pitchFamily="2" charset="0"/>
              <a:cs typeface="Nikosh" panose="02000000000000000000" pitchFamily="2" charset="0"/>
            </a:endParaRPr>
          </a:p>
        </p:txBody>
      </p:sp>
      <p:sp>
        <p:nvSpPr>
          <p:cNvPr id="10" name="TextBox 9">
            <a:extLst>
              <a:ext uri="{FF2B5EF4-FFF2-40B4-BE49-F238E27FC236}">
                <a16:creationId xmlns:a16="http://schemas.microsoft.com/office/drawing/2014/main" id="{FAD1EE97-99E1-8D16-DB04-C68C20E468EC}"/>
              </a:ext>
            </a:extLst>
          </p:cNvPr>
          <p:cNvSpPr txBox="1"/>
          <p:nvPr/>
        </p:nvSpPr>
        <p:spPr>
          <a:xfrm>
            <a:off x="1381232" y="2085567"/>
            <a:ext cx="6564586" cy="1292662"/>
          </a:xfrm>
          <a:prstGeom prst="rect">
            <a:avLst/>
          </a:prstGeom>
          <a:noFill/>
        </p:spPr>
        <p:txBody>
          <a:bodyPr wrap="square">
            <a:spAutoFit/>
          </a:bodyPr>
          <a:lstStyle/>
          <a:p>
            <a:pPr marL="342900" indent="-342900">
              <a:buFont typeface="Wingdings" panose="05000000000000000000" pitchFamily="2" charset="2"/>
              <a:buChar char="q"/>
            </a:pPr>
            <a:r>
              <a:rPr lang="en-US" sz="2600" b="1" dirty="0">
                <a:solidFill>
                  <a:srgbClr val="00B050"/>
                </a:solidFill>
                <a:latin typeface="Nikosh" panose="02000000000000000000" pitchFamily="2" charset="0"/>
                <a:cs typeface="Nikosh" panose="02000000000000000000" pitchFamily="2" charset="0"/>
              </a:rPr>
              <a:t> </a:t>
            </a:r>
            <a:r>
              <a:rPr lang="as-IN" sz="2600" b="1" dirty="0">
                <a:solidFill>
                  <a:srgbClr val="00B050"/>
                </a:solidFill>
                <a:latin typeface="Nikosh" panose="02000000000000000000" pitchFamily="2" charset="0"/>
                <a:cs typeface="Nikosh" panose="02000000000000000000" pitchFamily="2" charset="0"/>
              </a:rPr>
              <a:t>২. ডি-ডস অ্যাটাক (</a:t>
            </a:r>
            <a:r>
              <a:rPr lang="en-US" sz="2600" b="1" dirty="0">
                <a:solidFill>
                  <a:srgbClr val="00B050"/>
                </a:solidFill>
                <a:latin typeface="Nikosh" panose="02000000000000000000" pitchFamily="2" charset="0"/>
                <a:cs typeface="Nikosh" panose="02000000000000000000" pitchFamily="2" charset="0"/>
              </a:rPr>
              <a:t>DDoS Attack):</a:t>
            </a:r>
          </a:p>
          <a:p>
            <a:r>
              <a:rPr lang="as-IN" sz="2600" b="1" dirty="0">
                <a:solidFill>
                  <a:srgbClr val="00B050"/>
                </a:solidFill>
                <a:latin typeface="Nikosh" panose="02000000000000000000" pitchFamily="2" charset="0"/>
                <a:cs typeface="Nikosh" panose="02000000000000000000" pitchFamily="2" charset="0"/>
              </a:rPr>
              <a:t>প্রশ্ন:একটি ওয়েবসাইটে </a:t>
            </a:r>
            <a:r>
              <a:rPr lang="en-US" sz="2600" b="1" dirty="0">
                <a:solidFill>
                  <a:srgbClr val="00B050"/>
                </a:solidFill>
                <a:latin typeface="Nikosh" panose="02000000000000000000" pitchFamily="2" charset="0"/>
                <a:cs typeface="Nikosh" panose="02000000000000000000" pitchFamily="2" charset="0"/>
              </a:rPr>
              <a:t>DDoS </a:t>
            </a:r>
            <a:r>
              <a:rPr lang="as-IN" sz="2600" b="1" dirty="0">
                <a:solidFill>
                  <a:srgbClr val="00B050"/>
                </a:solidFill>
                <a:latin typeface="Nikosh" panose="02000000000000000000" pitchFamily="2" charset="0"/>
                <a:cs typeface="Nikosh" panose="02000000000000000000" pitchFamily="2" charset="0"/>
              </a:rPr>
              <a:t>অ্যাটাক হলে কী ধরনের সমস্যা হতে পারে? নিজের ভাষায় ৫-৬ লাইনের মধ্যে লিখো।</a:t>
            </a:r>
            <a:endParaRPr lang="en-US" sz="2600" b="1" dirty="0">
              <a:solidFill>
                <a:srgbClr val="00B050"/>
              </a:solidFill>
              <a:latin typeface="Nikosh" panose="02000000000000000000" pitchFamily="2" charset="0"/>
              <a:cs typeface="Nikosh" panose="02000000000000000000" pitchFamily="2" charset="0"/>
            </a:endParaRPr>
          </a:p>
        </p:txBody>
      </p:sp>
      <p:sp>
        <p:nvSpPr>
          <p:cNvPr id="12" name="TextBox 11">
            <a:extLst>
              <a:ext uri="{FF2B5EF4-FFF2-40B4-BE49-F238E27FC236}">
                <a16:creationId xmlns:a16="http://schemas.microsoft.com/office/drawing/2014/main" id="{94CDC76C-B344-C6E9-ECF6-C0818C5E14DE}"/>
              </a:ext>
            </a:extLst>
          </p:cNvPr>
          <p:cNvSpPr txBox="1"/>
          <p:nvPr/>
        </p:nvSpPr>
        <p:spPr>
          <a:xfrm>
            <a:off x="4282082" y="3330931"/>
            <a:ext cx="6201979" cy="1292662"/>
          </a:xfrm>
          <a:prstGeom prst="rect">
            <a:avLst/>
          </a:prstGeom>
          <a:noFill/>
        </p:spPr>
        <p:txBody>
          <a:bodyPr wrap="square">
            <a:spAutoFit/>
          </a:bodyPr>
          <a:lstStyle/>
          <a:p>
            <a:pPr marL="342900" indent="-342900">
              <a:buFont typeface="Wingdings" panose="05000000000000000000" pitchFamily="2" charset="2"/>
              <a:buChar char="q"/>
            </a:pPr>
            <a:r>
              <a:rPr lang="en-US" sz="2600" b="1" dirty="0">
                <a:solidFill>
                  <a:schemeClr val="accent2">
                    <a:lumMod val="50000"/>
                  </a:schemeClr>
                </a:solidFill>
                <a:latin typeface="Nikosh" panose="02000000000000000000" pitchFamily="2" charset="0"/>
                <a:cs typeface="Nikosh" panose="02000000000000000000" pitchFamily="2" charset="0"/>
              </a:rPr>
              <a:t> </a:t>
            </a:r>
            <a:r>
              <a:rPr lang="as-IN" sz="2600" b="1" dirty="0">
                <a:solidFill>
                  <a:schemeClr val="accent2">
                    <a:lumMod val="50000"/>
                  </a:schemeClr>
                </a:solidFill>
                <a:latin typeface="Nikosh" panose="02000000000000000000" pitchFamily="2" charset="0"/>
                <a:cs typeface="Nikosh" panose="02000000000000000000" pitchFamily="2" charset="0"/>
              </a:rPr>
              <a:t>৩. ডেটা ইন্টারসেপশন (</a:t>
            </a:r>
            <a:r>
              <a:rPr lang="en-US" sz="2600" b="1" dirty="0">
                <a:solidFill>
                  <a:schemeClr val="accent2">
                    <a:lumMod val="50000"/>
                  </a:schemeClr>
                </a:solidFill>
                <a:latin typeface="Nikosh" panose="02000000000000000000" pitchFamily="2" charset="0"/>
                <a:cs typeface="Nikosh" panose="02000000000000000000" pitchFamily="2" charset="0"/>
              </a:rPr>
              <a:t>Data Interception):</a:t>
            </a:r>
          </a:p>
          <a:p>
            <a:r>
              <a:rPr lang="as-IN" sz="2600" b="1" dirty="0">
                <a:solidFill>
                  <a:schemeClr val="accent2">
                    <a:lumMod val="50000"/>
                  </a:schemeClr>
                </a:solidFill>
                <a:latin typeface="Nikosh" panose="02000000000000000000" pitchFamily="2" charset="0"/>
                <a:cs typeface="Nikosh" panose="02000000000000000000" pitchFamily="2" charset="0"/>
              </a:rPr>
              <a:t>প্রশ্ন:ডেটা ইন্টারসেপশন বলতে কী বোঝায়? এটি কীভাবে একজন ব্যবহারকারীর ক্ষতি করতে পারে?</a:t>
            </a:r>
            <a:endParaRPr lang="en-US" sz="2600" b="1" dirty="0">
              <a:solidFill>
                <a:schemeClr val="accent2">
                  <a:lumMod val="50000"/>
                </a:schemeClr>
              </a:solidFill>
              <a:latin typeface="Nikosh" panose="02000000000000000000" pitchFamily="2" charset="0"/>
              <a:cs typeface="Nikosh" panose="02000000000000000000" pitchFamily="2" charset="0"/>
            </a:endParaRPr>
          </a:p>
        </p:txBody>
      </p:sp>
      <p:sp>
        <p:nvSpPr>
          <p:cNvPr id="14" name="TextBox 13">
            <a:extLst>
              <a:ext uri="{FF2B5EF4-FFF2-40B4-BE49-F238E27FC236}">
                <a16:creationId xmlns:a16="http://schemas.microsoft.com/office/drawing/2014/main" id="{162C5393-78EF-EA3F-DF06-F83BD9B1145C}"/>
              </a:ext>
            </a:extLst>
          </p:cNvPr>
          <p:cNvSpPr txBox="1"/>
          <p:nvPr/>
        </p:nvSpPr>
        <p:spPr>
          <a:xfrm>
            <a:off x="1381232" y="4423799"/>
            <a:ext cx="7195207" cy="1292662"/>
          </a:xfrm>
          <a:prstGeom prst="rect">
            <a:avLst/>
          </a:prstGeom>
          <a:noFill/>
        </p:spPr>
        <p:txBody>
          <a:bodyPr wrap="square">
            <a:spAutoFit/>
          </a:bodyPr>
          <a:lstStyle/>
          <a:p>
            <a:pPr marL="342900" indent="-342900">
              <a:buFont typeface="Wingdings" panose="05000000000000000000" pitchFamily="2" charset="2"/>
              <a:buChar char="q"/>
            </a:pPr>
            <a:r>
              <a:rPr lang="en-US" sz="2600" b="1" dirty="0">
                <a:solidFill>
                  <a:srgbClr val="0070C0"/>
                </a:solidFill>
                <a:latin typeface="Nikosh" panose="02000000000000000000" pitchFamily="2" charset="0"/>
                <a:cs typeface="Nikosh" panose="02000000000000000000" pitchFamily="2" charset="0"/>
              </a:rPr>
              <a:t> </a:t>
            </a:r>
            <a:r>
              <a:rPr lang="as-IN" sz="2600" b="1" dirty="0">
                <a:solidFill>
                  <a:srgbClr val="0070C0"/>
                </a:solidFill>
                <a:latin typeface="Nikosh" panose="02000000000000000000" pitchFamily="2" charset="0"/>
                <a:cs typeface="Nikosh" panose="02000000000000000000" pitchFamily="2" charset="0"/>
              </a:rPr>
              <a:t>৪. ম্যালওয়্যার (</a:t>
            </a:r>
            <a:r>
              <a:rPr lang="en-US" sz="2600" b="1" dirty="0">
                <a:solidFill>
                  <a:srgbClr val="0070C0"/>
                </a:solidFill>
                <a:latin typeface="Nikosh" panose="02000000000000000000" pitchFamily="2" charset="0"/>
                <a:cs typeface="Nikosh" panose="02000000000000000000" pitchFamily="2" charset="0"/>
              </a:rPr>
              <a:t>Malware):</a:t>
            </a:r>
          </a:p>
          <a:p>
            <a:r>
              <a:rPr lang="as-IN" sz="2600" b="1" dirty="0">
                <a:solidFill>
                  <a:srgbClr val="0070C0"/>
                </a:solidFill>
                <a:latin typeface="Nikosh" panose="02000000000000000000" pitchFamily="2" charset="0"/>
                <a:cs typeface="Nikosh" panose="02000000000000000000" pitchFamily="2" charset="0"/>
              </a:rPr>
              <a:t>প্রশ্ন:ম্যালওয়্যার কী? এটি কিভাবে কম্পিউটার বা মোবাইল ফোনের ক্ষতি করে? উদাহরণসহ লিখো।</a:t>
            </a:r>
            <a:endParaRPr lang="en-US" sz="2600" b="1" dirty="0">
              <a:solidFill>
                <a:srgbClr val="0070C0"/>
              </a:solidFill>
              <a:latin typeface="Nikosh" panose="02000000000000000000" pitchFamily="2" charset="0"/>
              <a:cs typeface="Nikosh" panose="02000000000000000000" pitchFamily="2" charset="0"/>
            </a:endParaRPr>
          </a:p>
        </p:txBody>
      </p:sp>
    </p:spTree>
    <p:extLst>
      <p:ext uri="{BB962C8B-B14F-4D97-AF65-F5344CB8AC3E}">
        <p14:creationId xmlns:p14="http://schemas.microsoft.com/office/powerpoint/2010/main" val="7540401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0D4DA94-9B03-B241-48B6-8E78093D4189}"/>
              </a:ext>
            </a:extLst>
          </p:cNvPr>
          <p:cNvSpPr txBox="1"/>
          <p:nvPr/>
        </p:nvSpPr>
        <p:spPr>
          <a:xfrm>
            <a:off x="1473200" y="1174536"/>
            <a:ext cx="8505855" cy="4508927"/>
          </a:xfrm>
          <a:prstGeom prst="rect">
            <a:avLst/>
          </a:prstGeom>
          <a:noFill/>
        </p:spPr>
        <p:txBody>
          <a:bodyPr wrap="none" rtlCol="0">
            <a:spAutoFit/>
          </a:bodyPr>
          <a:lstStyle/>
          <a:p>
            <a:r>
              <a:rPr lang="en-US" sz="28700" b="1" dirty="0" err="1">
                <a:ln w="57150">
                  <a:solidFill>
                    <a:srgbClr val="FF0000"/>
                  </a:solidFill>
                </a:ln>
                <a:solidFill>
                  <a:schemeClr val="accent4">
                    <a:lumMod val="60000"/>
                    <a:lumOff val="40000"/>
                  </a:schemeClr>
                </a:solidFill>
                <a:latin typeface="Nikosh" panose="02000000000000000000" pitchFamily="2" charset="0"/>
                <a:cs typeface="Nikosh" panose="02000000000000000000" pitchFamily="2" charset="0"/>
              </a:rPr>
              <a:t>ধন্যবাদ</a:t>
            </a:r>
            <a:endParaRPr lang="en-US" sz="28700" b="1" dirty="0">
              <a:ln w="57150">
                <a:solidFill>
                  <a:srgbClr val="FF0000"/>
                </a:solidFill>
              </a:ln>
              <a:solidFill>
                <a:schemeClr val="accent4">
                  <a:lumMod val="60000"/>
                  <a:lumOff val="40000"/>
                </a:schemeClr>
              </a:solidFill>
              <a:latin typeface="Nikosh" panose="02000000000000000000" pitchFamily="2" charset="0"/>
              <a:cs typeface="Nikosh" panose="02000000000000000000" pitchFamily="2" charset="0"/>
            </a:endParaRPr>
          </a:p>
        </p:txBody>
      </p:sp>
    </p:spTree>
    <p:extLst>
      <p:ext uri="{BB962C8B-B14F-4D97-AF65-F5344CB8AC3E}">
        <p14:creationId xmlns:p14="http://schemas.microsoft.com/office/powerpoint/2010/main" val="25209367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355</TotalTime>
  <Words>905</Words>
  <Application>Microsoft Office PowerPoint</Application>
  <PresentationFormat>Widescreen</PresentationFormat>
  <Paragraphs>92</Paragraphs>
  <Slides>18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Calibri Light</vt:lpstr>
      <vt:lpstr>Nikosh</vt:lpstr>
      <vt:lpstr>NikoshBAN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Md.Farid Uddin</dc:creator>
  <cp:lastModifiedBy>Md.Farid Uddin</cp:lastModifiedBy>
  <cp:revision>7</cp:revision>
  <dcterms:created xsi:type="dcterms:W3CDTF">2025-09-12T13:16:31Z</dcterms:created>
  <dcterms:modified xsi:type="dcterms:W3CDTF">2025-09-14T16:01:11Z</dcterms:modified>
</cp:coreProperties>
</file>