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84" r:id="rId3"/>
    <p:sldId id="263" r:id="rId4"/>
    <p:sldId id="290" r:id="rId5"/>
    <p:sldId id="285" r:id="rId6"/>
    <p:sldId id="287" r:id="rId7"/>
    <p:sldId id="288" r:id="rId8"/>
    <p:sldId id="289" r:id="rId9"/>
    <p:sldId id="265" r:id="rId10"/>
    <p:sldId id="294" r:id="rId11"/>
    <p:sldId id="267" r:id="rId12"/>
    <p:sldId id="268" r:id="rId13"/>
    <p:sldId id="271" r:id="rId14"/>
    <p:sldId id="272" r:id="rId15"/>
    <p:sldId id="273" r:id="rId16"/>
    <p:sldId id="296" r:id="rId17"/>
    <p:sldId id="274" r:id="rId18"/>
    <p:sldId id="275" r:id="rId19"/>
    <p:sldId id="298" r:id="rId20"/>
    <p:sldId id="300" r:id="rId21"/>
    <p:sldId id="302" r:id="rId22"/>
    <p:sldId id="276" r:id="rId23"/>
    <p:sldId id="304" r:id="rId24"/>
    <p:sldId id="286" r:id="rId25"/>
    <p:sldId id="30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D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82" autoAdjust="0"/>
    <p:restoredTop sz="94061" autoAdjust="0"/>
  </p:normalViewPr>
  <p:slideViewPr>
    <p:cSldViewPr snapToGrid="0" showGuides="1">
      <p:cViewPr varScale="1">
        <p:scale>
          <a:sx n="63" d="100"/>
          <a:sy n="63" d="100"/>
        </p:scale>
        <p:origin x="186" y="60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B61CE3-B38F-4224-A1D5-FECA7F2B126F}" type="doc">
      <dgm:prSet loTypeId="urn:microsoft.com/office/officeart/2005/8/layout/radial5" loCatId="cycle" qsTypeId="urn:microsoft.com/office/officeart/2005/8/quickstyle/simple1#3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74DE2D6B-1F7A-4C2D-9266-A892FC546711}" type="pres">
      <dgm:prSet presAssocID="{7DB61CE3-B38F-4224-A1D5-FECA7F2B126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23BE45FC-AAD3-4E21-A805-3D9EB6747D64}" type="presOf" srcId="{7DB61CE3-B38F-4224-A1D5-FECA7F2B126F}" destId="{74DE2D6B-1F7A-4C2D-9266-A892FC546711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DFF99A-580D-4ED2-954C-118395C3FE1B}" type="doc">
      <dgm:prSet loTypeId="urn:microsoft.com/office/officeart/2005/8/layout/chart3" loCatId="cycle" qsTypeId="urn:microsoft.com/office/officeart/2005/8/quickstyle/simple4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C0CD05CB-10DE-440E-8E65-5E78E567CEAD}">
      <dgm:prSet phldrT="[Text]"/>
      <dgm:spPr/>
      <dgm:t>
        <a:bodyPr/>
        <a:lstStyle/>
        <a:p>
          <a:r>
            <a:rPr lang="en-US" dirty="0" err="1"/>
            <a:t>লজিক</a:t>
          </a:r>
          <a:r>
            <a:rPr lang="en-US" dirty="0"/>
            <a:t> </a:t>
          </a:r>
          <a:r>
            <a:rPr lang="en-US" dirty="0" err="1"/>
            <a:t>গেইট</a:t>
          </a:r>
          <a:r>
            <a:rPr lang="en-US" dirty="0"/>
            <a:t> </a:t>
          </a:r>
          <a:r>
            <a:rPr lang="en-US" dirty="0" err="1"/>
            <a:t>কি</a:t>
          </a:r>
          <a:r>
            <a:rPr lang="en-US" dirty="0"/>
            <a:t>? </a:t>
          </a:r>
          <a:r>
            <a:rPr lang="en-US" dirty="0" err="1"/>
            <a:t>তা</a:t>
          </a:r>
          <a:r>
            <a:rPr lang="en-US" dirty="0"/>
            <a:t> </a:t>
          </a:r>
          <a:r>
            <a:rPr lang="en-US" dirty="0" err="1"/>
            <a:t>ব্যাখ্যা</a:t>
          </a:r>
          <a:r>
            <a:rPr lang="en-US" dirty="0"/>
            <a:t> </a:t>
          </a:r>
          <a:r>
            <a:rPr lang="en-US" dirty="0" err="1"/>
            <a:t>করতে</a:t>
          </a:r>
          <a:r>
            <a:rPr lang="en-US" dirty="0"/>
            <a:t> </a:t>
          </a:r>
          <a:r>
            <a:rPr lang="en-US" dirty="0" err="1"/>
            <a:t>পারবে</a:t>
          </a:r>
          <a:endParaRPr lang="en-US" dirty="0"/>
        </a:p>
      </dgm:t>
    </dgm:pt>
    <dgm:pt modelId="{6922AC0A-9EB5-4460-9605-FBEBD74C8625}" type="parTrans" cxnId="{9D489AD3-9272-4963-AC77-806B4AF979AE}">
      <dgm:prSet/>
      <dgm:spPr/>
      <dgm:t>
        <a:bodyPr/>
        <a:lstStyle/>
        <a:p>
          <a:endParaRPr lang="en-US"/>
        </a:p>
      </dgm:t>
    </dgm:pt>
    <dgm:pt modelId="{06C432BB-7CF4-4822-824B-33E1230454D3}" type="sibTrans" cxnId="{9D489AD3-9272-4963-AC77-806B4AF979AE}">
      <dgm:prSet/>
      <dgm:spPr/>
      <dgm:t>
        <a:bodyPr/>
        <a:lstStyle/>
        <a:p>
          <a:endParaRPr lang="en-US"/>
        </a:p>
      </dgm:t>
    </dgm:pt>
    <dgm:pt modelId="{1622A23C-13A5-4E98-8ECD-07E0164488DA}">
      <dgm:prSet phldrT="[Text]"/>
      <dgm:spPr/>
      <dgm:t>
        <a:bodyPr/>
        <a:lstStyle/>
        <a:p>
          <a:r>
            <a:rPr lang="en-US" dirty="0" err="1"/>
            <a:t>মৌলিক</a:t>
          </a:r>
          <a:r>
            <a:rPr lang="en-US" dirty="0"/>
            <a:t> </a:t>
          </a:r>
          <a:r>
            <a:rPr lang="en-US" dirty="0" err="1"/>
            <a:t>গেইট</a:t>
          </a:r>
          <a:r>
            <a:rPr lang="en-US" dirty="0"/>
            <a:t> </a:t>
          </a:r>
          <a:r>
            <a:rPr lang="en-US" dirty="0" err="1"/>
            <a:t>কাকে</a:t>
          </a:r>
          <a:r>
            <a:rPr lang="en-US" dirty="0"/>
            <a:t> </a:t>
          </a:r>
          <a:r>
            <a:rPr lang="en-US" dirty="0" err="1"/>
            <a:t>বলে</a:t>
          </a:r>
          <a:r>
            <a:rPr lang="en-US" dirty="0"/>
            <a:t> </a:t>
          </a:r>
          <a:r>
            <a:rPr lang="en-US" dirty="0" err="1"/>
            <a:t>তা</a:t>
          </a:r>
          <a:r>
            <a:rPr lang="en-US" dirty="0"/>
            <a:t> </a:t>
          </a:r>
          <a:r>
            <a:rPr lang="en-US" dirty="0" err="1"/>
            <a:t>ব্যাখ্যা</a:t>
          </a:r>
          <a:r>
            <a:rPr lang="en-US" dirty="0"/>
            <a:t> </a:t>
          </a:r>
          <a:r>
            <a:rPr lang="en-US" dirty="0" err="1"/>
            <a:t>করতে</a:t>
          </a:r>
          <a:r>
            <a:rPr lang="en-US" dirty="0"/>
            <a:t> </a:t>
          </a:r>
          <a:r>
            <a:rPr lang="en-US" dirty="0" err="1"/>
            <a:t>পারবে</a:t>
          </a:r>
          <a:r>
            <a:rPr lang="en-US" dirty="0"/>
            <a:t> </a:t>
          </a:r>
        </a:p>
      </dgm:t>
    </dgm:pt>
    <dgm:pt modelId="{429AC692-7221-4C28-8655-05ADB3772F88}" type="parTrans" cxnId="{7BBCBB7F-C0B5-4C31-9976-7690C5451222}">
      <dgm:prSet/>
      <dgm:spPr/>
      <dgm:t>
        <a:bodyPr/>
        <a:lstStyle/>
        <a:p>
          <a:endParaRPr lang="en-US"/>
        </a:p>
      </dgm:t>
    </dgm:pt>
    <dgm:pt modelId="{AE9D6639-899D-440E-86A3-64CBE08031A0}" type="sibTrans" cxnId="{7BBCBB7F-C0B5-4C31-9976-7690C5451222}">
      <dgm:prSet/>
      <dgm:spPr/>
      <dgm:t>
        <a:bodyPr/>
        <a:lstStyle/>
        <a:p>
          <a:endParaRPr lang="en-US"/>
        </a:p>
      </dgm:t>
    </dgm:pt>
    <dgm:pt modelId="{BC5A7AC7-2B81-4F80-95E5-6359AA0F3F7B}">
      <dgm:prSet phldrT="[Text]"/>
      <dgm:spPr/>
      <dgm:t>
        <a:bodyPr/>
        <a:lstStyle/>
        <a:p>
          <a:r>
            <a:rPr lang="en-US" dirty="0" err="1"/>
            <a:t>লজিক</a:t>
          </a:r>
          <a:r>
            <a:rPr lang="en-US" dirty="0"/>
            <a:t> </a:t>
          </a:r>
          <a:r>
            <a:rPr lang="en-US" dirty="0" err="1"/>
            <a:t>গেইটের</a:t>
          </a:r>
          <a:r>
            <a:rPr lang="en-US" dirty="0"/>
            <a:t> </a:t>
          </a:r>
          <a:r>
            <a:rPr lang="en-US" dirty="0" err="1"/>
            <a:t>প্রকারভেদ</a:t>
          </a:r>
          <a:r>
            <a:rPr lang="en-US" dirty="0"/>
            <a:t> </a:t>
          </a:r>
          <a:r>
            <a:rPr lang="en-US" dirty="0" err="1"/>
            <a:t>বর্ণনা</a:t>
          </a:r>
          <a:r>
            <a:rPr lang="en-US" dirty="0"/>
            <a:t> </a:t>
          </a:r>
          <a:r>
            <a:rPr lang="en-US" dirty="0" err="1"/>
            <a:t>করতে</a:t>
          </a:r>
          <a:r>
            <a:rPr lang="en-US" dirty="0"/>
            <a:t> </a:t>
          </a:r>
          <a:r>
            <a:rPr lang="en-US" dirty="0" err="1"/>
            <a:t>পারবে</a:t>
          </a:r>
          <a:r>
            <a:rPr lang="en-US" dirty="0"/>
            <a:t> </a:t>
          </a:r>
        </a:p>
      </dgm:t>
    </dgm:pt>
    <dgm:pt modelId="{FF53D31C-5E02-4FD1-B1D1-B7FF5ABF4454}" type="parTrans" cxnId="{8CBBD658-69A7-4BA7-915A-8B0B6C78C7AF}">
      <dgm:prSet/>
      <dgm:spPr/>
      <dgm:t>
        <a:bodyPr/>
        <a:lstStyle/>
        <a:p>
          <a:endParaRPr lang="en-US"/>
        </a:p>
      </dgm:t>
    </dgm:pt>
    <dgm:pt modelId="{141412E3-5446-4D10-ABAC-F1567E355FEB}" type="sibTrans" cxnId="{8CBBD658-69A7-4BA7-915A-8B0B6C78C7AF}">
      <dgm:prSet/>
      <dgm:spPr/>
      <dgm:t>
        <a:bodyPr/>
        <a:lstStyle/>
        <a:p>
          <a:endParaRPr lang="en-US"/>
        </a:p>
      </dgm:t>
    </dgm:pt>
    <dgm:pt modelId="{67465457-4D89-4C46-83C8-4BEC07A2E53D}">
      <dgm:prSet phldrT="[Text]"/>
      <dgm:spPr/>
      <dgm:t>
        <a:bodyPr/>
        <a:lstStyle/>
        <a:p>
          <a:r>
            <a:rPr lang="en-US" dirty="0" err="1"/>
            <a:t>মৌলিক</a:t>
          </a:r>
          <a:r>
            <a:rPr lang="en-US" dirty="0"/>
            <a:t> </a:t>
          </a:r>
          <a:r>
            <a:rPr lang="en-US" dirty="0" err="1"/>
            <a:t>গেইট</a:t>
          </a:r>
          <a:r>
            <a:rPr lang="en-US" dirty="0"/>
            <a:t> </a:t>
          </a:r>
          <a:r>
            <a:rPr lang="en-US" dirty="0" err="1"/>
            <a:t>সমূহের</a:t>
          </a:r>
          <a:r>
            <a:rPr lang="en-US" dirty="0"/>
            <a:t> </a:t>
          </a:r>
          <a:r>
            <a:rPr lang="en-US" dirty="0" err="1"/>
            <a:t>বিশদ</a:t>
          </a:r>
          <a:r>
            <a:rPr lang="en-US" dirty="0"/>
            <a:t> </a:t>
          </a:r>
          <a:r>
            <a:rPr lang="en-US" dirty="0" err="1"/>
            <a:t>বর্ণনা</a:t>
          </a:r>
          <a:r>
            <a:rPr lang="en-US" dirty="0"/>
            <a:t> </a:t>
          </a:r>
          <a:r>
            <a:rPr lang="en-US" dirty="0" err="1"/>
            <a:t>করতে</a:t>
          </a:r>
          <a:r>
            <a:rPr lang="en-US" dirty="0"/>
            <a:t> </a:t>
          </a:r>
          <a:r>
            <a:rPr lang="en-US" dirty="0" err="1"/>
            <a:t>পারবে</a:t>
          </a:r>
          <a:endParaRPr lang="en-US" dirty="0"/>
        </a:p>
      </dgm:t>
    </dgm:pt>
    <dgm:pt modelId="{FC8BE3AD-23BE-43E7-A2F5-2C30F0E5E0B4}" type="parTrans" cxnId="{7FFD5398-1D24-4863-A550-E231C1E31D60}">
      <dgm:prSet/>
      <dgm:spPr/>
      <dgm:t>
        <a:bodyPr/>
        <a:lstStyle/>
        <a:p>
          <a:endParaRPr lang="en-US"/>
        </a:p>
      </dgm:t>
    </dgm:pt>
    <dgm:pt modelId="{CE0D1B89-3D43-44D7-B86B-4E290052DBC8}" type="sibTrans" cxnId="{7FFD5398-1D24-4863-A550-E231C1E31D60}">
      <dgm:prSet/>
      <dgm:spPr/>
      <dgm:t>
        <a:bodyPr/>
        <a:lstStyle/>
        <a:p>
          <a:endParaRPr lang="en-US"/>
        </a:p>
      </dgm:t>
    </dgm:pt>
    <dgm:pt modelId="{08D26908-E9C5-4BE4-9D01-D7DB1316A827}" type="pres">
      <dgm:prSet presAssocID="{BEDFF99A-580D-4ED2-954C-118395C3FE1B}" presName="compositeShape" presStyleCnt="0">
        <dgm:presLayoutVars>
          <dgm:chMax val="7"/>
          <dgm:dir/>
          <dgm:resizeHandles val="exact"/>
        </dgm:presLayoutVars>
      </dgm:prSet>
      <dgm:spPr/>
    </dgm:pt>
    <dgm:pt modelId="{742E7D52-A729-427C-B636-AD8BD4BB6F8A}" type="pres">
      <dgm:prSet presAssocID="{BEDFF99A-580D-4ED2-954C-118395C3FE1B}" presName="wedge1" presStyleLbl="node1" presStyleIdx="0" presStyleCnt="4"/>
      <dgm:spPr/>
    </dgm:pt>
    <dgm:pt modelId="{83CC6940-54E7-4B23-9514-F07DA91A665A}" type="pres">
      <dgm:prSet presAssocID="{BEDFF99A-580D-4ED2-954C-118395C3FE1B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2B9ABE0-68ED-4DBD-A6B2-1B5ADDF523E4}" type="pres">
      <dgm:prSet presAssocID="{BEDFF99A-580D-4ED2-954C-118395C3FE1B}" presName="wedge2" presStyleLbl="node1" presStyleIdx="1" presStyleCnt="4"/>
      <dgm:spPr/>
    </dgm:pt>
    <dgm:pt modelId="{9D318A91-351F-49A9-BF9B-644A4B773D94}" type="pres">
      <dgm:prSet presAssocID="{BEDFF99A-580D-4ED2-954C-118395C3FE1B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3DEAF57-545B-4FB9-B25A-CC377CB903B7}" type="pres">
      <dgm:prSet presAssocID="{BEDFF99A-580D-4ED2-954C-118395C3FE1B}" presName="wedge3" presStyleLbl="node1" presStyleIdx="2" presStyleCnt="4"/>
      <dgm:spPr/>
    </dgm:pt>
    <dgm:pt modelId="{9EFFAA1A-D980-40FA-B87E-316794670921}" type="pres">
      <dgm:prSet presAssocID="{BEDFF99A-580D-4ED2-954C-118395C3FE1B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D378091-CD8F-4C81-9EC8-DD96EAEA5371}" type="pres">
      <dgm:prSet presAssocID="{BEDFF99A-580D-4ED2-954C-118395C3FE1B}" presName="wedge4" presStyleLbl="node1" presStyleIdx="3" presStyleCnt="4"/>
      <dgm:spPr/>
    </dgm:pt>
    <dgm:pt modelId="{1DE55F5B-62A7-475A-A4E7-D73AFE1311F1}" type="pres">
      <dgm:prSet presAssocID="{BEDFF99A-580D-4ED2-954C-118395C3FE1B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BBBF919-6996-4DF3-A7A4-10B45D573934}" type="presOf" srcId="{C0CD05CB-10DE-440E-8E65-5E78E567CEAD}" destId="{83CC6940-54E7-4B23-9514-F07DA91A665A}" srcOrd="1" destOrd="0" presId="urn:microsoft.com/office/officeart/2005/8/layout/chart3"/>
    <dgm:cxn modelId="{34D4E726-85E7-4674-AA8B-5F0A47730BFB}" type="presOf" srcId="{67465457-4D89-4C46-83C8-4BEC07A2E53D}" destId="{8D378091-CD8F-4C81-9EC8-DD96EAEA5371}" srcOrd="0" destOrd="0" presId="urn:microsoft.com/office/officeart/2005/8/layout/chart3"/>
    <dgm:cxn modelId="{B7AB126A-4219-4D85-B748-B37027045F23}" type="presOf" srcId="{1622A23C-13A5-4E98-8ECD-07E0164488DA}" destId="{9EFFAA1A-D980-40FA-B87E-316794670921}" srcOrd="1" destOrd="0" presId="urn:microsoft.com/office/officeart/2005/8/layout/chart3"/>
    <dgm:cxn modelId="{83586D4E-89AE-4FE7-8CD9-0AF72934D1A3}" type="presOf" srcId="{C0CD05CB-10DE-440E-8E65-5E78E567CEAD}" destId="{742E7D52-A729-427C-B636-AD8BD4BB6F8A}" srcOrd="0" destOrd="0" presId="urn:microsoft.com/office/officeart/2005/8/layout/chart3"/>
    <dgm:cxn modelId="{8CBBD658-69A7-4BA7-915A-8B0B6C78C7AF}" srcId="{BEDFF99A-580D-4ED2-954C-118395C3FE1B}" destId="{BC5A7AC7-2B81-4F80-95E5-6359AA0F3F7B}" srcOrd="1" destOrd="0" parTransId="{FF53D31C-5E02-4FD1-B1D1-B7FF5ABF4454}" sibTransId="{141412E3-5446-4D10-ABAC-F1567E355FEB}"/>
    <dgm:cxn modelId="{7BBCBB7F-C0B5-4C31-9976-7690C5451222}" srcId="{BEDFF99A-580D-4ED2-954C-118395C3FE1B}" destId="{1622A23C-13A5-4E98-8ECD-07E0164488DA}" srcOrd="2" destOrd="0" parTransId="{429AC692-7221-4C28-8655-05ADB3772F88}" sibTransId="{AE9D6639-899D-440E-86A3-64CBE08031A0}"/>
    <dgm:cxn modelId="{3B120C86-6D71-47A7-8E46-2EFFAEEF1D6C}" type="presOf" srcId="{BEDFF99A-580D-4ED2-954C-118395C3FE1B}" destId="{08D26908-E9C5-4BE4-9D01-D7DB1316A827}" srcOrd="0" destOrd="0" presId="urn:microsoft.com/office/officeart/2005/8/layout/chart3"/>
    <dgm:cxn modelId="{7FFD5398-1D24-4863-A550-E231C1E31D60}" srcId="{BEDFF99A-580D-4ED2-954C-118395C3FE1B}" destId="{67465457-4D89-4C46-83C8-4BEC07A2E53D}" srcOrd="3" destOrd="0" parTransId="{FC8BE3AD-23BE-43E7-A2F5-2C30F0E5E0B4}" sibTransId="{CE0D1B89-3D43-44D7-B86B-4E290052DBC8}"/>
    <dgm:cxn modelId="{52184EB4-39C2-4F35-98E0-B9BD547A3666}" type="presOf" srcId="{67465457-4D89-4C46-83C8-4BEC07A2E53D}" destId="{1DE55F5B-62A7-475A-A4E7-D73AFE1311F1}" srcOrd="1" destOrd="0" presId="urn:microsoft.com/office/officeart/2005/8/layout/chart3"/>
    <dgm:cxn modelId="{9B1D05CC-22B9-469D-B983-F36D68D4556D}" type="presOf" srcId="{BC5A7AC7-2B81-4F80-95E5-6359AA0F3F7B}" destId="{9D318A91-351F-49A9-BF9B-644A4B773D94}" srcOrd="1" destOrd="0" presId="urn:microsoft.com/office/officeart/2005/8/layout/chart3"/>
    <dgm:cxn modelId="{9D489AD3-9272-4963-AC77-806B4AF979AE}" srcId="{BEDFF99A-580D-4ED2-954C-118395C3FE1B}" destId="{C0CD05CB-10DE-440E-8E65-5E78E567CEAD}" srcOrd="0" destOrd="0" parTransId="{6922AC0A-9EB5-4460-9605-FBEBD74C8625}" sibTransId="{06C432BB-7CF4-4822-824B-33E1230454D3}"/>
    <dgm:cxn modelId="{8EEFB9E4-5460-4124-BB94-484632EA56E9}" type="presOf" srcId="{BC5A7AC7-2B81-4F80-95E5-6359AA0F3F7B}" destId="{92B9ABE0-68ED-4DBD-A6B2-1B5ADDF523E4}" srcOrd="0" destOrd="0" presId="urn:microsoft.com/office/officeart/2005/8/layout/chart3"/>
    <dgm:cxn modelId="{DE3FDBF5-C811-498E-8743-3C885109B675}" type="presOf" srcId="{1622A23C-13A5-4E98-8ECD-07E0164488DA}" destId="{43DEAF57-545B-4FB9-B25A-CC377CB903B7}" srcOrd="0" destOrd="0" presId="urn:microsoft.com/office/officeart/2005/8/layout/chart3"/>
    <dgm:cxn modelId="{339F720E-50B5-4CFE-ADE2-D2E73F1FFCF0}" type="presParOf" srcId="{08D26908-E9C5-4BE4-9D01-D7DB1316A827}" destId="{742E7D52-A729-427C-B636-AD8BD4BB6F8A}" srcOrd="0" destOrd="0" presId="urn:microsoft.com/office/officeart/2005/8/layout/chart3"/>
    <dgm:cxn modelId="{E7288247-CF83-439C-B662-FF4CC4E8A761}" type="presParOf" srcId="{08D26908-E9C5-4BE4-9D01-D7DB1316A827}" destId="{83CC6940-54E7-4B23-9514-F07DA91A665A}" srcOrd="1" destOrd="0" presId="urn:microsoft.com/office/officeart/2005/8/layout/chart3"/>
    <dgm:cxn modelId="{0011D83D-85A3-46AB-9F87-941AC30C7701}" type="presParOf" srcId="{08D26908-E9C5-4BE4-9D01-D7DB1316A827}" destId="{92B9ABE0-68ED-4DBD-A6B2-1B5ADDF523E4}" srcOrd="2" destOrd="0" presId="urn:microsoft.com/office/officeart/2005/8/layout/chart3"/>
    <dgm:cxn modelId="{BA336EAA-1D99-4689-B470-181002BFC6E0}" type="presParOf" srcId="{08D26908-E9C5-4BE4-9D01-D7DB1316A827}" destId="{9D318A91-351F-49A9-BF9B-644A4B773D94}" srcOrd="3" destOrd="0" presId="urn:microsoft.com/office/officeart/2005/8/layout/chart3"/>
    <dgm:cxn modelId="{EB12534C-7583-4512-931E-8593D1619B86}" type="presParOf" srcId="{08D26908-E9C5-4BE4-9D01-D7DB1316A827}" destId="{43DEAF57-545B-4FB9-B25A-CC377CB903B7}" srcOrd="4" destOrd="0" presId="urn:microsoft.com/office/officeart/2005/8/layout/chart3"/>
    <dgm:cxn modelId="{97A73AAB-32F5-4B93-A9A9-AABEDF449D23}" type="presParOf" srcId="{08D26908-E9C5-4BE4-9D01-D7DB1316A827}" destId="{9EFFAA1A-D980-40FA-B87E-316794670921}" srcOrd="5" destOrd="0" presId="urn:microsoft.com/office/officeart/2005/8/layout/chart3"/>
    <dgm:cxn modelId="{E317AEDA-504D-4328-9217-F3D924D897D5}" type="presParOf" srcId="{08D26908-E9C5-4BE4-9D01-D7DB1316A827}" destId="{8D378091-CD8F-4C81-9EC8-DD96EAEA5371}" srcOrd="6" destOrd="0" presId="urn:microsoft.com/office/officeart/2005/8/layout/chart3"/>
    <dgm:cxn modelId="{101CAE4F-D52B-40CB-969C-4D9925EF1CAA}" type="presParOf" srcId="{08D26908-E9C5-4BE4-9D01-D7DB1316A827}" destId="{1DE55F5B-62A7-475A-A4E7-D73AFE1311F1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E7D52-A729-427C-B636-AD8BD4BB6F8A}">
      <dsp:nvSpPr>
        <dsp:cNvPr id="0" name=""/>
        <dsp:cNvSpPr/>
      </dsp:nvSpPr>
      <dsp:spPr>
        <a:xfrm>
          <a:off x="4165242" y="367437"/>
          <a:ext cx="4954219" cy="4954219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লজিক</a:t>
          </a:r>
          <a:r>
            <a:rPr lang="en-US" sz="2100" kern="1200" dirty="0"/>
            <a:t> </a:t>
          </a:r>
          <a:r>
            <a:rPr lang="en-US" sz="2100" kern="1200" dirty="0" err="1"/>
            <a:t>গেইট</a:t>
          </a:r>
          <a:r>
            <a:rPr lang="en-US" sz="2100" kern="1200" dirty="0"/>
            <a:t> </a:t>
          </a:r>
          <a:r>
            <a:rPr lang="en-US" sz="2100" kern="1200" dirty="0" err="1"/>
            <a:t>কি</a:t>
          </a:r>
          <a:r>
            <a:rPr lang="en-US" sz="2100" kern="1200" dirty="0"/>
            <a:t>? </a:t>
          </a:r>
          <a:r>
            <a:rPr lang="en-US" sz="2100" kern="1200" dirty="0" err="1"/>
            <a:t>তা</a:t>
          </a:r>
          <a:r>
            <a:rPr lang="en-US" sz="2100" kern="1200" dirty="0"/>
            <a:t> </a:t>
          </a:r>
          <a:r>
            <a:rPr lang="en-US" sz="2100" kern="1200" dirty="0" err="1"/>
            <a:t>ব্যাখ্যা</a:t>
          </a:r>
          <a:r>
            <a:rPr lang="en-US" sz="2100" kern="1200" dirty="0"/>
            <a:t> </a:t>
          </a:r>
          <a:r>
            <a:rPr lang="en-US" sz="2100" kern="1200" dirty="0" err="1"/>
            <a:t>করতে</a:t>
          </a:r>
          <a:r>
            <a:rPr lang="en-US" sz="2100" kern="1200" dirty="0"/>
            <a:t> </a:t>
          </a:r>
          <a:r>
            <a:rPr lang="en-US" sz="2100" kern="1200" dirty="0" err="1"/>
            <a:t>পারবে</a:t>
          </a:r>
          <a:endParaRPr lang="en-US" sz="2100" kern="1200" dirty="0"/>
        </a:p>
      </dsp:txBody>
      <dsp:txXfrm>
        <a:off x="6698972" y="1283968"/>
        <a:ext cx="1828342" cy="1474470"/>
      </dsp:txXfrm>
    </dsp:sp>
    <dsp:sp modelId="{92B9ABE0-68ED-4DBD-A6B2-1B5ADDF523E4}">
      <dsp:nvSpPr>
        <dsp:cNvPr id="0" name=""/>
        <dsp:cNvSpPr/>
      </dsp:nvSpPr>
      <dsp:spPr>
        <a:xfrm>
          <a:off x="3956457" y="576222"/>
          <a:ext cx="4954219" cy="4954219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লজিক</a:t>
          </a:r>
          <a:r>
            <a:rPr lang="en-US" sz="2100" kern="1200" dirty="0"/>
            <a:t> </a:t>
          </a:r>
          <a:r>
            <a:rPr lang="en-US" sz="2100" kern="1200" dirty="0" err="1"/>
            <a:t>গেইটের</a:t>
          </a:r>
          <a:r>
            <a:rPr lang="en-US" sz="2100" kern="1200" dirty="0"/>
            <a:t> </a:t>
          </a:r>
          <a:r>
            <a:rPr lang="en-US" sz="2100" kern="1200" dirty="0" err="1"/>
            <a:t>প্রকারভেদ</a:t>
          </a:r>
          <a:r>
            <a:rPr lang="en-US" sz="2100" kern="1200" dirty="0"/>
            <a:t> </a:t>
          </a:r>
          <a:r>
            <a:rPr lang="en-US" sz="2100" kern="1200" dirty="0" err="1"/>
            <a:t>বর্ণনা</a:t>
          </a:r>
          <a:r>
            <a:rPr lang="en-US" sz="2100" kern="1200" dirty="0"/>
            <a:t> </a:t>
          </a:r>
          <a:r>
            <a:rPr lang="en-US" sz="2100" kern="1200" dirty="0" err="1"/>
            <a:t>করতে</a:t>
          </a:r>
          <a:r>
            <a:rPr lang="en-US" sz="2100" kern="1200" dirty="0"/>
            <a:t> </a:t>
          </a:r>
          <a:r>
            <a:rPr lang="en-US" sz="2100" kern="1200" dirty="0" err="1"/>
            <a:t>পারবে</a:t>
          </a:r>
          <a:r>
            <a:rPr lang="en-US" sz="2100" kern="1200" dirty="0"/>
            <a:t> </a:t>
          </a:r>
        </a:p>
      </dsp:txBody>
      <dsp:txXfrm>
        <a:off x="6522035" y="3141800"/>
        <a:ext cx="1828342" cy="1474470"/>
      </dsp:txXfrm>
    </dsp:sp>
    <dsp:sp modelId="{43DEAF57-545B-4FB9-B25A-CC377CB903B7}">
      <dsp:nvSpPr>
        <dsp:cNvPr id="0" name=""/>
        <dsp:cNvSpPr/>
      </dsp:nvSpPr>
      <dsp:spPr>
        <a:xfrm>
          <a:off x="3956457" y="576222"/>
          <a:ext cx="4954219" cy="4954219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মৌলিক</a:t>
          </a:r>
          <a:r>
            <a:rPr lang="en-US" sz="2100" kern="1200" dirty="0"/>
            <a:t> </a:t>
          </a:r>
          <a:r>
            <a:rPr lang="en-US" sz="2100" kern="1200" dirty="0" err="1"/>
            <a:t>গেইট</a:t>
          </a:r>
          <a:r>
            <a:rPr lang="en-US" sz="2100" kern="1200" dirty="0"/>
            <a:t> </a:t>
          </a:r>
          <a:r>
            <a:rPr lang="en-US" sz="2100" kern="1200" dirty="0" err="1"/>
            <a:t>কাকে</a:t>
          </a:r>
          <a:r>
            <a:rPr lang="en-US" sz="2100" kern="1200" dirty="0"/>
            <a:t> </a:t>
          </a:r>
          <a:r>
            <a:rPr lang="en-US" sz="2100" kern="1200" dirty="0" err="1"/>
            <a:t>বলে</a:t>
          </a:r>
          <a:r>
            <a:rPr lang="en-US" sz="2100" kern="1200" dirty="0"/>
            <a:t> </a:t>
          </a:r>
          <a:r>
            <a:rPr lang="en-US" sz="2100" kern="1200" dirty="0" err="1"/>
            <a:t>তা</a:t>
          </a:r>
          <a:r>
            <a:rPr lang="en-US" sz="2100" kern="1200" dirty="0"/>
            <a:t> </a:t>
          </a:r>
          <a:r>
            <a:rPr lang="en-US" sz="2100" kern="1200" dirty="0" err="1"/>
            <a:t>ব্যাখ্যা</a:t>
          </a:r>
          <a:r>
            <a:rPr lang="en-US" sz="2100" kern="1200" dirty="0"/>
            <a:t> </a:t>
          </a:r>
          <a:r>
            <a:rPr lang="en-US" sz="2100" kern="1200" dirty="0" err="1"/>
            <a:t>করতে</a:t>
          </a:r>
          <a:r>
            <a:rPr lang="en-US" sz="2100" kern="1200" dirty="0"/>
            <a:t> </a:t>
          </a:r>
          <a:r>
            <a:rPr lang="en-US" sz="2100" kern="1200" dirty="0" err="1"/>
            <a:t>পারবে</a:t>
          </a:r>
          <a:r>
            <a:rPr lang="en-US" sz="2100" kern="1200" dirty="0"/>
            <a:t> </a:t>
          </a:r>
        </a:p>
      </dsp:txBody>
      <dsp:txXfrm>
        <a:off x="4516756" y="3141800"/>
        <a:ext cx="1828342" cy="1474470"/>
      </dsp:txXfrm>
    </dsp:sp>
    <dsp:sp modelId="{8D378091-CD8F-4C81-9EC8-DD96EAEA5371}">
      <dsp:nvSpPr>
        <dsp:cNvPr id="0" name=""/>
        <dsp:cNvSpPr/>
      </dsp:nvSpPr>
      <dsp:spPr>
        <a:xfrm>
          <a:off x="3956457" y="576222"/>
          <a:ext cx="4954219" cy="4954219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মৌলিক</a:t>
          </a:r>
          <a:r>
            <a:rPr lang="en-US" sz="2100" kern="1200" dirty="0"/>
            <a:t> </a:t>
          </a:r>
          <a:r>
            <a:rPr lang="en-US" sz="2100" kern="1200" dirty="0" err="1"/>
            <a:t>গেইট</a:t>
          </a:r>
          <a:r>
            <a:rPr lang="en-US" sz="2100" kern="1200" dirty="0"/>
            <a:t> </a:t>
          </a:r>
          <a:r>
            <a:rPr lang="en-US" sz="2100" kern="1200" dirty="0" err="1"/>
            <a:t>সমূহের</a:t>
          </a:r>
          <a:r>
            <a:rPr lang="en-US" sz="2100" kern="1200" dirty="0"/>
            <a:t> </a:t>
          </a:r>
          <a:r>
            <a:rPr lang="en-US" sz="2100" kern="1200" dirty="0" err="1"/>
            <a:t>বিশদ</a:t>
          </a:r>
          <a:r>
            <a:rPr lang="en-US" sz="2100" kern="1200" dirty="0"/>
            <a:t> </a:t>
          </a:r>
          <a:r>
            <a:rPr lang="en-US" sz="2100" kern="1200" dirty="0" err="1"/>
            <a:t>বর্ণনা</a:t>
          </a:r>
          <a:r>
            <a:rPr lang="en-US" sz="2100" kern="1200" dirty="0"/>
            <a:t> </a:t>
          </a:r>
          <a:r>
            <a:rPr lang="en-US" sz="2100" kern="1200" dirty="0" err="1"/>
            <a:t>করতে</a:t>
          </a:r>
          <a:r>
            <a:rPr lang="en-US" sz="2100" kern="1200" dirty="0"/>
            <a:t> </a:t>
          </a:r>
          <a:r>
            <a:rPr lang="en-US" sz="2100" kern="1200" dirty="0" err="1"/>
            <a:t>পারবে</a:t>
          </a:r>
          <a:endParaRPr lang="en-US" sz="2100" kern="1200" dirty="0"/>
        </a:p>
      </dsp:txBody>
      <dsp:txXfrm>
        <a:off x="4516756" y="1490394"/>
        <a:ext cx="1828342" cy="1474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959AF-F5AE-4861-955C-1301E54D317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9A74B-CBAB-41AB-BC8A-89247BDA3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5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9A74B-CBAB-41AB-BC8A-89247BDA3F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51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22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2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99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8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0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28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5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0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7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0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3E00C-4BC7-4686-87D0-BAB1ED6226C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9B37F-3FC3-49AA-B37C-1DF510880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8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80" y="-1"/>
            <a:ext cx="12241064" cy="686647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607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0C9D6B-1A14-4B4D-DB9C-1B82743C9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CE922C-4B92-1D7D-69E9-F40B862DCCE4}"/>
              </a:ext>
            </a:extLst>
          </p:cNvPr>
          <p:cNvSpPr txBox="1"/>
          <p:nvPr/>
        </p:nvSpPr>
        <p:spPr>
          <a:xfrm>
            <a:off x="1059180" y="1851645"/>
            <a:ext cx="1007364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স্বাগতম</a:t>
            </a:r>
            <a:r>
              <a:rPr lang="en-US" sz="1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 Black" panose="020F0502020204030204" pitchFamily="34" charset="0"/>
              </a:rPr>
              <a:t> </a:t>
            </a:r>
            <a:endParaRPr lang="en-US" sz="13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CF7416-D844-917F-40FB-F13CA4F2641D}"/>
              </a:ext>
            </a:extLst>
          </p:cNvPr>
          <p:cNvSpPr txBox="1"/>
          <p:nvPr/>
        </p:nvSpPr>
        <p:spPr>
          <a:xfrm>
            <a:off x="3743325" y="358811"/>
            <a:ext cx="470535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বিসমিল্লাহির</a:t>
            </a:r>
            <a:r>
              <a:rPr lang="en-US" sz="2800" dirty="0"/>
              <a:t> </a:t>
            </a:r>
            <a:r>
              <a:rPr lang="en-US" sz="2800" dirty="0" err="1"/>
              <a:t>রাহমানির</a:t>
            </a:r>
            <a:r>
              <a:rPr lang="en-US" sz="2800" dirty="0"/>
              <a:t> </a:t>
            </a:r>
            <a:r>
              <a:rPr lang="en-US" sz="2800" dirty="0" err="1"/>
              <a:t>রাহিম</a:t>
            </a:r>
            <a:r>
              <a:rPr lang="en-US" sz="28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381FB6-B4BB-4077-2708-AEE2D5005C92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200751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16" dur="2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8"/>
            <a:ext cx="10515600" cy="1278746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পরিচিতি</a:t>
            </a:r>
            <a:endParaRPr lang="en-US" sz="66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440226" y="3918858"/>
            <a:ext cx="55606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সাকিব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আল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সামাদ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প্রভাষক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আই.সি.টি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.</a:t>
            </a:r>
          </a:p>
          <a:p>
            <a:pPr algn="ctr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জাঙ্গালিয়া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ইউনিয়ন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উচ্চ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মাধ্যমিক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বিদ্যালয়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পাকুন্দিয়া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কিশোরগঞ্জ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।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4445" y="3703955"/>
            <a:ext cx="359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/>
              <a:t> </a:t>
            </a:r>
            <a:endParaRPr lang="en-US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40" y="1281253"/>
            <a:ext cx="4328160" cy="493666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1328069"/>
            <a:ext cx="2451652" cy="23758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35A332-E76C-E566-AA6F-F7FFE5D6558E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62523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DD27C6C-C3D4-36A2-F728-367843A6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পূর্বপাঠ</a:t>
            </a:r>
            <a:r>
              <a:rPr lang="en-US" sz="6600" b="1" u="sng" dirty="0"/>
              <a:t> </a:t>
            </a:r>
            <a:r>
              <a:rPr lang="en-US" sz="6600" b="1" u="sng" dirty="0" err="1"/>
              <a:t>আলোচনা</a:t>
            </a:r>
            <a:r>
              <a:rPr lang="en-US" sz="6600" b="1" u="sng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68AF3-B6A6-7272-1FE0-BE5566286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95425"/>
            <a:ext cx="2895600" cy="362902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4C701AD-C60B-729B-3B6A-86A88233F829}"/>
              </a:ext>
            </a:extLst>
          </p:cNvPr>
          <p:cNvSpPr/>
          <p:nvPr/>
        </p:nvSpPr>
        <p:spPr>
          <a:xfrm>
            <a:off x="3438525" y="2962275"/>
            <a:ext cx="742950" cy="9334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002B09-DAB8-3C9E-0185-8993204DB7C4}"/>
              </a:ext>
            </a:extLst>
          </p:cNvPr>
          <p:cNvSpPr txBox="1"/>
          <p:nvPr/>
        </p:nvSpPr>
        <p:spPr>
          <a:xfrm>
            <a:off x="4310062" y="2772311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</a:rPr>
              <a:t>বুলিয়ান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</a:rPr>
              <a:t>অ্যালজেবরা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2F163B-E0C6-2224-AD1F-4ABB480D924F}"/>
              </a:ext>
            </a:extLst>
          </p:cNvPr>
          <p:cNvSpPr txBox="1"/>
          <p:nvPr/>
        </p:nvSpPr>
        <p:spPr>
          <a:xfrm>
            <a:off x="8686800" y="2772311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</a:rPr>
              <a:t>বুলিয়ান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</a:rPr>
              <a:t>অ্যালজেবরার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</a:rPr>
              <a:t>মৌলিক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</a:rPr>
              <a:t>কাজ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E09ADFB-635A-08D9-87E7-229623E5CA5A}"/>
              </a:ext>
            </a:extLst>
          </p:cNvPr>
          <p:cNvSpPr/>
          <p:nvPr/>
        </p:nvSpPr>
        <p:spPr>
          <a:xfrm>
            <a:off x="7822406" y="2962275"/>
            <a:ext cx="742950" cy="9334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746AF8-1856-D79D-BF09-0D20B7B47E12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E305FD-AD74-A8FC-D4ED-5F3A91417171}"/>
              </a:ext>
            </a:extLst>
          </p:cNvPr>
          <p:cNvSpPr txBox="1"/>
          <p:nvPr/>
        </p:nvSpPr>
        <p:spPr>
          <a:xfrm>
            <a:off x="502920" y="5196840"/>
            <a:ext cx="207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জর্জ</a:t>
            </a:r>
            <a:r>
              <a:rPr lang="en-US" b="1" dirty="0"/>
              <a:t> </a:t>
            </a:r>
            <a:r>
              <a:rPr lang="en-US" b="1" dirty="0" err="1"/>
              <a:t>বুল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708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 build="allAtOnce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>
            <a:extLst>
              <a:ext uri="{FF2B5EF4-FFF2-40B4-BE49-F238E27FC236}">
                <a16:creationId xmlns:a16="http://schemas.microsoft.com/office/drawing/2014/main" id="{4752B201-C639-ADFB-A07B-ACD8D0FCC318}"/>
              </a:ext>
            </a:extLst>
          </p:cNvPr>
          <p:cNvSpPr/>
          <p:nvPr/>
        </p:nvSpPr>
        <p:spPr>
          <a:xfrm>
            <a:off x="3295650" y="133350"/>
            <a:ext cx="6629400" cy="1276350"/>
          </a:xfrm>
          <a:prstGeom prst="cloud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6902C2-7A1D-A5D9-ED6A-37E09B309D84}"/>
              </a:ext>
            </a:extLst>
          </p:cNvPr>
          <p:cNvSpPr txBox="1"/>
          <p:nvPr/>
        </p:nvSpPr>
        <p:spPr>
          <a:xfrm>
            <a:off x="4130544" y="481310"/>
            <a:ext cx="4426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নিচের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ছবিগুলো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একটু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লক্ষ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করি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,,,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74EB08-2F24-D515-E9F1-6FC83FE8C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950"/>
            <a:ext cx="3295650" cy="3962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D672E7A-BCBD-6FE3-3851-25A185609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1757659"/>
            <a:ext cx="2305050" cy="3690641"/>
          </a:xfrm>
          <a:prstGeom prst="rect">
            <a:avLst/>
          </a:prstGeom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4474E596-FE06-1BFB-7024-D414C86BAC34}"/>
              </a:ext>
            </a:extLst>
          </p:cNvPr>
          <p:cNvSpPr/>
          <p:nvPr/>
        </p:nvSpPr>
        <p:spPr>
          <a:xfrm>
            <a:off x="3505200" y="3295650"/>
            <a:ext cx="457200" cy="609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4A24AE9A-D2E0-9C2F-957E-6A5F32F47BBA}"/>
              </a:ext>
            </a:extLst>
          </p:cNvPr>
          <p:cNvSpPr/>
          <p:nvPr/>
        </p:nvSpPr>
        <p:spPr>
          <a:xfrm>
            <a:off x="6496050" y="3143250"/>
            <a:ext cx="457200" cy="609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3ACF2E-8BB0-5F37-8F61-0F4BF5CDC1F5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11D2F-17E5-2908-248B-B2C226BC4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53736" y="598170"/>
            <a:ext cx="4644390" cy="585597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7969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C5AADA-A95B-D01D-A41A-D142A2C39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495300"/>
            <a:ext cx="9315450" cy="4476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FB0346-D6BF-00A5-A04B-3C94AF1ACA21}"/>
              </a:ext>
            </a:extLst>
          </p:cNvPr>
          <p:cNvSpPr txBox="1"/>
          <p:nvPr/>
        </p:nvSpPr>
        <p:spPr>
          <a:xfrm>
            <a:off x="3971925" y="5295900"/>
            <a:ext cx="424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ডেস্কটপ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কম্পিউটার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B0E601-B630-F90B-411E-15E91803A14A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588409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FB2BAA-7553-38ED-8F75-F76BF437B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50" y="500359"/>
            <a:ext cx="3009900" cy="42811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A436FD-525F-1B96-D8D6-D4BB349BD0AE}"/>
              </a:ext>
            </a:extLst>
          </p:cNvPr>
          <p:cNvSpPr txBox="1"/>
          <p:nvPr/>
        </p:nvSpPr>
        <p:spPr>
          <a:xfrm>
            <a:off x="3138488" y="5295900"/>
            <a:ext cx="5915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ডেস্কটপ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কম্পিউটার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সিপিইউ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বক্স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A24BFA-5DF7-F17B-855D-6CE28A2DB1C6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7894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88AF92D-2799-FD85-C5FE-7DBDC68667F3}"/>
              </a:ext>
            </a:extLst>
          </p:cNvPr>
          <p:cNvSpPr txBox="1"/>
          <p:nvPr/>
        </p:nvSpPr>
        <p:spPr>
          <a:xfrm>
            <a:off x="3138488" y="5810250"/>
            <a:ext cx="5915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</a:rPr>
              <a:t>ডেস্কটপ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কম্পিউটার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মাদারবোর্ড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FFBEC3-357B-D7CB-C515-288D17E628E4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79043-BE69-94B0-7910-2A00B953D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70863" y="-2186943"/>
            <a:ext cx="6492242" cy="1016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25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পাঠ</a:t>
            </a:r>
            <a:r>
              <a:rPr lang="en-US" sz="6600" b="1" u="sng" dirty="0"/>
              <a:t> </a:t>
            </a:r>
            <a:r>
              <a:rPr lang="en-US" sz="6600" b="1" u="sng" dirty="0" err="1"/>
              <a:t>পরিচিতি</a:t>
            </a:r>
            <a:endParaRPr lang="en-US" sz="6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477" y="1825625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 err="1"/>
              <a:t>শ্রেণিঃ</a:t>
            </a:r>
            <a:r>
              <a:rPr lang="en-US" sz="5400" b="1" dirty="0"/>
              <a:t> </a:t>
            </a:r>
            <a:r>
              <a:rPr lang="en-US" sz="5400" b="1" dirty="0" err="1"/>
              <a:t>একাদশ</a:t>
            </a:r>
            <a:r>
              <a:rPr lang="en-US" sz="5400" b="1" dirty="0"/>
              <a:t>/</a:t>
            </a:r>
            <a:r>
              <a:rPr lang="en-US" sz="5400" b="1" dirty="0" err="1"/>
              <a:t>দ্বাদশ</a:t>
            </a:r>
            <a:endParaRPr lang="en-US" sz="5400" b="1" dirty="0"/>
          </a:p>
          <a:p>
            <a:pPr marL="0" indent="0">
              <a:buNone/>
            </a:pPr>
            <a:r>
              <a:rPr lang="en-US" sz="2000" b="1" dirty="0" err="1"/>
              <a:t>আজকের</a:t>
            </a:r>
            <a:r>
              <a:rPr lang="en-US" sz="2000" b="1" dirty="0"/>
              <a:t> </a:t>
            </a:r>
            <a:r>
              <a:rPr lang="en-US" sz="2000" b="1" dirty="0" err="1"/>
              <a:t>বিষয়ঃ</a:t>
            </a:r>
            <a:r>
              <a:rPr lang="en-US" sz="2000" b="1" dirty="0"/>
              <a:t> </a:t>
            </a:r>
            <a:r>
              <a:rPr lang="en-US" sz="1800" b="1" dirty="0" err="1">
                <a:solidFill>
                  <a:srgbClr val="00B050"/>
                </a:solidFill>
              </a:rPr>
              <a:t>লজিক</a:t>
            </a:r>
            <a:r>
              <a:rPr lang="en-US" sz="1800" b="1" dirty="0">
                <a:solidFill>
                  <a:srgbClr val="00B050"/>
                </a:solidFill>
              </a:rPr>
              <a:t> </a:t>
            </a:r>
            <a:r>
              <a:rPr lang="en-US" sz="1800" b="1" dirty="0" err="1">
                <a:solidFill>
                  <a:srgbClr val="00B050"/>
                </a:solidFill>
              </a:rPr>
              <a:t>গেইট</a:t>
            </a:r>
            <a:r>
              <a:rPr lang="en-US" sz="1800" b="1" dirty="0">
                <a:solidFill>
                  <a:srgbClr val="00B050"/>
                </a:solidFill>
              </a:rPr>
              <a:t> </a:t>
            </a:r>
            <a:r>
              <a:rPr lang="en-US" sz="1800" dirty="0">
                <a:solidFill>
                  <a:srgbClr val="00B050"/>
                </a:solidFill>
              </a:rPr>
              <a:t>(</a:t>
            </a:r>
            <a:r>
              <a:rPr lang="en-US" sz="1800" dirty="0" err="1">
                <a:solidFill>
                  <a:srgbClr val="00B050"/>
                </a:solidFill>
              </a:rPr>
              <a:t>মৌলিক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গেইট</a:t>
            </a:r>
            <a:r>
              <a:rPr lang="en-US" sz="1800" dirty="0">
                <a:solidFill>
                  <a:srgbClr val="00B05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err="1"/>
              <a:t>অধ্যায়ঃ</a:t>
            </a:r>
            <a:r>
              <a:rPr lang="en-US" dirty="0"/>
              <a:t> ৩য়(</a:t>
            </a:r>
            <a:r>
              <a:rPr lang="en-US" sz="2000" dirty="0" err="1"/>
              <a:t>ডিজিটাল</a:t>
            </a:r>
            <a:r>
              <a:rPr lang="en-US" sz="2000" dirty="0"/>
              <a:t> </a:t>
            </a:r>
            <a:r>
              <a:rPr lang="en-US" sz="2000" dirty="0" err="1"/>
              <a:t>ডিভাইস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 err="1"/>
              <a:t>সময়ঃ</a:t>
            </a:r>
            <a:r>
              <a:rPr lang="en-US" dirty="0"/>
              <a:t> ৪৫ </a:t>
            </a:r>
            <a:r>
              <a:rPr lang="en-US" dirty="0" err="1"/>
              <a:t>মিনিট</a:t>
            </a:r>
            <a:endParaRPr lang="as-IN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434959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5625"/>
            <a:ext cx="6096000" cy="4351338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7306AE-C998-49EC-82AF-282D81AF95D5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9806556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11353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74376593"/>
              </p:ext>
            </p:extLst>
          </p:nvPr>
        </p:nvGraphicFramePr>
        <p:xfrm>
          <a:off x="-441960" y="853440"/>
          <a:ext cx="13075920" cy="5897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3EA70BB-BB4F-C101-D373-676873D4D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শিখনফল</a:t>
            </a:r>
            <a:r>
              <a:rPr lang="en-US" sz="6600" b="1" u="sng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9469F1-A0F5-08A1-47D8-9AEDA8A843DC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1360067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55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লজিকগেইট</a:t>
            </a:r>
            <a:r>
              <a:rPr lang="en-US" sz="6600" b="1" u="sng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8283" y="1838216"/>
            <a:ext cx="5242586" cy="43387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519" y="1986454"/>
            <a:ext cx="5820992" cy="4190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2B47A1-D20A-741B-50B9-AFD7C39C20B3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03112-377C-BC22-B4E3-B563427EE7B1}"/>
              </a:ext>
            </a:extLst>
          </p:cNvPr>
          <p:cNvSpPr txBox="1"/>
          <p:nvPr/>
        </p:nvSpPr>
        <p:spPr>
          <a:xfrm>
            <a:off x="196072" y="1986454"/>
            <a:ext cx="554956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as-IN" sz="4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লজিক গে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</a:t>
            </a:r>
            <a:r>
              <a:rPr lang="as-IN" sz="4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4000" b="1" dirty="0">
                <a:latin typeface="Nikosh" panose="02000000000000000000" pitchFamily="2" charset="0"/>
                <a:cs typeface="Nikosh" panose="02000000000000000000" pitchFamily="2" charset="0"/>
              </a:rPr>
              <a:t>হলো এক ধরনের ডিজিটাল ইলেক্ট্রনিক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সার্কিট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4000" b="1" dirty="0">
                <a:latin typeface="Nikosh" panose="02000000000000000000" pitchFamily="2" charset="0"/>
                <a:cs typeface="Nikosh" panose="02000000000000000000" pitchFamily="2" charset="0"/>
              </a:rPr>
              <a:t>বর্তনী যা বুলি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য়া</a:t>
            </a:r>
            <a:r>
              <a:rPr lang="as-IN" sz="4000" b="1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অ্যালজেরার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নিয়ম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মেনে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atin typeface="Nikosh" panose="02000000000000000000" pitchFamily="2" charset="0"/>
                <a:cs typeface="Nikosh" panose="02000000000000000000" pitchFamily="2" charset="0"/>
              </a:rPr>
              <a:t>চলে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63023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লজিক</a:t>
            </a:r>
            <a:r>
              <a:rPr lang="en-US" sz="6600" b="1" u="sng" dirty="0"/>
              <a:t> </a:t>
            </a:r>
            <a:r>
              <a:rPr lang="en-US" sz="6600" b="1" u="sng" dirty="0" err="1"/>
              <a:t>গেইটের</a:t>
            </a:r>
            <a:r>
              <a:rPr lang="en-US" sz="6600" b="1" u="sng" dirty="0"/>
              <a:t> </a:t>
            </a:r>
            <a:r>
              <a:rPr lang="en-US" sz="6600" b="1" u="sng" dirty="0" err="1"/>
              <a:t>প্রকারভেদ</a:t>
            </a:r>
            <a:r>
              <a:rPr lang="en-US" sz="6600" b="1" u="sng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5625"/>
            <a:ext cx="5221705" cy="436181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প্রধানত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দুই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প্রকার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-- </a:t>
            </a:r>
          </a:p>
          <a:p>
            <a:pPr marL="0" indent="0">
              <a:buNone/>
            </a:pP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	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মৌলিক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0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	২।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যৌগিক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0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মৌলিক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যে সকল গেইট অন্য কোন গেইটের সাহায্য ছাড়া তৈরি করা যায়,তাকে মৌলিক গেইট বলে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অর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অ্যান্ড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নট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0" indent="0" algn="just">
              <a:buNone/>
            </a:pP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as-IN" sz="2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যৌগিক গেইট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দুই বা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ততো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ধিক গেইট এর সমন্বয়ে গঠিত গেইট কে যৌগিক গেইট বলে।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ন্যান্ড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নর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এক্সর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এক্সনর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as-IN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endParaRPr lang="as-IN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7892531-1DEA-B6A2-0460-6AF2450E06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t="8787" r="6320" b="17272"/>
          <a:stretch/>
        </p:blipFill>
        <p:spPr>
          <a:xfrm>
            <a:off x="5221705" y="1627503"/>
            <a:ext cx="6970295" cy="45599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080B68-9584-DF3E-1151-2C277E1EE753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5731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অর</a:t>
            </a:r>
            <a:r>
              <a:rPr lang="en-US" sz="6600" b="1" u="sng" dirty="0"/>
              <a:t> </a:t>
            </a:r>
            <a:r>
              <a:rPr lang="en-US" sz="6600" b="1" u="sng" dirty="0" err="1"/>
              <a:t>গেইট</a:t>
            </a:r>
            <a:r>
              <a:rPr lang="en-US" sz="6600" b="1" u="sng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620" y="1083274"/>
            <a:ext cx="12192000" cy="21175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অর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গেইট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/>
              <a:t>বুলিয়ান</a:t>
            </a:r>
            <a:r>
              <a:rPr lang="en-US" sz="2000" dirty="0"/>
              <a:t> </a:t>
            </a:r>
            <a:r>
              <a:rPr lang="en-US" sz="2000" dirty="0" err="1"/>
              <a:t>অ্যালজেবরায়</a:t>
            </a:r>
            <a:r>
              <a:rPr lang="en-US" sz="2000" dirty="0"/>
              <a:t> </a:t>
            </a:r>
            <a:r>
              <a:rPr lang="en-US" sz="2000" dirty="0" err="1"/>
              <a:t>যোগের</a:t>
            </a:r>
            <a:r>
              <a:rPr lang="en-US" sz="2000" dirty="0"/>
              <a:t> </a:t>
            </a:r>
            <a:r>
              <a:rPr lang="en-US" sz="2000" dirty="0" err="1"/>
              <a:t>কাজ</a:t>
            </a:r>
            <a:r>
              <a:rPr lang="en-US" sz="2000" dirty="0"/>
              <a:t> </a:t>
            </a:r>
            <a:r>
              <a:rPr lang="en-US" sz="2000" dirty="0" err="1"/>
              <a:t>করার</a:t>
            </a:r>
            <a:r>
              <a:rPr lang="en-US" sz="2000" dirty="0"/>
              <a:t> </a:t>
            </a:r>
            <a:r>
              <a:rPr lang="en-US" sz="2000" dirty="0" err="1"/>
              <a:t>জন্য</a:t>
            </a:r>
            <a:r>
              <a:rPr lang="en-US" sz="2000" dirty="0"/>
              <a:t> </a:t>
            </a:r>
            <a:r>
              <a:rPr lang="en-US" sz="2000" dirty="0" err="1"/>
              <a:t>যে</a:t>
            </a:r>
            <a:r>
              <a:rPr lang="en-US" sz="2000" dirty="0"/>
              <a:t> </a:t>
            </a:r>
            <a:r>
              <a:rPr lang="en-US" sz="2000" dirty="0" err="1"/>
              <a:t>গেইট</a:t>
            </a:r>
            <a:r>
              <a:rPr lang="en-US" sz="2000" dirty="0"/>
              <a:t> </a:t>
            </a:r>
            <a:r>
              <a:rPr lang="en-US" sz="2000" dirty="0" err="1"/>
              <a:t>ব্যবহৃত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 </a:t>
            </a:r>
            <a:r>
              <a:rPr lang="en-US" sz="2000" dirty="0" err="1"/>
              <a:t>তাকে</a:t>
            </a:r>
            <a:r>
              <a:rPr lang="en-US" sz="2000" dirty="0"/>
              <a:t> </a:t>
            </a:r>
            <a:r>
              <a:rPr lang="en-US" sz="2000" dirty="0" err="1"/>
              <a:t>অর</a:t>
            </a:r>
            <a:r>
              <a:rPr lang="en-US" sz="2000" dirty="0"/>
              <a:t> </a:t>
            </a:r>
            <a:r>
              <a:rPr lang="en-US" sz="2000" dirty="0" err="1"/>
              <a:t>গেইট</a:t>
            </a:r>
            <a:r>
              <a:rPr lang="en-US" sz="2000" dirty="0"/>
              <a:t> </a:t>
            </a:r>
            <a:r>
              <a:rPr lang="en-US" sz="2000" dirty="0" err="1"/>
              <a:t>বলে</a:t>
            </a:r>
            <a:r>
              <a:rPr lang="en-US" sz="2000" dirty="0"/>
              <a:t>। </a:t>
            </a:r>
            <a:r>
              <a:rPr lang="en-US" sz="2000" dirty="0" err="1"/>
              <a:t>অর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ইনপুট</a:t>
            </a:r>
            <a:r>
              <a:rPr lang="en-US" sz="2000" dirty="0"/>
              <a:t> </a:t>
            </a:r>
            <a:r>
              <a:rPr lang="en-US" sz="2000" dirty="0" err="1"/>
              <a:t>দুই</a:t>
            </a:r>
            <a:r>
              <a:rPr lang="en-US" sz="2000" dirty="0"/>
              <a:t> </a:t>
            </a:r>
            <a:r>
              <a:rPr lang="en-US" sz="2000" dirty="0" err="1"/>
              <a:t>বা</a:t>
            </a:r>
            <a:r>
              <a:rPr lang="en-US" sz="2000" dirty="0"/>
              <a:t> </a:t>
            </a:r>
            <a:r>
              <a:rPr lang="en-US" sz="2000" dirty="0" err="1"/>
              <a:t>ততোধিক</a:t>
            </a:r>
            <a:r>
              <a:rPr lang="en-US" sz="2000" dirty="0"/>
              <a:t> </a:t>
            </a:r>
            <a:r>
              <a:rPr lang="en-US" sz="2000" dirty="0" err="1"/>
              <a:t>হতে</a:t>
            </a:r>
            <a:r>
              <a:rPr lang="en-US" sz="2000" dirty="0"/>
              <a:t> </a:t>
            </a:r>
            <a:r>
              <a:rPr lang="en-US" sz="2000" dirty="0" err="1"/>
              <a:t>পারে</a:t>
            </a:r>
            <a:r>
              <a:rPr lang="en-US" sz="2000" dirty="0"/>
              <a:t>। </a:t>
            </a:r>
            <a:r>
              <a:rPr lang="en-US" sz="2000" dirty="0" err="1"/>
              <a:t>যেখানে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</a:t>
            </a:r>
            <a:r>
              <a:rPr lang="en-US" sz="2000" dirty="0" err="1"/>
              <a:t>মাত্র</a:t>
            </a:r>
            <a:r>
              <a:rPr lang="en-US" sz="2000" dirty="0"/>
              <a:t> </a:t>
            </a:r>
            <a:r>
              <a:rPr lang="en-US" sz="2000" dirty="0" err="1"/>
              <a:t>একটি</a:t>
            </a:r>
            <a:r>
              <a:rPr lang="en-US" sz="2000" dirty="0"/>
              <a:t>।</a:t>
            </a:r>
          </a:p>
          <a:p>
            <a:pPr marL="0" indent="0">
              <a:buNone/>
            </a:pPr>
            <a:r>
              <a:rPr lang="en-US" sz="2000" dirty="0" err="1"/>
              <a:t>অর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যেকোনো</a:t>
            </a:r>
            <a:r>
              <a:rPr lang="en-US" sz="2000" dirty="0"/>
              <a:t> </a:t>
            </a:r>
            <a:r>
              <a:rPr lang="en-US" sz="2000" dirty="0" err="1"/>
              <a:t>ইনপুটের</a:t>
            </a:r>
            <a:r>
              <a:rPr lang="en-US" sz="2000" dirty="0"/>
              <a:t> </a:t>
            </a:r>
            <a:r>
              <a:rPr lang="en-US" sz="2000" dirty="0" err="1"/>
              <a:t>মান</a:t>
            </a:r>
            <a:r>
              <a:rPr lang="en-US" sz="2000" dirty="0"/>
              <a:t> </a:t>
            </a:r>
            <a:r>
              <a:rPr lang="en-US" sz="2000" dirty="0" err="1"/>
              <a:t>সত্য</a:t>
            </a:r>
            <a:r>
              <a:rPr lang="en-US" sz="2000" dirty="0"/>
              <a:t>(1) </a:t>
            </a:r>
            <a:r>
              <a:rPr lang="en-US" sz="2000" dirty="0" err="1"/>
              <a:t>হলে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</a:t>
            </a:r>
            <a:r>
              <a:rPr lang="en-US" sz="2000" dirty="0" err="1"/>
              <a:t>মান</a:t>
            </a:r>
            <a:r>
              <a:rPr lang="en-US" sz="2000" dirty="0"/>
              <a:t> </a:t>
            </a:r>
            <a:r>
              <a:rPr lang="en-US" sz="2000" dirty="0" err="1"/>
              <a:t>সত্য</a:t>
            </a:r>
            <a:r>
              <a:rPr lang="en-US" sz="2000" dirty="0"/>
              <a:t>(1) </a:t>
            </a:r>
            <a:r>
              <a:rPr lang="en-US" sz="2000" dirty="0" err="1"/>
              <a:t>নতুবা</a:t>
            </a:r>
            <a:r>
              <a:rPr lang="en-US" sz="2000" dirty="0"/>
              <a:t> </a:t>
            </a:r>
            <a:r>
              <a:rPr lang="en-US" sz="2000" dirty="0" err="1"/>
              <a:t>মিথ্যা</a:t>
            </a:r>
            <a:r>
              <a:rPr lang="en-US" sz="2000" dirty="0"/>
              <a:t>(0)। </a:t>
            </a:r>
          </a:p>
          <a:p>
            <a:pPr marL="0" indent="0">
              <a:buNone/>
            </a:pPr>
            <a:r>
              <a:rPr lang="en-US" sz="2000" dirty="0" err="1"/>
              <a:t>যদি</a:t>
            </a:r>
            <a:r>
              <a:rPr lang="en-US" sz="2000" dirty="0"/>
              <a:t> </a:t>
            </a:r>
            <a:r>
              <a:rPr lang="en-US" sz="2000" dirty="0" err="1"/>
              <a:t>অর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দুইটি</a:t>
            </a:r>
            <a:r>
              <a:rPr lang="en-US" sz="2000" dirty="0"/>
              <a:t> </a:t>
            </a:r>
            <a:r>
              <a:rPr lang="en-US" sz="2000" dirty="0" err="1"/>
              <a:t>ইনপুট</a:t>
            </a:r>
            <a:r>
              <a:rPr lang="en-US" sz="2000" dirty="0"/>
              <a:t> A,B </a:t>
            </a:r>
            <a:r>
              <a:rPr lang="en-US" sz="2000" dirty="0" err="1"/>
              <a:t>এবং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X </a:t>
            </a:r>
            <a:r>
              <a:rPr lang="en-US" sz="2000" dirty="0" err="1"/>
              <a:t>হয়</a:t>
            </a:r>
            <a:r>
              <a:rPr lang="en-US" sz="2000" dirty="0"/>
              <a:t>। </a:t>
            </a:r>
            <a:r>
              <a:rPr lang="en-US" sz="2000" dirty="0" err="1"/>
              <a:t>তাহলে</a:t>
            </a:r>
            <a:r>
              <a:rPr lang="en-US" sz="2000" dirty="0"/>
              <a:t> </a:t>
            </a:r>
            <a:r>
              <a:rPr lang="en-US" sz="2000" dirty="0" err="1"/>
              <a:t>অর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বুলিয়ান</a:t>
            </a:r>
            <a:r>
              <a:rPr lang="en-US" sz="2000" dirty="0"/>
              <a:t> </a:t>
            </a:r>
            <a:r>
              <a:rPr lang="en-US" sz="2000" dirty="0" err="1"/>
              <a:t>সমীকরণ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X= A+B</a:t>
            </a:r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অর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গেইটের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লজিক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সার্কিট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ও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সত্যক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সারণি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নিম্নরূপ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</a:p>
        </p:txBody>
      </p:sp>
      <p:sp>
        <p:nvSpPr>
          <p:cNvPr id="30" name="Freeform 29"/>
          <p:cNvSpPr/>
          <p:nvPr/>
        </p:nvSpPr>
        <p:spPr>
          <a:xfrm rot="10800000">
            <a:off x="838200" y="3412694"/>
            <a:ext cx="4196783" cy="1817224"/>
          </a:xfrm>
          <a:custGeom>
            <a:avLst/>
            <a:gdLst>
              <a:gd name="connsiteX0" fmla="*/ 4196783 w 4196783"/>
              <a:gd name="connsiteY0" fmla="*/ 520858 h 1817224"/>
              <a:gd name="connsiteX1" fmla="*/ 3025809 w 4196783"/>
              <a:gd name="connsiteY1" fmla="*/ 520858 h 1817224"/>
              <a:gd name="connsiteX2" fmla="*/ 3025809 w 4196783"/>
              <a:gd name="connsiteY2" fmla="*/ 389327 h 1817224"/>
              <a:gd name="connsiteX3" fmla="*/ 3026690 w 4196783"/>
              <a:gd name="connsiteY3" fmla="*/ 385484 h 1817224"/>
              <a:gd name="connsiteX4" fmla="*/ 4196783 w 4196783"/>
              <a:gd name="connsiteY4" fmla="*/ 385484 h 1817224"/>
              <a:gd name="connsiteX5" fmla="*/ 1250067 w 4196783"/>
              <a:gd name="connsiteY5" fmla="*/ 980326 h 1817224"/>
              <a:gd name="connsiteX6" fmla="*/ 0 w 4196783"/>
              <a:gd name="connsiteY6" fmla="*/ 980326 h 1817224"/>
              <a:gd name="connsiteX7" fmla="*/ 0 w 4196783"/>
              <a:gd name="connsiteY7" fmla="*/ 844950 h 1817224"/>
              <a:gd name="connsiteX8" fmla="*/ 1250067 w 4196783"/>
              <a:gd name="connsiteY8" fmla="*/ 844950 h 1817224"/>
              <a:gd name="connsiteX9" fmla="*/ 3183042 w 4196783"/>
              <a:gd name="connsiteY9" fmla="*/ 1817224 h 1817224"/>
              <a:gd name="connsiteX10" fmla="*/ 1273217 w 4196783"/>
              <a:gd name="connsiteY10" fmla="*/ 908612 h 1817224"/>
              <a:gd name="connsiteX11" fmla="*/ 3183042 w 4196783"/>
              <a:gd name="connsiteY11" fmla="*/ 0 h 1817224"/>
              <a:gd name="connsiteX12" fmla="*/ 3037567 w 4196783"/>
              <a:gd name="connsiteY12" fmla="*/ 338026 h 1817224"/>
              <a:gd name="connsiteX13" fmla="*/ 3026690 w 4196783"/>
              <a:gd name="connsiteY13" fmla="*/ 385484 h 1817224"/>
              <a:gd name="connsiteX14" fmla="*/ 3025809 w 4196783"/>
              <a:gd name="connsiteY14" fmla="*/ 385484 h 1817224"/>
              <a:gd name="connsiteX15" fmla="*/ 3025809 w 4196783"/>
              <a:gd name="connsiteY15" fmla="*/ 389327 h 1817224"/>
              <a:gd name="connsiteX16" fmla="*/ 2959235 w 4196783"/>
              <a:gd name="connsiteY16" fmla="*/ 679795 h 1817224"/>
              <a:gd name="connsiteX17" fmla="*/ 3003996 w 4196783"/>
              <a:gd name="connsiteY17" fmla="*/ 1365580 h 1817224"/>
              <a:gd name="connsiteX18" fmla="*/ 3025809 w 4196783"/>
              <a:gd name="connsiteY18" fmla="*/ 1431900 h 1817224"/>
              <a:gd name="connsiteX19" fmla="*/ 3025809 w 4196783"/>
              <a:gd name="connsiteY19" fmla="*/ 1346182 h 1817224"/>
              <a:gd name="connsiteX20" fmla="*/ 4196783 w 4196783"/>
              <a:gd name="connsiteY20" fmla="*/ 1346182 h 1817224"/>
              <a:gd name="connsiteX21" fmla="*/ 4196783 w 4196783"/>
              <a:gd name="connsiteY21" fmla="*/ 1489610 h 1817224"/>
              <a:gd name="connsiteX22" fmla="*/ 3044790 w 4196783"/>
              <a:gd name="connsiteY22" fmla="*/ 1489610 h 1817224"/>
              <a:gd name="connsiteX23" fmla="*/ 3078598 w 4196783"/>
              <a:gd name="connsiteY23" fmla="*/ 1592400 h 1817224"/>
              <a:gd name="connsiteX24" fmla="*/ 3183042 w 4196783"/>
              <a:gd name="connsiteY24" fmla="*/ 1817224 h 181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96783" h="1817224">
                <a:moveTo>
                  <a:pt x="4196783" y="520858"/>
                </a:moveTo>
                <a:lnTo>
                  <a:pt x="3025809" y="520858"/>
                </a:lnTo>
                <a:lnTo>
                  <a:pt x="3025809" y="389327"/>
                </a:lnTo>
                <a:lnTo>
                  <a:pt x="3026690" y="385484"/>
                </a:lnTo>
                <a:lnTo>
                  <a:pt x="4196783" y="385484"/>
                </a:lnTo>
                <a:close/>
                <a:moveTo>
                  <a:pt x="1250067" y="980326"/>
                </a:moveTo>
                <a:lnTo>
                  <a:pt x="0" y="980326"/>
                </a:lnTo>
                <a:lnTo>
                  <a:pt x="0" y="844950"/>
                </a:lnTo>
                <a:lnTo>
                  <a:pt x="1250067" y="844950"/>
                </a:lnTo>
                <a:close/>
                <a:moveTo>
                  <a:pt x="3183042" y="1817224"/>
                </a:moveTo>
                <a:cubicBezTo>
                  <a:pt x="2128275" y="1817224"/>
                  <a:pt x="1273217" y="1410425"/>
                  <a:pt x="1273217" y="908612"/>
                </a:cubicBezTo>
                <a:cubicBezTo>
                  <a:pt x="1273217" y="406799"/>
                  <a:pt x="2128275" y="0"/>
                  <a:pt x="3183042" y="0"/>
                </a:cubicBezTo>
                <a:cubicBezTo>
                  <a:pt x="3123360" y="111802"/>
                  <a:pt x="3074868" y="224602"/>
                  <a:pt x="3037567" y="338026"/>
                </a:cubicBezTo>
                <a:lnTo>
                  <a:pt x="3026690" y="385484"/>
                </a:lnTo>
                <a:lnTo>
                  <a:pt x="3025809" y="385484"/>
                </a:lnTo>
                <a:lnTo>
                  <a:pt x="3025809" y="389327"/>
                </a:lnTo>
                <a:lnTo>
                  <a:pt x="2959235" y="679795"/>
                </a:lnTo>
                <a:cubicBezTo>
                  <a:pt x="2929394" y="908390"/>
                  <a:pt x="2944314" y="1137983"/>
                  <a:pt x="3003996" y="1365580"/>
                </a:cubicBezTo>
                <a:lnTo>
                  <a:pt x="3025809" y="1431900"/>
                </a:lnTo>
                <a:lnTo>
                  <a:pt x="3025809" y="1346182"/>
                </a:lnTo>
                <a:lnTo>
                  <a:pt x="4196783" y="1346182"/>
                </a:lnTo>
                <a:lnTo>
                  <a:pt x="4196783" y="1489610"/>
                </a:lnTo>
                <a:lnTo>
                  <a:pt x="3044790" y="1489610"/>
                </a:lnTo>
                <a:lnTo>
                  <a:pt x="3078598" y="1592400"/>
                </a:lnTo>
                <a:cubicBezTo>
                  <a:pt x="3108439" y="1667711"/>
                  <a:pt x="3143254" y="1742690"/>
                  <a:pt x="3183042" y="181722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65494" y="3402562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7528" y="4370278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66453" y="3400558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X = A+B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385415"/>
              </p:ext>
            </p:extLst>
          </p:nvPr>
        </p:nvGraphicFramePr>
        <p:xfrm>
          <a:off x="6876981" y="2930163"/>
          <a:ext cx="4629873" cy="299205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43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94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X= A+B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328757" y="5824945"/>
            <a:ext cx="2451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লজিক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সার্কিট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82646" y="5988924"/>
            <a:ext cx="2066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সত্যক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সারণি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AAD0F-336E-EDC7-B9D4-23DFCE643EB8}"/>
              </a:ext>
            </a:extLst>
          </p:cNvPr>
          <p:cNvSpPr txBox="1"/>
          <p:nvPr/>
        </p:nvSpPr>
        <p:spPr>
          <a:xfrm>
            <a:off x="0" y="643884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7603308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5 -0.01226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2" grpId="0"/>
      <p:bldP spid="33" grpId="0"/>
      <p:bldP spid="35" grpId="0"/>
      <p:bldP spid="36" grpId="0"/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অ্যান্ড</a:t>
            </a:r>
            <a:r>
              <a:rPr lang="en-US" sz="6600" b="1" u="sng" dirty="0"/>
              <a:t> </a:t>
            </a:r>
            <a:r>
              <a:rPr lang="en-US" sz="6600" b="1" u="sng" dirty="0" err="1"/>
              <a:t>গেইট</a:t>
            </a:r>
            <a:r>
              <a:rPr lang="en-US" sz="6600" b="1" u="sng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810" y="1083274"/>
            <a:ext cx="12018380" cy="21175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অ্যান্ড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গেইট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/>
              <a:t>বুলিয়ান</a:t>
            </a:r>
            <a:r>
              <a:rPr lang="en-US" sz="2000" dirty="0"/>
              <a:t> </a:t>
            </a:r>
            <a:r>
              <a:rPr lang="en-US" sz="2000" dirty="0" err="1"/>
              <a:t>অ্যালজেবরায়</a:t>
            </a:r>
            <a:r>
              <a:rPr lang="en-US" sz="2000" dirty="0"/>
              <a:t> </a:t>
            </a:r>
            <a:r>
              <a:rPr lang="en-US" sz="2000" dirty="0" err="1"/>
              <a:t>গুণের</a:t>
            </a:r>
            <a:r>
              <a:rPr lang="en-US" sz="2000" dirty="0"/>
              <a:t> </a:t>
            </a:r>
            <a:r>
              <a:rPr lang="en-US" sz="2000" dirty="0" err="1"/>
              <a:t>কাজ</a:t>
            </a:r>
            <a:r>
              <a:rPr lang="en-US" sz="2000" dirty="0"/>
              <a:t> </a:t>
            </a:r>
            <a:r>
              <a:rPr lang="en-US" sz="2000" dirty="0" err="1"/>
              <a:t>করার</a:t>
            </a:r>
            <a:r>
              <a:rPr lang="en-US" sz="2000" dirty="0"/>
              <a:t> </a:t>
            </a:r>
            <a:r>
              <a:rPr lang="en-US" sz="2000" dirty="0" err="1"/>
              <a:t>জন্য</a:t>
            </a:r>
            <a:r>
              <a:rPr lang="en-US" sz="2000" dirty="0"/>
              <a:t> </a:t>
            </a:r>
            <a:r>
              <a:rPr lang="en-US" sz="2000" dirty="0" err="1"/>
              <a:t>যে</a:t>
            </a:r>
            <a:r>
              <a:rPr lang="en-US" sz="2000" dirty="0"/>
              <a:t> </a:t>
            </a:r>
            <a:r>
              <a:rPr lang="en-US" sz="2000" dirty="0" err="1"/>
              <a:t>গেইট</a:t>
            </a:r>
            <a:r>
              <a:rPr lang="en-US" sz="2000" dirty="0"/>
              <a:t> </a:t>
            </a:r>
            <a:r>
              <a:rPr lang="en-US" sz="2000" dirty="0" err="1"/>
              <a:t>ব্যবহৃত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 </a:t>
            </a:r>
            <a:r>
              <a:rPr lang="en-US" sz="2000" dirty="0" err="1"/>
              <a:t>তাকে</a:t>
            </a:r>
            <a:r>
              <a:rPr lang="en-US" sz="2000" dirty="0"/>
              <a:t> </a:t>
            </a:r>
            <a:r>
              <a:rPr lang="en-US" sz="2000" dirty="0" err="1"/>
              <a:t>অ্যান্ড</a:t>
            </a:r>
            <a:r>
              <a:rPr lang="en-US" sz="2000" dirty="0"/>
              <a:t> </a:t>
            </a:r>
            <a:r>
              <a:rPr lang="en-US" sz="2000" dirty="0" err="1"/>
              <a:t>গেইট</a:t>
            </a:r>
            <a:r>
              <a:rPr lang="en-US" sz="2000" dirty="0"/>
              <a:t> </a:t>
            </a:r>
            <a:r>
              <a:rPr lang="en-US" sz="2000" dirty="0" err="1"/>
              <a:t>বলে</a:t>
            </a:r>
            <a:r>
              <a:rPr lang="en-US" sz="2000" dirty="0"/>
              <a:t>। </a:t>
            </a:r>
            <a:r>
              <a:rPr lang="en-US" sz="2000" dirty="0" err="1"/>
              <a:t>অ্যান্ড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ইনপুট</a:t>
            </a:r>
            <a:r>
              <a:rPr lang="en-US" sz="2000" dirty="0"/>
              <a:t> </a:t>
            </a:r>
            <a:r>
              <a:rPr lang="en-US" sz="2000" dirty="0" err="1"/>
              <a:t>দুই</a:t>
            </a:r>
            <a:r>
              <a:rPr lang="en-US" sz="2000" dirty="0"/>
              <a:t> </a:t>
            </a:r>
            <a:r>
              <a:rPr lang="en-US" sz="2000" dirty="0" err="1"/>
              <a:t>বা</a:t>
            </a:r>
            <a:r>
              <a:rPr lang="en-US" sz="2000" dirty="0"/>
              <a:t> </a:t>
            </a:r>
            <a:r>
              <a:rPr lang="en-US" sz="2000" dirty="0" err="1"/>
              <a:t>ততোধিক</a:t>
            </a:r>
            <a:r>
              <a:rPr lang="en-US" sz="2000" dirty="0"/>
              <a:t> </a:t>
            </a:r>
            <a:r>
              <a:rPr lang="en-US" sz="2000" dirty="0" err="1"/>
              <a:t>হতে</a:t>
            </a:r>
            <a:r>
              <a:rPr lang="en-US" sz="2000" dirty="0"/>
              <a:t> </a:t>
            </a:r>
            <a:r>
              <a:rPr lang="en-US" sz="2000" dirty="0" err="1"/>
              <a:t>পারে</a:t>
            </a:r>
            <a:r>
              <a:rPr lang="en-US" sz="2000" dirty="0"/>
              <a:t>। </a:t>
            </a:r>
            <a:r>
              <a:rPr lang="en-US" sz="2000" dirty="0" err="1"/>
              <a:t>যেখানে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</a:t>
            </a:r>
            <a:r>
              <a:rPr lang="en-US" sz="2000" dirty="0" err="1"/>
              <a:t>মাত্র</a:t>
            </a:r>
            <a:r>
              <a:rPr lang="en-US" sz="2000" dirty="0"/>
              <a:t> </a:t>
            </a:r>
            <a:r>
              <a:rPr lang="en-US" sz="2000" dirty="0" err="1"/>
              <a:t>একটি</a:t>
            </a:r>
            <a:r>
              <a:rPr lang="en-US" sz="2000" dirty="0"/>
              <a:t>।</a:t>
            </a:r>
          </a:p>
          <a:p>
            <a:pPr marL="0" indent="0">
              <a:buNone/>
            </a:pPr>
            <a:r>
              <a:rPr lang="en-US" sz="2000" dirty="0" err="1"/>
              <a:t>অ্যান্ড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যেকোনো</a:t>
            </a:r>
            <a:r>
              <a:rPr lang="en-US" sz="2000" dirty="0"/>
              <a:t> </a:t>
            </a:r>
            <a:r>
              <a:rPr lang="en-US" sz="2000" dirty="0" err="1"/>
              <a:t>ইনপুটের</a:t>
            </a:r>
            <a:r>
              <a:rPr lang="en-US" sz="2000" dirty="0"/>
              <a:t> </a:t>
            </a:r>
            <a:r>
              <a:rPr lang="en-US" sz="2000" dirty="0" err="1"/>
              <a:t>মান</a:t>
            </a:r>
            <a:r>
              <a:rPr lang="en-US" sz="2000" dirty="0"/>
              <a:t> </a:t>
            </a:r>
            <a:r>
              <a:rPr lang="en-US" sz="2000" dirty="0" err="1"/>
              <a:t>মিথ্যা</a:t>
            </a:r>
            <a:r>
              <a:rPr lang="en-US" sz="2000" dirty="0"/>
              <a:t>(0) </a:t>
            </a:r>
            <a:r>
              <a:rPr lang="en-US" sz="2000" dirty="0" err="1"/>
              <a:t>হলে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</a:t>
            </a:r>
            <a:r>
              <a:rPr lang="en-US" sz="2000" dirty="0" err="1"/>
              <a:t>মিথ্যা</a:t>
            </a:r>
            <a:r>
              <a:rPr lang="en-US" sz="2000" dirty="0"/>
              <a:t>(0) </a:t>
            </a:r>
            <a:r>
              <a:rPr lang="en-US" sz="2000" dirty="0" err="1"/>
              <a:t>নতুবা</a:t>
            </a:r>
            <a:r>
              <a:rPr lang="en-US" sz="2000" dirty="0"/>
              <a:t> </a:t>
            </a:r>
            <a:r>
              <a:rPr lang="en-US" sz="2000" dirty="0" err="1"/>
              <a:t>সত্য</a:t>
            </a:r>
            <a:r>
              <a:rPr lang="en-US" sz="2000" dirty="0"/>
              <a:t>(1)।</a:t>
            </a:r>
          </a:p>
          <a:p>
            <a:pPr marL="0" indent="0">
              <a:buNone/>
            </a:pPr>
            <a:r>
              <a:rPr lang="en-US" sz="2000" dirty="0" err="1"/>
              <a:t>যদি</a:t>
            </a:r>
            <a:r>
              <a:rPr lang="en-US" sz="2000" dirty="0"/>
              <a:t> </a:t>
            </a:r>
            <a:r>
              <a:rPr lang="en-US" sz="2000" dirty="0" err="1"/>
              <a:t>অ্যান্ড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দুইটি</a:t>
            </a:r>
            <a:r>
              <a:rPr lang="en-US" sz="2000" dirty="0"/>
              <a:t> </a:t>
            </a:r>
            <a:r>
              <a:rPr lang="en-US" sz="2000" dirty="0" err="1"/>
              <a:t>ইনপুট</a:t>
            </a:r>
            <a:r>
              <a:rPr lang="en-US" sz="2000" dirty="0"/>
              <a:t> A,B </a:t>
            </a:r>
            <a:r>
              <a:rPr lang="en-US" sz="2000" dirty="0" err="1"/>
              <a:t>এবং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X </a:t>
            </a:r>
            <a:r>
              <a:rPr lang="en-US" sz="2000" dirty="0" err="1"/>
              <a:t>হয়</a:t>
            </a:r>
            <a:r>
              <a:rPr lang="en-US" sz="2000" dirty="0"/>
              <a:t>। </a:t>
            </a:r>
            <a:r>
              <a:rPr lang="en-US" sz="2000" dirty="0" err="1"/>
              <a:t>তাহলে</a:t>
            </a:r>
            <a:r>
              <a:rPr lang="en-US" sz="2000" dirty="0"/>
              <a:t> </a:t>
            </a:r>
            <a:r>
              <a:rPr lang="en-US" sz="2000" dirty="0" err="1"/>
              <a:t>অ্যান্ড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বুলিয়ান</a:t>
            </a:r>
            <a:r>
              <a:rPr lang="en-US" sz="2000" dirty="0"/>
              <a:t> </a:t>
            </a:r>
            <a:r>
              <a:rPr lang="en-US" sz="2000" dirty="0" err="1"/>
              <a:t>সমীকরণ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X= A.B</a:t>
            </a:r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অ্যান্ড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গেইটের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লজিক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সার্কিট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ও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সত্যক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সারণি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নিম্নরূপ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9398" y="3793593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432" y="460990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39593" y="3772536"/>
            <a:ext cx="1281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X = AB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256995"/>
              </p:ext>
            </p:extLst>
          </p:nvPr>
        </p:nvGraphicFramePr>
        <p:xfrm>
          <a:off x="6671241" y="3082761"/>
          <a:ext cx="4629873" cy="299205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43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94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X= AB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7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77279" y="5934231"/>
            <a:ext cx="2528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লজিক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সার্কিট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00756" y="6126884"/>
            <a:ext cx="2119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সত্যক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সারণি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633130" y="3586548"/>
            <a:ext cx="3607628" cy="1864558"/>
          </a:xfrm>
          <a:custGeom>
            <a:avLst/>
            <a:gdLst>
              <a:gd name="connsiteX0" fmla="*/ 2773060 w 3607628"/>
              <a:gd name="connsiteY0" fmla="*/ 862706 h 1864558"/>
              <a:gd name="connsiteX1" fmla="*/ 3607628 w 3607628"/>
              <a:gd name="connsiteY1" fmla="*/ 862706 h 1864558"/>
              <a:gd name="connsiteX2" fmla="*/ 3607628 w 3607628"/>
              <a:gd name="connsiteY2" fmla="*/ 1001852 h 1864558"/>
              <a:gd name="connsiteX3" fmla="*/ 2773060 w 3607628"/>
              <a:gd name="connsiteY3" fmla="*/ 1001852 h 1864558"/>
              <a:gd name="connsiteX4" fmla="*/ 834568 w 3607628"/>
              <a:gd name="connsiteY4" fmla="*/ 0 h 1864558"/>
              <a:gd name="connsiteX5" fmla="*/ 1789480 w 3607628"/>
              <a:gd name="connsiteY5" fmla="*/ 0 h 1864558"/>
              <a:gd name="connsiteX6" fmla="*/ 2744392 w 3607628"/>
              <a:gd name="connsiteY6" fmla="*/ 932279 h 1864558"/>
              <a:gd name="connsiteX7" fmla="*/ 1789480 w 3607628"/>
              <a:gd name="connsiteY7" fmla="*/ 1864558 h 1864558"/>
              <a:gd name="connsiteX8" fmla="*/ 834568 w 3607628"/>
              <a:gd name="connsiteY8" fmla="*/ 1864558 h 1864558"/>
              <a:gd name="connsiteX9" fmla="*/ 834568 w 3607628"/>
              <a:gd name="connsiteY9" fmla="*/ 1401819 h 1864558"/>
              <a:gd name="connsiteX10" fmla="*/ 13639 w 3607628"/>
              <a:gd name="connsiteY10" fmla="*/ 1401819 h 1864558"/>
              <a:gd name="connsiteX11" fmla="*/ 13639 w 3607628"/>
              <a:gd name="connsiteY11" fmla="*/ 1262673 h 1864558"/>
              <a:gd name="connsiteX12" fmla="*/ 834568 w 3607628"/>
              <a:gd name="connsiteY12" fmla="*/ 1262673 h 1864558"/>
              <a:gd name="connsiteX13" fmla="*/ 834568 w 3607628"/>
              <a:gd name="connsiteY13" fmla="*/ 600874 h 1864558"/>
              <a:gd name="connsiteX14" fmla="*/ 0 w 3607628"/>
              <a:gd name="connsiteY14" fmla="*/ 600874 h 1864558"/>
              <a:gd name="connsiteX15" fmla="*/ 0 w 3607628"/>
              <a:gd name="connsiteY15" fmla="*/ 461728 h 1864558"/>
              <a:gd name="connsiteX16" fmla="*/ 834568 w 3607628"/>
              <a:gd name="connsiteY16" fmla="*/ 461728 h 1864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7628" h="1864558">
                <a:moveTo>
                  <a:pt x="2773060" y="862706"/>
                </a:moveTo>
                <a:lnTo>
                  <a:pt x="3607628" y="862706"/>
                </a:lnTo>
                <a:lnTo>
                  <a:pt x="3607628" y="1001852"/>
                </a:lnTo>
                <a:lnTo>
                  <a:pt x="2773060" y="1001852"/>
                </a:lnTo>
                <a:close/>
                <a:moveTo>
                  <a:pt x="834568" y="0"/>
                </a:moveTo>
                <a:lnTo>
                  <a:pt x="1789480" y="0"/>
                </a:lnTo>
                <a:cubicBezTo>
                  <a:pt x="2316863" y="0"/>
                  <a:pt x="2744392" y="417396"/>
                  <a:pt x="2744392" y="932279"/>
                </a:cubicBezTo>
                <a:cubicBezTo>
                  <a:pt x="2744392" y="1447162"/>
                  <a:pt x="2316863" y="1864558"/>
                  <a:pt x="1789480" y="1864558"/>
                </a:cubicBezTo>
                <a:lnTo>
                  <a:pt x="834568" y="1864558"/>
                </a:lnTo>
                <a:lnTo>
                  <a:pt x="834568" y="1401819"/>
                </a:lnTo>
                <a:lnTo>
                  <a:pt x="13639" y="1401819"/>
                </a:lnTo>
                <a:lnTo>
                  <a:pt x="13639" y="1262673"/>
                </a:lnTo>
                <a:lnTo>
                  <a:pt x="834568" y="1262673"/>
                </a:lnTo>
                <a:lnTo>
                  <a:pt x="834568" y="600874"/>
                </a:lnTo>
                <a:lnTo>
                  <a:pt x="0" y="600874"/>
                </a:lnTo>
                <a:lnTo>
                  <a:pt x="0" y="461728"/>
                </a:lnTo>
                <a:lnTo>
                  <a:pt x="834568" y="46172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4B4435-9020-4C25-6C38-8D56E5ED4D11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5037738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36" grpId="0"/>
      <p:bldP spid="17" grpId="0" animBg="1"/>
      <p:bldP spid="4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নট</a:t>
            </a:r>
            <a:r>
              <a:rPr lang="en-US" sz="6600" b="1" u="sng" dirty="0"/>
              <a:t> </a:t>
            </a:r>
            <a:r>
              <a:rPr lang="en-US" sz="6600" b="1" u="sng" dirty="0" err="1"/>
              <a:t>গেইট</a:t>
            </a:r>
            <a:r>
              <a:rPr lang="en-US" sz="6600" b="1" u="sng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709" y="1079690"/>
            <a:ext cx="11858583" cy="21175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নট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গেইট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/>
              <a:t>বুলিয়ান</a:t>
            </a:r>
            <a:r>
              <a:rPr lang="en-US" sz="2000" dirty="0"/>
              <a:t> </a:t>
            </a:r>
            <a:r>
              <a:rPr lang="en-US" sz="2000" dirty="0" err="1"/>
              <a:t>অ্যালজেবরায়</a:t>
            </a:r>
            <a:r>
              <a:rPr lang="en-US" sz="2000" dirty="0"/>
              <a:t> </a:t>
            </a:r>
            <a:r>
              <a:rPr lang="en-US" sz="2000" dirty="0" err="1"/>
              <a:t>পূরকের</a:t>
            </a:r>
            <a:r>
              <a:rPr lang="en-US" sz="2000" dirty="0"/>
              <a:t> </a:t>
            </a:r>
            <a:r>
              <a:rPr lang="en-US" sz="2000" dirty="0" err="1"/>
              <a:t>কাজ</a:t>
            </a:r>
            <a:r>
              <a:rPr lang="en-US" sz="2000" dirty="0"/>
              <a:t> </a:t>
            </a:r>
            <a:r>
              <a:rPr lang="en-US" sz="2000" dirty="0" err="1"/>
              <a:t>করার</a:t>
            </a:r>
            <a:r>
              <a:rPr lang="en-US" sz="2000" dirty="0"/>
              <a:t> </a:t>
            </a:r>
            <a:r>
              <a:rPr lang="en-US" sz="2000" dirty="0" err="1"/>
              <a:t>জন্য</a:t>
            </a:r>
            <a:r>
              <a:rPr lang="en-US" sz="2000" dirty="0"/>
              <a:t> </a:t>
            </a:r>
            <a:r>
              <a:rPr lang="en-US" sz="2000" dirty="0" err="1"/>
              <a:t>যে</a:t>
            </a:r>
            <a:r>
              <a:rPr lang="en-US" sz="2000" dirty="0"/>
              <a:t> </a:t>
            </a:r>
            <a:r>
              <a:rPr lang="en-US" sz="2000" dirty="0" err="1"/>
              <a:t>গেইট</a:t>
            </a:r>
            <a:r>
              <a:rPr lang="en-US" sz="2000" dirty="0"/>
              <a:t> </a:t>
            </a:r>
            <a:r>
              <a:rPr lang="en-US" sz="2000" dirty="0" err="1"/>
              <a:t>ব্যবহৃত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 </a:t>
            </a:r>
            <a:r>
              <a:rPr lang="en-US" sz="2000" dirty="0" err="1"/>
              <a:t>তাকে</a:t>
            </a:r>
            <a:r>
              <a:rPr lang="en-US" sz="2000" dirty="0"/>
              <a:t> </a:t>
            </a:r>
            <a:r>
              <a:rPr lang="en-US" sz="2000" dirty="0" err="1"/>
              <a:t>নট</a:t>
            </a:r>
            <a:r>
              <a:rPr lang="en-US" sz="2000" dirty="0"/>
              <a:t> </a:t>
            </a:r>
            <a:r>
              <a:rPr lang="en-US" sz="2000" dirty="0" err="1"/>
              <a:t>গেইট</a:t>
            </a:r>
            <a:r>
              <a:rPr lang="en-US" sz="2000" dirty="0"/>
              <a:t> </a:t>
            </a:r>
            <a:r>
              <a:rPr lang="en-US" sz="2000" dirty="0" err="1"/>
              <a:t>বলে</a:t>
            </a:r>
            <a:r>
              <a:rPr lang="en-US" sz="2000" dirty="0"/>
              <a:t>। </a:t>
            </a:r>
            <a:r>
              <a:rPr lang="en-US" sz="2000" dirty="0" err="1"/>
              <a:t>নট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ইনপুট</a:t>
            </a:r>
            <a:r>
              <a:rPr lang="en-US" sz="2000" dirty="0"/>
              <a:t> </a:t>
            </a:r>
            <a:r>
              <a:rPr lang="en-US" sz="2000" dirty="0" err="1"/>
              <a:t>এবং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</a:t>
            </a:r>
            <a:r>
              <a:rPr lang="en-US" sz="2000" dirty="0" err="1"/>
              <a:t>মাত্র</a:t>
            </a:r>
            <a:r>
              <a:rPr lang="en-US" sz="2000" dirty="0"/>
              <a:t> </a:t>
            </a:r>
            <a:r>
              <a:rPr lang="en-US" sz="2000" dirty="0" err="1"/>
              <a:t>একটি</a:t>
            </a:r>
            <a:r>
              <a:rPr lang="en-US" sz="2000" dirty="0"/>
              <a:t>।</a:t>
            </a:r>
          </a:p>
          <a:p>
            <a:pPr marL="0" indent="0">
              <a:buNone/>
            </a:pPr>
            <a:r>
              <a:rPr lang="en-US" sz="2000" dirty="0" err="1"/>
              <a:t>নট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ইনপুটের</a:t>
            </a:r>
            <a:r>
              <a:rPr lang="en-US" sz="2000" dirty="0"/>
              <a:t> </a:t>
            </a:r>
            <a:r>
              <a:rPr lang="en-US" sz="2000" dirty="0" err="1"/>
              <a:t>মান</a:t>
            </a:r>
            <a:r>
              <a:rPr lang="en-US" sz="2000" dirty="0"/>
              <a:t> </a:t>
            </a:r>
            <a:r>
              <a:rPr lang="en-US" sz="2000" dirty="0" err="1"/>
              <a:t>সত্য</a:t>
            </a:r>
            <a:r>
              <a:rPr lang="en-US" sz="2000" dirty="0"/>
              <a:t>(1) </a:t>
            </a:r>
            <a:r>
              <a:rPr lang="en-US" sz="2000" dirty="0" err="1"/>
              <a:t>হলে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</a:t>
            </a:r>
            <a:r>
              <a:rPr lang="en-US" sz="2000" dirty="0" err="1"/>
              <a:t>মিথ্যা</a:t>
            </a:r>
            <a:r>
              <a:rPr lang="en-US" sz="2000" dirty="0"/>
              <a:t>(0) </a:t>
            </a:r>
            <a:r>
              <a:rPr lang="en-US" sz="2000" dirty="0" err="1"/>
              <a:t>নতুবা</a:t>
            </a:r>
            <a:r>
              <a:rPr lang="en-US" sz="2000" dirty="0"/>
              <a:t> </a:t>
            </a:r>
            <a:r>
              <a:rPr lang="en-US" sz="2000" dirty="0" err="1"/>
              <a:t>তার</a:t>
            </a:r>
            <a:r>
              <a:rPr lang="en-US" sz="2000" dirty="0"/>
              <a:t> </a:t>
            </a:r>
            <a:r>
              <a:rPr lang="en-US" sz="2000" dirty="0" err="1"/>
              <a:t>বিপরীত</a:t>
            </a:r>
            <a:r>
              <a:rPr lang="en-US" sz="2000" dirty="0"/>
              <a:t>। </a:t>
            </a:r>
          </a:p>
          <a:p>
            <a:pPr marL="0" indent="0">
              <a:buNone/>
            </a:pPr>
            <a:r>
              <a:rPr lang="en-US" sz="2000" dirty="0" err="1"/>
              <a:t>যদি</a:t>
            </a:r>
            <a:r>
              <a:rPr lang="en-US" sz="2000" dirty="0"/>
              <a:t> </a:t>
            </a:r>
            <a:r>
              <a:rPr lang="en-US" sz="2000" dirty="0" err="1"/>
              <a:t>নট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একটি</a:t>
            </a:r>
            <a:r>
              <a:rPr lang="en-US" sz="2000" dirty="0"/>
              <a:t> </a:t>
            </a:r>
            <a:r>
              <a:rPr lang="en-US" sz="2000" dirty="0" err="1"/>
              <a:t>ইনপুট</a:t>
            </a:r>
            <a:r>
              <a:rPr lang="en-US" sz="2000" dirty="0"/>
              <a:t> A </a:t>
            </a:r>
            <a:r>
              <a:rPr lang="en-US" sz="2000" dirty="0" err="1"/>
              <a:t>এবং</a:t>
            </a:r>
            <a:r>
              <a:rPr lang="en-US" sz="2000" dirty="0"/>
              <a:t> </a:t>
            </a:r>
            <a:r>
              <a:rPr lang="en-US" sz="2000" dirty="0" err="1"/>
              <a:t>আউটপুট</a:t>
            </a:r>
            <a:r>
              <a:rPr lang="en-US" sz="2000" dirty="0"/>
              <a:t> X </a:t>
            </a:r>
            <a:r>
              <a:rPr lang="en-US" sz="2000" dirty="0" err="1"/>
              <a:t>হয়</a:t>
            </a:r>
            <a:r>
              <a:rPr lang="en-US" sz="2000" dirty="0"/>
              <a:t>। </a:t>
            </a:r>
            <a:r>
              <a:rPr lang="en-US" sz="2000" dirty="0" err="1"/>
              <a:t>তাহলে</a:t>
            </a:r>
            <a:r>
              <a:rPr lang="en-US" sz="2000" dirty="0"/>
              <a:t> </a:t>
            </a:r>
            <a:r>
              <a:rPr lang="en-US" sz="2000" dirty="0" err="1"/>
              <a:t>নট</a:t>
            </a:r>
            <a:r>
              <a:rPr lang="en-US" sz="2000" dirty="0"/>
              <a:t> </a:t>
            </a:r>
            <a:r>
              <a:rPr lang="en-US" sz="2000" dirty="0" err="1"/>
              <a:t>গেইটের</a:t>
            </a:r>
            <a:r>
              <a:rPr lang="en-US" sz="2000" dirty="0"/>
              <a:t> </a:t>
            </a:r>
            <a:r>
              <a:rPr lang="en-US" sz="2000" dirty="0" err="1"/>
              <a:t>বুলিয়ান</a:t>
            </a:r>
            <a:r>
              <a:rPr lang="en-US" sz="2000" dirty="0"/>
              <a:t> </a:t>
            </a:r>
            <a:r>
              <a:rPr lang="en-US" sz="2000" dirty="0" err="1"/>
              <a:t>সমীকরণ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 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অর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নট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গেইটের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লজিক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সার্কিট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ও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সত্যক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সারণি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</a:rPr>
              <a:t>নিম্নরূপ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,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598" y="4128154"/>
            <a:ext cx="46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81025" y="3561120"/>
            <a:ext cx="1157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X = A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950516"/>
              </p:ext>
            </p:extLst>
          </p:nvPr>
        </p:nvGraphicFramePr>
        <p:xfrm>
          <a:off x="6720977" y="3506569"/>
          <a:ext cx="4593434" cy="181163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313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2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 =  A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738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738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749869" y="5688768"/>
            <a:ext cx="223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লজিক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সার্কিট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68428" y="5639006"/>
            <a:ext cx="232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সত্যক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সারণি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269722" y="3548875"/>
            <a:ext cx="378767" cy="499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8784196-1F2F-AC8B-E65D-ADF6947DA723}"/>
              </a:ext>
            </a:extLst>
          </p:cNvPr>
          <p:cNvSpPr/>
          <p:nvPr/>
        </p:nvSpPr>
        <p:spPr>
          <a:xfrm>
            <a:off x="670790" y="3531359"/>
            <a:ext cx="4659492" cy="1831948"/>
          </a:xfrm>
          <a:custGeom>
            <a:avLst/>
            <a:gdLst>
              <a:gd name="csX0" fmla="*/ 3500974 w 4659492"/>
              <a:gd name="csY0" fmla="*/ 772464 h 1831948"/>
              <a:gd name="csX1" fmla="*/ 4659492 w 4659492"/>
              <a:gd name="csY1" fmla="*/ 772464 h 1831948"/>
              <a:gd name="csX2" fmla="*/ 4659492 w 4659492"/>
              <a:gd name="csY2" fmla="*/ 1073961 h 1831948"/>
              <a:gd name="csX3" fmla="*/ 3500974 w 4659492"/>
              <a:gd name="csY3" fmla="*/ 1073961 h 1831948"/>
              <a:gd name="csX4" fmla="*/ 3184569 w 4659492"/>
              <a:gd name="csY4" fmla="*/ 624485 h 1831948"/>
              <a:gd name="csX5" fmla="*/ 3493168 w 4659492"/>
              <a:gd name="csY5" fmla="*/ 909025 h 1831948"/>
              <a:gd name="csX6" fmla="*/ 3184569 w 4659492"/>
              <a:gd name="csY6" fmla="*/ 1193565 h 1831948"/>
              <a:gd name="csX7" fmla="*/ 2875970 w 4659492"/>
              <a:gd name="csY7" fmla="*/ 909025 h 1831948"/>
              <a:gd name="csX8" fmla="*/ 3184569 w 4659492"/>
              <a:gd name="csY8" fmla="*/ 624485 h 1831948"/>
              <a:gd name="csX9" fmla="*/ 1616242 w 4659492"/>
              <a:gd name="csY9" fmla="*/ 0 h 1831948"/>
              <a:gd name="csX10" fmla="*/ 2875970 w 4659492"/>
              <a:gd name="csY10" fmla="*/ 915974 h 1831948"/>
              <a:gd name="csX11" fmla="*/ 1616242 w 4659492"/>
              <a:gd name="csY11" fmla="*/ 1831948 h 1831948"/>
              <a:gd name="csX12" fmla="*/ 1616242 w 4659492"/>
              <a:gd name="csY12" fmla="*/ 1134118 h 1831948"/>
              <a:gd name="csX13" fmla="*/ 0 w 4659492"/>
              <a:gd name="csY13" fmla="*/ 1134118 h 1831948"/>
              <a:gd name="csX14" fmla="*/ 0 w 4659492"/>
              <a:gd name="csY14" fmla="*/ 700985 h 1831948"/>
              <a:gd name="csX15" fmla="*/ 1616242 w 4659492"/>
              <a:gd name="csY15" fmla="*/ 700985 h 18319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4659492" h="1831948">
                <a:moveTo>
                  <a:pt x="3500974" y="772464"/>
                </a:moveTo>
                <a:lnTo>
                  <a:pt x="4659492" y="772464"/>
                </a:lnTo>
                <a:lnTo>
                  <a:pt x="4659492" y="1073961"/>
                </a:lnTo>
                <a:lnTo>
                  <a:pt x="3500974" y="1073961"/>
                </a:lnTo>
                <a:close/>
                <a:moveTo>
                  <a:pt x="3184569" y="624485"/>
                </a:moveTo>
                <a:cubicBezTo>
                  <a:pt x="3355004" y="624485"/>
                  <a:pt x="3493168" y="751878"/>
                  <a:pt x="3493168" y="909025"/>
                </a:cubicBezTo>
                <a:cubicBezTo>
                  <a:pt x="3493168" y="1066172"/>
                  <a:pt x="3355004" y="1193565"/>
                  <a:pt x="3184569" y="1193565"/>
                </a:cubicBezTo>
                <a:cubicBezTo>
                  <a:pt x="3014134" y="1193565"/>
                  <a:pt x="2875970" y="1066172"/>
                  <a:pt x="2875970" y="909025"/>
                </a:cubicBezTo>
                <a:cubicBezTo>
                  <a:pt x="2875970" y="751878"/>
                  <a:pt x="3014134" y="624485"/>
                  <a:pt x="3184569" y="624485"/>
                </a:cubicBezTo>
                <a:close/>
                <a:moveTo>
                  <a:pt x="1616242" y="0"/>
                </a:moveTo>
                <a:lnTo>
                  <a:pt x="2875970" y="915974"/>
                </a:lnTo>
                <a:lnTo>
                  <a:pt x="1616242" y="1831948"/>
                </a:lnTo>
                <a:lnTo>
                  <a:pt x="1616242" y="1134118"/>
                </a:lnTo>
                <a:lnTo>
                  <a:pt x="0" y="1134118"/>
                </a:lnTo>
                <a:lnTo>
                  <a:pt x="0" y="700985"/>
                </a:lnTo>
                <a:lnTo>
                  <a:pt x="1616242" y="70098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9F06B6-370C-3674-F892-0982E60BABA1}"/>
              </a:ext>
            </a:extLst>
          </p:cNvPr>
          <p:cNvSpPr/>
          <p:nvPr/>
        </p:nvSpPr>
        <p:spPr>
          <a:xfrm flipV="1">
            <a:off x="10459106" y="2102829"/>
            <a:ext cx="788776" cy="295051"/>
          </a:xfrm>
          <a:custGeom>
            <a:avLst/>
            <a:gdLst/>
            <a:ahLst/>
            <a:cxnLst/>
            <a:rect l="l" t="t" r="r" b="b"/>
            <a:pathLst>
              <a:path w="788776" h="295051">
                <a:moveTo>
                  <a:pt x="251556" y="70991"/>
                </a:moveTo>
                <a:lnTo>
                  <a:pt x="365112" y="70991"/>
                </a:lnTo>
                <a:cubicBezTo>
                  <a:pt x="367394" y="70991"/>
                  <a:pt x="369056" y="69875"/>
                  <a:pt x="370098" y="67642"/>
                </a:cubicBezTo>
                <a:cubicBezTo>
                  <a:pt x="371140" y="65410"/>
                  <a:pt x="371660" y="61764"/>
                  <a:pt x="371660" y="56703"/>
                </a:cubicBezTo>
                <a:cubicBezTo>
                  <a:pt x="371660" y="51346"/>
                  <a:pt x="371090" y="47625"/>
                  <a:pt x="369949" y="45541"/>
                </a:cubicBezTo>
                <a:cubicBezTo>
                  <a:pt x="368808" y="43458"/>
                  <a:pt x="367196" y="42416"/>
                  <a:pt x="365112" y="42416"/>
                </a:cubicBezTo>
                <a:lnTo>
                  <a:pt x="251556" y="42416"/>
                </a:lnTo>
                <a:cubicBezTo>
                  <a:pt x="249473" y="42416"/>
                  <a:pt x="247860" y="43458"/>
                  <a:pt x="246719" y="45541"/>
                </a:cubicBezTo>
                <a:cubicBezTo>
                  <a:pt x="245578" y="47625"/>
                  <a:pt x="245008" y="51346"/>
                  <a:pt x="245008" y="56703"/>
                </a:cubicBezTo>
                <a:cubicBezTo>
                  <a:pt x="245008" y="61764"/>
                  <a:pt x="245529" y="65410"/>
                  <a:pt x="246570" y="67642"/>
                </a:cubicBezTo>
                <a:cubicBezTo>
                  <a:pt x="247612" y="69875"/>
                  <a:pt x="249274" y="70991"/>
                  <a:pt x="251556" y="70991"/>
                </a:cubicBezTo>
                <a:close/>
                <a:moveTo>
                  <a:pt x="251556" y="130969"/>
                </a:moveTo>
                <a:lnTo>
                  <a:pt x="365112" y="130969"/>
                </a:lnTo>
                <a:cubicBezTo>
                  <a:pt x="367394" y="130969"/>
                  <a:pt x="369056" y="129877"/>
                  <a:pt x="370098" y="127694"/>
                </a:cubicBezTo>
                <a:cubicBezTo>
                  <a:pt x="371140" y="125512"/>
                  <a:pt x="371660" y="121890"/>
                  <a:pt x="371660" y="116830"/>
                </a:cubicBezTo>
                <a:cubicBezTo>
                  <a:pt x="371660" y="111571"/>
                  <a:pt x="371090" y="107851"/>
                  <a:pt x="369949" y="105668"/>
                </a:cubicBezTo>
                <a:cubicBezTo>
                  <a:pt x="368808" y="103485"/>
                  <a:pt x="367196" y="102394"/>
                  <a:pt x="365112" y="102394"/>
                </a:cubicBezTo>
                <a:lnTo>
                  <a:pt x="251556" y="102394"/>
                </a:lnTo>
                <a:cubicBezTo>
                  <a:pt x="249473" y="102394"/>
                  <a:pt x="247860" y="103485"/>
                  <a:pt x="246719" y="105668"/>
                </a:cubicBezTo>
                <a:cubicBezTo>
                  <a:pt x="245578" y="107851"/>
                  <a:pt x="245008" y="111571"/>
                  <a:pt x="245008" y="116830"/>
                </a:cubicBezTo>
                <a:cubicBezTo>
                  <a:pt x="245008" y="121890"/>
                  <a:pt x="245529" y="125512"/>
                  <a:pt x="246570" y="127694"/>
                </a:cubicBezTo>
                <a:cubicBezTo>
                  <a:pt x="247612" y="129877"/>
                  <a:pt x="249274" y="130969"/>
                  <a:pt x="251556" y="130969"/>
                </a:cubicBezTo>
                <a:close/>
                <a:moveTo>
                  <a:pt x="608595" y="156716"/>
                </a:moveTo>
                <a:lnTo>
                  <a:pt x="581359" y="74860"/>
                </a:lnTo>
                <a:lnTo>
                  <a:pt x="635979" y="74860"/>
                </a:lnTo>
                <a:lnTo>
                  <a:pt x="608744" y="156716"/>
                </a:lnTo>
                <a:close/>
                <a:moveTo>
                  <a:pt x="609190" y="194369"/>
                </a:moveTo>
                <a:cubicBezTo>
                  <a:pt x="615044" y="194369"/>
                  <a:pt x="619707" y="194295"/>
                  <a:pt x="623180" y="194146"/>
                </a:cubicBezTo>
                <a:cubicBezTo>
                  <a:pt x="626653" y="193997"/>
                  <a:pt x="629356" y="193650"/>
                  <a:pt x="631291" y="193104"/>
                </a:cubicBezTo>
                <a:cubicBezTo>
                  <a:pt x="633226" y="192559"/>
                  <a:pt x="634615" y="191740"/>
                  <a:pt x="635458" y="190649"/>
                </a:cubicBezTo>
                <a:cubicBezTo>
                  <a:pt x="636302" y="189557"/>
                  <a:pt x="637021" y="188069"/>
                  <a:pt x="637616" y="186184"/>
                </a:cubicBezTo>
                <a:lnTo>
                  <a:pt x="697148" y="15478"/>
                </a:lnTo>
                <a:cubicBezTo>
                  <a:pt x="698338" y="11906"/>
                  <a:pt x="699082" y="9078"/>
                  <a:pt x="699380" y="6995"/>
                </a:cubicBezTo>
                <a:cubicBezTo>
                  <a:pt x="699678" y="4911"/>
                  <a:pt x="699281" y="3349"/>
                  <a:pt x="698189" y="2307"/>
                </a:cubicBezTo>
                <a:cubicBezTo>
                  <a:pt x="697098" y="1265"/>
                  <a:pt x="695163" y="620"/>
                  <a:pt x="692385" y="372"/>
                </a:cubicBezTo>
                <a:cubicBezTo>
                  <a:pt x="689607" y="124"/>
                  <a:pt x="685787" y="0"/>
                  <a:pt x="680925" y="0"/>
                </a:cubicBezTo>
                <a:cubicBezTo>
                  <a:pt x="675865" y="0"/>
                  <a:pt x="671921" y="74"/>
                  <a:pt x="669093" y="223"/>
                </a:cubicBezTo>
                <a:cubicBezTo>
                  <a:pt x="666266" y="372"/>
                  <a:pt x="664108" y="670"/>
                  <a:pt x="662619" y="1116"/>
                </a:cubicBezTo>
                <a:cubicBezTo>
                  <a:pt x="661131" y="1563"/>
                  <a:pt x="660089" y="2183"/>
                  <a:pt x="659494" y="2976"/>
                </a:cubicBezTo>
                <a:cubicBezTo>
                  <a:pt x="658899" y="3770"/>
                  <a:pt x="658403" y="4812"/>
                  <a:pt x="658006" y="6102"/>
                </a:cubicBezTo>
                <a:lnTo>
                  <a:pt x="645058" y="44797"/>
                </a:lnTo>
                <a:lnTo>
                  <a:pt x="572727" y="44797"/>
                </a:lnTo>
                <a:lnTo>
                  <a:pt x="560523" y="7144"/>
                </a:lnTo>
                <a:cubicBezTo>
                  <a:pt x="560127" y="5755"/>
                  <a:pt x="559606" y="4589"/>
                  <a:pt x="558961" y="3646"/>
                </a:cubicBezTo>
                <a:cubicBezTo>
                  <a:pt x="558316" y="2704"/>
                  <a:pt x="557274" y="1959"/>
                  <a:pt x="555835" y="1414"/>
                </a:cubicBezTo>
                <a:cubicBezTo>
                  <a:pt x="554397" y="868"/>
                  <a:pt x="552363" y="496"/>
                  <a:pt x="549733" y="298"/>
                </a:cubicBezTo>
                <a:cubicBezTo>
                  <a:pt x="547104" y="99"/>
                  <a:pt x="543656" y="0"/>
                  <a:pt x="539390" y="0"/>
                </a:cubicBezTo>
                <a:cubicBezTo>
                  <a:pt x="534826" y="0"/>
                  <a:pt x="531254" y="149"/>
                  <a:pt x="528674" y="446"/>
                </a:cubicBezTo>
                <a:cubicBezTo>
                  <a:pt x="526095" y="744"/>
                  <a:pt x="524309" y="1463"/>
                  <a:pt x="523316" y="2604"/>
                </a:cubicBezTo>
                <a:cubicBezTo>
                  <a:pt x="522324" y="3745"/>
                  <a:pt x="521977" y="5358"/>
                  <a:pt x="522275" y="7441"/>
                </a:cubicBezTo>
                <a:cubicBezTo>
                  <a:pt x="522572" y="9525"/>
                  <a:pt x="523316" y="12303"/>
                  <a:pt x="524507" y="15776"/>
                </a:cubicBezTo>
                <a:lnTo>
                  <a:pt x="583889" y="186630"/>
                </a:lnTo>
                <a:cubicBezTo>
                  <a:pt x="584485" y="188317"/>
                  <a:pt x="585179" y="189681"/>
                  <a:pt x="585973" y="190723"/>
                </a:cubicBezTo>
                <a:cubicBezTo>
                  <a:pt x="586767" y="191765"/>
                  <a:pt x="588032" y="192559"/>
                  <a:pt x="589768" y="193104"/>
                </a:cubicBezTo>
                <a:cubicBezTo>
                  <a:pt x="591504" y="193650"/>
                  <a:pt x="593911" y="193997"/>
                  <a:pt x="596986" y="194146"/>
                </a:cubicBezTo>
                <a:cubicBezTo>
                  <a:pt x="600062" y="194295"/>
                  <a:pt x="604130" y="194369"/>
                  <a:pt x="609190" y="194369"/>
                </a:cubicBezTo>
                <a:close/>
                <a:moveTo>
                  <a:pt x="23849" y="194369"/>
                </a:moveTo>
                <a:cubicBezTo>
                  <a:pt x="28512" y="194369"/>
                  <a:pt x="32208" y="194270"/>
                  <a:pt x="34937" y="194072"/>
                </a:cubicBezTo>
                <a:cubicBezTo>
                  <a:pt x="37665" y="193873"/>
                  <a:pt x="39823" y="193551"/>
                  <a:pt x="41411" y="193104"/>
                </a:cubicBezTo>
                <a:cubicBezTo>
                  <a:pt x="42998" y="192658"/>
                  <a:pt x="44115" y="192038"/>
                  <a:pt x="44759" y="191244"/>
                </a:cubicBezTo>
                <a:cubicBezTo>
                  <a:pt x="45404" y="190450"/>
                  <a:pt x="46025" y="189458"/>
                  <a:pt x="46620" y="188267"/>
                </a:cubicBezTo>
                <a:lnTo>
                  <a:pt x="80404" y="124569"/>
                </a:lnTo>
                <a:lnTo>
                  <a:pt x="113295" y="188267"/>
                </a:lnTo>
                <a:cubicBezTo>
                  <a:pt x="113890" y="189458"/>
                  <a:pt x="114510" y="190450"/>
                  <a:pt x="115155" y="191244"/>
                </a:cubicBezTo>
                <a:cubicBezTo>
                  <a:pt x="115800" y="192038"/>
                  <a:pt x="116842" y="192658"/>
                  <a:pt x="118281" y="193104"/>
                </a:cubicBezTo>
                <a:cubicBezTo>
                  <a:pt x="119719" y="193551"/>
                  <a:pt x="121704" y="193873"/>
                  <a:pt x="124234" y="194072"/>
                </a:cubicBezTo>
                <a:cubicBezTo>
                  <a:pt x="126764" y="194270"/>
                  <a:pt x="130261" y="194369"/>
                  <a:pt x="134726" y="194369"/>
                </a:cubicBezTo>
                <a:cubicBezTo>
                  <a:pt x="139687" y="194369"/>
                  <a:pt x="143606" y="194245"/>
                  <a:pt x="146484" y="193997"/>
                </a:cubicBezTo>
                <a:cubicBezTo>
                  <a:pt x="149361" y="193749"/>
                  <a:pt x="151345" y="193080"/>
                  <a:pt x="152437" y="191988"/>
                </a:cubicBezTo>
                <a:cubicBezTo>
                  <a:pt x="153528" y="190897"/>
                  <a:pt x="153801" y="189309"/>
                  <a:pt x="153255" y="187226"/>
                </a:cubicBezTo>
                <a:cubicBezTo>
                  <a:pt x="152710" y="185142"/>
                  <a:pt x="151593" y="182314"/>
                  <a:pt x="149907" y="178742"/>
                </a:cubicBezTo>
                <a:lnTo>
                  <a:pt x="107044" y="100161"/>
                </a:lnTo>
                <a:lnTo>
                  <a:pt x="152734" y="15627"/>
                </a:lnTo>
                <a:cubicBezTo>
                  <a:pt x="154520" y="12154"/>
                  <a:pt x="155686" y="9376"/>
                  <a:pt x="156232" y="7292"/>
                </a:cubicBezTo>
                <a:cubicBezTo>
                  <a:pt x="156777" y="5209"/>
                  <a:pt x="156455" y="3621"/>
                  <a:pt x="155264" y="2530"/>
                </a:cubicBezTo>
                <a:cubicBezTo>
                  <a:pt x="154074" y="1439"/>
                  <a:pt x="151916" y="744"/>
                  <a:pt x="148790" y="446"/>
                </a:cubicBezTo>
                <a:cubicBezTo>
                  <a:pt x="145665" y="149"/>
                  <a:pt x="141324" y="0"/>
                  <a:pt x="135768" y="0"/>
                </a:cubicBezTo>
                <a:cubicBezTo>
                  <a:pt x="131105" y="0"/>
                  <a:pt x="127434" y="99"/>
                  <a:pt x="124755" y="298"/>
                </a:cubicBezTo>
                <a:cubicBezTo>
                  <a:pt x="122076" y="496"/>
                  <a:pt x="119967" y="818"/>
                  <a:pt x="118429" y="1265"/>
                </a:cubicBezTo>
                <a:cubicBezTo>
                  <a:pt x="116892" y="1711"/>
                  <a:pt x="115775" y="2332"/>
                  <a:pt x="115081" y="3125"/>
                </a:cubicBezTo>
                <a:cubicBezTo>
                  <a:pt x="114386" y="3919"/>
                  <a:pt x="113791" y="4911"/>
                  <a:pt x="113295" y="6102"/>
                </a:cubicBezTo>
                <a:lnTo>
                  <a:pt x="77130" y="75605"/>
                </a:lnTo>
                <a:lnTo>
                  <a:pt x="41113" y="6102"/>
                </a:lnTo>
                <a:cubicBezTo>
                  <a:pt x="40518" y="4911"/>
                  <a:pt x="39873" y="3919"/>
                  <a:pt x="39178" y="3125"/>
                </a:cubicBezTo>
                <a:cubicBezTo>
                  <a:pt x="38484" y="2332"/>
                  <a:pt x="37368" y="1711"/>
                  <a:pt x="35830" y="1265"/>
                </a:cubicBezTo>
                <a:cubicBezTo>
                  <a:pt x="34292" y="818"/>
                  <a:pt x="32159" y="496"/>
                  <a:pt x="29430" y="298"/>
                </a:cubicBezTo>
                <a:cubicBezTo>
                  <a:pt x="26702" y="99"/>
                  <a:pt x="23105" y="0"/>
                  <a:pt x="18640" y="0"/>
                </a:cubicBezTo>
                <a:cubicBezTo>
                  <a:pt x="13481" y="0"/>
                  <a:pt x="9487" y="149"/>
                  <a:pt x="6660" y="446"/>
                </a:cubicBezTo>
                <a:cubicBezTo>
                  <a:pt x="3832" y="744"/>
                  <a:pt x="1922" y="1439"/>
                  <a:pt x="930" y="2530"/>
                </a:cubicBezTo>
                <a:cubicBezTo>
                  <a:pt x="-63" y="3621"/>
                  <a:pt x="-261" y="5209"/>
                  <a:pt x="334" y="7292"/>
                </a:cubicBezTo>
                <a:cubicBezTo>
                  <a:pt x="930" y="9376"/>
                  <a:pt x="2170" y="12154"/>
                  <a:pt x="4055" y="15627"/>
                </a:cubicBezTo>
                <a:lnTo>
                  <a:pt x="50192" y="99715"/>
                </a:lnTo>
                <a:lnTo>
                  <a:pt x="7329" y="178742"/>
                </a:lnTo>
                <a:cubicBezTo>
                  <a:pt x="5543" y="182314"/>
                  <a:pt x="4328" y="185167"/>
                  <a:pt x="3683" y="187300"/>
                </a:cubicBezTo>
                <a:cubicBezTo>
                  <a:pt x="3038" y="189433"/>
                  <a:pt x="3286" y="191021"/>
                  <a:pt x="4427" y="192063"/>
                </a:cubicBezTo>
                <a:cubicBezTo>
                  <a:pt x="5568" y="193104"/>
                  <a:pt x="7676" y="193749"/>
                  <a:pt x="10752" y="193997"/>
                </a:cubicBezTo>
                <a:cubicBezTo>
                  <a:pt x="13828" y="194245"/>
                  <a:pt x="18194" y="194369"/>
                  <a:pt x="23849" y="194369"/>
                </a:cubicBezTo>
                <a:close/>
                <a:moveTo>
                  <a:pt x="464919" y="295051"/>
                </a:moveTo>
                <a:lnTo>
                  <a:pt x="788776" y="295051"/>
                </a:lnTo>
                <a:lnTo>
                  <a:pt x="788776" y="249332"/>
                </a:lnTo>
                <a:lnTo>
                  <a:pt x="464919" y="24933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4D2232-A59F-87AB-0301-F6AEA8B673D4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76F6ED-21D9-BB84-D3FB-81B10C25D7F9}"/>
              </a:ext>
            </a:extLst>
          </p:cNvPr>
          <p:cNvSpPr/>
          <p:nvPr/>
        </p:nvSpPr>
        <p:spPr>
          <a:xfrm>
            <a:off x="5114654" y="3670952"/>
            <a:ext cx="378767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5" grpId="0"/>
      <p:bldP spid="36" grpId="0"/>
      <p:bldP spid="14" grpId="0" animBg="1"/>
      <p:bldP spid="10" grpId="0" animBg="1"/>
      <p:bldP spid="8" grpId="0" animBg="1"/>
      <p:bldP spid="9" grpId="0" build="allAtOnce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92B73-1634-DC81-A8EF-EA20980C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71CBA-EA15-5065-AC1A-F38C1667E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একক</a:t>
            </a:r>
            <a:r>
              <a:rPr lang="en-US" sz="6600" b="1" u="sng" dirty="0"/>
              <a:t> </a:t>
            </a:r>
            <a:r>
              <a:rPr lang="en-US" sz="6600" b="1" u="sng" dirty="0" err="1"/>
              <a:t>কাজ</a:t>
            </a:r>
            <a:r>
              <a:rPr lang="en-US" sz="6600" b="1" u="sng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36CFF8-59CD-F999-EED7-640F6A8A9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1328070"/>
            <a:ext cx="8778240" cy="5024604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406BC7-FE68-067E-49EC-F5BDAB8522F8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181410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একক</a:t>
            </a:r>
            <a:r>
              <a:rPr lang="en-US" sz="6600" b="1" u="sng" dirty="0"/>
              <a:t> </a:t>
            </a:r>
            <a:r>
              <a:rPr lang="en-US" sz="6600" b="1" u="sng" dirty="0" err="1"/>
              <a:t>কাজ</a:t>
            </a:r>
            <a:r>
              <a:rPr lang="en-US" sz="6600" b="1" u="sng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72" y="1852928"/>
            <a:ext cx="5962650" cy="4527050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064522-4785-9D83-5C7B-3613D780B2A3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649BC5-BC71-642B-7695-2CE226F4E44A}"/>
              </a:ext>
            </a:extLst>
          </p:cNvPr>
          <p:cNvSpPr txBox="1"/>
          <p:nvPr/>
        </p:nvSpPr>
        <p:spPr>
          <a:xfrm>
            <a:off x="0" y="1884924"/>
            <a:ext cx="606007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  <a:buFont typeface="Wingdings" panose="05000000000000000000" pitchFamily="2" charset="2"/>
              <a:buChar char="F"/>
            </a:pP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F"/>
            </a:pP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কত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প্রকার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 </a:t>
            </a:r>
            <a:endParaRPr lang="as-IN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17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দলীয়</a:t>
            </a:r>
            <a:r>
              <a:rPr lang="en-US" sz="6600" b="1" u="sng" dirty="0"/>
              <a:t> </a:t>
            </a:r>
            <a:r>
              <a:rPr lang="en-US" sz="6600" b="1" u="sng" dirty="0" err="1"/>
              <a:t>কাজ</a:t>
            </a:r>
            <a:r>
              <a:rPr lang="en-US" sz="6600" b="1" u="sng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94" y="1219034"/>
            <a:ext cx="8568812" cy="4931044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EDE32C-81B2-48CF-A3BA-2D510B4F9206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98163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D6573-6A3A-BDA7-1FA2-4A2F7D3E3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F87EC-70D7-FA84-F024-200A29FBF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8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দলীয়</a:t>
            </a:r>
            <a:r>
              <a:rPr lang="en-US" sz="6600" b="1" u="sng" dirty="0"/>
              <a:t> </a:t>
            </a:r>
            <a:r>
              <a:rPr lang="en-US" sz="6600" b="1" u="sng" dirty="0" err="1"/>
              <a:t>কাজ</a:t>
            </a:r>
            <a:r>
              <a:rPr lang="en-US" sz="6600" b="1" u="sng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FC83A9-DE29-6747-CC7B-68CF0E7E9D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979" y="1551862"/>
            <a:ext cx="5971674" cy="4743618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E416DC-B8A8-8151-A212-20D275AEDBA6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D8551-50E7-0BE6-49D1-7D56F34A6A96}"/>
              </a:ext>
            </a:extLst>
          </p:cNvPr>
          <p:cNvSpPr txBox="1"/>
          <p:nvPr/>
        </p:nvSpPr>
        <p:spPr>
          <a:xfrm>
            <a:off x="132347" y="1551861"/>
            <a:ext cx="595563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“</a:t>
            </a:r>
            <a:r>
              <a:rPr lang="as-IN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আউটপুট,ইনপুটের</a:t>
            </a:r>
            <a:r>
              <a:rPr lang="en-US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যৌক্তিক</a:t>
            </a:r>
            <a:r>
              <a:rPr lang="en-US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বিপরীত</a:t>
            </a:r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” </a:t>
            </a:r>
            <a:r>
              <a:rPr lang="as-IN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 ব্যাখ্যা কর।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as-IN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যৌক্তিক</a:t>
            </a:r>
            <a:r>
              <a:rPr lang="en-US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গুণের</a:t>
            </a:r>
            <a:r>
              <a:rPr lang="en-US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সার্কিট</a:t>
            </a:r>
            <a:r>
              <a:rPr lang="en-US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ব্যাখ্যা কর।</a:t>
            </a:r>
            <a:endParaRPr lang="en-US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5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FDE3A-BED9-D068-7E89-96A69F6C1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D2495-D0B6-D67B-E705-D10C582A7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8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বাড়ির</a:t>
            </a:r>
            <a:r>
              <a:rPr lang="en-US" sz="6600" b="1" u="sng" dirty="0"/>
              <a:t> </a:t>
            </a:r>
            <a:r>
              <a:rPr lang="en-US" sz="6600" b="1" u="sng" dirty="0" err="1"/>
              <a:t>কাজ</a:t>
            </a:r>
            <a:r>
              <a:rPr lang="en-US" sz="6600" b="1" u="sng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AB8035-3AED-A32E-9C7D-76EB3ABF27C0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5B918A-6CCC-079C-B4B8-FE863A585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915" y="1389450"/>
            <a:ext cx="7032171" cy="506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2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4E396-DB91-12AE-CF24-4EE15BFC2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BE0F0-1A25-53CA-EB8A-081C0FCDB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8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বাড়ির</a:t>
            </a:r>
            <a:r>
              <a:rPr lang="en-US" sz="6600" b="1" u="sng" dirty="0"/>
              <a:t> </a:t>
            </a:r>
            <a:r>
              <a:rPr lang="en-US" sz="6600" b="1" u="sng" dirty="0" err="1"/>
              <a:t>কাজ</a:t>
            </a:r>
            <a:r>
              <a:rPr lang="en-US" sz="6600" b="1" u="sng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F32B2-472C-90B3-0D84-E32EC305D94E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BE97D5-0096-11C9-E6F6-3B2FBE9EF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33066"/>
            <a:ext cx="5921829" cy="47436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EBAB7B-97D2-B8A9-4820-52DCD0D40E3C}"/>
              </a:ext>
            </a:extLst>
          </p:cNvPr>
          <p:cNvSpPr txBox="1"/>
          <p:nvPr/>
        </p:nvSpPr>
        <p:spPr>
          <a:xfrm>
            <a:off x="174171" y="1633066"/>
            <a:ext cx="59218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মৌলিক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সমূহের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পার্থক্য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১০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লাইনের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লিখ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4563859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মূল্যায়ন</a:t>
            </a:r>
            <a:r>
              <a:rPr lang="en-US" sz="8000" b="1" u="sng" dirty="0"/>
              <a:t>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99400"/>
            <a:ext cx="10515600" cy="4743618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9AE7E1-493C-522A-AFD6-9DF12159A740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5050730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90A9-CE02-5C25-FB78-9E77E4111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5ADBE-9C83-FBE2-D71D-1A46309B7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 u="sng" dirty="0" err="1"/>
              <a:t>মূল্যায়ন</a:t>
            </a:r>
            <a:r>
              <a:rPr lang="en-US" sz="8000" b="1" u="sng" dirty="0"/>
              <a:t>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3CED4E-3D94-879C-34CE-2EC5506D3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80" y="1479900"/>
            <a:ext cx="5295900" cy="4581750"/>
          </a:xfrm>
          <a:prstGeom prst="rect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DDA171-7D42-A33D-AC03-B757E13D48A6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8AFCF2-25AC-11DB-AED4-09E9BF77549D}"/>
              </a:ext>
            </a:extLst>
          </p:cNvPr>
          <p:cNvSpPr txBox="1"/>
          <p:nvPr/>
        </p:nvSpPr>
        <p:spPr>
          <a:xfrm>
            <a:off x="419100" y="2229332"/>
            <a:ext cx="207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অর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A47D63-0C66-9641-A361-31CC5BD12C77}"/>
              </a:ext>
            </a:extLst>
          </p:cNvPr>
          <p:cNvSpPr txBox="1"/>
          <p:nvPr/>
        </p:nvSpPr>
        <p:spPr>
          <a:xfrm>
            <a:off x="4023360" y="2229332"/>
            <a:ext cx="207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নর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B4A465-4FD7-81A0-7941-8CD580BBCFB2}"/>
              </a:ext>
            </a:extLst>
          </p:cNvPr>
          <p:cNvSpPr txBox="1"/>
          <p:nvPr/>
        </p:nvSpPr>
        <p:spPr>
          <a:xfrm>
            <a:off x="419100" y="2960366"/>
            <a:ext cx="2392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এক্সর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74A702-E3D6-89E7-9698-24D27AD60B4C}"/>
              </a:ext>
            </a:extLst>
          </p:cNvPr>
          <p:cNvSpPr txBox="1"/>
          <p:nvPr/>
        </p:nvSpPr>
        <p:spPr>
          <a:xfrm>
            <a:off x="4024710" y="2958359"/>
            <a:ext cx="291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ঘ)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অ্যান্ড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D5F842-2D74-C449-109D-4F57F75E6991}"/>
              </a:ext>
            </a:extLst>
          </p:cNvPr>
          <p:cNvSpPr txBox="1"/>
          <p:nvPr/>
        </p:nvSpPr>
        <p:spPr>
          <a:xfrm>
            <a:off x="457200" y="453468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এক্সনর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C1EDFB-A661-E614-9EB2-AA29CCC53D63}"/>
              </a:ext>
            </a:extLst>
          </p:cNvPr>
          <p:cNvSpPr txBox="1"/>
          <p:nvPr/>
        </p:nvSpPr>
        <p:spPr>
          <a:xfrm>
            <a:off x="4023360" y="4534689"/>
            <a:ext cx="207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নর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2E7E6E-EE10-FD02-97C6-F2034880AABD}"/>
              </a:ext>
            </a:extLst>
          </p:cNvPr>
          <p:cNvSpPr txBox="1"/>
          <p:nvPr/>
        </p:nvSpPr>
        <p:spPr>
          <a:xfrm>
            <a:off x="457200" y="5247371"/>
            <a:ext cx="2392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এক্সর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CBA6E7-8E89-A487-3063-33D6101D1AA6}"/>
              </a:ext>
            </a:extLst>
          </p:cNvPr>
          <p:cNvSpPr txBox="1"/>
          <p:nvPr/>
        </p:nvSpPr>
        <p:spPr>
          <a:xfrm>
            <a:off x="4023360" y="5245364"/>
            <a:ext cx="207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ঘ)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নট</a:t>
            </a:r>
            <a:r>
              <a:rPr 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2400" b="1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DC1113-17B4-04DB-3264-688F485AE2DB}"/>
              </a:ext>
            </a:extLst>
          </p:cNvPr>
          <p:cNvSpPr txBox="1"/>
          <p:nvPr/>
        </p:nvSpPr>
        <p:spPr>
          <a:xfrm>
            <a:off x="144780" y="1483770"/>
            <a:ext cx="6865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কোনটি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যৌক্তিক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যোগের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7FB6CE-AA1A-9054-8942-4E69A849E6B4}"/>
              </a:ext>
            </a:extLst>
          </p:cNvPr>
          <p:cNvSpPr txBox="1"/>
          <p:nvPr/>
        </p:nvSpPr>
        <p:spPr>
          <a:xfrm>
            <a:off x="144780" y="3770775"/>
            <a:ext cx="6350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কোনটি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মৌলিক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গেইটের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উদাহারণ</a:t>
            </a:r>
            <a:r>
              <a:rPr lang="en-US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48711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ardrop 9">
            <a:extLst>
              <a:ext uri="{FF2B5EF4-FFF2-40B4-BE49-F238E27FC236}">
                <a16:creationId xmlns:a16="http://schemas.microsoft.com/office/drawing/2014/main" id="{1D7BA375-0637-940F-F513-71B216AA54AB}"/>
              </a:ext>
            </a:extLst>
          </p:cNvPr>
          <p:cNvSpPr/>
          <p:nvPr/>
        </p:nvSpPr>
        <p:spPr>
          <a:xfrm>
            <a:off x="6019801" y="374997"/>
            <a:ext cx="5781402" cy="5934882"/>
          </a:xfrm>
          <a:prstGeom prst="teardrop">
            <a:avLst>
              <a:gd name="adj" fmla="val 11275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2E9877-4B48-E8A8-63DA-18D72794D4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EFF335-1A1A-1E15-48EB-F864E4AEEEA2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775035-6530-D166-3F98-CF272BEB2BC9}"/>
              </a:ext>
            </a:extLst>
          </p:cNvPr>
          <p:cNvSpPr txBox="1"/>
          <p:nvPr/>
        </p:nvSpPr>
        <p:spPr>
          <a:xfrm>
            <a:off x="195943" y="587838"/>
            <a:ext cx="616675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আপনার</a:t>
            </a:r>
            <a:r>
              <a:rPr lang="en-US" sz="8800" b="1" dirty="0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/</a:t>
            </a:r>
            <a:r>
              <a:rPr lang="en-US" sz="8800" b="1" dirty="0" err="1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আপনাদের</a:t>
            </a:r>
            <a:r>
              <a:rPr lang="en-US" sz="8800" b="1" dirty="0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8800" b="1" dirty="0" err="1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আর</a:t>
            </a:r>
            <a:r>
              <a:rPr lang="en-US" sz="8800" b="1" dirty="0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8800" b="1" dirty="0" err="1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কোন</a:t>
            </a:r>
            <a:r>
              <a:rPr lang="en-US" sz="8800" b="1" dirty="0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8800" b="1" dirty="0" err="1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জিজ্ঞাসা</a:t>
            </a:r>
            <a:r>
              <a:rPr lang="en-US" sz="8800" b="1" dirty="0">
                <a:ln w="10160">
                  <a:solidFill>
                    <a:srgbClr val="00B050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12579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build="allAtOnce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25A9BD-878E-0C8C-09E4-A3A4183F7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" y="1"/>
            <a:ext cx="12191694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A8F4B9-5B60-CA31-0910-48820B7ACA4B}"/>
              </a:ext>
            </a:extLst>
          </p:cNvPr>
          <p:cNvSpPr txBox="1"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সাকিব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আল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সামাদ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 err="1"/>
              <a:t>প্রভাষক</a:t>
            </a:r>
            <a:r>
              <a:rPr lang="en-US" sz="1400" b="1" dirty="0"/>
              <a:t>(</a:t>
            </a:r>
            <a:r>
              <a:rPr lang="en-US" sz="1400" b="1" dirty="0" err="1"/>
              <a:t>আইসিটি</a:t>
            </a:r>
            <a:r>
              <a:rPr lang="en-US" sz="1400" b="1" dirty="0"/>
              <a:t>), </a:t>
            </a:r>
            <a:r>
              <a:rPr lang="en-US" sz="1400" b="1" dirty="0" err="1"/>
              <a:t>জাঙ্গালিয়া</a:t>
            </a:r>
            <a:r>
              <a:rPr lang="en-US" sz="1400" b="1" dirty="0"/>
              <a:t> </a:t>
            </a:r>
            <a:r>
              <a:rPr lang="en-US" sz="1400" b="1" dirty="0" err="1"/>
              <a:t>ইউনিয়ন</a:t>
            </a:r>
            <a:r>
              <a:rPr lang="en-US" sz="1400" b="1" dirty="0"/>
              <a:t> </a:t>
            </a:r>
            <a:r>
              <a:rPr lang="en-US" sz="1400" b="1" dirty="0" err="1"/>
              <a:t>উচ্চ</a:t>
            </a:r>
            <a:r>
              <a:rPr lang="en-US" sz="1400" b="1" dirty="0"/>
              <a:t> </a:t>
            </a:r>
            <a:r>
              <a:rPr lang="en-US" sz="1400" b="1" dirty="0" err="1"/>
              <a:t>মাধ্যমিক</a:t>
            </a:r>
            <a:r>
              <a:rPr lang="en-US" sz="1400" b="1" dirty="0"/>
              <a:t> </a:t>
            </a:r>
            <a:r>
              <a:rPr lang="en-US" sz="1400" b="1" dirty="0" err="1"/>
              <a:t>বিদ্যালয়</a:t>
            </a:r>
            <a:r>
              <a:rPr lang="en-US" sz="1400" b="1" dirty="0"/>
              <a:t>, </a:t>
            </a:r>
            <a:r>
              <a:rPr lang="en-US" sz="1400" b="1" dirty="0" err="1"/>
              <a:t>পাকুন্দিয়া</a:t>
            </a:r>
            <a:r>
              <a:rPr lang="en-US" sz="1400" b="1" dirty="0"/>
              <a:t>, </a:t>
            </a:r>
            <a:r>
              <a:rPr lang="en-US" sz="1400" b="1" dirty="0" err="1"/>
              <a:t>কিশোরগঞ্জ</a:t>
            </a:r>
            <a:r>
              <a:rPr lang="en-US" sz="1400" b="1" dirty="0"/>
              <a:t>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0F30F7-B9D7-786B-1DDC-38C7573ECD7C}"/>
              </a:ext>
            </a:extLst>
          </p:cNvPr>
          <p:cNvSpPr txBox="1"/>
          <p:nvPr/>
        </p:nvSpPr>
        <p:spPr>
          <a:xfrm>
            <a:off x="2150294" y="146932"/>
            <a:ext cx="5760846" cy="23103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 dirty="0" err="1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সবাইকে</a:t>
            </a:r>
            <a:r>
              <a:rPr lang="en-US" sz="6600" b="1" kern="120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600" b="1" kern="1200" dirty="0" err="1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ধন্যবাদ</a:t>
            </a:r>
            <a:r>
              <a:rPr lang="en-US" sz="6600" b="1" kern="120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268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826 0.00718 L -0.88294 -0.01227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0" y="-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1038</Words>
  <Application>Microsoft Office PowerPoint</Application>
  <PresentationFormat>Widescreen</PresentationFormat>
  <Paragraphs>154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 Black</vt:lpstr>
      <vt:lpstr>Arial</vt:lpstr>
      <vt:lpstr>Arial Black</vt:lpstr>
      <vt:lpstr>Calibri</vt:lpstr>
      <vt:lpstr>Calibri Light</vt:lpstr>
      <vt:lpstr>Nikosh</vt:lpstr>
      <vt:lpstr>Wingdings</vt:lpstr>
      <vt:lpstr>Office Theme</vt:lpstr>
      <vt:lpstr>PowerPoint Presentation</vt:lpstr>
      <vt:lpstr>PowerPoint Presentation</vt:lpstr>
      <vt:lpstr>পরিচিতি</vt:lpstr>
      <vt:lpstr>পূর্বপাঠ আলোচনা </vt:lpstr>
      <vt:lpstr>PowerPoint Presentation</vt:lpstr>
      <vt:lpstr>PowerPoint Presentation</vt:lpstr>
      <vt:lpstr>PowerPoint Presentation</vt:lpstr>
      <vt:lpstr>PowerPoint Presentation</vt:lpstr>
      <vt:lpstr>পাঠ পরিচিতি</vt:lpstr>
      <vt:lpstr>শিখনফল </vt:lpstr>
      <vt:lpstr>লজিকগেইট </vt:lpstr>
      <vt:lpstr>লজিক গেইটের প্রকারভেদ </vt:lpstr>
      <vt:lpstr>অর গেইট </vt:lpstr>
      <vt:lpstr>অ্যান্ড গেইট </vt:lpstr>
      <vt:lpstr>নট গেইট </vt:lpstr>
      <vt:lpstr>একক কাজ </vt:lpstr>
      <vt:lpstr>একক কাজ </vt:lpstr>
      <vt:lpstr>দলীয় কাজ </vt:lpstr>
      <vt:lpstr>দলীয় কাজ </vt:lpstr>
      <vt:lpstr>বাড়ির কাজ </vt:lpstr>
      <vt:lpstr>বাড়ির কাজ </vt:lpstr>
      <vt:lpstr>মূল্যায়ন  </vt:lpstr>
      <vt:lpstr>মূল্যায়ন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Hstti99</cp:lastModifiedBy>
  <cp:revision>491</cp:revision>
  <dcterms:created xsi:type="dcterms:W3CDTF">2025-04-29T05:34:54Z</dcterms:created>
  <dcterms:modified xsi:type="dcterms:W3CDTF">2026-10-13T07:09:34Z</dcterms:modified>
</cp:coreProperties>
</file>