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61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45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53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45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71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010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1827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526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7078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761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145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65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15358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039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48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632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7556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6639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742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84613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098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36368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56853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4610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091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1919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841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FAD05-02ED-03F4-77D0-75A3AE655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A42C60-DE03-81E9-F0F0-6F97D6DD5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23C9A-DC7F-F966-8AEF-6A9FF19A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A50CC-9BD4-6450-2224-6B9CF4683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ADE43-B375-5D98-0EF0-61D755028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9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CCA1F9E5-1123-4622-875C-2D97F6CC4C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C3828AB5-2CA6-43C4-BA67-9B7F3209D69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7312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facebook.com/knowledgepoint.Bangladesh/photos/%F0%9D%97%96%F0%9D%97%B2%F0%9D%97%B9%F0%9D%97%B9-%E0%A6%B8%E0%A7%87%E0%A6%B2-%E0%A6%AC%E0%A6%BE-%E0%A6%95%E0%A7%8B%E0%A6%B7%E0%A6%83for-class-9-12robert-hooke-1635-1703-%E0%A7%A7%E0%A7%AC%E0%A7%AC%E0%A7%AB-%E0%A6%B8%E0%A6%BE%E0%A6%B2%E0%A7%87-cell-%E0%A6%A8%E0%A6%BE%E0%A6%AE%E0%A6%95%E0%A6%B0%E0%A6%A3-%E0%A6%95%E0%A6%B0%E0%A7%87%E0%A6%A8-/352030609110616/" TargetMode="Externa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740DE-2D2D-7BA5-FCD6-6C80D3472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89941"/>
            <a:ext cx="9144000" cy="1291053"/>
          </a:xfrm>
        </p:spPr>
        <p:txBody>
          <a:bodyPr>
            <a:normAutofit/>
          </a:bodyPr>
          <a:lstStyle/>
          <a:p>
            <a:r>
              <a:rPr lang="en-US" sz="8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DB345C-6ACE-A615-4026-1975E6D74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639" y="1201112"/>
            <a:ext cx="5111646" cy="56568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7736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1BCB3-AD3A-529B-F8AB-938E4973D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98099"/>
            <a:ext cx="10858500" cy="73407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(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3E3EC-C493-742E-D0BB-0B637DCFAFE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34910" y="1633928"/>
            <a:ext cx="7030387" cy="5125973"/>
          </a:xfrm>
        </p:spPr>
        <p:txBody>
          <a:bodyPr>
            <a:normAutofit fontScale="92500"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Md. Ubaydullah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 (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Khademul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Islam Girls’ School &amp; College</a:t>
            </a:r>
          </a:p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Boalia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Rajshahi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Mobile: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01741-282232 </a:t>
            </a:r>
            <a:r>
              <a:rPr lang="en-US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(WhatsApp)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01518-322358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D31CBE-24E3-2C3C-F8EF-01D5BFD8A38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1633928"/>
            <a:ext cx="5468109" cy="5224072"/>
          </a:xfrm>
        </p:spPr>
        <p:txBody>
          <a:bodyPr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Biology-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Botany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Class: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XI-XII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Lecture: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 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Chapter: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9541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88F71-07B3-8049-F407-1F1B8DA64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27418"/>
            <a:ext cx="11402568" cy="996602"/>
          </a:xfrm>
        </p:spPr>
        <p:txBody>
          <a:bodyPr>
            <a:noAutofit/>
          </a:bodyPr>
          <a:lstStyle/>
          <a:p>
            <a:r>
              <a:rPr lang="en-US" sz="6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পাঠ</a:t>
            </a:r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শেষে</a:t>
            </a:r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শিক্ষার্থীরা</a:t>
            </a:r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47411-2CB1-C5FB-0934-A7D1A04E6A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1244185"/>
            <a:ext cx="11402568" cy="561381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আবিষ্কার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নামকরণের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ইতিহাস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দার্শনিক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দৃষ্টিভঙ্গি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বৈশিষ্ট্য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গুলো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কোষতত্ত্ব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ইতিহাস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কোষতত্ত্বের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মূল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বক্তব্য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প্রকারভেদ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আদিকোষ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প্রকৃতকোষ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পার্থক্য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জননকোষের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পার্থক্য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উদ্ভিদকোষ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প্রাণীকোষের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পার্থক্য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95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588C3-5530-CF28-3B87-85DD245D0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9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(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0933E-61D3-70FF-E961-ED30818AE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349" y="796168"/>
            <a:ext cx="5166360" cy="64008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সেল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(Cell)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নামকরণঃ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C90B52-9609-6100-4E04-B8A16D7D9B7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34911" y="1458230"/>
            <a:ext cx="6715594" cy="539977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১৬৬৫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বিজ্ঞানী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রবার্ট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হুক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(1635-1703)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প্রথম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সেল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(Cell)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নামকরণ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নামকরণের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ইতিহাস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অর্থ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আবিষ্কারক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রবার্ট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হুক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১৬৬৫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বোতলের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ছিপির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ছাল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কর্ক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পরীক্ষা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মধুচক্রের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মতো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প্রকোষ্ঠ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দেখতে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তিনি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Micrographia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গ্রন্থে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প্রকাশ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উৎপত্তি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(Cell)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শব্দটি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ল্যাটিন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শব্দ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সেলুলা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(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Cellula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এসেছে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অর্থ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প্রকোষ্ঠ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ছোট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কামরা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মঠে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আশ্রমে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সন্ন্যাসীরা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ছোট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ছোট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সেগুলোকে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ল্যাটিন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ভাষায়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সেলা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(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হতো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কর্কের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ঘরগুলোকে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দেখতে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ঠিক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সেরকম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মনে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হয়েছিল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তিনি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3D8BA7-F879-AB62-0ACA-1874896443B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05293" y="860680"/>
            <a:ext cx="5468110" cy="1195099"/>
          </a:xfrm>
        </p:spPr>
        <p:txBody>
          <a:bodyPr/>
          <a:lstStyle/>
          <a:p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সংজ্ঞা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জীবদেহের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গঠনগত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কার্যগত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একককে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Cell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A80FCE-901D-9A87-9D5B-4B6FB8C05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505" y="2308485"/>
            <a:ext cx="5206584" cy="441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8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1B7FD-7C31-B770-F75C-1510A107A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9" y="0"/>
            <a:ext cx="11585448" cy="796168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(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4E298-DAE8-DECD-7FF2-AB219A005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990" y="863066"/>
            <a:ext cx="5166360" cy="64008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সংজ্ঞাঃ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5EAAAB-8163-BCEC-CE5E-77500D0B650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49903" y="1503146"/>
            <a:ext cx="6460760" cy="535485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জীবদেহের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একককে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(Cell)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সহজ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কথায়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সকল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সজীব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নির্মাণ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বিজ্ঞানী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লোয়ি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(Loewy)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সিকেভিজ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Sickevitz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বৈষম্যভেদ্য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পর্দা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দ্বারা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আবৃত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ক্রিয়াকলাপের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সজীব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ছাড়া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নিজের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প্রতিরূপ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সক্ষম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অথবা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জীবদেহের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বিপাকীয়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ক্রিয়াকলাপ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বংশগতি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মূলক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তথ্য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বহনকারী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মৌলিক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একককে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(Cell)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এটি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ক্ষুদ্রতম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কোনো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সজীব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ছাড়াই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নিজের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প্রতিরূপ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নতুন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সক্ষম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জীবদেহের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নির্মাণ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একক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(Building blocks of life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55A6FBC-204A-B0E9-608F-1BA8F1EB06C1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663" y="2632223"/>
            <a:ext cx="5581337" cy="385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9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B7AF3-570A-3C51-6E34-41255E91A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(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6B1FFB-9554-8F1B-C32D-05D38D04D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684" y="634084"/>
            <a:ext cx="5166360" cy="64008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জীবন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(Life):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E559D-9A99-4C8C-A577-6BBF5034E31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34911" y="1274164"/>
            <a:ext cx="6475751" cy="558383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বিজ্ঞান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দর্শনের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দৃষ্টিতে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বৃদ্ধি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বংশগতি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সজীব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জটিলক্রিয়াকাণ্ডের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অনন্য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প্রকাশ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কোষীয়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কাঠমোর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পরিচালিত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বৈজ্ঞানিক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জৈবিক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বৈশিষ্ট্য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মূল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ভিত্তি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কিছু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সুনির্দিষ্ট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জৈবিক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প্রক্রিয়া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বিজ্ঞান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অনুসারে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সজীব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সত্তার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বৈশিষ্ট্যগুলো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মেটাবলিজম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বিপাক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শরীরের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চলা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রাসায়নিক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বিক্রিয়া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বৃদ্ধি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বিকাশ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আয়তনে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বড়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হওয়া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পরিপক্কতা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অর্জন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নিজের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মতো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নতুন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বংশধর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উত্তেজিতায়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সাড়া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দেওয়া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পরিবেশের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পরিবর্তনের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প্রতিক্রিয়া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দেখানো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9C8937-CB0C-2D40-6434-450671AAAFC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75751" y="856907"/>
            <a:ext cx="5716249" cy="3093220"/>
          </a:xfrm>
        </p:spPr>
        <p:txBody>
          <a:bodyPr>
            <a:normAutofit lnSpcReduction="10000"/>
          </a:bodyPr>
          <a:lstStyle/>
          <a:p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দার্শনিক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মানবিক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দৃষ্টিভঙ্গি</a:t>
            </a:r>
            <a:endParaRPr lang="en-US" sz="2400" b="1" dirty="0">
              <a:solidFill>
                <a:srgbClr val="00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দার্শনিক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বাস্তব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অভিজ্ঞতার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আলোকে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কেবল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কতগুলো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রাসায়নিক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বিক্রিয়া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নয়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এটি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বর্তমান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মুহূর্তের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সমষ্টি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চেতনা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অনুভূতির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যাত্রা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মানুষের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কাছে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মানে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বেঁচে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শেখা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ভালোবাসা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নিজের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অস্তিত্বের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অর্থ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খুঁজে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নেওয়া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775F00-B39C-940A-63D4-8872B89B6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320" y="3950127"/>
            <a:ext cx="4756879" cy="290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8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167E8-218F-B753-65AE-88A7C59D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5644"/>
            <a:ext cx="11585448" cy="778985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(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3621C-869C-8F26-69D3-3EADA2C21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624" y="854629"/>
            <a:ext cx="6788723" cy="640080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বৈশিষ্ট্য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(Characteristics of Cell)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6F76F9-EBA0-503B-B272-BEC9571F45A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19921" y="1494708"/>
            <a:ext cx="6490741" cy="5287647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সাধারণ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বৈশিষ্ট্যগুলো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নিচে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পয়েন্ট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আকারে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দেওয়া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প্লাজমা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মেমব্রেন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কোষঝিল্লি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বাইরে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পাতলা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আংশিক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প্রবেশ্য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(semi-permeable)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ঝিল্লি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মেমব্রেন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দ্বারা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পরিবেষ্টিত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এটি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অংশকে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বাইরের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পরিবেশ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রক্ষা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প্রোটোপ্লাজম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জেলির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মতো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সজীব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অংশকে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প্রোটোপ্লাজম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ভৌত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ভিত্তি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জৈবনিক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ঘটে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BC996B-D1C8-B93B-96BB-923896F6119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70820" y="989352"/>
            <a:ext cx="5821179" cy="5868648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সাইটোপ্লাজম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অঙ্গাণু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নিউক্লিয়াস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বাদে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প্রোটোপ্লাজমের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বাকি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অংশকে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সাইটোপ্লাজম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রাইবোজোম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মাইটোকন্ড্রিয়া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গলজি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বডি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ইত্যাদি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বিভিন্ন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ধরনের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কোষীয়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অঙ্গাণু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ভাসমান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বংশগত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উপাদান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(DNA/RNA):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জিনগত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বংশগত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উপাদান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হিসেবে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ডিএনএ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(DNA)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অথবা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আরএনএ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(RNA)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এটি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কার্যক্রম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নিয়ন্ত্রণ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বৈশিষ্ট্য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পরবর্তী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প্রজন্মে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স্থানান্তর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রাইবোজোম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আদিকোষ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প্রকৃতকোষ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উভয়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ক্ষেত্রেই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রাইবোজোম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নামক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অঙ্গাণুটি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উপস্থিত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প্রোটিন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সংশ্লেষণ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10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A839-B01B-B8FF-34AF-EE1851C32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(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15C5D-EE5E-09C9-B64A-FA36BC887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990" y="796168"/>
            <a:ext cx="6279692" cy="640080"/>
          </a:xfrm>
        </p:spPr>
        <p:txBody>
          <a:bodyPr>
            <a:normAutofit fontScale="92500"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বৈশিষ্ট্য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(Characteristics of Cell)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9937B7-895D-EB24-6CA9-35B81886F81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4930" y="1436248"/>
            <a:ext cx="6671812" cy="5421752"/>
          </a:xfrm>
        </p:spPr>
        <p:txBody>
          <a:bodyPr>
            <a:normAutofit fontScale="92500"/>
          </a:bodyPr>
          <a:lstStyle/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বিপাকীয়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ক্রিয়া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(Metabolism):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অনবরত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বিভিন্ন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রাসায়নিক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বিক্রিয়া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বিপাকীয়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ঘটে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উৎপাদন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ব্যবহার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হোমিওস্ট্যাসিস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(Homeostasis):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পরিবেশের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ভারসাম্য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যেমন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তাপমাত্রা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তরলের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পরিমাণ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ইত্যাদি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সর্বদা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বজায়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রাখতে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বৃদ্ধি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বিভাজন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পরিবেশ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গ্রহণ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আকারে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বৃদ্ধি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বিভাজনের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যেমন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মাইটোসিস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মিয়োসিস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সংখ্যাবৃদ্ধি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উদ্দীপনায়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সাড়া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দেওয়া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বাহ্যিক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অভ্যন্তরীণ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যেকোনো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উদ্দীপনায়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যেমন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তাপ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রাসায়নিক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পদার্থ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সাড়া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সক্ষম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861FE06-55F0-4639-027F-93A6B0989ED5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303" y="796925"/>
            <a:ext cx="5175767" cy="592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77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C4821-090B-CA47-91FA-D2F6CCF0B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82485"/>
            <a:ext cx="11585448" cy="765304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(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269563-266B-38D8-F845-4657876F4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990" y="847789"/>
            <a:ext cx="5166360" cy="64008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কোষতত্ত্ব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(Cell Theory)ঃ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7A2932-385F-AC17-373C-7DDA76E9C28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34911" y="1613093"/>
            <a:ext cx="6430781" cy="5162422"/>
          </a:xfrm>
        </p:spPr>
        <p:txBody>
          <a:bodyPr>
            <a:normAutofit lnSpcReduction="10000"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মৌলিক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ভিত্তি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নিয়ে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বৈজ্ঞানিক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মতবাদ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তত্ত্ব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দেওয়া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হয়েছে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কোষতত্ত্ব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(Cell Theory)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কোষতত্ত্বের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ইতিহাস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প্রবক্তা</a:t>
            </a:r>
            <a:endParaRPr lang="en-US" sz="2400" b="1" dirty="0">
              <a:solidFill>
                <a:srgbClr val="00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জার্মান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উদ্ভিদবিজ্ঞানী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ম্যাথিয়াস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স্লাইডেন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(Matthias Schleiden) ও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প্রাণীবিজ্ঞানী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থিওডর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শোয়ান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(Theodor Schwann)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১৮৩৮-৩৯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তত্ত্বের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ভিত্তি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স্থাপন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পরবর্তীতে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১৮৫৫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বিজ্ঞানী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রুডলফ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ভিরকাউ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(Rudolf Virchow)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তত্ত্বে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নতুন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সংযোজন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সমস্ত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পূর্ববর্তী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39F376-8B84-D08B-652C-FFF00A7F6AD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94349" y="876422"/>
            <a:ext cx="6097651" cy="3718908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কোষতত্ত্বের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মূল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বক্তব্য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সকল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জীবদেহ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একাধিক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দিয়ে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শারীরিক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গাঠনিক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মৌলিক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নতুন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পূর্ববর্তী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পূর্বতন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কোনো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বিভাজিত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উৎপন্ন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3AF9CB-A21C-2D83-0960-19E043845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564" y="4317167"/>
            <a:ext cx="2559727" cy="245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7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A7EAD-920E-CC9B-394A-7ADF3344C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9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(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7186D8-3E7F-BB9A-D27C-3C33B41A5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203" y="796168"/>
            <a:ext cx="6189751" cy="640080"/>
          </a:xfrm>
        </p:spPr>
        <p:txBody>
          <a:bodyPr>
            <a:no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প্রকারভেদ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(Kinds of Cell)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9202E0-0FAC-ABD4-B329-ACC4E3D6FB0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64893" y="1588956"/>
            <a:ext cx="6555948" cy="526904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জীবদেহের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নিউক্লিয়াসের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গঠনের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ওপর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ভিত্তি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দুই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১.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আদি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২.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প্রকৃত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বিস্তারিত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তথ্য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নিচে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দেওয়া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১.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আদি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(Prokaryotic Cell)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সুনির্দিষ্ট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কোনো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নিউক্লিয়াস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নেই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আদি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এদের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নিউক্লীয়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বস্তু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পর্দা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দ্বারা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ঘেরা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রাইবোজোম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ছাড়া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অন্যান্য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ঝিল্লিযুক্ত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অঙ্গাণু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যেমন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মাইটোকন্ড্রিয়া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প্লাসটিড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উদাহরণ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ব্যাকটেরিয়া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সায়ানোব্যাকটেরিয়া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নীল-সবুজ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শৈবাল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F23CC2-7396-956A-2F70-FB8741802C0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10860" y="948876"/>
            <a:ext cx="5881140" cy="4027858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২.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প্রকৃত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(Eukaryotic Cell)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সুগঠিত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সুনির্দিষ্ট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নিউক্লিয়াস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প্রকৃত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নিউক্লিয়াসটি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পারমাণবিক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ঝিল্লি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দিয়ে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ঘেরা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ক্রোমোজোম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সাইটোপ্লাজমে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ধরনের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ঝিল্লিযুক্ত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অঙ্গাণু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উপস্থিত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উদাহরণ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উদ্ভিদ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প্রাণী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ছত্রাক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01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4333D-B3E8-7AB6-B1F6-A424B8086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1440"/>
            <a:ext cx="11402568" cy="73152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আদিকোষ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প্রকৃতকোষের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পার্থক্য</a:t>
            </a:r>
            <a:endParaRPr lang="en-US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A65B9E-35FC-3127-1A2B-DCB11352499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91860116"/>
              </p:ext>
            </p:extLst>
          </p:nvPr>
        </p:nvGraphicFramePr>
        <p:xfrm>
          <a:off x="134911" y="944380"/>
          <a:ext cx="11947161" cy="5711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1291">
                  <a:extLst>
                    <a:ext uri="{9D8B030D-6E8A-4147-A177-3AD203B41FA5}">
                      <a16:colId xmlns:a16="http://schemas.microsoft.com/office/drawing/2014/main" val="631208884"/>
                    </a:ext>
                  </a:extLst>
                </a:gridCol>
                <a:gridCol w="4307708">
                  <a:extLst>
                    <a:ext uri="{9D8B030D-6E8A-4147-A177-3AD203B41FA5}">
                      <a16:colId xmlns:a16="http://schemas.microsoft.com/office/drawing/2014/main" val="234463016"/>
                    </a:ext>
                  </a:extLst>
                </a:gridCol>
                <a:gridCol w="4418162">
                  <a:extLst>
                    <a:ext uri="{9D8B030D-6E8A-4147-A177-3AD203B41FA5}">
                      <a16:colId xmlns:a16="http://schemas.microsoft.com/office/drawing/2014/main" val="608749004"/>
                    </a:ext>
                  </a:extLst>
                </a:gridCol>
              </a:tblGrid>
              <a:tr h="4439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তুলনীয়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বিষয়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আদিকোষ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প্রকৃতকোষ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114682"/>
                  </a:ext>
                </a:extLst>
              </a:tr>
              <a:tr h="93705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১।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নিউক্লিয়াস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সুগঠিত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নিউক্লিয়াস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নেই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নিউক্লিয়ার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ঝিল্লি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ও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নিউক্লিওলাস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অনুপস্থিত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সুগঠিত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নিউক্লিয়াস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আছে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নিউক্লিয়ার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ঝিল্লি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ও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নিউক্লিওলাস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উপস্থিত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9660"/>
                  </a:ext>
                </a:extLst>
              </a:tr>
              <a:tr h="76621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২।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ডিএনএ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(DNA)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ডিএনএ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সাধারণত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বৃত্তাকার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এবং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প্রোটিনমুক্ত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ডিএনএ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সূত্রাকার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এবং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হিস্টোন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প্রোটিনের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সাথে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যুক্ত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438027"/>
                  </a:ext>
                </a:extLst>
              </a:tr>
              <a:tr h="93705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৩।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রাইবোসোম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৭০০ (70S)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ধরনের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রাইবোসোম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থাকে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৮০০ (80S)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ধরনের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রাইবোসোম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থাকে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অঙ্গাণুতে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70S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থাকতে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পারে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)।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436732"/>
                  </a:ext>
                </a:extLst>
              </a:tr>
              <a:tr h="109458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৪।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সাইটোপ্লাজমীয়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অঙ্গাণু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মাইটোকন্ড্রিয়া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প্লাস্টড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গোলজি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বস্তু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ইত্যাদি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ঝিল্লিযুক্ত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অঙ্গাণু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থাকে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না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মাইটোকন্ড্রিয়া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প্লাস্টিড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এন্ডোপ্লাজমিক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রেটিকুলাম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ইত্যাদি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সব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অঙ্গাণু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থাকে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950331"/>
                  </a:ext>
                </a:extLst>
              </a:tr>
              <a:tr h="76621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৫।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বিভাজন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প্রধানত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অ্যামাইটোটিস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প্রক্রিয়ায়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বিভক্ত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হয়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মাইটোসিস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বা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মিয়োসিস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প্রক্রিয়ায়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বিভাজিত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হয়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091360"/>
                  </a:ext>
                </a:extLst>
              </a:tr>
              <a:tr h="76621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৬।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উদাহরণ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ব্যাকটেরিয়া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ও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নীল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সবুজ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শৈবাল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উদ্ভিদ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ও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প্রাণী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সকল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উন্নত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জীব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331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99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B86F8-BC91-9576-4829-C29BC33E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(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B8656-5275-9568-3AAB-DEEBE0111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625" y="796168"/>
            <a:ext cx="6419215" cy="640080"/>
          </a:xfrm>
        </p:spPr>
        <p:txBody>
          <a:bodyPr/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প্রকারভেদ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(Kinds of Cell)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3DFE1-A382-932B-59ED-14D5C320978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16496" y="1229193"/>
            <a:ext cx="6419215" cy="5628807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শারীরবৃত্তীয়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কাজের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ভিত্তিতে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জীবদেহের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দুই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জননকোষ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১.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দেহকোষ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(Somatic Cell)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সংজ্ঞা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কোষগুলো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জনন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সরাসরি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অংশ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নেয়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জীবদেহের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অঙ্গতন্ত্র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বৈশিষ্ট্য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আকৃতি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সাধারণত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ডিপ্লয়েড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(2n)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সংখ্যক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ক্রোমোজোম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বহন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মাইটোসিস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বিভাজনের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এদের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বৃদ্ধি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বৃদ্ধি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ঘটে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উদাহরণ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উদ্ভিদের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মূল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কাণ্ড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পাতার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প্রাণীর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স্নায়ুকোষ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পেশিকোষ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D99078-209B-40E9-4FD8-9D78508927F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35711" y="929390"/>
            <a:ext cx="5656289" cy="592861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২.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জননকোষ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গ্যামেট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(Reproductive / Germ Cell)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সংজ্ঞা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কোষগুলো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যৌন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জননে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বংশবৃদ্ধিতে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সরাসরি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অংশ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নেয়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জননকোষ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বৈশিষ্ট্য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হ্যাপ্লয়েড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ক্রোমোজোম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বহন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দুটি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বিপরীত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লিঙ্গের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জননকোষের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মিলনের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ফলে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জাইগোট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সৃষ্টি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মিয়োসিস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বিভাজনের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উৎপন্ন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উদাহরণ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পুংজননকোষ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শুক্রাণু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স্ত্রীজননকোষ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ডিম্বাণু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4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F4833-9F63-5AD5-4DE7-8BCEA023F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37597"/>
            <a:ext cx="11402568" cy="83920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দেহকোষ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জননকোষের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পার্থক্য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6D897EC-7FE7-0305-919A-95165339016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50741132"/>
              </p:ext>
            </p:extLst>
          </p:nvPr>
        </p:nvGraphicFramePr>
        <p:xfrm>
          <a:off x="301625" y="1708878"/>
          <a:ext cx="11403012" cy="4871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1506">
                  <a:extLst>
                    <a:ext uri="{9D8B030D-6E8A-4147-A177-3AD203B41FA5}">
                      <a16:colId xmlns:a16="http://schemas.microsoft.com/office/drawing/2014/main" val="3152767728"/>
                    </a:ext>
                  </a:extLst>
                </a:gridCol>
                <a:gridCol w="5701506">
                  <a:extLst>
                    <a:ext uri="{9D8B030D-6E8A-4147-A177-3AD203B41FA5}">
                      <a16:colId xmlns:a16="http://schemas.microsoft.com/office/drawing/2014/main" val="2239256558"/>
                    </a:ext>
                  </a:extLst>
                </a:gridCol>
              </a:tblGrid>
              <a:tr h="72025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দেহকোষ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জননকোষ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96512"/>
                  </a:ext>
                </a:extLst>
              </a:tr>
              <a:tr h="124318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১।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দেহের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গঠন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ও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আকৃতি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তৈরি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করে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প্রজননে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অংশ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নেয়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না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১।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সরাসরি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প্রজননে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অংশ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গ্রহণ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করে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15003"/>
                  </a:ext>
                </a:extLst>
              </a:tr>
              <a:tr h="944919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২।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এরা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ডিপ্লয়েড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(2n)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সংখ্যক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ক্রোমোজোম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বহন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করে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২।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এরা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হ্যাপ্লয়েড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(n)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সংখ্যক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ক্রোমোজোম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বহন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করে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704230"/>
                  </a:ext>
                </a:extLst>
              </a:tr>
              <a:tr h="124318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৩।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মাইটোসিস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বিভাজনের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মাধ্যমে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কোষের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সংখ্যা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বৃদ্ধি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করে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৩।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মিয়োসিস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বিভাজনের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মাধ্যমে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কোষের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সংখ্যা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বৃদ্ধি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করে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82782"/>
                  </a:ext>
                </a:extLst>
              </a:tr>
              <a:tr h="720258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৪।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জীবের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দেহকোষে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ঘটে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৪।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জীবের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জননমাতৃ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ঘটে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871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19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69B03-A703-0A95-426E-31AB6C23D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95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&amp; its Structure (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B859A-97A9-39CE-B37F-3CC1918BA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95" y="965932"/>
            <a:ext cx="6223156" cy="640080"/>
          </a:xfrm>
        </p:spPr>
        <p:txBody>
          <a:bodyPr/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প্রকারভেদ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(Kinds of Cell)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6568F2-E273-2F4B-0BA9-9ECD36E8538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1783" y="1471906"/>
            <a:ext cx="6404860" cy="542381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জীবদেহের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উদ্ভিদ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প্রাণী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অনেক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মিল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থাকলেও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গঠনগত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কিছু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মৌলিক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ভিন্নতা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রয়েছে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উদ্ভিদ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(Plant Cell)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উদ্ভিদের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গঠনকারী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কিছুটা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আয়তাকার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নির্দিষ্ট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আকৃতির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বাইরে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সেলুলোজ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দিয়ে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শক্ত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কোষপ্রাচীর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(Cell Wall)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প্লাস্টিড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ক্লোরোপ্লাস্ট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সালোকসংশ্লেষণে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বড়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রসাধার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ভ্যাকুওল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(Vacuole)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2A90A7-AF0F-9654-FDB4-85201A97E2E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55830" y="967996"/>
            <a:ext cx="5836169" cy="5755898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প্রাণী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(Animal Cell)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প্রাণীদের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গঠনকারী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সাধারণত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গোলাকার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অনিয়মিত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আকারের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কোনো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কোষপ্রাচীর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বাইরে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কেবল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নমনীয়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কোষঝিল্লি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(Cell Membrane)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কোনো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প্লাস্টিড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ক্লোরোপ্লাস্ট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সাধারণত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কোনো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ভ্যাকুওল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থাকলেও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খুবই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ছোট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বিভাজনে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সহায়ক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সেন্ট্রিওল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(Centriole)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প্রাণী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উপস্থিত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3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535A7-7FF2-DF88-0B37-B4EE12EDF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1440"/>
            <a:ext cx="11402568" cy="80797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উদ্ভিদকোষ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প্রাণীকোষের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পার্থক্যঃ</a:t>
            </a: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822AD86-B9D4-5CCD-4B37-14D7F3BC79E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58255886"/>
              </p:ext>
            </p:extLst>
          </p:nvPr>
        </p:nvGraphicFramePr>
        <p:xfrm>
          <a:off x="301752" y="998096"/>
          <a:ext cx="11403012" cy="5768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595">
                  <a:extLst>
                    <a:ext uri="{9D8B030D-6E8A-4147-A177-3AD203B41FA5}">
                      <a16:colId xmlns:a16="http://schemas.microsoft.com/office/drawing/2014/main" val="3102035579"/>
                    </a:ext>
                  </a:extLst>
                </a:gridCol>
                <a:gridCol w="4871803">
                  <a:extLst>
                    <a:ext uri="{9D8B030D-6E8A-4147-A177-3AD203B41FA5}">
                      <a16:colId xmlns:a16="http://schemas.microsoft.com/office/drawing/2014/main" val="709130017"/>
                    </a:ext>
                  </a:extLst>
                </a:gridCol>
                <a:gridCol w="4119614">
                  <a:extLst>
                    <a:ext uri="{9D8B030D-6E8A-4147-A177-3AD203B41FA5}">
                      <a16:colId xmlns:a16="http://schemas.microsoft.com/office/drawing/2014/main" val="3127574589"/>
                    </a:ext>
                  </a:extLst>
                </a:gridCol>
              </a:tblGrid>
              <a:tr h="5860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তুলনীয়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বিষয়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উদ্ভিদকোষ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প্রাণীকোষ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84455"/>
                  </a:ext>
                </a:extLst>
              </a:tr>
              <a:tr h="84684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১।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কোষপ্রাচীর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সেলুলোজ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দিয়ে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তৈরি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শক্ত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কোষপ্রাচীর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উপস্থিত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কোষপ্রাচীর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অনুপস্থিত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কেবল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কোষঝিল্লি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থাকে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796845"/>
                  </a:ext>
                </a:extLst>
              </a:tr>
              <a:tr h="89645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২।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প্লাস্টিড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(Plastid)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উপস্থিত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যেমন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ক্লোরোপ্লাস্ট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যা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খাদ্য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তৈরিতে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সাহায্য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করে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অনুপস্থিত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04505"/>
                  </a:ext>
                </a:extLst>
              </a:tr>
              <a:tr h="77547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৩।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গহ্বর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আকারে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বড়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এবং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কেন্দ্রীয়ভাবে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অবস্থান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করে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ছোট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অথবা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অনুপস্থিত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থাকে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697206"/>
                  </a:ext>
                </a:extLst>
              </a:tr>
              <a:tr h="77547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৪।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সেন্ট্রিওল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সাধারণত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অনুপস্থিত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উপস্থিত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এবং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কোষ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বিভাজনে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অংশ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নেয়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543145"/>
                  </a:ext>
                </a:extLst>
              </a:tr>
              <a:tr h="111263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৫।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আকার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ও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আকৃতি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সাধারণত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আকারে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বড়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ও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নির্দিষ্ট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আয়তাকার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আকৃতির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হয়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আকারে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ছোট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ও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সাধারণত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গোল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বা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অনিয়মিত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আকৃতির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হয়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602899"/>
                  </a:ext>
                </a:extLst>
              </a:tr>
              <a:tr h="77547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৬।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খাদ্য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সঞ্চয়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শ্বেতসার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বা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স্টার্চ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হিসেবে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খাদ্য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সঞ্চয়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করে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গ্লাইকোজেন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হিসেবে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খাদ্য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সঞ্চয়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করে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622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15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A148-B5BF-F976-AF89-A592711A4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4931"/>
            <a:ext cx="11402568" cy="1183979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মূল্যায়ন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38196-33E6-F09C-04C8-D3ECA93785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1543987"/>
            <a:ext cx="11402568" cy="5209082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Q-1: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আবিষ্কার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নামকরণের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ইতিহাস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Q-2: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Q-3: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দার্শনিক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দৃষ্টিভঙ্গি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Q-4: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বৈশিষ্ট্য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গুলো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Q-5: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কোষতত্ত্ব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ইতিহাস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কোষতত্ত্বের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মূল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বক্তব্য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Q-6: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প্রকারভেদ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Q-7: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আদিকোষ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প্রকৃতকোষ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পার্থক্য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Q-8: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জননকোষের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পার্থক্য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Q-9: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উদ্ভিদকোষ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প্রাণীকোষের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পার্থক্য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6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0CE31-13E5-6808-9EBC-6E9FB31C7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16" y="142406"/>
            <a:ext cx="11402568" cy="996602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so much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BDBFD3-00BA-A799-4B6D-94E347AE151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875" y="1139008"/>
            <a:ext cx="5726243" cy="557658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7517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208</TotalTime>
  <Words>1898</Words>
  <Application>Microsoft Office PowerPoint</Application>
  <PresentationFormat>Widescreen</PresentationFormat>
  <Paragraphs>178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Arial Nova Light</vt:lpstr>
      <vt:lpstr>Times New Roman</vt:lpstr>
      <vt:lpstr>Wingdings</vt:lpstr>
      <vt:lpstr>Dark Gradient</vt:lpstr>
      <vt:lpstr>Welcome</vt:lpstr>
      <vt:lpstr>Cell &amp; its Structure (কোষ ও এর গঠন)</vt:lpstr>
      <vt:lpstr>এই পাঠ শেষে শিক্ষার্থীরা…… </vt:lpstr>
      <vt:lpstr>Cell &amp; its Structure (কোষ ও এর গঠন)</vt:lpstr>
      <vt:lpstr>Cell &amp; its Structure (কোষ ও এর গঠন)</vt:lpstr>
      <vt:lpstr>Cell &amp; its Structure (কোষ ও এর গঠন)</vt:lpstr>
      <vt:lpstr>Cell &amp; its Structure (কোষ ও এর গঠন)</vt:lpstr>
      <vt:lpstr>Cell &amp; its Structure (কোষ ও এর গঠন)</vt:lpstr>
      <vt:lpstr>Cell &amp; its Structure (কোষ ও এর গঠন)</vt:lpstr>
      <vt:lpstr>Cell &amp; its Structure (কোষ ও এর গঠন)</vt:lpstr>
      <vt:lpstr>আদিকোষ ও প্রকৃতকোষের মধ্যে পার্থক্য</vt:lpstr>
      <vt:lpstr>Cell &amp; its Structure (কোষ ও এর গঠন)</vt:lpstr>
      <vt:lpstr>দেহকোষ ও জননকোষের মধ্যে পার্থক্য </vt:lpstr>
      <vt:lpstr>Cell &amp; its Structure (কোষ ও এর গঠন)</vt:lpstr>
      <vt:lpstr>উদ্ভিদকোষ ও প্রাণীকোষের মধ্যে পার্থক্যঃ </vt:lpstr>
      <vt:lpstr>মূল্যায়ন </vt:lpstr>
      <vt:lpstr>Thank you so much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ubaydullahbdru@gmail.com</dc:creator>
  <cp:lastModifiedBy>ubaydullahbdru@gmail.com</cp:lastModifiedBy>
  <cp:revision>6</cp:revision>
  <dcterms:created xsi:type="dcterms:W3CDTF">2026-09-26T13:52:44Z</dcterms:created>
  <dcterms:modified xsi:type="dcterms:W3CDTF">2026-09-30T07:23:19Z</dcterms:modified>
</cp:coreProperties>
</file>