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5" r:id="rId8"/>
    <p:sldId id="266" r:id="rId9"/>
    <p:sldId id="267" r:id="rId10"/>
    <p:sldId id="270"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FF"/>
    <a:srgbClr val="2207E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4" d="100"/>
          <a:sy n="84" d="100"/>
        </p:scale>
        <p:origin x="84"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A74C6C-955D-486E-9E44-379E3E5ACF2B}" type="datetimeFigureOut">
              <a:rPr lang="en-US" smtClean="0"/>
              <a:pPr/>
              <a:t>10/14/2026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2F660-A490-4010-955B-926088E2FD6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8F42F660-A490-4010-955B-926088E2FD61}"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2000"/>
            <a:lum/>
          </a:blip>
          <a:srcRect/>
          <a:stretch>
            <a:fillRect t="-30000" b="-3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8" Type="http://schemas.openxmlformats.org/officeDocument/2006/relationships/hyperlink" Target="https://translate.google.com/translate?u=https://unacademy.com/content/nda/study-material/geography/earthquake-causes-and-effects/&amp;hl=bn&amp;sl=en&amp;tl=bn&amp;client=sge" TargetMode="External"/><Relationship Id="rId3" Type="http://schemas.openxmlformats.org/officeDocument/2006/relationships/image" Target="../media/image25.jpeg"/><Relationship Id="rId7" Type="http://schemas.openxmlformats.org/officeDocument/2006/relationships/hyperlink" Target="https://translate.google.com/translate?u=https://www.sms-tsunami-warning.com/pages/earthquakes-introduction&amp;hl=bn&amp;sl=en&amp;tl=bn&amp;client=sge" TargetMode="Externa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hyperlink" Target="https://translate.google.com/translate?u=https://www.longdom.org/open-access/investigating-the-causes-and-consequences-of-earthquakes-99787.html&amp;hl=bn&amp;sl=en&amp;tl=bn&amp;client=sge" TargetMode="External"/><Relationship Id="rId11" Type="http://schemas.openxmlformats.org/officeDocument/2006/relationships/hyperlink" Target="https://www.nashimpervez.com/2024/09/causes-effects-earthquake.html" TargetMode="External"/><Relationship Id="rId5" Type="http://schemas.openxmlformats.org/officeDocument/2006/relationships/hyperlink" Target="https://askfilo.com/user-question-answers-smart-solutions/bhuumikmper-kaarnn-o-phlaaphl-guli-aalocnaa-kro-3433313931363937" TargetMode="External"/><Relationship Id="rId10" Type="http://schemas.openxmlformats.org/officeDocument/2006/relationships/hyperlink" Target="https://translate.google.com/translate?u=https://en.wikipedia.org/wiki/Earthquake&amp;hl=bn&amp;sl=en&amp;tl=bn&amp;client=sge" TargetMode="External"/><Relationship Id="rId4" Type="http://schemas.openxmlformats.org/officeDocument/2006/relationships/hyperlink" Target="https://bn.quora.com/%E0%A6%AD%E0%A7%81%E0%A6%AE%E0%A6%BF%E0%A6%95%E0%A6%AE%E0%A7%8D%E0%A6%AA%E0%A7%87%E0%A6%B0-%E0%A6%AA%E0%A7%8D%E0%A6%B0%E0%A6%A7%E0%A6%BE%E0%A6%A8" TargetMode="External"/><Relationship Id="rId9" Type="http://schemas.openxmlformats.org/officeDocument/2006/relationships/hyperlink" Target="https://bn.wikipedia.org/wiki/%E0%A6%AD%E0%A7%82%E0%A6%AE%E0%A6%BF%E0%A6%95%E0%A6%AE%E0%A7%8D%E0%A6%AA"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hyperlink" Target="http://www.teachers.gov.b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620000" cy="584775"/>
          </a:xfrm>
          <a:prstGeom prst="rect">
            <a:avLst/>
          </a:prstGeom>
          <a:solidFill>
            <a:srgbClr val="002060"/>
          </a:solidFill>
        </p:spPr>
        <p:txBody>
          <a:bodyPr wrap="square" rtlCol="0">
            <a:spAutoFit/>
          </a:bodyPr>
          <a:lstStyle/>
          <a:p>
            <a:pPr algn="ctr"/>
            <a:r>
              <a:rPr lang="en-US" sz="3200" dirty="0" smtClean="0">
                <a:solidFill>
                  <a:srgbClr val="00B050"/>
                </a:solidFill>
                <a:latin typeface="Algerian" pitchFamily="82" charset="0"/>
              </a:rPr>
              <a:t>WELCOME TO MY PRESENTATION</a:t>
            </a:r>
            <a:endParaRPr lang="en-US" sz="3200" dirty="0">
              <a:solidFill>
                <a:srgbClr val="00B050"/>
              </a:solidFill>
              <a:latin typeface="Algerian" pitchFamily="82" charset="0"/>
            </a:endParaRPr>
          </a:p>
        </p:txBody>
      </p:sp>
      <p:sp>
        <p:nvSpPr>
          <p:cNvPr id="3" name="TextBox 2"/>
          <p:cNvSpPr txBox="1"/>
          <p:nvPr/>
        </p:nvSpPr>
        <p:spPr>
          <a:xfrm>
            <a:off x="304800" y="5410200"/>
            <a:ext cx="8686800" cy="1077218"/>
          </a:xfrm>
          <a:prstGeom prst="rect">
            <a:avLst/>
          </a:prstGeom>
          <a:solidFill>
            <a:srgbClr val="2207E9"/>
          </a:solidFill>
        </p:spPr>
        <p:txBody>
          <a:bodyPr wrap="square" rtlCol="0">
            <a:spAutoFit/>
          </a:bodyPr>
          <a:lstStyle/>
          <a:p>
            <a:pPr algn="ctr"/>
            <a:r>
              <a:rPr lang="en-US" sz="3200" dirty="0" smtClean="0">
                <a:solidFill>
                  <a:srgbClr val="FFFF00"/>
                </a:solidFill>
              </a:rPr>
              <a:t>By The Grace of Allah, I Hope That You are Taking Healthy &amp; Passing Peace OF  Environment.</a:t>
            </a:r>
            <a:endParaRPr lang="en-US" sz="3200" dirty="0">
              <a:solidFill>
                <a:srgbClr val="FFFF00"/>
              </a:solidFill>
            </a:endParaRPr>
          </a:p>
        </p:txBody>
      </p:sp>
      <p:pic>
        <p:nvPicPr>
          <p:cNvPr id="6" name="Picture 5" descr="ro4.jpg"/>
          <p:cNvPicPr>
            <a:picLocks noChangeAspect="1"/>
          </p:cNvPicPr>
          <p:nvPr/>
        </p:nvPicPr>
        <p:blipFill>
          <a:blip r:embed="rId2" cstate="print"/>
          <a:stretch>
            <a:fillRect/>
          </a:stretch>
        </p:blipFill>
        <p:spPr>
          <a:xfrm>
            <a:off x="685800" y="914400"/>
            <a:ext cx="3505200" cy="4495800"/>
          </a:xfrm>
          <a:prstGeom prst="rect">
            <a:avLst/>
          </a:prstGeom>
        </p:spPr>
      </p:pic>
      <p:pic>
        <p:nvPicPr>
          <p:cNvPr id="8" name="Picture 7" descr="rose1.jpg"/>
          <p:cNvPicPr>
            <a:picLocks noChangeAspect="1"/>
          </p:cNvPicPr>
          <p:nvPr/>
        </p:nvPicPr>
        <p:blipFill>
          <a:blip r:embed="rId3" cstate="print"/>
          <a:stretch>
            <a:fillRect/>
          </a:stretch>
        </p:blipFill>
        <p:spPr>
          <a:xfrm>
            <a:off x="4191000" y="914400"/>
            <a:ext cx="3933825" cy="44958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2000"/>
                                        <p:tgtEl>
                                          <p:spTgt spid="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47801"/>
            <a:ext cx="4190999" cy="4114800"/>
          </a:xfrm>
          <a:solidFill>
            <a:srgbClr val="FF0000"/>
          </a:solidFill>
        </p:spPr>
        <p:txBody>
          <a:bodyPr>
            <a:normAutofit/>
          </a:bodyPr>
          <a:lstStyle/>
          <a:p>
            <a:pPr lvl="0">
              <a:defRPr/>
            </a:pPr>
            <a:r>
              <a:rPr lang="en-US" dirty="0" err="1" smtClean="0">
                <a:solidFill>
                  <a:srgbClr val="002060"/>
                </a:solidFill>
              </a:rPr>
              <a:t>নামঃমোঃ</a:t>
            </a:r>
            <a:r>
              <a:rPr lang="en-US" dirty="0" smtClean="0">
                <a:solidFill>
                  <a:srgbClr val="002060"/>
                </a:solidFill>
              </a:rPr>
              <a:t> </a:t>
            </a:r>
            <a:r>
              <a:rPr lang="en-US" dirty="0" err="1" smtClean="0">
                <a:solidFill>
                  <a:srgbClr val="002060"/>
                </a:solidFill>
              </a:rPr>
              <a:t>সাইফুল</a:t>
            </a:r>
            <a:r>
              <a:rPr lang="en-US" dirty="0" smtClean="0">
                <a:solidFill>
                  <a:srgbClr val="002060"/>
                </a:solidFill>
              </a:rPr>
              <a:t> </a:t>
            </a:r>
            <a:r>
              <a:rPr lang="en-US" dirty="0" err="1" smtClean="0">
                <a:solidFill>
                  <a:srgbClr val="002060"/>
                </a:solidFill>
              </a:rPr>
              <a:t>ইসলাম</a:t>
            </a:r>
            <a:r>
              <a:rPr lang="en-US" dirty="0" smtClean="0">
                <a:solidFill>
                  <a:srgbClr val="002060"/>
                </a:solidFill>
              </a:rPr>
              <a:t> </a:t>
            </a:r>
            <a:endParaRPr lang="en-US" dirty="0" smtClean="0">
              <a:solidFill>
                <a:srgbClr val="002060"/>
              </a:solidFill>
            </a:endParaRPr>
          </a:p>
          <a:p>
            <a:pPr lvl="0">
              <a:defRPr/>
            </a:pPr>
            <a:r>
              <a:rPr lang="en-US" dirty="0" err="1" smtClean="0">
                <a:solidFill>
                  <a:srgbClr val="002060"/>
                </a:solidFill>
              </a:rPr>
              <a:t>সহকারি</a:t>
            </a:r>
            <a:r>
              <a:rPr lang="en-US" dirty="0" smtClean="0">
                <a:solidFill>
                  <a:srgbClr val="002060"/>
                </a:solidFill>
              </a:rPr>
              <a:t> </a:t>
            </a:r>
            <a:r>
              <a:rPr lang="en-US" dirty="0" err="1" smtClean="0">
                <a:solidFill>
                  <a:srgbClr val="002060"/>
                </a:solidFill>
              </a:rPr>
              <a:t>শিক্ষকঃ</a:t>
            </a:r>
            <a:r>
              <a:rPr lang="en-US" dirty="0" smtClean="0">
                <a:solidFill>
                  <a:srgbClr val="002060"/>
                </a:solidFill>
              </a:rPr>
              <a:t> </a:t>
            </a:r>
            <a:r>
              <a:rPr lang="en-US" dirty="0" err="1" smtClean="0">
                <a:solidFill>
                  <a:srgbClr val="002060"/>
                </a:solidFill>
              </a:rPr>
              <a:t>তথ্য</a:t>
            </a:r>
            <a:r>
              <a:rPr lang="en-US" dirty="0" smtClean="0">
                <a:solidFill>
                  <a:srgbClr val="002060"/>
                </a:solidFill>
              </a:rPr>
              <a:t> ও </a:t>
            </a:r>
            <a:r>
              <a:rPr lang="en-US" dirty="0" err="1" smtClean="0">
                <a:solidFill>
                  <a:srgbClr val="002060"/>
                </a:solidFill>
              </a:rPr>
              <a:t>যোগাযোগ</a:t>
            </a:r>
            <a:r>
              <a:rPr lang="en-US" dirty="0" smtClean="0">
                <a:solidFill>
                  <a:srgbClr val="002060"/>
                </a:solidFill>
              </a:rPr>
              <a:t> </a:t>
            </a:r>
            <a:r>
              <a:rPr lang="en-US" dirty="0" err="1" smtClean="0">
                <a:solidFill>
                  <a:srgbClr val="002060"/>
                </a:solidFill>
              </a:rPr>
              <a:t>প্রযুক্তি</a:t>
            </a:r>
            <a:r>
              <a:rPr lang="en-US" dirty="0" smtClean="0">
                <a:solidFill>
                  <a:srgbClr val="002060"/>
                </a:solidFill>
              </a:rPr>
              <a:t> (ICT) </a:t>
            </a:r>
            <a:endParaRPr lang="en-US" dirty="0" smtClean="0">
              <a:solidFill>
                <a:srgbClr val="002060"/>
              </a:solidFill>
            </a:endParaRPr>
          </a:p>
          <a:p>
            <a:pPr lvl="0">
              <a:defRPr/>
            </a:pPr>
            <a:r>
              <a:rPr lang="en-US" dirty="0" err="1" smtClean="0">
                <a:solidFill>
                  <a:srgbClr val="002060"/>
                </a:solidFill>
              </a:rPr>
              <a:t>প্রতিষ্ঠানঃদুড়দুড়িয়া</a:t>
            </a:r>
            <a:r>
              <a:rPr lang="en-US" dirty="0" smtClean="0">
                <a:solidFill>
                  <a:srgbClr val="002060"/>
                </a:solidFill>
              </a:rPr>
              <a:t> </a:t>
            </a:r>
            <a:r>
              <a:rPr lang="en-US" dirty="0" err="1" smtClean="0">
                <a:solidFill>
                  <a:srgbClr val="002060"/>
                </a:solidFill>
              </a:rPr>
              <a:t>উচ্চ</a:t>
            </a:r>
            <a:r>
              <a:rPr lang="en-US" dirty="0" smtClean="0">
                <a:solidFill>
                  <a:srgbClr val="002060"/>
                </a:solidFill>
              </a:rPr>
              <a:t> </a:t>
            </a:r>
            <a:r>
              <a:rPr lang="en-US" dirty="0" err="1" smtClean="0">
                <a:solidFill>
                  <a:srgbClr val="002060"/>
                </a:solidFill>
              </a:rPr>
              <a:t>বিদ্যালয়</a:t>
            </a:r>
            <a:r>
              <a:rPr lang="en-US" dirty="0" smtClean="0">
                <a:solidFill>
                  <a:srgbClr val="002060"/>
                </a:solidFill>
              </a:rPr>
              <a:t> ও </a:t>
            </a:r>
            <a:r>
              <a:rPr lang="en-US" dirty="0" err="1" smtClean="0">
                <a:solidFill>
                  <a:srgbClr val="002060"/>
                </a:solidFill>
              </a:rPr>
              <a:t>মহাবিদ্যালয়</a:t>
            </a:r>
            <a:r>
              <a:rPr lang="en-US" dirty="0" smtClean="0">
                <a:solidFill>
                  <a:srgbClr val="002060"/>
                </a:solidFill>
              </a:rPr>
              <a:t> </a:t>
            </a:r>
          </a:p>
          <a:p>
            <a:pPr lvl="0">
              <a:defRPr/>
            </a:pPr>
            <a:r>
              <a:rPr lang="en-US" dirty="0" err="1" smtClean="0">
                <a:solidFill>
                  <a:srgbClr val="002060"/>
                </a:solidFill>
              </a:rPr>
              <a:t>লালপুর</a:t>
            </a:r>
            <a:r>
              <a:rPr lang="en-US" dirty="0" smtClean="0">
                <a:solidFill>
                  <a:srgbClr val="002060"/>
                </a:solidFill>
              </a:rPr>
              <a:t>, </a:t>
            </a:r>
            <a:r>
              <a:rPr lang="en-US" dirty="0" err="1" smtClean="0">
                <a:solidFill>
                  <a:srgbClr val="002060"/>
                </a:solidFill>
              </a:rPr>
              <a:t>নাটোর</a:t>
            </a:r>
            <a:r>
              <a:rPr lang="en-US" dirty="0" smtClean="0">
                <a:solidFill>
                  <a:srgbClr val="002060"/>
                </a:solidFill>
              </a:rPr>
              <a:t> </a:t>
            </a:r>
          </a:p>
          <a:p>
            <a:endParaRPr lang="en-US" dirty="0"/>
          </a:p>
        </p:txBody>
      </p:sp>
      <p:sp>
        <p:nvSpPr>
          <p:cNvPr id="5" name="Title 1"/>
          <p:cNvSpPr txBox="1">
            <a:spLocks noGrp="1"/>
          </p:cNvSpPr>
          <p:nvPr>
            <p:ph type="title"/>
          </p:nvPr>
        </p:nvSpPr>
        <p:spPr>
          <a:prstGeom prst="rect">
            <a:avLst/>
          </a:prstGeom>
          <a:solidFill>
            <a:schemeClr val="bg1">
              <a:lumMod val="95000"/>
            </a:schemeClr>
          </a:solidFill>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i="1" u="sng" noProof="0" dirty="0" smtClean="0">
                <a:solidFill>
                  <a:srgbClr val="C00000"/>
                </a:solidFill>
                <a:latin typeface="+mj-lt"/>
                <a:ea typeface="+mj-ea"/>
                <a:cs typeface="+mj-cs"/>
              </a:rPr>
              <a:t>IN</a:t>
            </a:r>
            <a:r>
              <a:rPr lang="en-US" sz="4400" b="1" i="1" u="sng" noProof="0" dirty="0" smtClean="0">
                <a:solidFill>
                  <a:srgbClr val="00B0F0"/>
                </a:solidFill>
                <a:latin typeface="+mj-lt"/>
                <a:ea typeface="+mj-ea"/>
                <a:cs typeface="+mj-cs"/>
              </a:rPr>
              <a:t>TR</a:t>
            </a:r>
            <a:r>
              <a:rPr lang="en-US" sz="4400" b="1" i="1" u="sng" noProof="0" dirty="0" smtClean="0">
                <a:solidFill>
                  <a:srgbClr val="002060"/>
                </a:solidFill>
                <a:latin typeface="+mj-lt"/>
                <a:ea typeface="+mj-ea"/>
                <a:cs typeface="+mj-cs"/>
              </a:rPr>
              <a:t>OD</a:t>
            </a:r>
            <a:r>
              <a:rPr lang="en-US" sz="4400" b="1" i="1" u="sng" noProof="0" dirty="0" smtClean="0">
                <a:solidFill>
                  <a:srgbClr val="7030A0"/>
                </a:solidFill>
                <a:latin typeface="+mj-lt"/>
                <a:ea typeface="+mj-ea"/>
                <a:cs typeface="+mj-cs"/>
              </a:rPr>
              <a:t>UC</a:t>
            </a:r>
            <a:r>
              <a:rPr lang="en-US" sz="4400" b="1" i="1" u="sng" noProof="0" dirty="0" smtClean="0">
                <a:solidFill>
                  <a:srgbClr val="00B050"/>
                </a:solidFill>
                <a:latin typeface="+mj-lt"/>
                <a:ea typeface="+mj-ea"/>
                <a:cs typeface="+mj-cs"/>
              </a:rPr>
              <a:t>TI</a:t>
            </a:r>
            <a:r>
              <a:rPr lang="en-US" sz="4400" b="1" i="1" u="sng" noProof="0" dirty="0" smtClean="0">
                <a:latin typeface="+mj-lt"/>
                <a:ea typeface="+mj-ea"/>
                <a:cs typeface="+mj-cs"/>
              </a:rPr>
              <a:t>ON:-</a:t>
            </a:r>
            <a:r>
              <a:rPr kumimoji="0" lang="en-US" sz="4400" b="1" i="1" u="sng" strike="noStrike" kern="1200" cap="none" spc="0" normalizeH="0" baseline="0" noProof="0" dirty="0" smtClean="0">
                <a:ln>
                  <a:noFill/>
                </a:ln>
                <a:solidFill>
                  <a:schemeClr val="tx1"/>
                </a:solidFill>
                <a:effectLst/>
                <a:uLnTx/>
                <a:uFillTx/>
                <a:latin typeface="+mj-lt"/>
                <a:ea typeface="+mj-ea"/>
                <a:cs typeface="+mj-cs"/>
              </a:rPr>
              <a:t> </a:t>
            </a:r>
            <a:endParaRPr kumimoji="0" lang="en-US" sz="4400" b="1" i="1" u="sng" strike="noStrike" kern="1200" cap="none" spc="0" normalizeH="0" baseline="0" noProof="0" dirty="0">
              <a:ln>
                <a:noFill/>
              </a:ln>
              <a:solidFill>
                <a:schemeClr val="tx1"/>
              </a:solidFill>
              <a:effectLst/>
              <a:uLnTx/>
              <a:uFillTx/>
              <a:latin typeface="+mj-lt"/>
              <a:ea typeface="+mj-ea"/>
              <a:cs typeface="+mj-cs"/>
            </a:endParaRPr>
          </a:p>
        </p:txBody>
      </p:sp>
      <p:sp>
        <p:nvSpPr>
          <p:cNvPr id="8" name="TextBox 7"/>
          <p:cNvSpPr txBox="1"/>
          <p:nvPr/>
        </p:nvSpPr>
        <p:spPr>
          <a:xfrm>
            <a:off x="457200" y="5943600"/>
            <a:ext cx="8229600" cy="369332"/>
          </a:xfrm>
          <a:prstGeom prst="rect">
            <a:avLst/>
          </a:prstGeom>
          <a:solidFill>
            <a:schemeClr val="accent6">
              <a:lumMod val="75000"/>
            </a:schemeClr>
          </a:solidFill>
        </p:spPr>
        <p:txBody>
          <a:bodyPr wrap="square" rtlCol="0">
            <a:spAutoFit/>
          </a:bodyPr>
          <a:lstStyle/>
          <a:p>
            <a:r>
              <a:rPr lang="en-US" dirty="0" smtClean="0"/>
              <a:t>               </a:t>
            </a:r>
            <a:r>
              <a:rPr lang="en-US" dirty="0" smtClean="0"/>
              <a:t>ENGR </a:t>
            </a:r>
            <a:r>
              <a:rPr lang="en-US" dirty="0" smtClean="0"/>
              <a:t>MD SAIFUL ISLAM                                            </a:t>
            </a:r>
            <a:r>
              <a:rPr lang="en-US" dirty="0" smtClean="0"/>
              <a:t>Cell:01334232101</a:t>
            </a:r>
            <a:endParaRPr lang="en-US" dirty="0"/>
          </a:p>
        </p:txBody>
      </p:sp>
      <p:pic>
        <p:nvPicPr>
          <p:cNvPr id="6" name="Picture 5" descr="WhatsApp Image 2026-10-14 at 3.56.00 AM.jpeg"/>
          <p:cNvPicPr>
            <a:picLocks noChangeAspect="1"/>
          </p:cNvPicPr>
          <p:nvPr/>
        </p:nvPicPr>
        <p:blipFill>
          <a:blip r:embed="rId2" cstate="print"/>
          <a:stretch>
            <a:fillRect/>
          </a:stretch>
        </p:blipFill>
        <p:spPr>
          <a:xfrm>
            <a:off x="4648200" y="1219200"/>
            <a:ext cx="3733800" cy="4343400"/>
          </a:xfrm>
          <a:prstGeom prst="rect">
            <a:avLst/>
          </a:prstGeom>
        </p:spPr>
      </p:pic>
      <p:sp>
        <p:nvSpPr>
          <p:cNvPr id="9" name="Content Placeholder 8"/>
          <p:cNvSpPr>
            <a:spLocks noGrp="1"/>
          </p:cNvSpPr>
          <p:nvPr>
            <p:ph sz="half" idx="2"/>
          </p:nvPr>
        </p:nvSpPr>
        <p:spPr>
          <a:xfrm>
            <a:off x="8534400" y="6096000"/>
            <a:ext cx="2476500" cy="2209801"/>
          </a:xfrm>
        </p:spPr>
        <p:txBody>
          <a:bodyPr/>
          <a:lstStyle/>
          <a:p>
            <a:pPr>
              <a:buNone/>
            </a:pP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274638"/>
            <a:ext cx="8686800" cy="868362"/>
          </a:xfrm>
          <a:prstGeom prst="rect">
            <a:avLst/>
          </a:prstGeom>
          <a:solidFill>
            <a:srgbClr val="92D050"/>
          </a:solidFill>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1" u="sng" strike="noStrike" kern="1200" cap="none" spc="0" normalizeH="0" baseline="0" noProof="0" smtClean="0">
                <a:ln>
                  <a:noFill/>
                </a:ln>
                <a:solidFill>
                  <a:schemeClr val="tx1"/>
                </a:solidFill>
                <a:effectLst/>
                <a:uLnTx/>
                <a:uFillTx/>
                <a:latin typeface="+mj-lt"/>
                <a:ea typeface="+mj-ea"/>
                <a:cs typeface="+mj-cs"/>
              </a:rPr>
              <a:t>শি</a:t>
            </a:r>
            <a:r>
              <a:rPr kumimoji="0" lang="en-US" sz="4400" b="1" i="1" u="sng" strike="noStrike" kern="1200" cap="none" spc="0" normalizeH="0" baseline="0" noProof="0" smtClean="0">
                <a:ln>
                  <a:noFill/>
                </a:ln>
                <a:solidFill>
                  <a:srgbClr val="FF0000"/>
                </a:solidFill>
                <a:effectLst/>
                <a:uLnTx/>
                <a:uFillTx/>
                <a:latin typeface="+mj-lt"/>
                <a:ea typeface="+mj-ea"/>
                <a:cs typeface="+mj-cs"/>
              </a:rPr>
              <a:t>রো</a:t>
            </a:r>
            <a:r>
              <a:rPr kumimoji="0" lang="en-US" sz="4400" b="1" i="1" u="sng" strike="noStrike" kern="1200" cap="none" spc="0" normalizeH="0" baseline="0" noProof="0" smtClean="0">
                <a:ln>
                  <a:noFill/>
                </a:ln>
                <a:solidFill>
                  <a:schemeClr val="tx1"/>
                </a:solidFill>
                <a:effectLst/>
                <a:uLnTx/>
                <a:uFillTx/>
                <a:latin typeface="+mj-lt"/>
                <a:ea typeface="+mj-ea"/>
                <a:cs typeface="+mj-cs"/>
              </a:rPr>
              <a:t>না</a:t>
            </a:r>
            <a:r>
              <a:rPr kumimoji="0" lang="en-US" sz="4400" b="1" i="1" u="sng" strike="noStrike" kern="1200" cap="none" spc="0" normalizeH="0" baseline="0" noProof="0" smtClean="0">
                <a:ln>
                  <a:noFill/>
                </a:ln>
                <a:solidFill>
                  <a:srgbClr val="00B050"/>
                </a:solidFill>
                <a:effectLst/>
                <a:uLnTx/>
                <a:uFillTx/>
                <a:latin typeface="+mj-lt"/>
                <a:ea typeface="+mj-ea"/>
                <a:cs typeface="+mj-cs"/>
              </a:rPr>
              <a:t>মঃ</a:t>
            </a:r>
            <a:r>
              <a:rPr kumimoji="0" lang="en-US" sz="4400" b="1" i="1" u="sng" strike="noStrike" kern="1200" cap="none" spc="0" normalizeH="0" baseline="0" noProof="0" smtClean="0">
                <a:ln>
                  <a:noFill/>
                </a:ln>
                <a:solidFill>
                  <a:schemeClr val="tx1"/>
                </a:solidFill>
                <a:effectLst/>
                <a:uLnTx/>
                <a:uFillTx/>
                <a:latin typeface="+mj-lt"/>
                <a:ea typeface="+mj-ea"/>
                <a:cs typeface="+mj-cs"/>
              </a:rPr>
              <a:t>- </a:t>
            </a:r>
            <a:endParaRPr kumimoji="0" lang="en-US" sz="4400" b="1" i="1" u="sng"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152400" y="1143000"/>
            <a:ext cx="8686800" cy="1077218"/>
          </a:xfrm>
          <a:prstGeom prst="rect">
            <a:avLst/>
          </a:prstGeom>
          <a:solidFill>
            <a:schemeClr val="accent2">
              <a:lumMod val="75000"/>
            </a:schemeClr>
          </a:solidFill>
        </p:spPr>
        <p:txBody>
          <a:bodyPr wrap="square" rtlCol="0">
            <a:spAutoFit/>
          </a:bodyPr>
          <a:lstStyle/>
          <a:p>
            <a:pPr algn="ctr"/>
            <a:r>
              <a:rPr lang="en-US" sz="3200" dirty="0" smtClean="0">
                <a:solidFill>
                  <a:srgbClr val="002060"/>
                </a:solidFill>
              </a:rPr>
              <a:t> </a:t>
            </a:r>
            <a:r>
              <a:rPr lang="en-US" sz="4000" dirty="0" smtClean="0">
                <a:solidFill>
                  <a:srgbClr val="C00000"/>
                </a:solidFill>
              </a:rPr>
              <a:t> </a:t>
            </a:r>
            <a:r>
              <a:rPr lang="en-US" sz="2400" dirty="0" err="1" smtClean="0">
                <a:solidFill>
                  <a:srgbClr val="FF0000"/>
                </a:solidFill>
              </a:rPr>
              <a:t>জলবায়ু</a:t>
            </a:r>
            <a:r>
              <a:rPr lang="en-US" sz="2400" dirty="0" smtClean="0">
                <a:solidFill>
                  <a:srgbClr val="002060"/>
                </a:solidFill>
              </a:rPr>
              <a:t> </a:t>
            </a:r>
            <a:r>
              <a:rPr lang="en-US" sz="2400" dirty="0" err="1" smtClean="0">
                <a:solidFill>
                  <a:srgbClr val="0070C0"/>
                </a:solidFill>
              </a:rPr>
              <a:t>পরিবর্তন</a:t>
            </a:r>
            <a:r>
              <a:rPr lang="en-US" sz="2400" dirty="0" smtClean="0">
                <a:solidFill>
                  <a:srgbClr val="002060"/>
                </a:solidFill>
              </a:rPr>
              <a:t> </a:t>
            </a:r>
            <a:r>
              <a:rPr lang="en-US" sz="2400" dirty="0" err="1" smtClean="0">
                <a:solidFill>
                  <a:srgbClr val="002060"/>
                </a:solidFill>
              </a:rPr>
              <a:t>জনিত</a:t>
            </a:r>
            <a:r>
              <a:rPr lang="en-US" sz="2400" dirty="0" smtClean="0">
                <a:solidFill>
                  <a:srgbClr val="002060"/>
                </a:solidFill>
              </a:rPr>
              <a:t> </a:t>
            </a:r>
            <a:r>
              <a:rPr lang="en-US" sz="2400" dirty="0" err="1" smtClean="0">
                <a:solidFill>
                  <a:srgbClr val="00B050"/>
                </a:solidFill>
              </a:rPr>
              <a:t>সচেতনতা</a:t>
            </a:r>
            <a:r>
              <a:rPr lang="en-US" sz="2400" dirty="0" smtClean="0">
                <a:solidFill>
                  <a:srgbClr val="002060"/>
                </a:solidFill>
              </a:rPr>
              <a:t> </a:t>
            </a:r>
            <a:r>
              <a:rPr lang="en-US" sz="2400" dirty="0" err="1" smtClean="0">
                <a:solidFill>
                  <a:srgbClr val="002060"/>
                </a:solidFill>
              </a:rPr>
              <a:t>বৃদ্ধি</a:t>
            </a:r>
            <a:r>
              <a:rPr lang="en-US" sz="2400" dirty="0" smtClean="0">
                <a:solidFill>
                  <a:srgbClr val="002060"/>
                </a:solidFill>
              </a:rPr>
              <a:t> </a:t>
            </a:r>
            <a:r>
              <a:rPr lang="en-US" sz="2400" dirty="0" err="1" smtClean="0">
                <a:solidFill>
                  <a:srgbClr val="002060"/>
                </a:solidFill>
              </a:rPr>
              <a:t>এবং</a:t>
            </a:r>
            <a:r>
              <a:rPr lang="en-US" sz="2400" dirty="0" smtClean="0">
                <a:solidFill>
                  <a:srgbClr val="002060"/>
                </a:solidFill>
              </a:rPr>
              <a:t> </a:t>
            </a:r>
            <a:r>
              <a:rPr lang="en-US" sz="2400" dirty="0" err="1" smtClean="0">
                <a:solidFill>
                  <a:srgbClr val="FFFF00"/>
                </a:solidFill>
              </a:rPr>
              <a:t>দুর্যোগ</a:t>
            </a:r>
            <a:r>
              <a:rPr lang="en-US" sz="2400" dirty="0" smtClean="0">
                <a:solidFill>
                  <a:srgbClr val="002060"/>
                </a:solidFill>
              </a:rPr>
              <a:t> </a:t>
            </a:r>
            <a:r>
              <a:rPr lang="en-US" sz="2400" dirty="0" err="1" smtClean="0">
                <a:solidFill>
                  <a:srgbClr val="002060"/>
                </a:solidFill>
              </a:rPr>
              <a:t>ঝুঁকি</a:t>
            </a:r>
            <a:r>
              <a:rPr lang="en-US" sz="2400" dirty="0" smtClean="0">
                <a:solidFill>
                  <a:srgbClr val="002060"/>
                </a:solidFill>
              </a:rPr>
              <a:t> </a:t>
            </a:r>
            <a:r>
              <a:rPr lang="en-US" sz="2400" dirty="0" err="1" smtClean="0"/>
              <a:t>মোকাবেলা</a:t>
            </a:r>
            <a:r>
              <a:rPr lang="en-US" sz="2400" dirty="0" smtClean="0">
                <a:solidFill>
                  <a:srgbClr val="002060"/>
                </a:solidFill>
              </a:rPr>
              <a:t> </a:t>
            </a:r>
            <a:r>
              <a:rPr lang="en-US" sz="2400" dirty="0" err="1" smtClean="0">
                <a:solidFill>
                  <a:srgbClr val="00B0F0"/>
                </a:solidFill>
              </a:rPr>
              <a:t>বিষয়ক</a:t>
            </a:r>
            <a:r>
              <a:rPr lang="en-US" sz="2400" dirty="0" smtClean="0">
                <a:solidFill>
                  <a:srgbClr val="002060"/>
                </a:solidFill>
              </a:rPr>
              <a:t>।  </a:t>
            </a:r>
            <a:endParaRPr lang="en-US" sz="4000" dirty="0" smtClean="0">
              <a:solidFill>
                <a:srgbClr val="002060"/>
              </a:solidFill>
            </a:endParaRPr>
          </a:p>
        </p:txBody>
      </p:sp>
      <p:pic>
        <p:nvPicPr>
          <p:cNvPr id="5" name="Picture 4" descr="WhatsApp Image 2026-10-12 at 9.57.40 PM.jpeg"/>
          <p:cNvPicPr>
            <a:picLocks noChangeAspect="1"/>
          </p:cNvPicPr>
          <p:nvPr/>
        </p:nvPicPr>
        <p:blipFill>
          <a:blip r:embed="rId2" cstate="print"/>
          <a:stretch>
            <a:fillRect/>
          </a:stretch>
        </p:blipFill>
        <p:spPr>
          <a:xfrm>
            <a:off x="381000" y="2286000"/>
            <a:ext cx="7924800" cy="4419600"/>
          </a:xfrm>
          <a:prstGeom prst="rect">
            <a:avLst/>
          </a:prstGeom>
        </p:spPr>
      </p:pic>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52400"/>
            <a:ext cx="7010400" cy="646331"/>
          </a:xfrm>
          <a:prstGeom prst="rect">
            <a:avLst/>
          </a:prstGeom>
          <a:solidFill>
            <a:srgbClr val="00B050"/>
          </a:solidFill>
        </p:spPr>
        <p:txBody>
          <a:bodyPr wrap="square" rtlCol="0">
            <a:spAutoFit/>
          </a:bodyPr>
          <a:lstStyle/>
          <a:p>
            <a:pPr algn="ctr"/>
            <a:r>
              <a:rPr lang="en-US" sz="3600" dirty="0" err="1" smtClean="0">
                <a:solidFill>
                  <a:srgbClr val="7030A0"/>
                </a:solidFill>
              </a:rPr>
              <a:t>চলো</a:t>
            </a:r>
            <a:r>
              <a:rPr lang="en-US" sz="3600" dirty="0" smtClean="0">
                <a:solidFill>
                  <a:srgbClr val="7030A0"/>
                </a:solidFill>
              </a:rPr>
              <a:t> </a:t>
            </a:r>
            <a:r>
              <a:rPr lang="en-US" sz="3600" dirty="0" err="1" smtClean="0">
                <a:solidFill>
                  <a:srgbClr val="7030A0"/>
                </a:solidFill>
              </a:rPr>
              <a:t>কিছু</a:t>
            </a:r>
            <a:r>
              <a:rPr lang="en-US" sz="3600" dirty="0" smtClean="0">
                <a:solidFill>
                  <a:srgbClr val="7030A0"/>
                </a:solidFill>
              </a:rPr>
              <a:t> </a:t>
            </a:r>
            <a:r>
              <a:rPr lang="en-US" sz="3600" dirty="0" err="1" smtClean="0">
                <a:solidFill>
                  <a:srgbClr val="7030A0"/>
                </a:solidFill>
              </a:rPr>
              <a:t>ছবি</a:t>
            </a:r>
            <a:r>
              <a:rPr lang="en-US" sz="3600" dirty="0" smtClean="0">
                <a:solidFill>
                  <a:srgbClr val="7030A0"/>
                </a:solidFill>
              </a:rPr>
              <a:t> </a:t>
            </a:r>
            <a:r>
              <a:rPr lang="en-US" sz="3600" dirty="0" err="1" smtClean="0">
                <a:solidFill>
                  <a:srgbClr val="7030A0"/>
                </a:solidFill>
              </a:rPr>
              <a:t>দেখিঃ</a:t>
            </a:r>
            <a:r>
              <a:rPr lang="en-US" sz="3600" dirty="0" smtClean="0">
                <a:solidFill>
                  <a:srgbClr val="7030A0"/>
                </a:solidFill>
              </a:rPr>
              <a:t>- </a:t>
            </a:r>
            <a:endParaRPr lang="en-US" sz="3600" dirty="0">
              <a:solidFill>
                <a:srgbClr val="7030A0"/>
              </a:solidFill>
            </a:endParaRPr>
          </a:p>
        </p:txBody>
      </p:sp>
      <p:pic>
        <p:nvPicPr>
          <p:cNvPr id="9" name="Picture 8" descr="WhatsApp Image 2026-10-12 at 7.12.37 PM.jpeg"/>
          <p:cNvPicPr>
            <a:picLocks noChangeAspect="1"/>
          </p:cNvPicPr>
          <p:nvPr/>
        </p:nvPicPr>
        <p:blipFill>
          <a:blip r:embed="rId2" cstate="print"/>
          <a:stretch>
            <a:fillRect/>
          </a:stretch>
        </p:blipFill>
        <p:spPr>
          <a:xfrm>
            <a:off x="228600" y="1066800"/>
            <a:ext cx="1905000" cy="1905000"/>
          </a:xfrm>
          <a:prstGeom prst="rect">
            <a:avLst/>
          </a:prstGeom>
        </p:spPr>
      </p:pic>
      <p:pic>
        <p:nvPicPr>
          <p:cNvPr id="10" name="Picture 9" descr="WhatsApp Image 2026-10-12 at 7.12.48 PM.jpeg"/>
          <p:cNvPicPr>
            <a:picLocks noChangeAspect="1"/>
          </p:cNvPicPr>
          <p:nvPr/>
        </p:nvPicPr>
        <p:blipFill>
          <a:blip r:embed="rId3" cstate="print"/>
          <a:stretch>
            <a:fillRect/>
          </a:stretch>
        </p:blipFill>
        <p:spPr>
          <a:xfrm>
            <a:off x="4572000" y="1066800"/>
            <a:ext cx="2057400" cy="1881188"/>
          </a:xfrm>
          <a:prstGeom prst="rect">
            <a:avLst/>
          </a:prstGeom>
        </p:spPr>
      </p:pic>
      <p:pic>
        <p:nvPicPr>
          <p:cNvPr id="11" name="Picture 10" descr="WhatsApp Image 2026-10-12 at 7.13.00 PM.jpeg"/>
          <p:cNvPicPr>
            <a:picLocks noChangeAspect="1"/>
          </p:cNvPicPr>
          <p:nvPr/>
        </p:nvPicPr>
        <p:blipFill>
          <a:blip r:embed="rId4" cstate="print"/>
          <a:stretch>
            <a:fillRect/>
          </a:stretch>
        </p:blipFill>
        <p:spPr>
          <a:xfrm>
            <a:off x="2438400" y="1066800"/>
            <a:ext cx="1904999" cy="1905001"/>
          </a:xfrm>
          <a:prstGeom prst="rect">
            <a:avLst/>
          </a:prstGeom>
        </p:spPr>
      </p:pic>
      <p:pic>
        <p:nvPicPr>
          <p:cNvPr id="12" name="Picture 11" descr="WhatsApp Image 2026-10-12 at 7.13.24 PM.jpeg"/>
          <p:cNvPicPr>
            <a:picLocks noChangeAspect="1"/>
          </p:cNvPicPr>
          <p:nvPr/>
        </p:nvPicPr>
        <p:blipFill>
          <a:blip r:embed="rId5" cstate="print"/>
          <a:stretch>
            <a:fillRect/>
          </a:stretch>
        </p:blipFill>
        <p:spPr>
          <a:xfrm>
            <a:off x="304800" y="3733800"/>
            <a:ext cx="2057400" cy="2209800"/>
          </a:xfrm>
          <a:prstGeom prst="rect">
            <a:avLst/>
          </a:prstGeom>
        </p:spPr>
      </p:pic>
      <p:pic>
        <p:nvPicPr>
          <p:cNvPr id="13" name="Picture 12" descr="WhatsApp Image 2026-10-12 at 7.13.49 PM.jpeg"/>
          <p:cNvPicPr>
            <a:picLocks noChangeAspect="1"/>
          </p:cNvPicPr>
          <p:nvPr/>
        </p:nvPicPr>
        <p:blipFill>
          <a:blip r:embed="rId6" cstate="print"/>
          <a:stretch>
            <a:fillRect/>
          </a:stretch>
        </p:blipFill>
        <p:spPr>
          <a:xfrm>
            <a:off x="6934200" y="990600"/>
            <a:ext cx="1981200" cy="1981200"/>
          </a:xfrm>
          <a:prstGeom prst="rect">
            <a:avLst/>
          </a:prstGeom>
        </p:spPr>
      </p:pic>
      <p:pic>
        <p:nvPicPr>
          <p:cNvPr id="17" name="Picture 16" descr="03.jpg"/>
          <p:cNvPicPr>
            <a:picLocks noChangeAspect="1"/>
          </p:cNvPicPr>
          <p:nvPr/>
        </p:nvPicPr>
        <p:blipFill>
          <a:blip r:embed="rId7" cstate="print"/>
          <a:stretch>
            <a:fillRect/>
          </a:stretch>
        </p:blipFill>
        <p:spPr>
          <a:xfrm>
            <a:off x="5334000" y="3733800"/>
            <a:ext cx="3200400" cy="2286000"/>
          </a:xfrm>
          <a:prstGeom prst="rect">
            <a:avLst/>
          </a:prstGeom>
        </p:spPr>
      </p:pic>
      <p:pic>
        <p:nvPicPr>
          <p:cNvPr id="18" name="Picture 17" descr="04.jpg"/>
          <p:cNvPicPr>
            <a:picLocks noChangeAspect="1"/>
          </p:cNvPicPr>
          <p:nvPr/>
        </p:nvPicPr>
        <p:blipFill>
          <a:blip r:embed="rId8" cstate="print"/>
          <a:stretch>
            <a:fillRect/>
          </a:stretch>
        </p:blipFill>
        <p:spPr>
          <a:xfrm>
            <a:off x="2590800" y="3733800"/>
            <a:ext cx="2514600" cy="2209800"/>
          </a:xfrm>
          <a:prstGeom prst="rect">
            <a:avLst/>
          </a:prstGeom>
        </p:spPr>
      </p:pic>
      <p:sp>
        <p:nvSpPr>
          <p:cNvPr id="19" name="Right Arrow 18"/>
          <p:cNvSpPr/>
          <p:nvPr/>
        </p:nvSpPr>
        <p:spPr>
          <a:xfrm>
            <a:off x="2133600" y="1905000"/>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4343400" y="1752600"/>
            <a:ext cx="228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6629400" y="1752600"/>
            <a:ext cx="304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7696200" y="2971800"/>
            <a:ext cx="762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22" idx="1"/>
          </p:cNvCxnSpPr>
          <p:nvPr/>
        </p:nvCxnSpPr>
        <p:spPr>
          <a:xfrm flipH="1" flipV="1">
            <a:off x="1066800" y="3276600"/>
            <a:ext cx="66294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Down Arrow 24"/>
          <p:cNvSpPr/>
          <p:nvPr/>
        </p:nvSpPr>
        <p:spPr>
          <a:xfrm>
            <a:off x="1143000" y="32766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a:off x="2362200" y="4495800"/>
            <a:ext cx="228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a:off x="5105400" y="4343400"/>
            <a:ext cx="228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6400800" cy="1015663"/>
          </a:xfrm>
          <a:prstGeom prst="rect">
            <a:avLst/>
          </a:prstGeom>
          <a:solidFill>
            <a:schemeClr val="accent4">
              <a:lumMod val="20000"/>
              <a:lumOff val="80000"/>
            </a:schemeClr>
          </a:solidFill>
        </p:spPr>
        <p:txBody>
          <a:bodyPr wrap="square" rtlCol="0">
            <a:spAutoFit/>
          </a:bodyPr>
          <a:lstStyle/>
          <a:p>
            <a:pPr algn="ctr"/>
            <a:r>
              <a:rPr lang="en-US" sz="6000" b="1" i="1" u="sng" dirty="0" err="1" smtClean="0">
                <a:solidFill>
                  <a:srgbClr val="FF0000"/>
                </a:solidFill>
              </a:rPr>
              <a:t>শিখণফলঃ</a:t>
            </a:r>
            <a:r>
              <a:rPr lang="en-US" sz="6000" b="1" i="1" u="sng" dirty="0" smtClean="0">
                <a:solidFill>
                  <a:srgbClr val="FF0000"/>
                </a:solidFill>
              </a:rPr>
              <a:t>-</a:t>
            </a:r>
            <a:r>
              <a:rPr lang="en-US" sz="2800" dirty="0" smtClean="0"/>
              <a:t> </a:t>
            </a:r>
            <a:endParaRPr lang="en-US" sz="2800" dirty="0"/>
          </a:p>
        </p:txBody>
      </p:sp>
      <p:sp>
        <p:nvSpPr>
          <p:cNvPr id="3" name="TextBox 2"/>
          <p:cNvSpPr txBox="1"/>
          <p:nvPr/>
        </p:nvSpPr>
        <p:spPr>
          <a:xfrm>
            <a:off x="304800" y="1524000"/>
            <a:ext cx="8686800" cy="4154984"/>
          </a:xfrm>
          <a:prstGeom prst="rect">
            <a:avLst/>
          </a:prstGeom>
          <a:solidFill>
            <a:srgbClr val="00B0F0"/>
          </a:solidFill>
        </p:spPr>
        <p:txBody>
          <a:bodyPr wrap="square" rtlCol="0">
            <a:spAutoFit/>
          </a:bodyPr>
          <a:lstStyle/>
          <a:p>
            <a:r>
              <a:rPr lang="en-US" sz="4000" b="1" dirty="0" err="1" smtClean="0"/>
              <a:t>এই</a:t>
            </a:r>
            <a:r>
              <a:rPr lang="en-US" sz="4000" b="1" dirty="0" smtClean="0"/>
              <a:t> </a:t>
            </a:r>
            <a:r>
              <a:rPr lang="en-US" sz="4000" b="1" dirty="0" err="1" smtClean="0"/>
              <a:t>অধ্যায়ে</a:t>
            </a:r>
            <a:r>
              <a:rPr lang="en-US" sz="4000" b="1" dirty="0" smtClean="0"/>
              <a:t> </a:t>
            </a:r>
            <a:r>
              <a:rPr lang="en-US" sz="4000" b="1" dirty="0" err="1" smtClean="0"/>
              <a:t>আমরা</a:t>
            </a:r>
            <a:r>
              <a:rPr lang="en-US" sz="4000" b="1" dirty="0" smtClean="0"/>
              <a:t> </a:t>
            </a:r>
            <a:r>
              <a:rPr lang="en-US" sz="4000" b="1" dirty="0" err="1" smtClean="0"/>
              <a:t>যা</a:t>
            </a:r>
            <a:r>
              <a:rPr lang="en-US" sz="4000" b="1" dirty="0" smtClean="0"/>
              <a:t> </a:t>
            </a:r>
            <a:r>
              <a:rPr lang="en-US" sz="4000" b="1" dirty="0" err="1" smtClean="0"/>
              <a:t>যা</a:t>
            </a:r>
            <a:r>
              <a:rPr lang="en-US" sz="4000" b="1" dirty="0" smtClean="0"/>
              <a:t> </a:t>
            </a:r>
            <a:r>
              <a:rPr lang="en-US" sz="4000" b="1" dirty="0" err="1" smtClean="0"/>
              <a:t>জানবঃ</a:t>
            </a:r>
            <a:r>
              <a:rPr lang="en-US" sz="4000" b="1" dirty="0" smtClean="0"/>
              <a:t>- </a:t>
            </a:r>
          </a:p>
          <a:p>
            <a:r>
              <a:rPr lang="en-US" sz="2800" dirty="0" smtClean="0">
                <a:solidFill>
                  <a:srgbClr val="002060"/>
                </a:solidFill>
              </a:rPr>
              <a:t>১। </a:t>
            </a:r>
            <a:r>
              <a:rPr lang="en-US" sz="2800" dirty="0" err="1" smtClean="0">
                <a:solidFill>
                  <a:srgbClr val="002060"/>
                </a:solidFill>
              </a:rPr>
              <a:t>আবহাওয়া</a:t>
            </a:r>
            <a:r>
              <a:rPr lang="en-US" sz="2800" dirty="0" smtClean="0">
                <a:solidFill>
                  <a:srgbClr val="002060"/>
                </a:solidFill>
              </a:rPr>
              <a:t> ও </a:t>
            </a:r>
            <a:r>
              <a:rPr lang="en-US" sz="2800" dirty="0" err="1" smtClean="0">
                <a:solidFill>
                  <a:srgbClr val="002060"/>
                </a:solidFill>
              </a:rPr>
              <a:t>জলবায়ু</a:t>
            </a:r>
            <a:r>
              <a:rPr lang="en-US" sz="2800" dirty="0" smtClean="0">
                <a:solidFill>
                  <a:srgbClr val="002060"/>
                </a:solidFill>
              </a:rPr>
              <a:t> </a:t>
            </a:r>
            <a:r>
              <a:rPr lang="en-US" sz="2800" dirty="0" err="1" smtClean="0">
                <a:solidFill>
                  <a:srgbClr val="002060"/>
                </a:solidFill>
              </a:rPr>
              <a:t>কিভাবে</a:t>
            </a:r>
            <a:r>
              <a:rPr lang="en-US" sz="2800" dirty="0" smtClean="0">
                <a:solidFill>
                  <a:srgbClr val="002060"/>
                </a:solidFill>
              </a:rPr>
              <a:t> </a:t>
            </a:r>
            <a:r>
              <a:rPr lang="en-US" sz="2800" dirty="0" err="1" smtClean="0">
                <a:solidFill>
                  <a:srgbClr val="002060"/>
                </a:solidFill>
              </a:rPr>
              <a:t>পরির্বতন</a:t>
            </a:r>
            <a:r>
              <a:rPr lang="en-US" sz="2800" dirty="0" smtClean="0">
                <a:solidFill>
                  <a:srgbClr val="002060"/>
                </a:solidFill>
              </a:rPr>
              <a:t> </a:t>
            </a:r>
            <a:r>
              <a:rPr lang="en-US" sz="2800" dirty="0" err="1" smtClean="0">
                <a:solidFill>
                  <a:srgbClr val="002060"/>
                </a:solidFill>
              </a:rPr>
              <a:t>হবে</a:t>
            </a:r>
            <a:r>
              <a:rPr lang="en-US" sz="2800" dirty="0" smtClean="0">
                <a:solidFill>
                  <a:srgbClr val="002060"/>
                </a:solidFill>
              </a:rPr>
              <a:t> </a:t>
            </a:r>
            <a:r>
              <a:rPr lang="en-US" sz="2800" dirty="0" err="1" smtClean="0">
                <a:solidFill>
                  <a:srgbClr val="002060"/>
                </a:solidFill>
              </a:rPr>
              <a:t>তা</a:t>
            </a:r>
            <a:r>
              <a:rPr lang="en-US" sz="2800" dirty="0" smtClean="0">
                <a:solidFill>
                  <a:srgbClr val="002060"/>
                </a:solidFill>
              </a:rPr>
              <a:t> </a:t>
            </a:r>
            <a:r>
              <a:rPr lang="en-US" sz="2800" dirty="0" err="1" smtClean="0">
                <a:solidFill>
                  <a:srgbClr val="002060"/>
                </a:solidFill>
              </a:rPr>
              <a:t>সম্পর্কে</a:t>
            </a:r>
            <a:r>
              <a:rPr lang="en-US" sz="2800" dirty="0" smtClean="0">
                <a:solidFill>
                  <a:srgbClr val="002060"/>
                </a:solidFill>
              </a:rPr>
              <a:t> </a:t>
            </a:r>
            <a:r>
              <a:rPr lang="en-US" sz="2800" dirty="0" err="1" smtClean="0">
                <a:solidFill>
                  <a:srgbClr val="002060"/>
                </a:solidFill>
              </a:rPr>
              <a:t>ধারণা</a:t>
            </a:r>
            <a:r>
              <a:rPr lang="en-US" sz="2800" dirty="0" smtClean="0">
                <a:solidFill>
                  <a:srgbClr val="002060"/>
                </a:solidFill>
              </a:rPr>
              <a:t> </a:t>
            </a:r>
            <a:r>
              <a:rPr lang="en-US" sz="2800" dirty="0" err="1" smtClean="0">
                <a:solidFill>
                  <a:srgbClr val="002060"/>
                </a:solidFill>
              </a:rPr>
              <a:t>পাওয়া</a:t>
            </a:r>
            <a:r>
              <a:rPr lang="en-US" sz="2800" dirty="0" smtClean="0">
                <a:solidFill>
                  <a:srgbClr val="002060"/>
                </a:solidFill>
              </a:rPr>
              <a:t> </a:t>
            </a:r>
            <a:r>
              <a:rPr lang="en-US" sz="2800" dirty="0" err="1" smtClean="0">
                <a:solidFill>
                  <a:srgbClr val="002060"/>
                </a:solidFill>
              </a:rPr>
              <a:t>যায়</a:t>
            </a:r>
            <a:r>
              <a:rPr lang="en-US" sz="2800" dirty="0" smtClean="0">
                <a:solidFill>
                  <a:srgbClr val="002060"/>
                </a:solidFill>
              </a:rPr>
              <a:t>। </a:t>
            </a:r>
          </a:p>
          <a:p>
            <a:r>
              <a:rPr lang="en-US" sz="2800" dirty="0" smtClean="0">
                <a:solidFill>
                  <a:srgbClr val="002060"/>
                </a:solidFill>
              </a:rPr>
              <a:t>২।প্রাকৃতিক </a:t>
            </a:r>
            <a:r>
              <a:rPr lang="en-US" sz="2800" dirty="0" err="1" smtClean="0">
                <a:solidFill>
                  <a:srgbClr val="002060"/>
                </a:solidFill>
              </a:rPr>
              <a:t>দুর্যোগ</a:t>
            </a:r>
            <a:r>
              <a:rPr lang="en-US" sz="2800" dirty="0" smtClean="0">
                <a:solidFill>
                  <a:srgbClr val="002060"/>
                </a:solidFill>
              </a:rPr>
              <a:t> </a:t>
            </a:r>
            <a:r>
              <a:rPr lang="en-US" sz="2800" dirty="0" err="1" smtClean="0">
                <a:solidFill>
                  <a:srgbClr val="002060"/>
                </a:solidFill>
              </a:rPr>
              <a:t>কেনো</a:t>
            </a:r>
            <a:r>
              <a:rPr lang="en-US" sz="2800" dirty="0" smtClean="0">
                <a:solidFill>
                  <a:srgbClr val="002060"/>
                </a:solidFill>
              </a:rPr>
              <a:t> </a:t>
            </a:r>
            <a:r>
              <a:rPr lang="en-US" sz="2800" dirty="0" err="1" smtClean="0">
                <a:solidFill>
                  <a:srgbClr val="002060"/>
                </a:solidFill>
              </a:rPr>
              <a:t>হয়</a:t>
            </a:r>
            <a:r>
              <a:rPr lang="en-US" sz="2800" dirty="0" smtClean="0">
                <a:solidFill>
                  <a:srgbClr val="002060"/>
                </a:solidFill>
              </a:rPr>
              <a:t> ও </a:t>
            </a:r>
            <a:r>
              <a:rPr lang="en-US" sz="2800" dirty="0" err="1" smtClean="0">
                <a:solidFill>
                  <a:srgbClr val="002060"/>
                </a:solidFill>
              </a:rPr>
              <a:t>কীভাবে</a:t>
            </a:r>
            <a:r>
              <a:rPr lang="en-US" sz="2800" dirty="0" smtClean="0">
                <a:solidFill>
                  <a:srgbClr val="002060"/>
                </a:solidFill>
              </a:rPr>
              <a:t> </a:t>
            </a:r>
            <a:r>
              <a:rPr lang="en-US" sz="2800" dirty="0" err="1" smtClean="0">
                <a:solidFill>
                  <a:srgbClr val="002060"/>
                </a:solidFill>
              </a:rPr>
              <a:t>এর</a:t>
            </a:r>
            <a:r>
              <a:rPr lang="en-US" sz="2800" dirty="0" smtClean="0">
                <a:solidFill>
                  <a:srgbClr val="002060"/>
                </a:solidFill>
              </a:rPr>
              <a:t> </a:t>
            </a:r>
            <a:r>
              <a:rPr lang="en-US" sz="2800" dirty="0" err="1" smtClean="0">
                <a:solidFill>
                  <a:srgbClr val="002060"/>
                </a:solidFill>
              </a:rPr>
              <a:t>মোকাবেলা</a:t>
            </a:r>
            <a:r>
              <a:rPr lang="en-US" sz="2800" dirty="0" smtClean="0">
                <a:solidFill>
                  <a:srgbClr val="002060"/>
                </a:solidFill>
              </a:rPr>
              <a:t> </a:t>
            </a:r>
            <a:r>
              <a:rPr lang="en-US" sz="2800" dirty="0" err="1" smtClean="0">
                <a:solidFill>
                  <a:srgbClr val="002060"/>
                </a:solidFill>
              </a:rPr>
              <a:t>করতে</a:t>
            </a:r>
            <a:r>
              <a:rPr lang="en-US" sz="2800" dirty="0" smtClean="0">
                <a:solidFill>
                  <a:srgbClr val="002060"/>
                </a:solidFill>
              </a:rPr>
              <a:t> </a:t>
            </a:r>
            <a:r>
              <a:rPr lang="en-US" sz="2800" dirty="0" err="1" smtClean="0">
                <a:solidFill>
                  <a:srgbClr val="002060"/>
                </a:solidFill>
              </a:rPr>
              <a:t>হবে</a:t>
            </a:r>
            <a:r>
              <a:rPr lang="en-US" sz="2800" dirty="0" smtClean="0">
                <a:solidFill>
                  <a:srgbClr val="002060"/>
                </a:solidFill>
              </a:rPr>
              <a:t> </a:t>
            </a:r>
            <a:r>
              <a:rPr lang="en-US" sz="2800" dirty="0" err="1" smtClean="0">
                <a:solidFill>
                  <a:srgbClr val="002060"/>
                </a:solidFill>
              </a:rPr>
              <a:t>তা</a:t>
            </a:r>
            <a:r>
              <a:rPr lang="en-US" sz="2800" dirty="0" smtClean="0">
                <a:solidFill>
                  <a:srgbClr val="002060"/>
                </a:solidFill>
              </a:rPr>
              <a:t> </a:t>
            </a:r>
            <a:r>
              <a:rPr lang="en-US" sz="2800" dirty="0" err="1" smtClean="0">
                <a:solidFill>
                  <a:srgbClr val="002060"/>
                </a:solidFill>
              </a:rPr>
              <a:t>সম্পর্কে</a:t>
            </a:r>
            <a:r>
              <a:rPr lang="en-US" sz="2800" dirty="0" smtClean="0">
                <a:solidFill>
                  <a:srgbClr val="002060"/>
                </a:solidFill>
              </a:rPr>
              <a:t> </a:t>
            </a:r>
            <a:r>
              <a:rPr lang="en-US" sz="2800" dirty="0" err="1" smtClean="0">
                <a:solidFill>
                  <a:srgbClr val="002060"/>
                </a:solidFill>
              </a:rPr>
              <a:t>জানতে</a:t>
            </a:r>
            <a:r>
              <a:rPr lang="en-US" sz="2800" dirty="0" smtClean="0">
                <a:solidFill>
                  <a:srgbClr val="002060"/>
                </a:solidFill>
              </a:rPr>
              <a:t> </a:t>
            </a:r>
            <a:r>
              <a:rPr lang="en-US" sz="2800" dirty="0" err="1" smtClean="0">
                <a:solidFill>
                  <a:srgbClr val="002060"/>
                </a:solidFill>
              </a:rPr>
              <a:t>পারব</a:t>
            </a:r>
            <a:r>
              <a:rPr lang="en-US" sz="2800" dirty="0" smtClean="0">
                <a:solidFill>
                  <a:srgbClr val="002060"/>
                </a:solidFill>
              </a:rPr>
              <a:t>। </a:t>
            </a:r>
          </a:p>
          <a:p>
            <a:r>
              <a:rPr lang="en-US" sz="2800" dirty="0" smtClean="0">
                <a:solidFill>
                  <a:srgbClr val="002060"/>
                </a:solidFill>
              </a:rPr>
              <a:t>৩। </a:t>
            </a:r>
            <a:r>
              <a:rPr lang="en-US" sz="2800" dirty="0" err="1" smtClean="0">
                <a:solidFill>
                  <a:srgbClr val="002060"/>
                </a:solidFill>
              </a:rPr>
              <a:t>মানব</a:t>
            </a:r>
            <a:r>
              <a:rPr lang="en-US" sz="2800" dirty="0" smtClean="0">
                <a:solidFill>
                  <a:srgbClr val="002060"/>
                </a:solidFill>
              </a:rPr>
              <a:t> </a:t>
            </a:r>
            <a:r>
              <a:rPr lang="en-US" sz="2800" dirty="0" err="1" smtClean="0">
                <a:solidFill>
                  <a:srgbClr val="002060"/>
                </a:solidFill>
              </a:rPr>
              <a:t>সৃষ্ট</a:t>
            </a:r>
            <a:r>
              <a:rPr lang="en-US" sz="2800" dirty="0" smtClean="0">
                <a:solidFill>
                  <a:srgbClr val="002060"/>
                </a:solidFill>
              </a:rPr>
              <a:t> </a:t>
            </a:r>
            <a:r>
              <a:rPr lang="en-US" sz="2800" dirty="0" err="1" smtClean="0">
                <a:solidFill>
                  <a:srgbClr val="002060"/>
                </a:solidFill>
              </a:rPr>
              <a:t>দর্যোগ</a:t>
            </a:r>
            <a:r>
              <a:rPr lang="en-US" sz="2800" dirty="0" smtClean="0">
                <a:solidFill>
                  <a:srgbClr val="002060"/>
                </a:solidFill>
              </a:rPr>
              <a:t>  </a:t>
            </a:r>
            <a:r>
              <a:rPr lang="en-US" sz="2800" dirty="0" err="1" smtClean="0">
                <a:solidFill>
                  <a:srgbClr val="002060"/>
                </a:solidFill>
              </a:rPr>
              <a:t>কি</a:t>
            </a:r>
            <a:r>
              <a:rPr lang="en-US" sz="2800" dirty="0" smtClean="0">
                <a:solidFill>
                  <a:srgbClr val="002060"/>
                </a:solidFill>
              </a:rPr>
              <a:t> </a:t>
            </a:r>
            <a:r>
              <a:rPr lang="en-US" sz="2800" dirty="0" err="1" smtClean="0">
                <a:solidFill>
                  <a:srgbClr val="002060"/>
                </a:solidFill>
              </a:rPr>
              <a:t>প্রভাব</a:t>
            </a:r>
            <a:r>
              <a:rPr lang="en-US" sz="2800" dirty="0" smtClean="0">
                <a:solidFill>
                  <a:srgbClr val="002060"/>
                </a:solidFill>
              </a:rPr>
              <a:t> </a:t>
            </a:r>
            <a:r>
              <a:rPr lang="en-US" sz="2800" dirty="0" err="1" smtClean="0">
                <a:solidFill>
                  <a:srgbClr val="002060"/>
                </a:solidFill>
              </a:rPr>
              <a:t>রাখছে</a:t>
            </a:r>
            <a:r>
              <a:rPr lang="en-US" sz="2800" dirty="0" smtClean="0">
                <a:solidFill>
                  <a:srgbClr val="002060"/>
                </a:solidFill>
              </a:rPr>
              <a:t> </a:t>
            </a:r>
            <a:r>
              <a:rPr lang="en-US" sz="2800" dirty="0" err="1" smtClean="0">
                <a:solidFill>
                  <a:srgbClr val="002060"/>
                </a:solidFill>
              </a:rPr>
              <a:t>তা</a:t>
            </a:r>
            <a:r>
              <a:rPr lang="en-US" sz="2800" dirty="0" smtClean="0">
                <a:solidFill>
                  <a:srgbClr val="002060"/>
                </a:solidFill>
              </a:rPr>
              <a:t> </a:t>
            </a:r>
            <a:r>
              <a:rPr lang="en-US" sz="2800" dirty="0" err="1" smtClean="0">
                <a:solidFill>
                  <a:srgbClr val="002060"/>
                </a:solidFill>
              </a:rPr>
              <a:t>জানা</a:t>
            </a:r>
            <a:r>
              <a:rPr lang="en-US" sz="2800" dirty="0" smtClean="0">
                <a:solidFill>
                  <a:srgbClr val="002060"/>
                </a:solidFill>
              </a:rPr>
              <a:t> </a:t>
            </a:r>
            <a:r>
              <a:rPr lang="en-US" sz="2800" dirty="0" err="1" smtClean="0">
                <a:solidFill>
                  <a:srgbClr val="002060"/>
                </a:solidFill>
              </a:rPr>
              <a:t>যাবে</a:t>
            </a:r>
            <a:r>
              <a:rPr lang="en-US" sz="2800" dirty="0" smtClean="0">
                <a:solidFill>
                  <a:srgbClr val="002060"/>
                </a:solidFill>
              </a:rPr>
              <a:t>।</a:t>
            </a:r>
          </a:p>
          <a:p>
            <a:r>
              <a:rPr lang="en-US" sz="2800" dirty="0" smtClean="0">
                <a:solidFill>
                  <a:srgbClr val="002060"/>
                </a:solidFill>
              </a:rPr>
              <a:t>৪।তাপদহ </a:t>
            </a:r>
            <a:r>
              <a:rPr lang="en-US" sz="2800" dirty="0" err="1" smtClean="0">
                <a:solidFill>
                  <a:srgbClr val="002060"/>
                </a:solidFill>
              </a:rPr>
              <a:t>মানব</a:t>
            </a:r>
            <a:r>
              <a:rPr lang="en-US" sz="2800" dirty="0" smtClean="0">
                <a:solidFill>
                  <a:srgbClr val="002060"/>
                </a:solidFill>
              </a:rPr>
              <a:t> </a:t>
            </a:r>
            <a:r>
              <a:rPr lang="en-US" sz="2800" dirty="0" err="1" smtClean="0">
                <a:solidFill>
                  <a:srgbClr val="002060"/>
                </a:solidFill>
              </a:rPr>
              <a:t>জীবনে</a:t>
            </a:r>
            <a:r>
              <a:rPr lang="en-US" sz="2800" dirty="0" smtClean="0">
                <a:solidFill>
                  <a:srgbClr val="002060"/>
                </a:solidFill>
              </a:rPr>
              <a:t> </a:t>
            </a:r>
            <a:r>
              <a:rPr lang="en-US" sz="2800" dirty="0" err="1" smtClean="0">
                <a:solidFill>
                  <a:srgbClr val="002060"/>
                </a:solidFill>
              </a:rPr>
              <a:t>কি</a:t>
            </a:r>
            <a:r>
              <a:rPr lang="en-US" sz="2800" dirty="0" smtClean="0">
                <a:solidFill>
                  <a:srgbClr val="002060"/>
                </a:solidFill>
              </a:rPr>
              <a:t> </a:t>
            </a:r>
            <a:r>
              <a:rPr lang="en-US" sz="2800" dirty="0" err="1" smtClean="0">
                <a:solidFill>
                  <a:srgbClr val="002060"/>
                </a:solidFill>
              </a:rPr>
              <a:t>প্রভাব</a:t>
            </a:r>
            <a:r>
              <a:rPr lang="en-US" sz="2800" dirty="0" smtClean="0">
                <a:solidFill>
                  <a:srgbClr val="002060"/>
                </a:solidFill>
              </a:rPr>
              <a:t> </a:t>
            </a:r>
            <a:r>
              <a:rPr lang="en-US" sz="2800" dirty="0" err="1" smtClean="0">
                <a:solidFill>
                  <a:srgbClr val="002060"/>
                </a:solidFill>
              </a:rPr>
              <a:t>রাখছে</a:t>
            </a:r>
            <a:r>
              <a:rPr lang="en-US" sz="2800" dirty="0" smtClean="0">
                <a:solidFill>
                  <a:srgbClr val="002060"/>
                </a:solidFill>
              </a:rPr>
              <a:t> </a:t>
            </a:r>
            <a:r>
              <a:rPr lang="en-US" sz="2800" dirty="0" err="1" smtClean="0">
                <a:solidFill>
                  <a:srgbClr val="002060"/>
                </a:solidFill>
              </a:rPr>
              <a:t>তা</a:t>
            </a:r>
            <a:r>
              <a:rPr lang="en-US" sz="2800" dirty="0" smtClean="0">
                <a:solidFill>
                  <a:srgbClr val="002060"/>
                </a:solidFill>
              </a:rPr>
              <a:t> </a:t>
            </a:r>
            <a:r>
              <a:rPr lang="en-US" sz="2800" dirty="0" err="1" smtClean="0">
                <a:solidFill>
                  <a:srgbClr val="002060"/>
                </a:solidFill>
              </a:rPr>
              <a:t>সম্পর্কে</a:t>
            </a:r>
            <a:r>
              <a:rPr lang="en-US" sz="2800" dirty="0" smtClean="0">
                <a:solidFill>
                  <a:srgbClr val="002060"/>
                </a:solidFill>
              </a:rPr>
              <a:t> </a:t>
            </a:r>
            <a:r>
              <a:rPr lang="en-US" sz="2800" dirty="0" err="1" smtClean="0">
                <a:solidFill>
                  <a:srgbClr val="002060"/>
                </a:solidFill>
              </a:rPr>
              <a:t>জানা</a:t>
            </a:r>
            <a:r>
              <a:rPr lang="en-US" sz="2800" dirty="0" smtClean="0">
                <a:solidFill>
                  <a:srgbClr val="002060"/>
                </a:solidFill>
              </a:rPr>
              <a:t> </a:t>
            </a:r>
            <a:r>
              <a:rPr lang="en-US" sz="2800" dirty="0" err="1" smtClean="0">
                <a:solidFill>
                  <a:srgbClr val="002060"/>
                </a:solidFill>
              </a:rPr>
              <a:t>যাবে</a:t>
            </a:r>
            <a:r>
              <a:rPr lang="en-US" sz="2800" dirty="0" smtClean="0">
                <a:solidFill>
                  <a:srgbClr val="002060"/>
                </a:solidFill>
              </a:rPr>
              <a:t>।   </a:t>
            </a:r>
          </a:p>
          <a:p>
            <a:r>
              <a:rPr lang="en-US" sz="2800" dirty="0" smtClean="0">
                <a:solidFill>
                  <a:srgbClr val="002060"/>
                </a:solidFill>
              </a:rPr>
              <a:t>৫। </a:t>
            </a:r>
            <a:r>
              <a:rPr lang="en-US" sz="2800" dirty="0" err="1" smtClean="0">
                <a:solidFill>
                  <a:srgbClr val="002060"/>
                </a:solidFill>
              </a:rPr>
              <a:t>ঘুর্ণিঝড়</a:t>
            </a:r>
            <a:r>
              <a:rPr lang="en-US" sz="2800" dirty="0" smtClean="0">
                <a:solidFill>
                  <a:srgbClr val="002060"/>
                </a:solidFill>
              </a:rPr>
              <a:t>, </a:t>
            </a:r>
            <a:r>
              <a:rPr lang="en-US" sz="2800" dirty="0" err="1" smtClean="0">
                <a:solidFill>
                  <a:srgbClr val="002060"/>
                </a:solidFill>
              </a:rPr>
              <a:t>বন-উজাড়</a:t>
            </a:r>
            <a:r>
              <a:rPr lang="en-US" sz="2800" dirty="0" smtClean="0">
                <a:solidFill>
                  <a:srgbClr val="002060"/>
                </a:solidFill>
              </a:rPr>
              <a:t>, </a:t>
            </a:r>
            <a:r>
              <a:rPr lang="en-US" sz="2800" dirty="0" err="1" smtClean="0">
                <a:solidFill>
                  <a:srgbClr val="002060"/>
                </a:solidFill>
              </a:rPr>
              <a:t>নদী</a:t>
            </a:r>
            <a:r>
              <a:rPr lang="en-US" sz="2800" dirty="0" smtClean="0">
                <a:solidFill>
                  <a:srgbClr val="002060"/>
                </a:solidFill>
              </a:rPr>
              <a:t> </a:t>
            </a:r>
            <a:r>
              <a:rPr lang="en-US" sz="2800" dirty="0" err="1" smtClean="0">
                <a:solidFill>
                  <a:srgbClr val="002060"/>
                </a:solidFill>
              </a:rPr>
              <a:t>ভাঙ্গন</a:t>
            </a:r>
            <a:r>
              <a:rPr lang="en-US" sz="2800" dirty="0" smtClean="0">
                <a:solidFill>
                  <a:srgbClr val="002060"/>
                </a:solidFill>
              </a:rPr>
              <a:t> </a:t>
            </a:r>
            <a:r>
              <a:rPr lang="en-US" sz="2800" dirty="0" err="1" smtClean="0">
                <a:solidFill>
                  <a:srgbClr val="002060"/>
                </a:solidFill>
              </a:rPr>
              <a:t>কি</a:t>
            </a:r>
            <a:r>
              <a:rPr lang="en-US" sz="2800" dirty="0" smtClean="0">
                <a:solidFill>
                  <a:srgbClr val="002060"/>
                </a:solidFill>
              </a:rPr>
              <a:t> </a:t>
            </a:r>
            <a:r>
              <a:rPr lang="en-US" sz="2800" dirty="0" err="1" smtClean="0">
                <a:solidFill>
                  <a:srgbClr val="002060"/>
                </a:solidFill>
              </a:rPr>
              <a:t>তা</a:t>
            </a:r>
            <a:r>
              <a:rPr lang="en-US" sz="2800" dirty="0" smtClean="0">
                <a:solidFill>
                  <a:srgbClr val="002060"/>
                </a:solidFill>
              </a:rPr>
              <a:t> </a:t>
            </a:r>
            <a:r>
              <a:rPr lang="en-US" sz="2800" dirty="0" err="1" smtClean="0">
                <a:solidFill>
                  <a:srgbClr val="002060"/>
                </a:solidFill>
              </a:rPr>
              <a:t>জানা</a:t>
            </a:r>
            <a:r>
              <a:rPr lang="en-US" sz="2800" dirty="0" smtClean="0">
                <a:solidFill>
                  <a:srgbClr val="002060"/>
                </a:solidFill>
              </a:rPr>
              <a:t> </a:t>
            </a:r>
            <a:r>
              <a:rPr lang="en-US" sz="2800" dirty="0" err="1" smtClean="0">
                <a:solidFill>
                  <a:srgbClr val="002060"/>
                </a:solidFill>
              </a:rPr>
              <a:t>যাবে</a:t>
            </a:r>
            <a:r>
              <a:rPr lang="en-US" sz="2800" dirty="0" smtClean="0">
                <a:solidFill>
                  <a:srgbClr val="002060"/>
                </a:solidFill>
              </a:rPr>
              <a:t> ।    </a:t>
            </a:r>
            <a:endParaRPr lang="en-US" sz="2800" dirty="0">
              <a:solidFill>
                <a:srgbClr val="002060"/>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52400"/>
            <a:ext cx="8534400" cy="830997"/>
          </a:xfrm>
          <a:prstGeom prst="rect">
            <a:avLst/>
          </a:prstGeom>
          <a:solidFill>
            <a:schemeClr val="accent6">
              <a:lumMod val="60000"/>
              <a:lumOff val="40000"/>
            </a:schemeClr>
          </a:solidFill>
        </p:spPr>
        <p:txBody>
          <a:bodyPr wrap="square" rtlCol="0">
            <a:spAutoFit/>
          </a:bodyPr>
          <a:lstStyle/>
          <a:p>
            <a:pPr algn="ctr"/>
            <a:r>
              <a:rPr lang="en-US" sz="2400" dirty="0" err="1" smtClean="0">
                <a:solidFill>
                  <a:srgbClr val="002060"/>
                </a:solidFill>
              </a:rPr>
              <a:t>চলো</a:t>
            </a:r>
            <a:r>
              <a:rPr lang="en-US" sz="2400" dirty="0" smtClean="0">
                <a:solidFill>
                  <a:srgbClr val="002060"/>
                </a:solidFill>
              </a:rPr>
              <a:t> </a:t>
            </a:r>
            <a:r>
              <a:rPr lang="en-US" sz="2400" dirty="0" err="1" smtClean="0">
                <a:solidFill>
                  <a:srgbClr val="002060"/>
                </a:solidFill>
              </a:rPr>
              <a:t>জলবায়ু</a:t>
            </a:r>
            <a:r>
              <a:rPr lang="en-US" sz="2400" dirty="0" smtClean="0">
                <a:solidFill>
                  <a:srgbClr val="002060"/>
                </a:solidFill>
              </a:rPr>
              <a:t> </a:t>
            </a:r>
            <a:r>
              <a:rPr lang="en-US" sz="2400" dirty="0" err="1" smtClean="0">
                <a:solidFill>
                  <a:srgbClr val="002060"/>
                </a:solidFill>
              </a:rPr>
              <a:t>পরিবর্তন</a:t>
            </a:r>
            <a:r>
              <a:rPr lang="en-US" sz="2400" dirty="0" smtClean="0">
                <a:solidFill>
                  <a:srgbClr val="002060"/>
                </a:solidFill>
              </a:rPr>
              <a:t> </a:t>
            </a:r>
            <a:r>
              <a:rPr lang="en-US" sz="2400" dirty="0" err="1" smtClean="0">
                <a:solidFill>
                  <a:srgbClr val="002060"/>
                </a:solidFill>
              </a:rPr>
              <a:t>জনিত</a:t>
            </a:r>
            <a:r>
              <a:rPr lang="en-US" sz="2400" dirty="0" smtClean="0">
                <a:solidFill>
                  <a:srgbClr val="002060"/>
                </a:solidFill>
              </a:rPr>
              <a:t> </a:t>
            </a:r>
            <a:r>
              <a:rPr lang="en-US" sz="2400" dirty="0" err="1" smtClean="0">
                <a:solidFill>
                  <a:srgbClr val="002060"/>
                </a:solidFill>
              </a:rPr>
              <a:t>সচেতনতা</a:t>
            </a:r>
            <a:r>
              <a:rPr lang="en-US" sz="2400" dirty="0" smtClean="0">
                <a:solidFill>
                  <a:srgbClr val="002060"/>
                </a:solidFill>
              </a:rPr>
              <a:t> </a:t>
            </a:r>
            <a:r>
              <a:rPr lang="en-US" sz="2400" dirty="0" err="1" smtClean="0">
                <a:solidFill>
                  <a:srgbClr val="002060"/>
                </a:solidFill>
              </a:rPr>
              <a:t>বৃদ্ধি</a:t>
            </a:r>
            <a:r>
              <a:rPr lang="en-US" sz="2400" dirty="0" smtClean="0">
                <a:solidFill>
                  <a:srgbClr val="002060"/>
                </a:solidFill>
              </a:rPr>
              <a:t> </a:t>
            </a:r>
            <a:r>
              <a:rPr lang="en-US" sz="2400" dirty="0" err="1" smtClean="0">
                <a:solidFill>
                  <a:srgbClr val="002060"/>
                </a:solidFill>
              </a:rPr>
              <a:t>এবং</a:t>
            </a:r>
            <a:r>
              <a:rPr lang="en-US" sz="2400" dirty="0" smtClean="0">
                <a:solidFill>
                  <a:srgbClr val="002060"/>
                </a:solidFill>
              </a:rPr>
              <a:t> </a:t>
            </a:r>
            <a:r>
              <a:rPr lang="en-US" sz="2400" dirty="0" err="1" smtClean="0">
                <a:solidFill>
                  <a:srgbClr val="002060"/>
                </a:solidFill>
              </a:rPr>
              <a:t>দুর্যোগ</a:t>
            </a:r>
            <a:r>
              <a:rPr lang="en-US" sz="2400" dirty="0" smtClean="0">
                <a:solidFill>
                  <a:srgbClr val="002060"/>
                </a:solidFill>
              </a:rPr>
              <a:t> </a:t>
            </a:r>
            <a:r>
              <a:rPr lang="en-US" sz="2400" dirty="0" err="1" smtClean="0">
                <a:solidFill>
                  <a:srgbClr val="002060"/>
                </a:solidFill>
              </a:rPr>
              <a:t>ঝুঁকি</a:t>
            </a:r>
            <a:r>
              <a:rPr lang="en-US" sz="2400" dirty="0" smtClean="0">
                <a:solidFill>
                  <a:srgbClr val="002060"/>
                </a:solidFill>
              </a:rPr>
              <a:t> </a:t>
            </a:r>
            <a:r>
              <a:rPr lang="en-US" sz="2400" dirty="0" err="1" smtClean="0">
                <a:solidFill>
                  <a:srgbClr val="002060"/>
                </a:solidFill>
              </a:rPr>
              <a:t>মোকাবেলা</a:t>
            </a:r>
            <a:r>
              <a:rPr lang="en-US" sz="2400" dirty="0" smtClean="0">
                <a:solidFill>
                  <a:srgbClr val="002060"/>
                </a:solidFill>
              </a:rPr>
              <a:t> </a:t>
            </a:r>
            <a:r>
              <a:rPr lang="en-US" sz="2400" dirty="0" err="1" smtClean="0">
                <a:solidFill>
                  <a:srgbClr val="002060"/>
                </a:solidFill>
              </a:rPr>
              <a:t>বিষয়ক</a:t>
            </a:r>
            <a:r>
              <a:rPr lang="en-US" sz="2400" dirty="0" smtClean="0">
                <a:solidFill>
                  <a:srgbClr val="002060"/>
                </a:solidFill>
              </a:rPr>
              <a:t> </a:t>
            </a:r>
            <a:r>
              <a:rPr lang="en-US" sz="2400" dirty="0" err="1" smtClean="0">
                <a:solidFill>
                  <a:srgbClr val="002060"/>
                </a:solidFill>
              </a:rPr>
              <a:t>সম্পর্কে</a:t>
            </a:r>
            <a:r>
              <a:rPr lang="en-US" sz="2400" dirty="0" smtClean="0">
                <a:solidFill>
                  <a:srgbClr val="002060"/>
                </a:solidFill>
              </a:rPr>
              <a:t> </a:t>
            </a:r>
            <a:r>
              <a:rPr lang="en-US" sz="2400" dirty="0" err="1" smtClean="0">
                <a:solidFill>
                  <a:srgbClr val="002060"/>
                </a:solidFill>
              </a:rPr>
              <a:t>জানিঃ</a:t>
            </a:r>
            <a:r>
              <a:rPr lang="en-US" sz="2400" dirty="0" smtClean="0">
                <a:solidFill>
                  <a:srgbClr val="002060"/>
                </a:solidFill>
              </a:rPr>
              <a:t>- </a:t>
            </a:r>
            <a:endParaRPr lang="en-US" sz="2400" dirty="0">
              <a:solidFill>
                <a:srgbClr val="002060"/>
              </a:solidFill>
            </a:endParaRPr>
          </a:p>
        </p:txBody>
      </p:sp>
      <p:sp>
        <p:nvSpPr>
          <p:cNvPr id="4" name="TextBox 3"/>
          <p:cNvSpPr txBox="1"/>
          <p:nvPr/>
        </p:nvSpPr>
        <p:spPr>
          <a:xfrm>
            <a:off x="381000" y="1295400"/>
            <a:ext cx="8458200" cy="3354765"/>
          </a:xfrm>
          <a:prstGeom prst="rect">
            <a:avLst/>
          </a:prstGeom>
          <a:noFill/>
        </p:spPr>
        <p:txBody>
          <a:bodyPr wrap="square" rtlCol="0">
            <a:spAutoFit/>
          </a:bodyPr>
          <a:lstStyle/>
          <a:p>
            <a:r>
              <a:rPr lang="en-US" sz="1400" dirty="0" smtClean="0"/>
              <a:t>১। </a:t>
            </a:r>
            <a:r>
              <a:rPr lang="en-US" sz="1400" b="1" dirty="0" err="1" smtClean="0">
                <a:solidFill>
                  <a:srgbClr val="002060"/>
                </a:solidFill>
              </a:rPr>
              <a:t>আবহাওয়া</a:t>
            </a:r>
            <a:r>
              <a:rPr lang="en-US" sz="1400" b="1" dirty="0" smtClean="0">
                <a:solidFill>
                  <a:srgbClr val="002060"/>
                </a:solidFill>
              </a:rPr>
              <a:t> </a:t>
            </a:r>
            <a:r>
              <a:rPr lang="en-US" sz="1400" b="1" dirty="0" err="1" smtClean="0">
                <a:solidFill>
                  <a:srgbClr val="002060"/>
                </a:solidFill>
              </a:rPr>
              <a:t>কাকে</a:t>
            </a:r>
            <a:r>
              <a:rPr lang="en-US" sz="1400" b="1" dirty="0" smtClean="0">
                <a:solidFill>
                  <a:srgbClr val="002060"/>
                </a:solidFill>
              </a:rPr>
              <a:t> </a:t>
            </a:r>
            <a:r>
              <a:rPr lang="en-US" sz="1400" b="1" dirty="0" err="1" smtClean="0">
                <a:solidFill>
                  <a:srgbClr val="002060"/>
                </a:solidFill>
              </a:rPr>
              <a:t>বলে</a:t>
            </a:r>
            <a:r>
              <a:rPr lang="en-US" sz="1400" b="1" dirty="0" smtClean="0">
                <a:solidFill>
                  <a:srgbClr val="002060"/>
                </a:solidFill>
              </a:rPr>
              <a:t> ? </a:t>
            </a:r>
          </a:p>
          <a:p>
            <a:r>
              <a:rPr lang="en-US" sz="1400" dirty="0" err="1" smtClean="0"/>
              <a:t>উত্তরঃ</a:t>
            </a:r>
            <a:r>
              <a:rPr lang="en-US" sz="1400" dirty="0" smtClean="0"/>
              <a:t>- </a:t>
            </a:r>
            <a:r>
              <a:rPr lang="as-IN" sz="1400" dirty="0" smtClean="0"/>
              <a:t>কোনো নির্দিষ্ট স্থানের স্বল্পসময়ের (যেমন: ঘণ্টা, দিন বা সপ্তাহের) বায়ুমণ্ডলীয় অবস্থা</a:t>
            </a:r>
            <a:r>
              <a:rPr lang="en-US" sz="1400" dirty="0" err="1" smtClean="0"/>
              <a:t>কে</a:t>
            </a:r>
            <a:r>
              <a:rPr lang="en-US" sz="1400" dirty="0" smtClean="0"/>
              <a:t>  </a:t>
            </a:r>
            <a:r>
              <a:rPr lang="en-US" sz="1400" dirty="0" err="1" smtClean="0"/>
              <a:t>বলে</a:t>
            </a:r>
            <a:r>
              <a:rPr lang="en-US" sz="1400" dirty="0" smtClean="0"/>
              <a:t>।</a:t>
            </a:r>
          </a:p>
          <a:p>
            <a:r>
              <a:rPr lang="en-US" sz="1400" dirty="0" smtClean="0"/>
              <a:t>২। </a:t>
            </a:r>
            <a:r>
              <a:rPr lang="en-US" sz="1400" b="1" dirty="0" err="1" smtClean="0">
                <a:solidFill>
                  <a:srgbClr val="002060"/>
                </a:solidFill>
              </a:rPr>
              <a:t>জলবায়ু</a:t>
            </a:r>
            <a:r>
              <a:rPr lang="en-US" sz="1400" b="1" dirty="0" smtClean="0">
                <a:solidFill>
                  <a:srgbClr val="002060"/>
                </a:solidFill>
              </a:rPr>
              <a:t> </a:t>
            </a:r>
            <a:r>
              <a:rPr lang="en-US" sz="1400" b="1" dirty="0" err="1" smtClean="0">
                <a:solidFill>
                  <a:srgbClr val="002060"/>
                </a:solidFill>
              </a:rPr>
              <a:t>কাকে</a:t>
            </a:r>
            <a:r>
              <a:rPr lang="en-US" sz="1400" b="1" dirty="0" smtClean="0">
                <a:solidFill>
                  <a:srgbClr val="002060"/>
                </a:solidFill>
              </a:rPr>
              <a:t> </a:t>
            </a:r>
            <a:r>
              <a:rPr lang="en-US" sz="1400" b="1" dirty="0" err="1" smtClean="0">
                <a:solidFill>
                  <a:srgbClr val="002060"/>
                </a:solidFill>
              </a:rPr>
              <a:t>বলে</a:t>
            </a:r>
            <a:r>
              <a:rPr lang="en-US" sz="1400" b="1" dirty="0" smtClean="0">
                <a:solidFill>
                  <a:srgbClr val="002060"/>
                </a:solidFill>
              </a:rPr>
              <a:t> ? </a:t>
            </a:r>
          </a:p>
          <a:p>
            <a:r>
              <a:rPr lang="en-US" sz="1400" dirty="0" err="1" smtClean="0"/>
              <a:t>উত্তরঃ</a:t>
            </a:r>
            <a:r>
              <a:rPr lang="en-US" sz="1400" dirty="0" smtClean="0"/>
              <a:t>- </a:t>
            </a:r>
            <a:r>
              <a:rPr lang="as-IN" sz="1400" dirty="0" smtClean="0"/>
              <a:t>কোনো নির্দিষ্ট অঞ্চলের সাধারণত ৩০ থেকে ৩৫ বছরের আবহাওয়ার সামগ্রিক ও গড় অবস্থা</a:t>
            </a:r>
            <a:r>
              <a:rPr lang="en-US" sz="1400" dirty="0" err="1" smtClean="0"/>
              <a:t>কে</a:t>
            </a:r>
            <a:r>
              <a:rPr lang="en-US" sz="1400" dirty="0" smtClean="0"/>
              <a:t> </a:t>
            </a:r>
            <a:r>
              <a:rPr lang="en-US" sz="1400" dirty="0" err="1" smtClean="0"/>
              <a:t>বলে</a:t>
            </a:r>
            <a:r>
              <a:rPr lang="en-US" sz="1400" dirty="0" smtClean="0"/>
              <a:t> ।  </a:t>
            </a:r>
          </a:p>
          <a:p>
            <a:endParaRPr lang="en-US" dirty="0" smtClean="0"/>
          </a:p>
          <a:p>
            <a:r>
              <a:rPr lang="en-US" b="1" dirty="0" err="1" smtClean="0"/>
              <a:t>আবহাওয়া</a:t>
            </a:r>
            <a:r>
              <a:rPr lang="en-US" b="1" dirty="0" smtClean="0"/>
              <a:t> ও </a:t>
            </a:r>
            <a:r>
              <a:rPr lang="en-US" b="1" dirty="0" err="1" smtClean="0"/>
              <a:t>জলবায়ুর</a:t>
            </a:r>
            <a:r>
              <a:rPr lang="en-US" b="1" dirty="0" smtClean="0"/>
              <a:t> </a:t>
            </a:r>
            <a:r>
              <a:rPr lang="en-US" b="1" dirty="0" err="1" smtClean="0"/>
              <a:t>পরিবর্তন</a:t>
            </a:r>
            <a:r>
              <a:rPr lang="en-US" b="1" dirty="0" smtClean="0"/>
              <a:t> </a:t>
            </a:r>
            <a:r>
              <a:rPr lang="en-US" b="1" dirty="0" err="1" smtClean="0"/>
              <a:t>কেনো</a:t>
            </a:r>
            <a:r>
              <a:rPr lang="en-US" b="1" dirty="0" smtClean="0"/>
              <a:t> </a:t>
            </a:r>
            <a:r>
              <a:rPr lang="en-US" b="1" dirty="0" err="1" smtClean="0"/>
              <a:t>হয়ঃ</a:t>
            </a:r>
            <a:r>
              <a:rPr lang="en-US" b="1" dirty="0" smtClean="0"/>
              <a:t>- </a:t>
            </a:r>
          </a:p>
          <a:p>
            <a:r>
              <a:rPr lang="as-IN" sz="1400" b="1" dirty="0" smtClean="0"/>
              <a:t>আবহাওয়া পরিবর্তনের কারণসমূহ</a:t>
            </a:r>
          </a:p>
          <a:p>
            <a:r>
              <a:rPr lang="as-IN" sz="1400" b="1" u="sng" dirty="0" smtClean="0"/>
              <a:t>সূর্যের অবস্থানের পরিবর্তন</a:t>
            </a:r>
            <a:r>
              <a:rPr lang="as-IN" sz="1400" dirty="0" smtClean="0"/>
              <a:t>: প্রতিদিন সূর্যের আলো ও তাপমাত্রার তারতম্যের কারণে সকাল, দুপুর ও রাতের আবহাওয়ায় পরিবর্তন আসে।</a:t>
            </a:r>
          </a:p>
          <a:p>
            <a:r>
              <a:rPr lang="as-IN" sz="1400" b="1" u="sng" dirty="0" smtClean="0"/>
              <a:t>বায়ুপ্রবাহ ও চাপ</a:t>
            </a:r>
            <a:r>
              <a:rPr lang="as-IN" sz="1400" dirty="0" smtClean="0"/>
              <a:t>: বায়ুমণ্ডলের উচ্চচাপ ও নিম্নচাপের পার্থক্যের কারণে বাতাস বয়, যা মেঘ সরিয়ে দেয় অথবা ঝড় ও সাইক্লোন সৃষ্টি করে।</a:t>
            </a:r>
          </a:p>
          <a:p>
            <a:r>
              <a:rPr lang="as-IN" sz="1400" b="1" u="sng" dirty="0" smtClean="0"/>
              <a:t>জলীয় বাষ্প ও আর্দ্রতা</a:t>
            </a:r>
            <a:r>
              <a:rPr lang="as-IN" sz="1400" dirty="0" smtClean="0"/>
              <a:t>: বাতাসে জলীয় বাষ্পের মাত্রার ওপর ভিত্তি করে মেঘ, বৃষ্টি বা কুয়াশা তৈরি হয়।</a:t>
            </a:r>
          </a:p>
          <a:p>
            <a:endParaRPr lang="en-US" b="1" dirty="0" smtClean="0"/>
          </a:p>
          <a:p>
            <a:endParaRPr lang="en-US" dirty="0"/>
          </a:p>
        </p:txBody>
      </p:sp>
      <p:pic>
        <p:nvPicPr>
          <p:cNvPr id="6" name="Picture 5" descr="j.jpeg"/>
          <p:cNvPicPr>
            <a:picLocks noChangeAspect="1"/>
          </p:cNvPicPr>
          <p:nvPr/>
        </p:nvPicPr>
        <p:blipFill>
          <a:blip r:embed="rId2" cstate="print"/>
          <a:stretch>
            <a:fillRect/>
          </a:stretch>
        </p:blipFill>
        <p:spPr>
          <a:xfrm>
            <a:off x="1676400" y="4114800"/>
            <a:ext cx="2286000" cy="1752600"/>
          </a:xfrm>
          <a:prstGeom prst="rect">
            <a:avLst/>
          </a:prstGeom>
        </p:spPr>
      </p:pic>
      <p:pic>
        <p:nvPicPr>
          <p:cNvPr id="7" name="Picture 6" descr="gh..jpeg"/>
          <p:cNvPicPr>
            <a:picLocks noChangeAspect="1"/>
          </p:cNvPicPr>
          <p:nvPr/>
        </p:nvPicPr>
        <p:blipFill>
          <a:blip r:embed="rId3" cstate="print"/>
          <a:stretch>
            <a:fillRect/>
          </a:stretch>
        </p:blipFill>
        <p:spPr>
          <a:xfrm>
            <a:off x="4724400" y="4191000"/>
            <a:ext cx="2362200" cy="1600200"/>
          </a:xfrm>
          <a:prstGeom prst="rect">
            <a:avLst/>
          </a:prstGeom>
        </p:spPr>
      </p:pic>
      <p:sp>
        <p:nvSpPr>
          <p:cNvPr id="8" name="Right Arrow 7"/>
          <p:cNvSpPr/>
          <p:nvPr/>
        </p:nvSpPr>
        <p:spPr>
          <a:xfrm>
            <a:off x="3962400" y="4724400"/>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1676400" y="6019800"/>
            <a:ext cx="18288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rgbClr val="002060"/>
                </a:solidFill>
              </a:rPr>
              <a:t>রৌদ্রময়</a:t>
            </a:r>
            <a:r>
              <a:rPr lang="en-US" b="1" dirty="0" smtClean="0">
                <a:solidFill>
                  <a:srgbClr val="002060"/>
                </a:solidFill>
              </a:rPr>
              <a:t> </a:t>
            </a:r>
            <a:r>
              <a:rPr lang="en-US" b="1" dirty="0" err="1" smtClean="0">
                <a:solidFill>
                  <a:srgbClr val="002060"/>
                </a:solidFill>
              </a:rPr>
              <a:t>দিন</a:t>
            </a:r>
            <a:r>
              <a:rPr lang="en-US" b="1" dirty="0" smtClean="0">
                <a:solidFill>
                  <a:srgbClr val="002060"/>
                </a:solidFill>
              </a:rPr>
              <a:t> </a:t>
            </a:r>
            <a:endParaRPr lang="en-US" b="1" dirty="0">
              <a:solidFill>
                <a:srgbClr val="002060"/>
              </a:solidFill>
            </a:endParaRPr>
          </a:p>
        </p:txBody>
      </p:sp>
      <p:sp>
        <p:nvSpPr>
          <p:cNvPr id="11" name="Right Arrow 10"/>
          <p:cNvSpPr/>
          <p:nvPr/>
        </p:nvSpPr>
        <p:spPr>
          <a:xfrm>
            <a:off x="3505200" y="6172200"/>
            <a:ext cx="1295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rPr>
              <a:t>পরিবর্তন</a:t>
            </a:r>
            <a:r>
              <a:rPr lang="en-US" dirty="0" smtClean="0"/>
              <a:t> </a:t>
            </a:r>
            <a:endParaRPr lang="en-US" dirty="0"/>
          </a:p>
        </p:txBody>
      </p:sp>
      <p:sp>
        <p:nvSpPr>
          <p:cNvPr id="12" name="Rounded Rectangle 11"/>
          <p:cNvSpPr/>
          <p:nvPr/>
        </p:nvSpPr>
        <p:spPr>
          <a:xfrm>
            <a:off x="4876800" y="6096000"/>
            <a:ext cx="19050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accent6">
                    <a:lumMod val="60000"/>
                    <a:lumOff val="40000"/>
                  </a:schemeClr>
                </a:solidFill>
              </a:rPr>
              <a:t>মেঘাচ্ছন্ন</a:t>
            </a:r>
            <a:r>
              <a:rPr lang="en-US" dirty="0" smtClean="0">
                <a:solidFill>
                  <a:schemeClr val="accent6">
                    <a:lumMod val="60000"/>
                    <a:lumOff val="40000"/>
                  </a:schemeClr>
                </a:solidFill>
              </a:rPr>
              <a:t> </a:t>
            </a:r>
            <a:r>
              <a:rPr lang="en-US" dirty="0" err="1" smtClean="0">
                <a:solidFill>
                  <a:schemeClr val="accent6">
                    <a:lumMod val="60000"/>
                    <a:lumOff val="40000"/>
                  </a:schemeClr>
                </a:solidFill>
              </a:rPr>
              <a:t>দিন</a:t>
            </a:r>
            <a:endParaRPr lang="en-US" dirty="0">
              <a:solidFill>
                <a:schemeClr val="accent6">
                  <a:lumMod val="60000"/>
                  <a:lumOff val="40000"/>
                </a:schemeClr>
              </a:solidFill>
            </a:endParaRPr>
          </a:p>
        </p:txBody>
      </p:sp>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304800"/>
            <a:ext cx="8686800" cy="2769989"/>
          </a:xfrm>
          <a:prstGeom prst="rect">
            <a:avLst/>
          </a:prstGeom>
          <a:noFill/>
        </p:spPr>
        <p:txBody>
          <a:bodyPr wrap="square" rtlCol="0">
            <a:spAutoFit/>
          </a:bodyPr>
          <a:lstStyle/>
          <a:p>
            <a:r>
              <a:rPr lang="as-IN" b="1" dirty="0" smtClean="0"/>
              <a:t>জলবায়ু পরিবর্তনের মূল কারণসমূহ</a:t>
            </a:r>
            <a:r>
              <a:rPr lang="en-US" b="1" dirty="0" smtClean="0"/>
              <a:t>ঃ </a:t>
            </a:r>
            <a:endParaRPr lang="as-IN" b="1" dirty="0" smtClean="0"/>
          </a:p>
          <a:p>
            <a:r>
              <a:rPr lang="en-US" b="1" dirty="0" smtClean="0"/>
              <a:t>১। </a:t>
            </a:r>
            <a:r>
              <a:rPr lang="as-IN" b="1" dirty="0" smtClean="0"/>
              <a:t>জীবাশ্ম জ্বালানি পোড়ানো:</a:t>
            </a:r>
            <a:r>
              <a:rPr lang="as-IN" dirty="0" smtClean="0"/>
              <a:t> </a:t>
            </a:r>
            <a:r>
              <a:rPr lang="as-IN" sz="1400" b="1" dirty="0" smtClean="0"/>
              <a:t>বিদ্যুৎ উৎপাদন, শিল্পকারখানা এবং যানবাহন চালাতে কয়লা, তেল ও প্রাকৃতিক গ্যাস পোড়ানোর ফলে বায়ুমণ্ডলে প্রচুর পরিমাণে কার্বন ডাই-অক্সাইড (</a:t>
            </a:r>
            <a:r>
              <a:rPr lang="en-US" sz="1400" b="1" dirty="0" smtClean="0"/>
              <a:t>CO₂) </a:t>
            </a:r>
            <a:r>
              <a:rPr lang="as-IN" sz="1400" b="1" dirty="0" smtClean="0"/>
              <a:t>গ্যাস নির্গত হয়।</a:t>
            </a:r>
            <a:endParaRPr lang="as-IN" b="1" dirty="0" smtClean="0"/>
          </a:p>
          <a:p>
            <a:r>
              <a:rPr lang="en-US" b="1" dirty="0" smtClean="0"/>
              <a:t>২। </a:t>
            </a:r>
            <a:r>
              <a:rPr lang="as-IN" b="1" dirty="0" smtClean="0"/>
              <a:t>গ্রীনহাউজ গ্যাস বৃদ্ধি:</a:t>
            </a:r>
            <a:r>
              <a:rPr lang="as-IN" dirty="0" smtClean="0"/>
              <a:t> </a:t>
            </a:r>
            <a:r>
              <a:rPr lang="as-IN" sz="1400" b="1" dirty="0" smtClean="0"/>
              <a:t>কার্বন ডাই-অক্সাইড, মিথেন (</a:t>
            </a:r>
            <a:r>
              <a:rPr lang="en-US" sz="1400" b="1" dirty="0" smtClean="0"/>
              <a:t>CH₄) </a:t>
            </a:r>
            <a:r>
              <a:rPr lang="as-IN" sz="1400" b="1" dirty="0" smtClean="0"/>
              <a:t>এবং নাইট্রাস অক্সাইডের মতো গ্যাসগুলো পৃথিবীর চারপাশে একটি তাপ-আটকে রাখা আবরণ তৈরি করে (গ্রীনহাউজ প্রভাব), যার ফলে বৈশ্বিক উষ্ণতা বাড়ে।</a:t>
            </a:r>
            <a:endParaRPr lang="as-IN" b="1" dirty="0" smtClean="0"/>
          </a:p>
          <a:p>
            <a:r>
              <a:rPr lang="en-US" b="1" dirty="0" smtClean="0"/>
              <a:t>৩। </a:t>
            </a:r>
            <a:r>
              <a:rPr lang="as-IN" b="1" dirty="0" smtClean="0"/>
              <a:t>বন উজাড় করা:</a:t>
            </a:r>
            <a:r>
              <a:rPr lang="as-IN" dirty="0" smtClean="0"/>
              <a:t> </a:t>
            </a:r>
            <a:r>
              <a:rPr lang="as-IN" sz="1400" b="1" dirty="0" smtClean="0">
                <a:solidFill>
                  <a:srgbClr val="002060"/>
                </a:solidFill>
              </a:rPr>
              <a:t>কৃষিজমি তৈরি বা কাঠ সংগ্রহের জন্য নির্বিচারে গাছপালা ও বনাঞ্চল কেটে ফেলার ফলে গাছের মাধ্যমে কার্বন শোষণ ক্ষমতা কমে যায় এবং সঞ্চিত কার্বন বাতাসে ছড়িয়ে পড়ে। </a:t>
            </a:r>
            <a:endParaRPr lang="as-IN" b="1" dirty="0" smtClean="0">
              <a:solidFill>
                <a:srgbClr val="002060"/>
              </a:solidFill>
            </a:endParaRPr>
          </a:p>
          <a:p>
            <a:r>
              <a:rPr lang="en-US" b="1" dirty="0" smtClean="0"/>
              <a:t>৪ । </a:t>
            </a:r>
            <a:r>
              <a:rPr lang="as-IN" b="1" dirty="0" smtClean="0"/>
              <a:t>প্রাকৃতিক কারণ:</a:t>
            </a:r>
            <a:r>
              <a:rPr lang="as-IN" dirty="0" smtClean="0"/>
              <a:t> </a:t>
            </a:r>
            <a:r>
              <a:rPr lang="as-IN" sz="1400" b="1" dirty="0" smtClean="0">
                <a:solidFill>
                  <a:schemeClr val="accent6">
                    <a:lumMod val="75000"/>
                  </a:schemeClr>
                </a:solidFill>
              </a:rPr>
              <a:t>আগ্নেয়গিরির অগ্ন্যুৎপাত, সৌর বিকিরণের তারতম্য এবং প্রশান্ত মহাসাগরের প্রাকৃতিক জলবায়ু চক্র যেমন—এল নিনো (</a:t>
            </a:r>
            <a:r>
              <a:rPr lang="en-US" sz="1400" b="1" dirty="0" smtClean="0">
                <a:solidFill>
                  <a:schemeClr val="accent6">
                    <a:lumMod val="75000"/>
                  </a:schemeClr>
                </a:solidFill>
              </a:rPr>
              <a:t>El Niño) </a:t>
            </a:r>
            <a:r>
              <a:rPr lang="as-IN" sz="1400" b="1" dirty="0" smtClean="0">
                <a:solidFill>
                  <a:schemeClr val="accent6">
                    <a:lumMod val="75000"/>
                  </a:schemeClr>
                </a:solidFill>
              </a:rPr>
              <a:t>সাময়িকভাবে বৈশ্বিক তাপমাত্রা ও আবহাওয়ার ধরনে বড় পরিবর্তন আনে।</a:t>
            </a:r>
            <a:endParaRPr lang="as-IN" b="1" dirty="0">
              <a:solidFill>
                <a:schemeClr val="accent6">
                  <a:lumMod val="75000"/>
                </a:schemeClr>
              </a:solidFill>
            </a:endParaRPr>
          </a:p>
        </p:txBody>
      </p:sp>
      <p:sp>
        <p:nvSpPr>
          <p:cNvPr id="6" name="TextBox 5"/>
          <p:cNvSpPr txBox="1"/>
          <p:nvPr/>
        </p:nvSpPr>
        <p:spPr>
          <a:xfrm>
            <a:off x="381000" y="3124200"/>
            <a:ext cx="8382000" cy="1231106"/>
          </a:xfrm>
          <a:prstGeom prst="rect">
            <a:avLst/>
          </a:prstGeom>
          <a:noFill/>
        </p:spPr>
        <p:txBody>
          <a:bodyPr wrap="square" rtlCol="0">
            <a:spAutoFit/>
          </a:bodyPr>
          <a:lstStyle/>
          <a:p>
            <a:r>
              <a:rPr lang="en-US" sz="2000" b="1" u="sng" dirty="0" err="1" smtClean="0">
                <a:solidFill>
                  <a:srgbClr val="2207E9"/>
                </a:solidFill>
              </a:rPr>
              <a:t>ঘূর্ণিঝড়</a:t>
            </a:r>
            <a:r>
              <a:rPr lang="en-US" sz="2000" b="1" u="sng" dirty="0" smtClean="0">
                <a:solidFill>
                  <a:srgbClr val="2207E9"/>
                </a:solidFill>
              </a:rPr>
              <a:t> </a:t>
            </a:r>
            <a:r>
              <a:rPr lang="en-US" sz="2000" b="1" u="sng" dirty="0" err="1" smtClean="0">
                <a:solidFill>
                  <a:srgbClr val="2207E9"/>
                </a:solidFill>
              </a:rPr>
              <a:t>কাকে</a:t>
            </a:r>
            <a:r>
              <a:rPr lang="en-US" sz="2000" b="1" u="sng" dirty="0" smtClean="0">
                <a:solidFill>
                  <a:srgbClr val="2207E9"/>
                </a:solidFill>
              </a:rPr>
              <a:t> </a:t>
            </a:r>
            <a:r>
              <a:rPr lang="en-US" sz="2000" b="1" u="sng" dirty="0" err="1" smtClean="0">
                <a:solidFill>
                  <a:srgbClr val="2207E9"/>
                </a:solidFill>
              </a:rPr>
              <a:t>বলে</a:t>
            </a:r>
            <a:r>
              <a:rPr lang="en-US" sz="2000" b="1" u="sng" dirty="0" smtClean="0">
                <a:solidFill>
                  <a:srgbClr val="2207E9"/>
                </a:solidFill>
              </a:rPr>
              <a:t> ?</a:t>
            </a:r>
          </a:p>
          <a:p>
            <a:r>
              <a:rPr lang="en-US" dirty="0" err="1" smtClean="0"/>
              <a:t>উত্তরঃ</a:t>
            </a:r>
            <a:r>
              <a:rPr lang="en-US" dirty="0" smtClean="0"/>
              <a:t> </a:t>
            </a:r>
            <a:r>
              <a:rPr lang="as-IN" sz="1600" dirty="0" smtClean="0"/>
              <a:t>নিম্নচাপজনিত কারণে সমুদ্রপৃষ্ঠে যখন প্রচণ্ড গতিবেগে ঘূর্ণনের আকারে বাতাস বয়, তখন তাকে সাইক্লোন বা ঘূর্ণিঝড় বলে। '</a:t>
            </a:r>
            <a:r>
              <a:rPr lang="as-IN" b="1" dirty="0" smtClean="0"/>
              <a:t>সাইক্লোন</a:t>
            </a:r>
            <a:r>
              <a:rPr lang="as-IN" sz="1600" dirty="0" smtClean="0"/>
              <a:t>' শব্দটি এসেছে গ্রিক শব্দ </a:t>
            </a:r>
            <a:r>
              <a:rPr lang="as-IN" b="1" dirty="0" smtClean="0"/>
              <a:t>'কাইক্লোস' (</a:t>
            </a:r>
            <a:r>
              <a:rPr lang="en-US" b="1" dirty="0" err="1" smtClean="0"/>
              <a:t>Kyklos</a:t>
            </a:r>
            <a:r>
              <a:rPr lang="en-US" b="1" dirty="0" smtClean="0"/>
              <a:t>) </a:t>
            </a:r>
            <a:r>
              <a:rPr lang="as-IN" sz="1600" dirty="0" smtClean="0"/>
              <a:t>থেকে, যার অর্থ </a:t>
            </a:r>
            <a:r>
              <a:rPr lang="as-IN" b="1" dirty="0" smtClean="0"/>
              <a:t>বৃত্ত বা চাকা</a:t>
            </a:r>
            <a:r>
              <a:rPr lang="as-IN" sz="1600" dirty="0" smtClean="0"/>
              <a:t>।</a:t>
            </a:r>
            <a:endParaRPr lang="en-US" dirty="0"/>
          </a:p>
        </p:txBody>
      </p:sp>
      <p:pic>
        <p:nvPicPr>
          <p:cNvPr id="10" name="Picture 9" descr="gh.jpeg"/>
          <p:cNvPicPr>
            <a:picLocks noChangeAspect="1"/>
          </p:cNvPicPr>
          <p:nvPr/>
        </p:nvPicPr>
        <p:blipFill>
          <a:blip r:embed="rId2" cstate="print"/>
          <a:stretch>
            <a:fillRect/>
          </a:stretch>
        </p:blipFill>
        <p:spPr>
          <a:xfrm>
            <a:off x="838200" y="4419600"/>
            <a:ext cx="2209800" cy="1676400"/>
          </a:xfrm>
          <a:prstGeom prst="rect">
            <a:avLst/>
          </a:prstGeom>
        </p:spPr>
      </p:pic>
      <p:pic>
        <p:nvPicPr>
          <p:cNvPr id="11" name="Picture 10" descr="05.jpg"/>
          <p:cNvPicPr>
            <a:picLocks noChangeAspect="1"/>
          </p:cNvPicPr>
          <p:nvPr/>
        </p:nvPicPr>
        <p:blipFill>
          <a:blip r:embed="rId3" cstate="print"/>
          <a:stretch>
            <a:fillRect/>
          </a:stretch>
        </p:blipFill>
        <p:spPr>
          <a:xfrm>
            <a:off x="3657600" y="4495800"/>
            <a:ext cx="2057400" cy="1600200"/>
          </a:xfrm>
          <a:prstGeom prst="rect">
            <a:avLst/>
          </a:prstGeom>
        </p:spPr>
      </p:pic>
      <p:pic>
        <p:nvPicPr>
          <p:cNvPr id="12" name="Picture 11" descr="06.jpg"/>
          <p:cNvPicPr>
            <a:picLocks noChangeAspect="1"/>
          </p:cNvPicPr>
          <p:nvPr/>
        </p:nvPicPr>
        <p:blipFill>
          <a:blip r:embed="rId4" cstate="print"/>
          <a:stretch>
            <a:fillRect/>
          </a:stretch>
        </p:blipFill>
        <p:spPr>
          <a:xfrm>
            <a:off x="6400800" y="4495800"/>
            <a:ext cx="2133600" cy="1524000"/>
          </a:xfrm>
          <a:prstGeom prst="rect">
            <a:avLst/>
          </a:prstGeom>
        </p:spPr>
      </p:pic>
      <p:sp>
        <p:nvSpPr>
          <p:cNvPr id="13" name="Right Arrow 12"/>
          <p:cNvSpPr/>
          <p:nvPr/>
        </p:nvSpPr>
        <p:spPr>
          <a:xfrm>
            <a:off x="3048000" y="50292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5715000" y="4953000"/>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838200" y="6172200"/>
            <a:ext cx="2133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rgbClr val="C00000"/>
                </a:solidFill>
              </a:rPr>
              <a:t>ঘূর্ণিঝড়ের</a:t>
            </a:r>
            <a:r>
              <a:rPr lang="en-US" b="1" dirty="0" smtClean="0">
                <a:solidFill>
                  <a:srgbClr val="C00000"/>
                </a:solidFill>
              </a:rPr>
              <a:t> </a:t>
            </a:r>
            <a:r>
              <a:rPr lang="en-US" b="1" dirty="0" err="1" smtClean="0">
                <a:solidFill>
                  <a:srgbClr val="C00000"/>
                </a:solidFill>
              </a:rPr>
              <a:t>উৎপত্তি</a:t>
            </a:r>
            <a:r>
              <a:rPr lang="en-US" b="1" dirty="0" smtClean="0">
                <a:solidFill>
                  <a:srgbClr val="C00000"/>
                </a:solidFill>
              </a:rPr>
              <a:t> </a:t>
            </a:r>
            <a:endParaRPr lang="en-US" b="1" dirty="0">
              <a:solidFill>
                <a:srgbClr val="C00000"/>
              </a:solidFill>
            </a:endParaRPr>
          </a:p>
        </p:txBody>
      </p:sp>
      <p:sp>
        <p:nvSpPr>
          <p:cNvPr id="17" name="Right Arrow 16"/>
          <p:cNvSpPr/>
          <p:nvPr/>
        </p:nvSpPr>
        <p:spPr>
          <a:xfrm>
            <a:off x="2971800" y="6248400"/>
            <a:ext cx="762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3733800" y="6248400"/>
            <a:ext cx="19050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2060"/>
                </a:solidFill>
              </a:rPr>
              <a:t>প্রচন্ড</a:t>
            </a:r>
            <a:r>
              <a:rPr lang="en-US" dirty="0" smtClean="0">
                <a:solidFill>
                  <a:srgbClr val="002060"/>
                </a:solidFill>
              </a:rPr>
              <a:t> </a:t>
            </a:r>
            <a:r>
              <a:rPr lang="en-US" dirty="0" err="1" smtClean="0">
                <a:solidFill>
                  <a:srgbClr val="002060"/>
                </a:solidFill>
              </a:rPr>
              <a:t>বায়ু</a:t>
            </a:r>
            <a:r>
              <a:rPr lang="en-US" dirty="0" smtClean="0">
                <a:solidFill>
                  <a:srgbClr val="002060"/>
                </a:solidFill>
              </a:rPr>
              <a:t> </a:t>
            </a:r>
            <a:r>
              <a:rPr lang="en-US" dirty="0" err="1" smtClean="0">
                <a:solidFill>
                  <a:srgbClr val="002060"/>
                </a:solidFill>
              </a:rPr>
              <a:t>প্রবাহ</a:t>
            </a:r>
            <a:r>
              <a:rPr lang="en-US" dirty="0" smtClean="0">
                <a:solidFill>
                  <a:srgbClr val="002060"/>
                </a:solidFill>
              </a:rPr>
              <a:t> </a:t>
            </a:r>
            <a:endParaRPr lang="en-US" dirty="0">
              <a:solidFill>
                <a:srgbClr val="002060"/>
              </a:solidFill>
            </a:endParaRPr>
          </a:p>
        </p:txBody>
      </p:sp>
      <p:sp>
        <p:nvSpPr>
          <p:cNvPr id="19" name="Right Arrow 18"/>
          <p:cNvSpPr/>
          <p:nvPr/>
        </p:nvSpPr>
        <p:spPr>
          <a:xfrm>
            <a:off x="5638800" y="6248400"/>
            <a:ext cx="685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6324600" y="6248400"/>
            <a:ext cx="22098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rgbClr val="2207E9"/>
                </a:solidFill>
              </a:rPr>
              <a:t>ভারী</a:t>
            </a:r>
            <a:r>
              <a:rPr lang="en-US" sz="1400" b="1" dirty="0" smtClean="0">
                <a:solidFill>
                  <a:srgbClr val="2207E9"/>
                </a:solidFill>
              </a:rPr>
              <a:t> </a:t>
            </a:r>
            <a:r>
              <a:rPr lang="en-US" sz="1400" b="1" dirty="0" err="1" smtClean="0">
                <a:solidFill>
                  <a:srgbClr val="2207E9"/>
                </a:solidFill>
              </a:rPr>
              <a:t>বৃষ্টি</a:t>
            </a:r>
            <a:r>
              <a:rPr lang="en-US" sz="1400" b="1" dirty="0" smtClean="0">
                <a:solidFill>
                  <a:srgbClr val="2207E9"/>
                </a:solidFill>
              </a:rPr>
              <a:t> </a:t>
            </a:r>
            <a:r>
              <a:rPr lang="en-US" sz="1400" b="1" dirty="0" err="1" smtClean="0">
                <a:solidFill>
                  <a:srgbClr val="2207E9"/>
                </a:solidFill>
              </a:rPr>
              <a:t>পাতসহ</a:t>
            </a:r>
            <a:r>
              <a:rPr lang="en-US" sz="1400" b="1" dirty="0" smtClean="0">
                <a:solidFill>
                  <a:srgbClr val="2207E9"/>
                </a:solidFill>
              </a:rPr>
              <a:t> </a:t>
            </a:r>
            <a:r>
              <a:rPr lang="en-US" sz="1400" b="1" dirty="0" err="1" smtClean="0">
                <a:solidFill>
                  <a:srgbClr val="2207E9"/>
                </a:solidFill>
              </a:rPr>
              <a:t>বন্যা</a:t>
            </a:r>
            <a:r>
              <a:rPr lang="en-US" sz="1400" b="1" dirty="0" smtClean="0">
                <a:solidFill>
                  <a:srgbClr val="2207E9"/>
                </a:solidFill>
              </a:rPr>
              <a:t> </a:t>
            </a:r>
            <a:endParaRPr lang="en-US" sz="1400" b="1" dirty="0">
              <a:solidFill>
                <a:srgbClr val="2207E9"/>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763000" cy="1846659"/>
          </a:xfrm>
          <a:prstGeom prst="rect">
            <a:avLst/>
          </a:prstGeom>
          <a:noFill/>
        </p:spPr>
        <p:txBody>
          <a:bodyPr wrap="square" rtlCol="0">
            <a:spAutoFit/>
          </a:bodyPr>
          <a:lstStyle/>
          <a:p>
            <a:r>
              <a:rPr lang="as-IN" b="1" u="sng" dirty="0" smtClean="0"/>
              <a:t>সাইক্লোনের প্রধান বৈশিষ্ট্য ও সৃষ্টি প্রক্রিয়া</a:t>
            </a:r>
            <a:r>
              <a:rPr lang="en-US" b="1" u="sng" dirty="0" smtClean="0"/>
              <a:t>ঃ-</a:t>
            </a:r>
            <a:endParaRPr lang="as-IN" b="1" u="sng" dirty="0" smtClean="0"/>
          </a:p>
          <a:p>
            <a:r>
              <a:rPr lang="as-IN" b="1" dirty="0" smtClean="0">
                <a:solidFill>
                  <a:srgbClr val="2207E9"/>
                </a:solidFill>
              </a:rPr>
              <a:t>নিম্নচাপ কেন্দ্র</a:t>
            </a:r>
            <a:r>
              <a:rPr lang="as-IN" b="1" dirty="0" smtClean="0"/>
              <a:t>:</a:t>
            </a:r>
            <a:r>
              <a:rPr lang="as-IN" dirty="0" smtClean="0"/>
              <a:t> </a:t>
            </a:r>
            <a:r>
              <a:rPr lang="as-IN" sz="1400" b="1" dirty="0" smtClean="0"/>
              <a:t>সমুদ্রপৃষ্ঠের তাপমাত্রা বেড়ে গেলে সেখানকার বাতাস হালকা হয়ে উপরে উঠে যায় এবং ওই স্থানে নিম্নচাপের সৃষ্টি হয়। চারপাশের উচ্চচাপ অঞ্চল থেকে তখন বাতাস প্রবল বেগে সেই নিম্নচাপ কেন্দ্রের দিকে ছুটে আসে।</a:t>
            </a:r>
            <a:endParaRPr lang="as-IN" b="1" dirty="0" smtClean="0"/>
          </a:p>
          <a:p>
            <a:r>
              <a:rPr lang="as-IN" b="1" dirty="0" smtClean="0">
                <a:solidFill>
                  <a:srgbClr val="2207E9"/>
                </a:solidFill>
              </a:rPr>
              <a:t>ঘূর্ণন দিক:</a:t>
            </a:r>
            <a:r>
              <a:rPr lang="as-IN" dirty="0" smtClean="0">
                <a:solidFill>
                  <a:srgbClr val="2207E9"/>
                </a:solidFill>
              </a:rPr>
              <a:t> </a:t>
            </a:r>
            <a:r>
              <a:rPr lang="as-IN" sz="1400" dirty="0" smtClean="0">
                <a:solidFill>
                  <a:srgbClr val="C00000"/>
                </a:solidFill>
              </a:rPr>
              <a:t>পৃথিবীর আবর্তনের কারণে উত্তর গোলার্ধে সাইক্লোন ঘড়ির কাঁটার বিপরীত দিকে এবং দক্ষিণ গোলার্ধে ঘড়ির কাঁটার দিকে ঘোরে।</a:t>
            </a:r>
            <a:endParaRPr lang="as-IN" dirty="0" smtClean="0">
              <a:solidFill>
                <a:srgbClr val="C00000"/>
              </a:solidFill>
            </a:endParaRPr>
          </a:p>
          <a:p>
            <a:r>
              <a:rPr lang="as-IN" b="1" dirty="0" smtClean="0">
                <a:solidFill>
                  <a:srgbClr val="002060"/>
                </a:solidFill>
              </a:rPr>
              <a:t>প্রভাব:</a:t>
            </a:r>
            <a:r>
              <a:rPr lang="as-IN" dirty="0" smtClean="0">
                <a:solidFill>
                  <a:srgbClr val="002060"/>
                </a:solidFill>
              </a:rPr>
              <a:t> </a:t>
            </a:r>
            <a:r>
              <a:rPr lang="as-IN" sz="1400" b="1" dirty="0" smtClean="0"/>
              <a:t>এর প্রভাবে প্রবল বাতাস, বজ্রসহ ভারী বর্ষণ এবং সমুদ্রের জলোচ্ছ্বাস বা স্টর্ম সার্জ হয়ে থাকে।</a:t>
            </a:r>
            <a:endParaRPr lang="as-IN" b="1" dirty="0"/>
          </a:p>
        </p:txBody>
      </p:sp>
      <p:sp>
        <p:nvSpPr>
          <p:cNvPr id="6" name="TextBox 5"/>
          <p:cNvSpPr txBox="1"/>
          <p:nvPr/>
        </p:nvSpPr>
        <p:spPr>
          <a:xfrm>
            <a:off x="304800" y="2133600"/>
            <a:ext cx="2590800" cy="369332"/>
          </a:xfrm>
          <a:prstGeom prst="rect">
            <a:avLst/>
          </a:prstGeom>
          <a:solidFill>
            <a:srgbClr val="00B050"/>
          </a:solidFill>
        </p:spPr>
        <p:txBody>
          <a:bodyPr wrap="square" rtlCol="0">
            <a:spAutoFit/>
          </a:bodyPr>
          <a:lstStyle/>
          <a:p>
            <a:r>
              <a:rPr lang="en-US" b="1" dirty="0" err="1" smtClean="0">
                <a:solidFill>
                  <a:schemeClr val="accent2">
                    <a:lumMod val="75000"/>
                  </a:schemeClr>
                </a:solidFill>
              </a:rPr>
              <a:t>তাপ</a:t>
            </a:r>
            <a:r>
              <a:rPr lang="en-US" b="1" dirty="0" smtClean="0">
                <a:solidFill>
                  <a:schemeClr val="accent2">
                    <a:lumMod val="75000"/>
                  </a:schemeClr>
                </a:solidFill>
              </a:rPr>
              <a:t> </a:t>
            </a:r>
            <a:r>
              <a:rPr lang="en-US" b="1" dirty="0" err="1" smtClean="0">
                <a:solidFill>
                  <a:schemeClr val="accent2">
                    <a:lumMod val="75000"/>
                  </a:schemeClr>
                </a:solidFill>
              </a:rPr>
              <a:t>দাহ</a:t>
            </a:r>
            <a:r>
              <a:rPr lang="en-US" b="1" dirty="0" smtClean="0">
                <a:solidFill>
                  <a:schemeClr val="accent2">
                    <a:lumMod val="75000"/>
                  </a:schemeClr>
                </a:solidFill>
              </a:rPr>
              <a:t> </a:t>
            </a:r>
            <a:r>
              <a:rPr lang="en-US" b="1" dirty="0" err="1" smtClean="0">
                <a:solidFill>
                  <a:schemeClr val="accent2">
                    <a:lumMod val="75000"/>
                  </a:schemeClr>
                </a:solidFill>
              </a:rPr>
              <a:t>কাকে</a:t>
            </a:r>
            <a:r>
              <a:rPr lang="en-US" b="1" dirty="0" smtClean="0">
                <a:solidFill>
                  <a:schemeClr val="accent2">
                    <a:lumMod val="75000"/>
                  </a:schemeClr>
                </a:solidFill>
              </a:rPr>
              <a:t> </a:t>
            </a:r>
            <a:r>
              <a:rPr lang="en-US" b="1" dirty="0" err="1" smtClean="0">
                <a:solidFill>
                  <a:schemeClr val="accent2">
                    <a:lumMod val="75000"/>
                  </a:schemeClr>
                </a:solidFill>
              </a:rPr>
              <a:t>বলে</a:t>
            </a:r>
            <a:r>
              <a:rPr lang="en-US" b="1" dirty="0" smtClean="0">
                <a:solidFill>
                  <a:schemeClr val="accent2">
                    <a:lumMod val="75000"/>
                  </a:schemeClr>
                </a:solidFill>
              </a:rPr>
              <a:t> ? </a:t>
            </a:r>
            <a:endParaRPr lang="en-US" b="1" dirty="0">
              <a:solidFill>
                <a:schemeClr val="accent2">
                  <a:lumMod val="75000"/>
                </a:schemeClr>
              </a:solidFill>
            </a:endParaRPr>
          </a:p>
        </p:txBody>
      </p:sp>
      <p:sp>
        <p:nvSpPr>
          <p:cNvPr id="7" name="TextBox 6"/>
          <p:cNvSpPr txBox="1"/>
          <p:nvPr/>
        </p:nvSpPr>
        <p:spPr>
          <a:xfrm>
            <a:off x="304800" y="2590800"/>
            <a:ext cx="8610600" cy="646331"/>
          </a:xfrm>
          <a:prstGeom prst="rect">
            <a:avLst/>
          </a:prstGeom>
          <a:noFill/>
        </p:spPr>
        <p:txBody>
          <a:bodyPr wrap="square" rtlCol="0">
            <a:spAutoFit/>
          </a:bodyPr>
          <a:lstStyle/>
          <a:p>
            <a:r>
              <a:rPr lang="en-US" dirty="0" smtClean="0"/>
              <a:t>    </a:t>
            </a:r>
            <a:r>
              <a:rPr lang="as-IN" sz="1600" b="1" dirty="0" smtClean="0"/>
              <a:t>গ্রীষ্কালে বা বছরের অন্য কোনো সময়ে বিশাল এলাকা জুড়ে অস্বাভাবিক, অসহনীয় ও দীর্ঘস্থায়ী গরমের অবস্থাকে তাপদাহ বা তাপপ্রবাহ বলা হয়।</a:t>
            </a:r>
            <a:r>
              <a:rPr lang="as-IN" dirty="0" smtClean="0"/>
              <a:t> </a:t>
            </a:r>
            <a:endParaRPr lang="en-US" dirty="0"/>
          </a:p>
        </p:txBody>
      </p:sp>
      <p:sp>
        <p:nvSpPr>
          <p:cNvPr id="8" name="Right Arrow 7"/>
          <p:cNvSpPr/>
          <p:nvPr/>
        </p:nvSpPr>
        <p:spPr>
          <a:xfrm>
            <a:off x="381000" y="2667000"/>
            <a:ext cx="228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p..jpeg"/>
          <p:cNvPicPr>
            <a:picLocks noChangeAspect="1"/>
          </p:cNvPicPr>
          <p:nvPr/>
        </p:nvPicPr>
        <p:blipFill>
          <a:blip r:embed="rId2" cstate="print"/>
          <a:stretch>
            <a:fillRect/>
          </a:stretch>
        </p:blipFill>
        <p:spPr>
          <a:xfrm>
            <a:off x="1219200" y="3352800"/>
            <a:ext cx="2590800" cy="1828800"/>
          </a:xfrm>
          <a:prstGeom prst="rect">
            <a:avLst/>
          </a:prstGeom>
        </p:spPr>
      </p:pic>
      <p:pic>
        <p:nvPicPr>
          <p:cNvPr id="11" name="Picture 10" descr="tp.jpeg"/>
          <p:cNvPicPr>
            <a:picLocks noChangeAspect="1"/>
          </p:cNvPicPr>
          <p:nvPr/>
        </p:nvPicPr>
        <p:blipFill>
          <a:blip r:embed="rId3" cstate="print"/>
          <a:stretch>
            <a:fillRect/>
          </a:stretch>
        </p:blipFill>
        <p:spPr>
          <a:xfrm>
            <a:off x="4724400" y="3352800"/>
            <a:ext cx="2590800" cy="1828800"/>
          </a:xfrm>
          <a:prstGeom prst="rect">
            <a:avLst/>
          </a:prstGeom>
        </p:spPr>
      </p:pic>
      <p:sp>
        <p:nvSpPr>
          <p:cNvPr id="12" name="Right Arrow 11"/>
          <p:cNvSpPr/>
          <p:nvPr/>
        </p:nvSpPr>
        <p:spPr>
          <a:xfrm>
            <a:off x="3810000" y="38862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219200" y="5334000"/>
            <a:ext cx="2514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rgbClr val="2207E9"/>
                </a:solidFill>
              </a:rPr>
              <a:t>নির্মল</a:t>
            </a:r>
            <a:r>
              <a:rPr lang="en-US" b="1" dirty="0" smtClean="0">
                <a:solidFill>
                  <a:srgbClr val="2207E9"/>
                </a:solidFill>
              </a:rPr>
              <a:t> </a:t>
            </a:r>
            <a:r>
              <a:rPr lang="en-US" b="1" dirty="0" err="1" smtClean="0">
                <a:solidFill>
                  <a:srgbClr val="2207E9"/>
                </a:solidFill>
              </a:rPr>
              <a:t>পরিবেশ</a:t>
            </a:r>
            <a:endParaRPr lang="en-US" b="1" dirty="0">
              <a:solidFill>
                <a:srgbClr val="2207E9"/>
              </a:solidFill>
            </a:endParaRPr>
          </a:p>
        </p:txBody>
      </p:sp>
      <p:sp>
        <p:nvSpPr>
          <p:cNvPr id="14" name="Right Arrow 13"/>
          <p:cNvSpPr/>
          <p:nvPr/>
        </p:nvSpPr>
        <p:spPr>
          <a:xfrm>
            <a:off x="3733800" y="5334000"/>
            <a:ext cx="1219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C00000"/>
                </a:solidFill>
              </a:rPr>
              <a:t>পরিবর্তন</a:t>
            </a:r>
            <a:r>
              <a:rPr lang="en-US" dirty="0" smtClean="0">
                <a:solidFill>
                  <a:srgbClr val="C00000"/>
                </a:solidFill>
              </a:rPr>
              <a:t> </a:t>
            </a:r>
            <a:endParaRPr lang="en-US" dirty="0">
              <a:solidFill>
                <a:srgbClr val="C00000"/>
              </a:solidFill>
            </a:endParaRPr>
          </a:p>
        </p:txBody>
      </p:sp>
      <p:sp>
        <p:nvSpPr>
          <p:cNvPr id="15" name="Rounded Rectangle 14"/>
          <p:cNvSpPr/>
          <p:nvPr/>
        </p:nvSpPr>
        <p:spPr>
          <a:xfrm>
            <a:off x="4953000" y="5334000"/>
            <a:ext cx="2286000" cy="4572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s-IN" sz="1600" b="1" dirty="0" smtClean="0">
                <a:solidFill>
                  <a:schemeClr val="accent2">
                    <a:lumMod val="75000"/>
                  </a:schemeClr>
                </a:solidFill>
              </a:rPr>
              <a:t>তাপদাহ বা</a:t>
            </a:r>
            <a:r>
              <a:rPr lang="en-US" sz="1600" b="1" dirty="0" smtClean="0">
                <a:solidFill>
                  <a:schemeClr val="accent2">
                    <a:lumMod val="75000"/>
                  </a:schemeClr>
                </a:solidFill>
              </a:rPr>
              <a:t> </a:t>
            </a:r>
            <a:r>
              <a:rPr lang="as-IN" sz="1600" b="1" dirty="0" smtClean="0">
                <a:solidFill>
                  <a:schemeClr val="accent2">
                    <a:lumMod val="75000"/>
                  </a:schemeClr>
                </a:solidFill>
              </a:rPr>
              <a:t>তাপপ্রবাহ </a:t>
            </a:r>
            <a:endParaRPr lang="en-US" sz="16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
            <a:ext cx="5486400" cy="369332"/>
          </a:xfrm>
          <a:prstGeom prst="rect">
            <a:avLst/>
          </a:prstGeom>
          <a:solidFill>
            <a:srgbClr val="00B050"/>
          </a:solidFill>
        </p:spPr>
        <p:txBody>
          <a:bodyPr wrap="square" rtlCol="0">
            <a:spAutoFit/>
          </a:bodyPr>
          <a:lstStyle/>
          <a:p>
            <a:r>
              <a:rPr lang="en-US" b="1" dirty="0" err="1" smtClean="0"/>
              <a:t>প্রাকৃতিক</a:t>
            </a:r>
            <a:r>
              <a:rPr lang="en-US" b="1" dirty="0" smtClean="0"/>
              <a:t> </a:t>
            </a:r>
            <a:r>
              <a:rPr lang="en-US" b="1" dirty="0" err="1" smtClean="0"/>
              <a:t>দুর্যোগ</a:t>
            </a:r>
            <a:r>
              <a:rPr lang="en-US" b="1" dirty="0" smtClean="0"/>
              <a:t>  ও </a:t>
            </a:r>
            <a:r>
              <a:rPr lang="en-US" b="1" dirty="0" err="1" smtClean="0"/>
              <a:t>মানব</a:t>
            </a:r>
            <a:r>
              <a:rPr lang="en-US" b="1" dirty="0" smtClean="0"/>
              <a:t> </a:t>
            </a:r>
            <a:r>
              <a:rPr lang="en-US" b="1" dirty="0" err="1" smtClean="0"/>
              <a:t>সৃষ্ট</a:t>
            </a:r>
            <a:r>
              <a:rPr lang="en-US" b="1" dirty="0" smtClean="0"/>
              <a:t> </a:t>
            </a:r>
            <a:r>
              <a:rPr lang="en-US" b="1" dirty="0" err="1" smtClean="0"/>
              <a:t>দুর্যোগ</a:t>
            </a:r>
            <a:r>
              <a:rPr lang="en-US" b="1" dirty="0" smtClean="0"/>
              <a:t> </a:t>
            </a:r>
            <a:r>
              <a:rPr lang="en-US" b="1" dirty="0" err="1" smtClean="0"/>
              <a:t>কাকে</a:t>
            </a:r>
            <a:r>
              <a:rPr lang="en-US" b="1" dirty="0" smtClean="0"/>
              <a:t> </a:t>
            </a:r>
            <a:r>
              <a:rPr lang="en-US" b="1" dirty="0" err="1" smtClean="0"/>
              <a:t>বলে</a:t>
            </a:r>
            <a:r>
              <a:rPr lang="en-US" b="1" dirty="0" smtClean="0"/>
              <a:t> ? </a:t>
            </a:r>
            <a:endParaRPr lang="en-US" b="1" dirty="0"/>
          </a:p>
        </p:txBody>
      </p:sp>
      <p:sp>
        <p:nvSpPr>
          <p:cNvPr id="6" name="TextBox 5"/>
          <p:cNvSpPr txBox="1"/>
          <p:nvPr/>
        </p:nvSpPr>
        <p:spPr>
          <a:xfrm>
            <a:off x="152400" y="685800"/>
            <a:ext cx="8839200" cy="615553"/>
          </a:xfrm>
          <a:prstGeom prst="rect">
            <a:avLst/>
          </a:prstGeom>
          <a:noFill/>
        </p:spPr>
        <p:txBody>
          <a:bodyPr wrap="square" rtlCol="0">
            <a:spAutoFit/>
          </a:bodyPr>
          <a:lstStyle/>
          <a:p>
            <a:r>
              <a:rPr lang="as-IN" b="1" u="sng" dirty="0" smtClean="0"/>
              <a:t>প্রাকৃতিক দুর্যোগ </a:t>
            </a:r>
            <a:r>
              <a:rPr lang="as-IN" sz="1600" dirty="0" smtClean="0"/>
              <a:t>হলো এমন কিছু ধ্বংসাত্মক প্রাকৃতিক ঘটনা, যা কোনো অঞ্চলের স্বাভাবিক জীবনযাত্রা, পরিবেশ, এবং মানুষের জীবন ও সম্পত্তির ব্যাপক ক্ষতি সাধন করে।</a:t>
            </a:r>
            <a:endParaRPr lang="en-US" sz="1600" dirty="0" smtClean="0"/>
          </a:p>
        </p:txBody>
      </p:sp>
      <p:pic>
        <p:nvPicPr>
          <p:cNvPr id="7" name="Picture 6" descr="bb.jpeg"/>
          <p:cNvPicPr>
            <a:picLocks noChangeAspect="1"/>
          </p:cNvPicPr>
          <p:nvPr/>
        </p:nvPicPr>
        <p:blipFill>
          <a:blip r:embed="rId2" cstate="print"/>
          <a:stretch>
            <a:fillRect/>
          </a:stretch>
        </p:blipFill>
        <p:spPr>
          <a:xfrm>
            <a:off x="990600" y="1371600"/>
            <a:ext cx="2438400" cy="1447800"/>
          </a:xfrm>
          <a:prstGeom prst="rect">
            <a:avLst/>
          </a:prstGeom>
        </p:spPr>
      </p:pic>
      <p:pic>
        <p:nvPicPr>
          <p:cNvPr id="8" name="Picture 7" descr="n.jpeg"/>
          <p:cNvPicPr>
            <a:picLocks noChangeAspect="1"/>
          </p:cNvPicPr>
          <p:nvPr/>
        </p:nvPicPr>
        <p:blipFill>
          <a:blip r:embed="rId3" cstate="print"/>
          <a:stretch>
            <a:fillRect/>
          </a:stretch>
        </p:blipFill>
        <p:spPr>
          <a:xfrm>
            <a:off x="4343400" y="1371600"/>
            <a:ext cx="2743200" cy="1600200"/>
          </a:xfrm>
          <a:prstGeom prst="rect">
            <a:avLst/>
          </a:prstGeom>
        </p:spPr>
      </p:pic>
      <p:sp>
        <p:nvSpPr>
          <p:cNvPr id="9" name="TextBox 8"/>
          <p:cNvSpPr txBox="1"/>
          <p:nvPr/>
        </p:nvSpPr>
        <p:spPr>
          <a:xfrm>
            <a:off x="152400" y="3581400"/>
            <a:ext cx="8610600" cy="646331"/>
          </a:xfrm>
          <a:prstGeom prst="rect">
            <a:avLst/>
          </a:prstGeom>
          <a:solidFill>
            <a:schemeClr val="accent6">
              <a:lumMod val="40000"/>
              <a:lumOff val="60000"/>
            </a:schemeClr>
          </a:solidFill>
        </p:spPr>
        <p:txBody>
          <a:bodyPr wrap="square" rtlCol="0">
            <a:spAutoFit/>
          </a:bodyPr>
          <a:lstStyle/>
          <a:p>
            <a:r>
              <a:rPr lang="as-IN" b="1" dirty="0" smtClean="0"/>
              <a:t>মানব সৃষ্ট দুর্যোগ </a:t>
            </a:r>
            <a:r>
              <a:rPr lang="as-IN" dirty="0" smtClean="0"/>
              <a:t>হলো এমন ধ্বংসাত্মক পরিস্থিতি বা দুর্ঘটনা, যা মানুষের অসাবধানতা, অপরিকল্পিত কর্মকাণ্ড, প্রযুক্তিগত ত্রুটি বা ইচ্ছাকৃত কাজের ফলে ঘটে থাকে</a:t>
            </a:r>
            <a:endParaRPr lang="en-US" dirty="0"/>
          </a:p>
        </p:txBody>
      </p:sp>
      <p:sp>
        <p:nvSpPr>
          <p:cNvPr id="10" name="Right Arrow 9"/>
          <p:cNvSpPr/>
          <p:nvPr/>
        </p:nvSpPr>
        <p:spPr>
          <a:xfrm>
            <a:off x="3429000" y="1676400"/>
            <a:ext cx="9144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066800" y="2895600"/>
            <a:ext cx="1295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solidFill>
                  <a:srgbClr val="0000FF"/>
                </a:solidFill>
              </a:rPr>
              <a:t>প্রবল</a:t>
            </a:r>
            <a:r>
              <a:rPr lang="en-US" sz="1600" b="1" dirty="0" smtClean="0">
                <a:solidFill>
                  <a:srgbClr val="0000FF"/>
                </a:solidFill>
              </a:rPr>
              <a:t> </a:t>
            </a:r>
            <a:r>
              <a:rPr lang="en-US" sz="1600" b="1" dirty="0" err="1" smtClean="0">
                <a:solidFill>
                  <a:srgbClr val="0000FF"/>
                </a:solidFill>
              </a:rPr>
              <a:t>বন্যা</a:t>
            </a:r>
            <a:endParaRPr lang="en-US" sz="1600" b="1" dirty="0">
              <a:solidFill>
                <a:srgbClr val="0000FF"/>
              </a:solidFill>
            </a:endParaRPr>
          </a:p>
        </p:txBody>
      </p:sp>
      <p:sp>
        <p:nvSpPr>
          <p:cNvPr id="12" name="Right Arrow 11"/>
          <p:cNvSpPr/>
          <p:nvPr/>
        </p:nvSpPr>
        <p:spPr>
          <a:xfrm>
            <a:off x="2362200" y="2895600"/>
            <a:ext cx="2133600" cy="457200"/>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smtClean="0">
                <a:solidFill>
                  <a:srgbClr val="C00000"/>
                </a:solidFill>
              </a:rPr>
              <a:t>প্রাকৃতিক</a:t>
            </a:r>
            <a:r>
              <a:rPr lang="en-US" sz="1200" b="1" dirty="0" smtClean="0">
                <a:solidFill>
                  <a:srgbClr val="C00000"/>
                </a:solidFill>
              </a:rPr>
              <a:t> </a:t>
            </a:r>
            <a:r>
              <a:rPr lang="en-US" sz="1200" b="1" dirty="0" err="1" smtClean="0">
                <a:solidFill>
                  <a:srgbClr val="C00000"/>
                </a:solidFill>
              </a:rPr>
              <a:t>দুর্যোগের</a:t>
            </a:r>
            <a:r>
              <a:rPr lang="en-US" sz="1200" b="1" dirty="0" smtClean="0">
                <a:solidFill>
                  <a:srgbClr val="C00000"/>
                </a:solidFill>
              </a:rPr>
              <a:t> </a:t>
            </a:r>
            <a:r>
              <a:rPr lang="en-US" sz="1200" b="1" dirty="0" err="1" smtClean="0">
                <a:solidFill>
                  <a:srgbClr val="C00000"/>
                </a:solidFill>
              </a:rPr>
              <a:t>ফল</a:t>
            </a:r>
            <a:r>
              <a:rPr lang="en-US" sz="1200" b="1" dirty="0" smtClean="0">
                <a:solidFill>
                  <a:srgbClr val="C00000"/>
                </a:solidFill>
              </a:rPr>
              <a:t> </a:t>
            </a:r>
            <a:endParaRPr lang="en-US" sz="1200" b="1" dirty="0">
              <a:solidFill>
                <a:srgbClr val="C00000"/>
              </a:solidFill>
            </a:endParaRPr>
          </a:p>
        </p:txBody>
      </p:sp>
      <p:sp>
        <p:nvSpPr>
          <p:cNvPr id="13" name="Rounded Rectangle 12"/>
          <p:cNvSpPr/>
          <p:nvPr/>
        </p:nvSpPr>
        <p:spPr>
          <a:xfrm>
            <a:off x="4495800" y="2971800"/>
            <a:ext cx="2362200" cy="3810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solidFill>
                  <a:srgbClr val="7030A0"/>
                </a:solidFill>
              </a:rPr>
              <a:t>নদীভাঙ্গন</a:t>
            </a:r>
            <a:endParaRPr lang="en-US" sz="1600" b="1" dirty="0">
              <a:solidFill>
                <a:srgbClr val="7030A0"/>
              </a:solidFill>
            </a:endParaRPr>
          </a:p>
        </p:txBody>
      </p:sp>
      <p:pic>
        <p:nvPicPr>
          <p:cNvPr id="14" name="Picture 13" descr="bj..jpeg"/>
          <p:cNvPicPr>
            <a:picLocks noChangeAspect="1"/>
          </p:cNvPicPr>
          <p:nvPr/>
        </p:nvPicPr>
        <p:blipFill>
          <a:blip r:embed="rId4" cstate="print"/>
          <a:stretch>
            <a:fillRect/>
          </a:stretch>
        </p:blipFill>
        <p:spPr>
          <a:xfrm>
            <a:off x="990600" y="4267200"/>
            <a:ext cx="2743200" cy="1600200"/>
          </a:xfrm>
          <a:prstGeom prst="rect">
            <a:avLst/>
          </a:prstGeom>
        </p:spPr>
      </p:pic>
      <p:pic>
        <p:nvPicPr>
          <p:cNvPr id="15" name="Picture 14" descr="bj.jpeg"/>
          <p:cNvPicPr>
            <a:picLocks noChangeAspect="1"/>
          </p:cNvPicPr>
          <p:nvPr/>
        </p:nvPicPr>
        <p:blipFill>
          <a:blip r:embed="rId5" cstate="print"/>
          <a:stretch>
            <a:fillRect/>
          </a:stretch>
        </p:blipFill>
        <p:spPr>
          <a:xfrm>
            <a:off x="4648200" y="4267200"/>
            <a:ext cx="2743200" cy="1679825"/>
          </a:xfrm>
          <a:prstGeom prst="rect">
            <a:avLst/>
          </a:prstGeom>
        </p:spPr>
      </p:pic>
      <p:sp>
        <p:nvSpPr>
          <p:cNvPr id="16" name="Right Arrow 15"/>
          <p:cNvSpPr/>
          <p:nvPr/>
        </p:nvSpPr>
        <p:spPr>
          <a:xfrm>
            <a:off x="3733800" y="46482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990600" y="5943600"/>
            <a:ext cx="1828800" cy="609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rgbClr val="C00000"/>
                </a:solidFill>
              </a:rPr>
              <a:t>বনাঞ্চল</a:t>
            </a:r>
            <a:endParaRPr lang="en-US" b="1" dirty="0">
              <a:solidFill>
                <a:srgbClr val="C00000"/>
              </a:solidFill>
            </a:endParaRPr>
          </a:p>
        </p:txBody>
      </p:sp>
      <p:sp>
        <p:nvSpPr>
          <p:cNvPr id="18" name="Right Arrow 17"/>
          <p:cNvSpPr/>
          <p:nvPr/>
        </p:nvSpPr>
        <p:spPr>
          <a:xfrm>
            <a:off x="2819400" y="6019800"/>
            <a:ext cx="1981200" cy="457200"/>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smtClean="0">
                <a:solidFill>
                  <a:schemeClr val="tx1"/>
                </a:solidFill>
              </a:rPr>
              <a:t>প্রাকৃতিক</a:t>
            </a:r>
            <a:r>
              <a:rPr lang="en-US" sz="1200" b="1" dirty="0" smtClean="0">
                <a:solidFill>
                  <a:schemeClr val="tx1"/>
                </a:solidFill>
              </a:rPr>
              <a:t> </a:t>
            </a:r>
            <a:r>
              <a:rPr lang="en-US" sz="1200" b="1" dirty="0" err="1" smtClean="0">
                <a:solidFill>
                  <a:schemeClr val="tx1"/>
                </a:solidFill>
              </a:rPr>
              <a:t>দুর্যোগের</a:t>
            </a:r>
            <a:r>
              <a:rPr lang="en-US" sz="1200" b="1" dirty="0" smtClean="0">
                <a:solidFill>
                  <a:schemeClr val="tx1"/>
                </a:solidFill>
              </a:rPr>
              <a:t> </a:t>
            </a:r>
            <a:r>
              <a:rPr lang="en-US" sz="1200" b="1" dirty="0" err="1" smtClean="0">
                <a:solidFill>
                  <a:schemeClr val="tx1"/>
                </a:solidFill>
              </a:rPr>
              <a:t>ফল</a:t>
            </a:r>
            <a:r>
              <a:rPr lang="en-US" sz="1200" b="1" dirty="0" smtClean="0">
                <a:solidFill>
                  <a:schemeClr val="tx1"/>
                </a:solidFill>
              </a:rPr>
              <a:t> </a:t>
            </a:r>
            <a:endParaRPr lang="en-US" sz="1200" b="1" dirty="0">
              <a:solidFill>
                <a:schemeClr val="tx1"/>
              </a:solidFill>
            </a:endParaRPr>
          </a:p>
        </p:txBody>
      </p:sp>
      <p:sp>
        <p:nvSpPr>
          <p:cNvPr id="19" name="Rounded Rectangle 18"/>
          <p:cNvSpPr/>
          <p:nvPr/>
        </p:nvSpPr>
        <p:spPr>
          <a:xfrm>
            <a:off x="4800600" y="6096000"/>
            <a:ext cx="2438400" cy="3048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0000FF"/>
                </a:solidFill>
              </a:rPr>
              <a:t>বৃক্ষনিধন</a:t>
            </a:r>
            <a:r>
              <a:rPr lang="en-US" dirty="0" smtClean="0"/>
              <a:t> </a:t>
            </a:r>
            <a:endParaRPr lang="en-US" dirty="0"/>
          </a:p>
        </p:txBody>
      </p:sp>
    </p:spTree>
  </p:cSld>
  <p:clrMapOvr>
    <a:masterClrMapping/>
  </p:clrMapOvr>
  <p:transition>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838200"/>
            <a:ext cx="3581400" cy="369332"/>
          </a:xfrm>
          <a:prstGeom prst="rect">
            <a:avLst/>
          </a:prstGeom>
          <a:solidFill>
            <a:schemeClr val="accent6">
              <a:lumMod val="75000"/>
            </a:schemeClr>
          </a:solidFill>
        </p:spPr>
        <p:txBody>
          <a:bodyPr wrap="square" rtlCol="0">
            <a:spAutoFit/>
          </a:bodyPr>
          <a:lstStyle/>
          <a:p>
            <a:pPr algn="ctr"/>
            <a:r>
              <a:rPr lang="en-US" b="1" dirty="0" err="1" smtClean="0"/>
              <a:t>ভূমিকম্প</a:t>
            </a:r>
            <a:r>
              <a:rPr lang="en-US" b="1" dirty="0" smtClean="0"/>
              <a:t> </a:t>
            </a:r>
            <a:r>
              <a:rPr lang="en-US" b="1" dirty="0" err="1" smtClean="0"/>
              <a:t>কাকে</a:t>
            </a:r>
            <a:r>
              <a:rPr lang="en-US" b="1" dirty="0" smtClean="0"/>
              <a:t> </a:t>
            </a:r>
            <a:r>
              <a:rPr lang="en-US" b="1" dirty="0" err="1" smtClean="0"/>
              <a:t>বলে</a:t>
            </a:r>
            <a:r>
              <a:rPr lang="en-US" b="1" dirty="0" smtClean="0"/>
              <a:t> ?</a:t>
            </a:r>
            <a:endParaRPr lang="en-US" b="1" dirty="0"/>
          </a:p>
        </p:txBody>
      </p:sp>
      <p:sp>
        <p:nvSpPr>
          <p:cNvPr id="3" name="TextBox 2"/>
          <p:cNvSpPr txBox="1"/>
          <p:nvPr/>
        </p:nvSpPr>
        <p:spPr>
          <a:xfrm>
            <a:off x="152400" y="1295400"/>
            <a:ext cx="8839200" cy="615553"/>
          </a:xfrm>
          <a:prstGeom prst="rect">
            <a:avLst/>
          </a:prstGeom>
          <a:noFill/>
        </p:spPr>
        <p:txBody>
          <a:bodyPr wrap="square" rtlCol="0">
            <a:spAutoFit/>
          </a:bodyPr>
          <a:lstStyle/>
          <a:p>
            <a:r>
              <a:rPr lang="as-IN" b="1" dirty="0" smtClean="0"/>
              <a:t>ভূমিকম্প</a:t>
            </a:r>
            <a:r>
              <a:rPr lang="en-US" b="1" dirty="0" smtClean="0"/>
              <a:t>ঃ- </a:t>
            </a:r>
            <a:r>
              <a:rPr lang="as-IN" sz="1600" dirty="0" smtClean="0"/>
              <a:t>ভূ-অভ্যন্তরে শিলায় পীড়ন বা চাপের কারণে সঞ্চিত শক্তি হঠাৎ মুক্তি পেলে ভূপৃষ্ঠ ক্ষণিকের জন্য যে আকস্মিক ও ক্ষণস্থায়ী কম্পন অনুভব করে, তাকে ভূমিকম্প বলে। </a:t>
            </a:r>
            <a:endParaRPr lang="en-US" dirty="0"/>
          </a:p>
        </p:txBody>
      </p:sp>
      <p:pic>
        <p:nvPicPr>
          <p:cNvPr id="4" name="Picture 3" descr="WhatsApp Image 2026-10-14 at 2.49.31 AM.jpeg"/>
          <p:cNvPicPr>
            <a:picLocks noChangeAspect="1"/>
          </p:cNvPicPr>
          <p:nvPr/>
        </p:nvPicPr>
        <p:blipFill>
          <a:blip r:embed="rId2" cstate="print"/>
          <a:stretch>
            <a:fillRect/>
          </a:stretch>
        </p:blipFill>
        <p:spPr>
          <a:xfrm>
            <a:off x="838200" y="1981200"/>
            <a:ext cx="2819400" cy="1905000"/>
          </a:xfrm>
          <a:prstGeom prst="rect">
            <a:avLst/>
          </a:prstGeom>
        </p:spPr>
      </p:pic>
      <p:pic>
        <p:nvPicPr>
          <p:cNvPr id="5" name="Picture 4" descr="bk.jpeg"/>
          <p:cNvPicPr>
            <a:picLocks noChangeAspect="1"/>
          </p:cNvPicPr>
          <p:nvPr/>
        </p:nvPicPr>
        <p:blipFill>
          <a:blip r:embed="rId3" cstate="print"/>
          <a:stretch>
            <a:fillRect/>
          </a:stretch>
        </p:blipFill>
        <p:spPr>
          <a:xfrm>
            <a:off x="4572000" y="1905000"/>
            <a:ext cx="2895600" cy="2057400"/>
          </a:xfrm>
          <a:prstGeom prst="rect">
            <a:avLst/>
          </a:prstGeom>
        </p:spPr>
      </p:pic>
      <p:sp>
        <p:nvSpPr>
          <p:cNvPr id="6" name="Right Arrow 5"/>
          <p:cNvSpPr/>
          <p:nvPr/>
        </p:nvSpPr>
        <p:spPr>
          <a:xfrm>
            <a:off x="3657600" y="2362200"/>
            <a:ext cx="914400" cy="6096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838200" y="4038600"/>
            <a:ext cx="2209800" cy="457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t>রাস্তার</a:t>
            </a:r>
            <a:r>
              <a:rPr lang="en-US" b="1" dirty="0" smtClean="0"/>
              <a:t> </a:t>
            </a:r>
            <a:r>
              <a:rPr lang="en-US" b="1" dirty="0" err="1" smtClean="0"/>
              <a:t>দৃশ্য</a:t>
            </a:r>
            <a:r>
              <a:rPr lang="en-US" b="1" dirty="0" smtClean="0"/>
              <a:t> </a:t>
            </a:r>
            <a:endParaRPr lang="en-US" b="1" dirty="0"/>
          </a:p>
        </p:txBody>
      </p:sp>
      <p:sp>
        <p:nvSpPr>
          <p:cNvPr id="8" name="Right Arrow 7"/>
          <p:cNvSpPr/>
          <p:nvPr/>
        </p:nvSpPr>
        <p:spPr>
          <a:xfrm>
            <a:off x="3048000" y="3962400"/>
            <a:ext cx="2209800" cy="533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rgbClr val="C00000"/>
                </a:solidFill>
              </a:rPr>
              <a:t>ভূমিকম্পের</a:t>
            </a:r>
            <a:r>
              <a:rPr lang="en-US" sz="1400" b="1" dirty="0" smtClean="0">
                <a:solidFill>
                  <a:srgbClr val="C00000"/>
                </a:solidFill>
              </a:rPr>
              <a:t> </a:t>
            </a:r>
            <a:r>
              <a:rPr lang="en-US" sz="1400" b="1" dirty="0" err="1" smtClean="0">
                <a:solidFill>
                  <a:srgbClr val="C00000"/>
                </a:solidFill>
              </a:rPr>
              <a:t>ফল</a:t>
            </a:r>
            <a:endParaRPr lang="en-US" sz="1400" b="1" dirty="0">
              <a:solidFill>
                <a:srgbClr val="C00000"/>
              </a:solidFill>
            </a:endParaRPr>
          </a:p>
        </p:txBody>
      </p:sp>
      <p:sp>
        <p:nvSpPr>
          <p:cNvPr id="9" name="Rounded Rectangle 8"/>
          <p:cNvSpPr/>
          <p:nvPr/>
        </p:nvSpPr>
        <p:spPr>
          <a:xfrm>
            <a:off x="5257800" y="4038600"/>
            <a:ext cx="2209800" cy="4572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accent6">
                    <a:lumMod val="75000"/>
                  </a:schemeClr>
                </a:solidFill>
              </a:rPr>
              <a:t>ধ্বংস</a:t>
            </a:r>
            <a:r>
              <a:rPr lang="en-US" b="1" dirty="0" smtClean="0">
                <a:solidFill>
                  <a:schemeClr val="accent6">
                    <a:lumMod val="75000"/>
                  </a:schemeClr>
                </a:solidFill>
              </a:rPr>
              <a:t> </a:t>
            </a:r>
            <a:r>
              <a:rPr lang="en-US" b="1" dirty="0" err="1" smtClean="0">
                <a:solidFill>
                  <a:schemeClr val="accent6">
                    <a:lumMod val="75000"/>
                  </a:schemeClr>
                </a:solidFill>
              </a:rPr>
              <a:t>স্তূপ</a:t>
            </a:r>
            <a:endParaRPr lang="en-US" b="1" dirty="0">
              <a:solidFill>
                <a:schemeClr val="accent6">
                  <a:lumMod val="75000"/>
                </a:schemeClr>
              </a:solidFill>
            </a:endParaRPr>
          </a:p>
        </p:txBody>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টেকটোনিক প্লেটের সংঘর্ষ</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পৃথিবীর ভূত্বক বেশ কয়েকটি বড় বড় টেকটোনিক প্লেট নিয়ে গঠিত। এই প্লেটগুলো সবসময় চলমান থাকে। যখন এগুলো একে অপরের সাথে সংঘর্ষে লিপ্ত হয়</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ধাক্কা খায় বা পাশ কাটিয়ে যায়</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তখন শিলাস্তরে প্রচুর চাপ ও শক্তি সঞ্চিত হয়। এই চাপ মাত্রাতিরিক্ত হয়ে শিলা ভেঙে বা সরে গিয়ে শক্তি মুক্ত হলে ভূমিকম্প হয়।</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4"/>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5"/>
              </a:rPr>
              <a:t>2</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6"/>
              </a:rPr>
              <a:t>3</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7"/>
              </a:rPr>
              <a:t>4</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আগ্নেয়গিরির অগ্ন্যুৎপাত</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আগ্নেয়গিরি থেকে যখন অতিরিক্ত লাভা</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গ্যাস ও ম্যাগমা তীব্র বেগে বের হয়ে আসে</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তখন আশেপাশের ভূত্বকে কম্পন সৃষ্টি হতে পারে।</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8"/>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6"/>
              </a:rPr>
              <a:t>2</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শিলাচ্যুতি ও ভূমিধস</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পাহাড়ী অঞ্চলে বড় ধরনের শিলাচ্যুতি বা তীব্র ভূমিধসের কারণে স্থানীয়ভাবে মৃদু বা মাঝারি ধরনের ভূমিকম্প হতে পারে।</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9"/>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10"/>
              </a:rPr>
              <a:t>2</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11"/>
              </a:rPr>
              <a:t>3</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মানবসৃষ্ট কারণ</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বড় বড় জলাধার বা বাঁধ নির্মাণ করে অতিরিক্ত পানি জমিয়ে রাখা</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ভূগর্ভস্থ থেকে অতিরিক্ত তেল</a:t>
            </a:r>
            <a:r>
              <a:rPr kumimoji="0" lang="en-US" sz="1200" b="0"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গ্যাস বা পানি উত্তোলন এবং পারমাণবিক বিস্ফোরণের ফলে কৃত্রিমভাবে ভূমিকম্প হতে পারে</a:t>
            </a:r>
            <a:endParaRPr kumimoji="0" lang="en-US" sz="1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টেকটোনিক প্লেটের সংঘর্ষ</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পৃথিবীর ভূত্বক বেশ কয়েকটি বড় বড় টেকটোনিক প্লেট নিয়ে গঠিত। এই প্লেটগুলো সবসময় চলমান থাকে। যখন এগুলো একে অপরের সাথে সংঘর্ষে লিপ্ত হয়</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ধাক্কা খায় বা পাশ কাটিয়ে যায়</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তখন শিলাস্তরে প্রচুর চাপ ও শক্তি সঞ্চিত হয়। এই চাপ মাত্রাতিরিক্ত হয়ে শিলা ভেঙে বা সরে গিয়ে শক্তি মুক্ত হলে ভূমিকম্প হয়।</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4"/>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5"/>
              </a:rPr>
              <a:t>2</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6"/>
              </a:rPr>
              <a:t>3</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7"/>
              </a:rPr>
              <a:t>4</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আগ্নেয়গিরির অগ্ন্যুৎপাত</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আগ্নেয়গিরি থেকে যখন অতিরিক্ত লাভা</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গ্যাস ও ম্যাগমা তীব্র বেগে বের হয়ে আসে</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তখন আশেপাশের ভূত্বকে কম্পন সৃষ্টি হতে পারে।</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8"/>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6"/>
              </a:rPr>
              <a:t>2</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শিলাচ্যুতি ও ভূমিধস</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পাহাড়ী অঞ্চলে বড় ধরনের শিলাচ্যুতি বা তীব্র ভূমিধসের কারণে স্থানীয়ভাবে মৃদু বা মাঝারি ধরনের ভূমিকম্প হতে পারে।</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9"/>
              </a:rPr>
              <a:t>1</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10"/>
              </a:rPr>
              <a:t>2</a:t>
            </a:r>
            <a:r>
              <a:rPr kumimoji="0" lang="en-US" sz="1200" b="0" i="0" u="none" strike="noStrike" cap="none" normalizeH="0" baseline="0" smtClean="0">
                <a:ln>
                  <a:noFill/>
                </a:ln>
                <a:solidFill>
                  <a:schemeClr val="tx1"/>
                </a:solidFill>
                <a:effectLst/>
                <a:latin typeface="Google Sans"/>
                <a:cs typeface="Arial" pitchFamily="34" charset="0"/>
              </a:rPr>
              <a:t>, </a:t>
            </a:r>
            <a:r>
              <a:rPr kumimoji="0" lang="en-US" sz="1200" b="0" i="0" u="none" strike="noStrike" cap="none" normalizeH="0" baseline="0" smtClean="0">
                <a:ln>
                  <a:noFill/>
                </a:ln>
                <a:solidFill>
                  <a:schemeClr val="tx1"/>
                </a:solidFill>
                <a:effectLst/>
                <a:latin typeface="Google Sans"/>
                <a:cs typeface="Arial" pitchFamily="34" charset="0"/>
                <a:hlinkClick r:id="rId11"/>
              </a:rPr>
              <a:t>3</a:t>
            </a:r>
            <a:r>
              <a:rPr kumimoji="0" lang="en-US" sz="1200" b="0" i="0" u="none" strike="noStrike" cap="none" normalizeH="0" baseline="0" smtClean="0">
                <a:ln>
                  <a:noFill/>
                </a:ln>
                <a:solidFill>
                  <a:schemeClr val="tx1"/>
                </a:solidFill>
                <a:effectLst/>
                <a:latin typeface="Google Sans"/>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smtClean="0">
                <a:ln>
                  <a:noFill/>
                </a:ln>
                <a:solidFill>
                  <a:schemeClr val="tx1"/>
                </a:solidFill>
                <a:effectLst/>
                <a:latin typeface="Google Sans"/>
                <a:cs typeface="Vrinda"/>
              </a:rPr>
              <a:t>মানবসৃষ্ট কারণ</a:t>
            </a:r>
            <a:r>
              <a:rPr kumimoji="0" lang="en-US" sz="1200" b="1"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 বড় বড় জলাধার বা বাঁধ নির্মাণ করে অতিরিক্ত পানি জমিয়ে রাখা</a:t>
            </a:r>
            <a:r>
              <a:rPr kumimoji="0" lang="en-US" sz="1200" b="0" i="0" u="none" strike="noStrike" cap="none" normalizeH="0" baseline="0" smtClean="0">
                <a:ln>
                  <a:noFill/>
                </a:ln>
                <a:solidFill>
                  <a:schemeClr val="tx1"/>
                </a:solidFill>
                <a:effectLst/>
                <a:latin typeface="Google Sans"/>
                <a:cs typeface="Vrinda"/>
              </a:rPr>
              <a:t>, </a:t>
            </a:r>
            <a:r>
              <a:rPr kumimoji="0" lang="bn-IN" sz="1200" b="0" i="0" u="none" strike="noStrike" cap="none" normalizeH="0" baseline="0" smtClean="0">
                <a:ln>
                  <a:noFill/>
                </a:ln>
                <a:solidFill>
                  <a:schemeClr val="tx1"/>
                </a:solidFill>
                <a:effectLst/>
                <a:latin typeface="Google Sans"/>
                <a:cs typeface="Vrinda"/>
              </a:rPr>
              <a:t>ভূগর্ভস্থ থেকে অতিরিক্ত তেল</a:t>
            </a:r>
            <a:r>
              <a:rPr kumimoji="0" lang="en-US" sz="1200" b="0" i="0" u="none" strike="noStrike" cap="none" normalizeH="0" baseline="0" smtClean="0">
                <a:ln>
                  <a:noFill/>
                </a:ln>
                <a:solidFill>
                  <a:schemeClr val="tx1"/>
                </a:solidFill>
                <a:effectLst/>
                <a:latin typeface="Google Sans"/>
                <a:cs typeface="Vrinda"/>
              </a:rPr>
              <a:t>-</a:t>
            </a:r>
            <a:r>
              <a:rPr kumimoji="0" lang="bn-IN" sz="1200" b="0" i="0" u="none" strike="noStrike" cap="none" normalizeH="0" baseline="0" smtClean="0">
                <a:ln>
                  <a:noFill/>
                </a:ln>
                <a:solidFill>
                  <a:schemeClr val="tx1"/>
                </a:solidFill>
                <a:effectLst/>
                <a:latin typeface="Google Sans"/>
                <a:cs typeface="Vrinda"/>
              </a:rPr>
              <a:t>গ্যাস বা পানি উত্তোলন এবং পারমাণবিক বিস্ফোরণের ফলে কৃত্রিমভাবে ভূমিকম্প হতে পারে</a:t>
            </a:r>
            <a:endParaRPr kumimoji="0" lang="en-US" sz="1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Box 13"/>
          <p:cNvSpPr txBox="1"/>
          <p:nvPr/>
        </p:nvSpPr>
        <p:spPr>
          <a:xfrm>
            <a:off x="2286000" y="4572000"/>
            <a:ext cx="3505200" cy="1477328"/>
          </a:xfrm>
          <a:prstGeom prst="rect">
            <a:avLst/>
          </a:prstGeom>
          <a:solidFill>
            <a:schemeClr val="accent6">
              <a:lumMod val="75000"/>
            </a:schemeClr>
          </a:solidFill>
        </p:spPr>
        <p:txBody>
          <a:bodyPr wrap="square" rtlCol="0">
            <a:spAutoFit/>
          </a:bodyPr>
          <a:lstStyle/>
          <a:p>
            <a:r>
              <a:rPr lang="as-IN" b="1" u="sng" dirty="0" smtClean="0">
                <a:solidFill>
                  <a:srgbClr val="C00000"/>
                </a:solidFill>
              </a:rPr>
              <a:t>ভূমিকম্পের কারণসমূহ</a:t>
            </a:r>
            <a:r>
              <a:rPr lang="en-US" b="1" u="sng" dirty="0" smtClean="0">
                <a:solidFill>
                  <a:srgbClr val="C00000"/>
                </a:solidFill>
              </a:rPr>
              <a:t>ঃ-</a:t>
            </a:r>
            <a:endParaRPr lang="as-IN" b="1" u="sng" dirty="0" smtClean="0">
              <a:solidFill>
                <a:srgbClr val="C00000"/>
              </a:solidFill>
            </a:endParaRPr>
          </a:p>
          <a:p>
            <a:r>
              <a:rPr lang="en-US" dirty="0" smtClean="0">
                <a:solidFill>
                  <a:srgbClr val="0000FF"/>
                </a:solidFill>
              </a:rPr>
              <a:t>১।</a:t>
            </a:r>
            <a:r>
              <a:rPr lang="as-IN" dirty="0" smtClean="0">
                <a:solidFill>
                  <a:srgbClr val="0000FF"/>
                </a:solidFill>
              </a:rPr>
              <a:t> টেকটোনিক প্লেটের সংঘর্ষ</a:t>
            </a:r>
            <a:r>
              <a:rPr lang="en-US" dirty="0" smtClean="0">
                <a:solidFill>
                  <a:srgbClr val="0000FF"/>
                </a:solidFill>
              </a:rPr>
              <a:t>।</a:t>
            </a:r>
          </a:p>
          <a:p>
            <a:r>
              <a:rPr lang="en-US" dirty="0" smtClean="0">
                <a:solidFill>
                  <a:srgbClr val="0000FF"/>
                </a:solidFill>
              </a:rPr>
              <a:t>২।</a:t>
            </a:r>
            <a:r>
              <a:rPr lang="as-IN" dirty="0" smtClean="0">
                <a:solidFill>
                  <a:srgbClr val="0000FF"/>
                </a:solidFill>
              </a:rPr>
              <a:t> আগ্নেয়গিরির অগ্ন্যুৎপাত</a:t>
            </a:r>
            <a:r>
              <a:rPr lang="en-US" dirty="0" smtClean="0">
                <a:solidFill>
                  <a:srgbClr val="0000FF"/>
                </a:solidFill>
              </a:rPr>
              <a:t>।</a:t>
            </a:r>
          </a:p>
          <a:p>
            <a:r>
              <a:rPr lang="en-US" dirty="0" smtClean="0">
                <a:solidFill>
                  <a:srgbClr val="0000FF"/>
                </a:solidFill>
              </a:rPr>
              <a:t>৩।</a:t>
            </a:r>
            <a:r>
              <a:rPr lang="as-IN" dirty="0" smtClean="0">
                <a:solidFill>
                  <a:srgbClr val="0000FF"/>
                </a:solidFill>
              </a:rPr>
              <a:t> শিলাচ্যুতি ও ভূমিধস</a:t>
            </a:r>
            <a:r>
              <a:rPr lang="en-US" dirty="0" smtClean="0">
                <a:solidFill>
                  <a:srgbClr val="0000FF"/>
                </a:solidFill>
              </a:rPr>
              <a:t>।</a:t>
            </a:r>
          </a:p>
          <a:p>
            <a:r>
              <a:rPr lang="en-US" dirty="0" smtClean="0">
                <a:solidFill>
                  <a:srgbClr val="0000FF"/>
                </a:solidFill>
              </a:rPr>
              <a:t>৪।</a:t>
            </a:r>
            <a:r>
              <a:rPr lang="as-IN" dirty="0" smtClean="0">
                <a:solidFill>
                  <a:srgbClr val="0000FF"/>
                </a:solidFill>
              </a:rPr>
              <a:t> মানবসৃষ্ট কারণ</a:t>
            </a:r>
            <a:r>
              <a:rPr lang="en-US" dirty="0" smtClean="0">
                <a:solidFill>
                  <a:srgbClr val="0000FF"/>
                </a:solidFill>
              </a:rPr>
              <a:t>। </a:t>
            </a:r>
            <a:endParaRPr lang="en-US" dirty="0">
              <a:solidFill>
                <a:srgbClr val="0000FF"/>
              </a:solidFill>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4800" y="228600"/>
            <a:ext cx="8610600" cy="646331"/>
          </a:xfrm>
          <a:prstGeom prst="rect">
            <a:avLst/>
          </a:prstGeom>
          <a:solidFill>
            <a:srgbClr val="FF0000"/>
          </a:solidFill>
        </p:spPr>
        <p:txBody>
          <a:bodyPr wrap="square" rtlCol="0">
            <a:spAutoFit/>
          </a:bodyPr>
          <a:lstStyle/>
          <a:p>
            <a:pPr algn="ctr"/>
            <a:r>
              <a:rPr lang="en-US" b="1" dirty="0" err="1" smtClean="0">
                <a:solidFill>
                  <a:srgbClr val="002060"/>
                </a:solidFill>
              </a:rPr>
              <a:t>জলবায়ু</a:t>
            </a:r>
            <a:r>
              <a:rPr lang="en-US" b="1" dirty="0" smtClean="0">
                <a:solidFill>
                  <a:srgbClr val="002060"/>
                </a:solidFill>
              </a:rPr>
              <a:t> </a:t>
            </a:r>
            <a:r>
              <a:rPr lang="en-US" b="1" dirty="0" err="1" smtClean="0">
                <a:solidFill>
                  <a:srgbClr val="002060"/>
                </a:solidFill>
              </a:rPr>
              <a:t>পরিবর্তন</a:t>
            </a:r>
            <a:r>
              <a:rPr lang="en-US" b="1" dirty="0" smtClean="0">
                <a:solidFill>
                  <a:srgbClr val="002060"/>
                </a:solidFill>
              </a:rPr>
              <a:t> </a:t>
            </a:r>
            <a:r>
              <a:rPr lang="en-US" b="1" dirty="0" err="1" smtClean="0">
                <a:solidFill>
                  <a:srgbClr val="002060"/>
                </a:solidFill>
              </a:rPr>
              <a:t>জনিত</a:t>
            </a:r>
            <a:r>
              <a:rPr lang="en-US" b="1" dirty="0" smtClean="0">
                <a:solidFill>
                  <a:srgbClr val="002060"/>
                </a:solidFill>
              </a:rPr>
              <a:t> </a:t>
            </a:r>
            <a:r>
              <a:rPr lang="en-US" b="1" dirty="0" err="1" smtClean="0">
                <a:solidFill>
                  <a:srgbClr val="002060"/>
                </a:solidFill>
              </a:rPr>
              <a:t>সচেতনতা</a:t>
            </a:r>
            <a:r>
              <a:rPr lang="en-US" b="1" dirty="0" smtClean="0">
                <a:solidFill>
                  <a:srgbClr val="002060"/>
                </a:solidFill>
              </a:rPr>
              <a:t> </a:t>
            </a:r>
            <a:r>
              <a:rPr lang="en-US" b="1" dirty="0" err="1" smtClean="0">
                <a:solidFill>
                  <a:srgbClr val="002060"/>
                </a:solidFill>
              </a:rPr>
              <a:t>বৃদ্ধি</a:t>
            </a:r>
            <a:r>
              <a:rPr lang="en-US" b="1" dirty="0" smtClean="0">
                <a:solidFill>
                  <a:srgbClr val="002060"/>
                </a:solidFill>
              </a:rPr>
              <a:t> </a:t>
            </a:r>
            <a:r>
              <a:rPr lang="en-US" b="1" dirty="0" err="1" smtClean="0">
                <a:solidFill>
                  <a:srgbClr val="002060"/>
                </a:solidFill>
              </a:rPr>
              <a:t>এবং</a:t>
            </a:r>
            <a:r>
              <a:rPr lang="en-US" b="1" dirty="0" smtClean="0">
                <a:solidFill>
                  <a:srgbClr val="002060"/>
                </a:solidFill>
              </a:rPr>
              <a:t> </a:t>
            </a:r>
            <a:r>
              <a:rPr lang="en-US" b="1" dirty="0" err="1" smtClean="0">
                <a:solidFill>
                  <a:srgbClr val="002060"/>
                </a:solidFill>
              </a:rPr>
              <a:t>দুর্যোগ</a:t>
            </a:r>
            <a:r>
              <a:rPr lang="en-US" b="1" dirty="0" smtClean="0">
                <a:solidFill>
                  <a:srgbClr val="002060"/>
                </a:solidFill>
              </a:rPr>
              <a:t> </a:t>
            </a:r>
            <a:r>
              <a:rPr lang="en-US" b="1" dirty="0" err="1" smtClean="0">
                <a:solidFill>
                  <a:srgbClr val="002060"/>
                </a:solidFill>
              </a:rPr>
              <a:t>ঝুঁকি</a:t>
            </a:r>
            <a:r>
              <a:rPr lang="en-US" b="1" dirty="0" smtClean="0">
                <a:solidFill>
                  <a:srgbClr val="002060"/>
                </a:solidFill>
              </a:rPr>
              <a:t> </a:t>
            </a:r>
            <a:r>
              <a:rPr lang="en-US" b="1" dirty="0" err="1" smtClean="0">
                <a:solidFill>
                  <a:srgbClr val="002060"/>
                </a:solidFill>
              </a:rPr>
              <a:t>মোকাবেলা</a:t>
            </a:r>
            <a:r>
              <a:rPr lang="en-US" b="1" dirty="0" smtClean="0">
                <a:solidFill>
                  <a:srgbClr val="002060"/>
                </a:solidFill>
              </a:rPr>
              <a:t> </a:t>
            </a:r>
            <a:r>
              <a:rPr lang="en-US" b="1" dirty="0" err="1" smtClean="0">
                <a:solidFill>
                  <a:srgbClr val="002060"/>
                </a:solidFill>
              </a:rPr>
              <a:t>করতে</a:t>
            </a:r>
            <a:r>
              <a:rPr lang="en-US" b="1" dirty="0" smtClean="0">
                <a:solidFill>
                  <a:srgbClr val="002060"/>
                </a:solidFill>
              </a:rPr>
              <a:t> </a:t>
            </a:r>
            <a:r>
              <a:rPr lang="en-US" b="1" dirty="0" err="1" smtClean="0">
                <a:solidFill>
                  <a:srgbClr val="002060"/>
                </a:solidFill>
              </a:rPr>
              <a:t>আমরা</a:t>
            </a:r>
            <a:r>
              <a:rPr lang="en-US" b="1" dirty="0" smtClean="0">
                <a:solidFill>
                  <a:srgbClr val="002060"/>
                </a:solidFill>
              </a:rPr>
              <a:t> </a:t>
            </a:r>
            <a:r>
              <a:rPr lang="en-US" b="1" dirty="0" err="1" smtClean="0">
                <a:solidFill>
                  <a:srgbClr val="002060"/>
                </a:solidFill>
              </a:rPr>
              <a:t>কী</a:t>
            </a:r>
            <a:r>
              <a:rPr lang="en-US" b="1" dirty="0" smtClean="0">
                <a:solidFill>
                  <a:srgbClr val="002060"/>
                </a:solidFill>
              </a:rPr>
              <a:t> </a:t>
            </a:r>
            <a:r>
              <a:rPr lang="en-US" b="1" dirty="0" err="1" smtClean="0">
                <a:solidFill>
                  <a:srgbClr val="002060"/>
                </a:solidFill>
              </a:rPr>
              <a:t>কীপদক্ষেপ</a:t>
            </a:r>
            <a:r>
              <a:rPr lang="en-US" b="1" dirty="0" smtClean="0">
                <a:solidFill>
                  <a:srgbClr val="002060"/>
                </a:solidFill>
              </a:rPr>
              <a:t> </a:t>
            </a:r>
            <a:r>
              <a:rPr lang="en-US" b="1" dirty="0" err="1" smtClean="0">
                <a:solidFill>
                  <a:srgbClr val="002060"/>
                </a:solidFill>
              </a:rPr>
              <a:t>নিতে</a:t>
            </a:r>
            <a:r>
              <a:rPr lang="en-US" b="1" dirty="0" smtClean="0">
                <a:solidFill>
                  <a:srgbClr val="002060"/>
                </a:solidFill>
              </a:rPr>
              <a:t> </a:t>
            </a:r>
            <a:r>
              <a:rPr lang="en-US" b="1" dirty="0" err="1" smtClean="0">
                <a:solidFill>
                  <a:srgbClr val="002060"/>
                </a:solidFill>
              </a:rPr>
              <a:t>হবেঃ</a:t>
            </a:r>
            <a:r>
              <a:rPr lang="en-US" b="1" dirty="0" smtClean="0">
                <a:solidFill>
                  <a:srgbClr val="002060"/>
                </a:solidFill>
              </a:rPr>
              <a:t>-</a:t>
            </a:r>
            <a:endParaRPr lang="en-US" b="1" dirty="0">
              <a:solidFill>
                <a:srgbClr val="002060"/>
              </a:solidFill>
            </a:endParaRPr>
          </a:p>
        </p:txBody>
      </p:sp>
      <p:sp>
        <p:nvSpPr>
          <p:cNvPr id="9" name="TextBox 8"/>
          <p:cNvSpPr txBox="1"/>
          <p:nvPr/>
        </p:nvSpPr>
        <p:spPr>
          <a:xfrm>
            <a:off x="304800" y="990600"/>
            <a:ext cx="8610600" cy="5955476"/>
          </a:xfrm>
          <a:prstGeom prst="rect">
            <a:avLst/>
          </a:prstGeom>
          <a:noFill/>
        </p:spPr>
        <p:txBody>
          <a:bodyPr wrap="square" rtlCol="0">
            <a:spAutoFit/>
          </a:bodyPr>
          <a:lstStyle/>
          <a:p>
            <a:r>
              <a:rPr lang="as-IN" sz="1200" b="1" dirty="0" smtClean="0">
                <a:solidFill>
                  <a:srgbClr val="002060"/>
                </a:solidFill>
              </a:rPr>
              <a:t>জলবায়ু পরিবর্তন জনিত সচেতনতা বৃদ্ধি এবং দুর্যোগ ঝুঁকি মোকাবিলায়</a:t>
            </a:r>
            <a:r>
              <a:rPr lang="as-IN" sz="1050" dirty="0" smtClean="0">
                <a:solidFill>
                  <a:srgbClr val="002060"/>
                </a:solidFill>
              </a:rPr>
              <a:t> </a:t>
            </a:r>
            <a:endParaRPr lang="en-US" sz="1050" dirty="0" smtClean="0">
              <a:solidFill>
                <a:srgbClr val="002060"/>
              </a:solidFill>
            </a:endParaRPr>
          </a:p>
          <a:p>
            <a:r>
              <a:rPr lang="as-IN" sz="1100" dirty="0" smtClean="0"/>
              <a:t>আমাদের ব্যক্তিগত, সামাজিক ও সরকারি স্তরে সম্মিলিতভাবে বেশ কিছু কার্যকর পদক্ষেপ গ্রহণ করতে হবে। নিচে এই পদক্ষেপগুলোকে প্রধান কয়েকটি ভাগে ভাগ করে আলোচনা করা হলো:</a:t>
            </a:r>
            <a:endParaRPr lang="as-IN" sz="1400" dirty="0" smtClean="0"/>
          </a:p>
          <a:p>
            <a:r>
              <a:rPr lang="as-IN" sz="1100" b="1" dirty="0" smtClean="0">
                <a:solidFill>
                  <a:srgbClr val="C00000"/>
                </a:solidFill>
              </a:rPr>
              <a:t>১. সচেতনতা বৃদ্ধি ও শিক্ষা (</a:t>
            </a:r>
            <a:r>
              <a:rPr lang="en-US" sz="1100" b="1" dirty="0" smtClean="0">
                <a:solidFill>
                  <a:srgbClr val="C00000"/>
                </a:solidFill>
              </a:rPr>
              <a:t>Awareness &amp; Education)</a:t>
            </a:r>
          </a:p>
          <a:p>
            <a:r>
              <a:rPr lang="as-IN" sz="1100" b="1" dirty="0" smtClean="0">
                <a:solidFill>
                  <a:srgbClr val="002060"/>
                </a:solidFill>
              </a:rPr>
              <a:t>শিক্ষা </a:t>
            </a:r>
            <a:r>
              <a:rPr lang="en-US" sz="1100" b="1" dirty="0" err="1" smtClean="0">
                <a:solidFill>
                  <a:srgbClr val="002060"/>
                </a:solidFill>
              </a:rPr>
              <a:t>কার্যক্রমের</a:t>
            </a:r>
            <a:r>
              <a:rPr lang="en-US" sz="1100" b="1" dirty="0" smtClean="0">
                <a:solidFill>
                  <a:srgbClr val="002060"/>
                </a:solidFill>
              </a:rPr>
              <a:t> </a:t>
            </a:r>
            <a:r>
              <a:rPr lang="as-IN" sz="1100" b="1" dirty="0" smtClean="0">
                <a:solidFill>
                  <a:srgbClr val="002060"/>
                </a:solidFill>
              </a:rPr>
              <a:t> অন্তর্ভুক্তি: </a:t>
            </a:r>
            <a:r>
              <a:rPr lang="as-IN" sz="1000" dirty="0" smtClean="0"/>
              <a:t>বিদ্যালয়, কলেজ ও বিশ্ববিদ্যালয়ের পাঠ্যসূচিতে জলবায়ু পরিবর্তন, পরিবেশ সংরক্ষণ এবং দুর্যোগ ব্যবস্থাপনার বিষয়গুলো বাধ্যতামূলকভাবে অন্তর্ভুক্ত করা।</a:t>
            </a:r>
            <a:r>
              <a:rPr lang="en-US" sz="1000" dirty="0" smtClean="0"/>
              <a:t> </a:t>
            </a:r>
            <a:endParaRPr lang="as-IN" sz="1400" dirty="0" smtClean="0"/>
          </a:p>
          <a:p>
            <a:r>
              <a:rPr lang="as-IN" sz="1200" b="1" dirty="0" smtClean="0">
                <a:solidFill>
                  <a:schemeClr val="accent6">
                    <a:lumMod val="75000"/>
                  </a:schemeClr>
                </a:solidFill>
              </a:rPr>
              <a:t>গণমাধ্যমে ব্যাপক প্রচার</a:t>
            </a:r>
            <a:r>
              <a:rPr lang="as-IN" sz="1200" b="1" dirty="0" smtClean="0"/>
              <a:t>:</a:t>
            </a:r>
            <a:r>
              <a:rPr lang="as-IN" sz="1200" dirty="0" smtClean="0"/>
              <a:t> </a:t>
            </a:r>
            <a:r>
              <a:rPr lang="as-IN" sz="1050" dirty="0" smtClean="0"/>
              <a:t>রেডিও, টেলিভিশন, সংবাদপত্র এবং সোশ্যাল মিডিয়ার মাধ্যমে সহজ ভাষায় জলবায়ু পরিবর্তনের ক্ষতিকর প্রভাব ও করণীয় সম্পর্কে নিয়মিত সচেতনতামূলক অনুষ্ঠান বা ক্যাম্পেইন প্রচার করা।</a:t>
            </a:r>
            <a:endParaRPr lang="as-IN" sz="1400" dirty="0" smtClean="0"/>
          </a:p>
          <a:p>
            <a:r>
              <a:rPr lang="as-IN" sz="1200" b="1" dirty="0" smtClean="0"/>
              <a:t>স্থানীয় ভাষায় প্রচার:</a:t>
            </a:r>
            <a:r>
              <a:rPr lang="as-IN" sz="1200" dirty="0" smtClean="0"/>
              <a:t> </a:t>
            </a:r>
            <a:r>
              <a:rPr lang="as-IN" sz="1050" dirty="0" smtClean="0"/>
              <a:t>দুর্যোগপ্রবণ এলাকার সাধারণ মানুষের বোঝার সুবিধার্থে আঞ্চলিক ভাষায় বা নাটিকা-পোস্টারের মাধ্যমে সচেতনতা তৈরি করা।</a:t>
            </a:r>
            <a:endParaRPr lang="as-IN" sz="1400" dirty="0" smtClean="0"/>
          </a:p>
          <a:p>
            <a:r>
              <a:rPr lang="as-IN" sz="1100" b="1" dirty="0" smtClean="0"/>
              <a:t>২. দুর্যোগের প্রস্তুতি ও ঝুঁকি হ্রাস (</a:t>
            </a:r>
            <a:r>
              <a:rPr lang="en-US" sz="1100" b="1" dirty="0" smtClean="0"/>
              <a:t>Disaster Preparedness &amp; Mitigation)</a:t>
            </a:r>
          </a:p>
          <a:p>
            <a:r>
              <a:rPr lang="as-IN" sz="1100" b="1" dirty="0" smtClean="0"/>
              <a:t>আগাম সতর্কবার্তা ব্যবস্থার আধুনিকায়ন:</a:t>
            </a:r>
            <a:r>
              <a:rPr lang="as-IN" sz="1100" dirty="0" smtClean="0"/>
              <a:t> </a:t>
            </a:r>
            <a:r>
              <a:rPr lang="as-IN" sz="1050" dirty="0" smtClean="0"/>
              <a:t>ঘূর্ণিঝড়, বন্যা বা জলোচ্ছ্বাসের মতো প্রাকৃতিক দুর্যোগের পূর্বাভাস যাতে সঠিক সময়ে প্রান্তিক মানুষের কাছে পৌঁছায়, তার জন্য আধুনিক প্রযুক্তির (যেমন: মোবাইল অ্যাপ, এসএমএস অ্যালার্ট) ব্যবহার নিশ্চিত করা।</a:t>
            </a:r>
            <a:endParaRPr lang="as-IN" sz="1400" dirty="0" smtClean="0"/>
          </a:p>
          <a:p>
            <a:r>
              <a:rPr lang="as-IN" sz="1200" b="1" dirty="0" smtClean="0"/>
              <a:t>আশ্রয়কেন্দ্র নির্মাণ ও সংস্কার:</a:t>
            </a:r>
            <a:r>
              <a:rPr lang="as-IN" sz="1200" dirty="0" smtClean="0"/>
              <a:t> </a:t>
            </a:r>
            <a:r>
              <a:rPr lang="as-IN" sz="1050" dirty="0" smtClean="0"/>
              <a:t>উপকূলীয় ও দুর্যোগপ্রবণ এলাকায় পর্যাপ্ত পরিমাণ বহুমুখী সাইক্লোন শেল্টার এবং বন্যা আশ্রয়কেন্দ্র নির্মাণ করা এবং সেগুলোতে নারী, শিশু ও প্রতিবন্ধীদের জন্য বিশেষ সুবিধা রাখা।</a:t>
            </a:r>
            <a:endParaRPr lang="as-IN" sz="1400" dirty="0" smtClean="0"/>
          </a:p>
          <a:p>
            <a:r>
              <a:rPr lang="as-IN" sz="1200" b="1" dirty="0" smtClean="0"/>
              <a:t>স্বেচ্ছাসেবক দল গঠন:</a:t>
            </a:r>
            <a:r>
              <a:rPr lang="as-IN" sz="1200" dirty="0" smtClean="0"/>
              <a:t> </a:t>
            </a:r>
            <a:r>
              <a:rPr lang="as-IN" sz="1050" dirty="0" smtClean="0"/>
              <a:t>প্রতিটি ওয়ার্ড বা গ্রামে দুর্যোগকালীন উদ্ধারকাজের জন্য স্থানীয় যুবকদের নিয়ে দক্ষ স্বেচ্ছাসেবক দল (যেমন: সিপিপি বা রেড ক্রিসেন্ট স্টাইল) গঠন ও তাদের নিয়মিত প্রশিক্ষণ দেওয়া।</a:t>
            </a:r>
            <a:endParaRPr lang="as-IN" sz="1400" dirty="0" smtClean="0"/>
          </a:p>
          <a:p>
            <a:r>
              <a:rPr lang="as-IN" sz="1200" b="1" dirty="0" smtClean="0"/>
              <a:t>৩. পরিবেশ ও প্রকৃতিভিত্তিক সমাধান (</a:t>
            </a:r>
            <a:r>
              <a:rPr lang="en-US" sz="1200" b="1" dirty="0" smtClean="0"/>
              <a:t>Nature-based Solutions)</a:t>
            </a:r>
          </a:p>
          <a:p>
            <a:r>
              <a:rPr lang="en-US" sz="1400" b="1" dirty="0" smtClean="0"/>
              <a:t> </a:t>
            </a:r>
            <a:r>
              <a:rPr lang="as-IN" sz="1200" b="1" dirty="0" smtClean="0"/>
              <a:t>ব্যাপক বৃক্ষরোপণ:</a:t>
            </a:r>
            <a:r>
              <a:rPr lang="as-IN" sz="1200" dirty="0" smtClean="0"/>
              <a:t> </a:t>
            </a:r>
            <a:r>
              <a:rPr lang="as-IN" sz="1050" dirty="0" smtClean="0"/>
              <a:t>উপকূলীয় অঞ্চলে ম্যানগ্রোভ বা বনায়ন (যেমন: সুন্দরবন রক্ষা ও নতুন বনায়ন) বৃদ্ধি করা, যা ঘূর্ণিঝড় ও জলোচ্ছ্বাসের গতি কমিয়ে দেয়।</a:t>
            </a:r>
            <a:endParaRPr lang="as-IN" sz="1400" dirty="0" smtClean="0"/>
          </a:p>
          <a:p>
            <a:r>
              <a:rPr lang="as-IN" sz="1200" b="1" dirty="0" smtClean="0"/>
              <a:t>জলাশয় ও নদী সংরক্ষণ:</a:t>
            </a:r>
            <a:r>
              <a:rPr lang="as-IN" sz="1200" dirty="0" smtClean="0"/>
              <a:t> </a:t>
            </a:r>
            <a:r>
              <a:rPr lang="as-IN" sz="1050" dirty="0" smtClean="0"/>
              <a:t>নদী খনন, খাল-বিল ও প্রাকৃতিক জলাশয়গুলো দখলমুক্ত রাখা, যাতে বর্ষাকালে অতিরিক্ত পানি সহজে নেমে যেতে পারে এবং বন্যার তীব্রতা কমে।</a:t>
            </a:r>
            <a:endParaRPr lang="as-IN" sz="1400" dirty="0" smtClean="0"/>
          </a:p>
          <a:p>
            <a:r>
              <a:rPr lang="as-IN" sz="1200" b="1" dirty="0" smtClean="0"/>
              <a:t>প্লাস্টিক ও বর্জ্য ব্যবস্থাপনা</a:t>
            </a:r>
            <a:r>
              <a:rPr lang="as-IN" sz="1050" b="1" dirty="0" smtClean="0"/>
              <a:t>:</a:t>
            </a:r>
            <a:r>
              <a:rPr lang="as-IN" sz="1050" dirty="0" smtClean="0"/>
              <a:t> </a:t>
            </a:r>
            <a:r>
              <a:rPr lang="as-IN" sz="1100" dirty="0" smtClean="0"/>
              <a:t>পলিথিন ও প্লাস্টিকের ব্যবহার বন্ধ করা এবং সঠিক বর্জ্য ব্যবস্থাপনা নিশ্চিত করা, যাতে শহরের ড্রেনেজ ব্যবস্থা সচল থাকে এবং কৃত্রিম জলাবদ্ধতা না হয়।</a:t>
            </a:r>
            <a:endParaRPr lang="as-IN" sz="1400" dirty="0" smtClean="0"/>
          </a:p>
          <a:p>
            <a:r>
              <a:rPr lang="as-IN" sz="1200" b="1" dirty="0" smtClean="0"/>
              <a:t>৪. জলবায়ু-সহনশীল কৃষি ও অবকাঠামো (</a:t>
            </a:r>
            <a:r>
              <a:rPr lang="en-US" sz="1200" b="1" dirty="0" smtClean="0"/>
              <a:t>Adaptation &amp; Infrastructure)</a:t>
            </a:r>
          </a:p>
          <a:p>
            <a:r>
              <a:rPr lang="as-IN" sz="1200" b="1" dirty="0" smtClean="0"/>
              <a:t>অভিযোজন ক্ষমতাসম্পন্ন কৃষি:</a:t>
            </a:r>
            <a:r>
              <a:rPr lang="as-IN" sz="1200" dirty="0" smtClean="0"/>
              <a:t> লবণাক্ততা-সহনশীল, খরা-সহনশীল এবং বন্যা-সহনশীল ফসলের জাত উদ্ভাবন ও কৃষকদের মাঝে তা ছড়িয়ে দেওয়া।</a:t>
            </a:r>
          </a:p>
          <a:p>
            <a:r>
              <a:rPr lang="as-IN" sz="1200" b="1" dirty="0" smtClean="0"/>
              <a:t>টেকসই অবকাঠামো:</a:t>
            </a:r>
            <a:r>
              <a:rPr lang="as-IN" sz="1200" dirty="0" smtClean="0"/>
              <a:t> রাস্তাঘাট, বাঁধ এবং ঘরবাড়ি নির্মাণের সময় জলবায়ু পরিবর্তনের ঝুঁকি (যেমন: সমুদ্রের পানির উচ্চতা বৃদ্ধি) মাথায় রেখে উঁচু ও মজবুত কাঠামো তৈরি করা।</a:t>
            </a:r>
          </a:p>
          <a:p>
            <a:r>
              <a:rPr lang="as-IN" sz="1200" b="1" dirty="0" smtClean="0"/>
              <a:t>৫. নবায়নযোগ্য শক্তির ব্যবহার (</a:t>
            </a:r>
            <a:r>
              <a:rPr lang="en-US" sz="1200" b="1" dirty="0" smtClean="0"/>
              <a:t>Renewable Energy)</a:t>
            </a:r>
          </a:p>
          <a:p>
            <a:r>
              <a:rPr lang="as-IN" sz="1200" b="1" dirty="0" smtClean="0"/>
              <a:t>জীবাশ্ম জ্বালানি হ্রাস:</a:t>
            </a:r>
            <a:r>
              <a:rPr lang="as-IN" sz="1200" dirty="0" smtClean="0"/>
              <a:t> কয়লা, তেল বা গ্যাসের ওপর নির্ভরতা কমিয়ে সৌরশক্তি (</a:t>
            </a:r>
            <a:r>
              <a:rPr lang="en-US" sz="1200" dirty="0" smtClean="0"/>
              <a:t>Solar Energy), </a:t>
            </a:r>
            <a:r>
              <a:rPr lang="as-IN" sz="1200" dirty="0" smtClean="0"/>
              <a:t>বায়ুশক্তি (</a:t>
            </a:r>
            <a:r>
              <a:rPr lang="en-US" sz="1200" dirty="0" smtClean="0"/>
              <a:t>Wind Energy) </a:t>
            </a:r>
            <a:r>
              <a:rPr lang="as-IN" sz="1200" dirty="0" smtClean="0"/>
              <a:t>এবং অন্যান্য পরিবেশবান্ধব শক্তির ব্যবহার বৃদ্ধি করা।</a:t>
            </a:r>
          </a:p>
          <a:p>
            <a:endParaRPr lang="en-US"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562600"/>
            <a:ext cx="7391400" cy="707886"/>
          </a:xfrm>
          <a:prstGeom prst="rect">
            <a:avLst/>
          </a:prstGeom>
          <a:solidFill>
            <a:schemeClr val="accent2">
              <a:lumMod val="75000"/>
            </a:schemeClr>
          </a:solidFill>
        </p:spPr>
        <p:txBody>
          <a:bodyPr wrap="square" rtlCol="0">
            <a:spAutoFit/>
          </a:bodyPr>
          <a:lstStyle/>
          <a:p>
            <a:pPr algn="ctr"/>
            <a:r>
              <a:rPr lang="en-US" sz="4000" b="1" dirty="0" err="1" smtClean="0">
                <a:solidFill>
                  <a:srgbClr val="00B050"/>
                </a:solidFill>
              </a:rPr>
              <a:t>আল্লাহ্</a:t>
            </a:r>
            <a:r>
              <a:rPr lang="en-US" sz="4000" b="1" dirty="0" smtClean="0">
                <a:solidFill>
                  <a:srgbClr val="00B050"/>
                </a:solidFill>
              </a:rPr>
              <a:t>‌ </a:t>
            </a:r>
            <a:r>
              <a:rPr lang="en-US" sz="4000" b="1" dirty="0" err="1" smtClean="0">
                <a:solidFill>
                  <a:srgbClr val="00B050"/>
                </a:solidFill>
              </a:rPr>
              <a:t>হাফেজ</a:t>
            </a:r>
            <a:r>
              <a:rPr lang="en-US" sz="4000" b="1" dirty="0" smtClean="0">
                <a:solidFill>
                  <a:srgbClr val="00B050"/>
                </a:solidFill>
              </a:rPr>
              <a:t> </a:t>
            </a:r>
            <a:endParaRPr lang="en-US" sz="4000" b="1" dirty="0">
              <a:solidFill>
                <a:srgbClr val="00B050"/>
              </a:solidFill>
            </a:endParaRPr>
          </a:p>
        </p:txBody>
      </p:sp>
      <p:sp>
        <p:nvSpPr>
          <p:cNvPr id="3" name="TextBox 2"/>
          <p:cNvSpPr txBox="1"/>
          <p:nvPr/>
        </p:nvSpPr>
        <p:spPr>
          <a:xfrm>
            <a:off x="762000" y="457200"/>
            <a:ext cx="8077200" cy="1200329"/>
          </a:xfrm>
          <a:prstGeom prst="rect">
            <a:avLst/>
          </a:prstGeom>
          <a:solidFill>
            <a:schemeClr val="accent2">
              <a:lumMod val="20000"/>
              <a:lumOff val="80000"/>
            </a:schemeClr>
          </a:solidFill>
        </p:spPr>
        <p:txBody>
          <a:bodyPr wrap="square" rtlCol="0">
            <a:spAutoFit/>
          </a:bodyPr>
          <a:lstStyle/>
          <a:p>
            <a:pPr algn="ctr"/>
            <a:r>
              <a:rPr lang="en-US" sz="3600" b="1" dirty="0" smtClean="0">
                <a:solidFill>
                  <a:srgbClr val="C00000"/>
                </a:solidFill>
                <a:latin typeface="Algerian" pitchFamily="82" charset="0"/>
              </a:rPr>
              <a:t>THANKS TO ALL MY BELOVING PERSONs</a:t>
            </a:r>
            <a:endParaRPr lang="en-US" sz="3600" b="1" dirty="0">
              <a:solidFill>
                <a:srgbClr val="C00000"/>
              </a:solidFill>
              <a:latin typeface="Algerian" pitchFamily="82" charset="0"/>
            </a:endParaRPr>
          </a:p>
        </p:txBody>
      </p:sp>
      <p:pic>
        <p:nvPicPr>
          <p:cNvPr id="4" name="Picture 3" descr="3.jpg"/>
          <p:cNvPicPr>
            <a:picLocks noChangeAspect="1"/>
          </p:cNvPicPr>
          <p:nvPr/>
        </p:nvPicPr>
        <p:blipFill>
          <a:blip r:embed="rId2" cstate="print"/>
          <a:stretch>
            <a:fillRect/>
          </a:stretch>
        </p:blipFill>
        <p:spPr>
          <a:xfrm>
            <a:off x="1524000" y="1676400"/>
            <a:ext cx="3657600" cy="2986087"/>
          </a:xfrm>
          <a:prstGeom prst="rect">
            <a:avLst/>
          </a:prstGeom>
        </p:spPr>
      </p:pic>
      <p:pic>
        <p:nvPicPr>
          <p:cNvPr id="5" name="Picture 4" descr="1.jpg"/>
          <p:cNvPicPr>
            <a:picLocks noChangeAspect="1"/>
          </p:cNvPicPr>
          <p:nvPr/>
        </p:nvPicPr>
        <p:blipFill>
          <a:blip r:embed="rId3" cstate="print"/>
          <a:stretch>
            <a:fillRect/>
          </a:stretch>
        </p:blipFill>
        <p:spPr>
          <a:xfrm>
            <a:off x="5181600" y="1676400"/>
            <a:ext cx="3276600" cy="2971800"/>
          </a:xfrm>
          <a:prstGeom prst="rect">
            <a:avLst/>
          </a:prstGeom>
        </p:spPr>
      </p:pic>
      <p:sp>
        <p:nvSpPr>
          <p:cNvPr id="6" name="TextBox 5"/>
          <p:cNvSpPr txBox="1"/>
          <p:nvPr/>
        </p:nvSpPr>
        <p:spPr>
          <a:xfrm>
            <a:off x="3276600" y="4800600"/>
            <a:ext cx="3505200" cy="646331"/>
          </a:xfrm>
          <a:prstGeom prst="rect">
            <a:avLst/>
          </a:prstGeom>
          <a:solidFill>
            <a:schemeClr val="accent6"/>
          </a:solidFill>
        </p:spPr>
        <p:txBody>
          <a:bodyPr wrap="square" rtlCol="0">
            <a:spAutoFit/>
          </a:bodyPr>
          <a:lstStyle/>
          <a:p>
            <a:pPr algn="ctr"/>
            <a:endParaRPr lang="en-US" dirty="0" smtClean="0"/>
          </a:p>
          <a:p>
            <a:pPr algn="ctr"/>
            <a:r>
              <a:rPr lang="en-US" dirty="0" smtClean="0">
                <a:hlinkClick r:id="rId4"/>
              </a:rPr>
              <a:t>www.teachers.gov.bd</a:t>
            </a:r>
            <a:r>
              <a:rPr lang="en-US" dirty="0" smtClean="0"/>
              <a:t> </a:t>
            </a:r>
            <a:endParaRPr lang="en-US" dirty="0"/>
          </a:p>
        </p:txBody>
      </p:sp>
    </p:spTree>
  </p:cSld>
  <p:clrMapOvr>
    <a:masterClrMapping/>
  </p:clrMapOvr>
  <p:transition>
    <p:wheel spokes="2"/>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1509</Words>
  <Application>Microsoft Office PowerPoint</Application>
  <PresentationFormat>On-screen Show (4:3)</PresentationFormat>
  <Paragraphs>105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INTRODUCTION:- </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75</cp:revision>
  <dcterms:created xsi:type="dcterms:W3CDTF">2006-08-16T00:00:00Z</dcterms:created>
  <dcterms:modified xsi:type="dcterms:W3CDTF">2026-10-13T22:05:23Z</dcterms:modified>
</cp:coreProperties>
</file>