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42482-86A0-80CE-C093-71492C244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E9873E-D862-9FC4-F33A-4DAECB1F7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4589D-09F1-45F8-426D-DE49FFAAD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FA8A-A066-4888-9D74-DD2C4979BB1D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34B60-058B-2634-7BAE-9AC626A6A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079B1-00A1-EE65-4AF1-F8ACA567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9E04-3FA2-4177-8484-472F7E27A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2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D1CE3-C9FA-A9B2-FFC6-F03AC1E38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C4EE3-DAAE-6939-CDAC-6579C9A61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378A1-FB87-7B01-5CDE-12C7EAC4B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FA8A-A066-4888-9D74-DD2C4979BB1D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33FDA-F8F8-EE2F-3101-387C295EA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A1A0E-82E8-7DDD-B2A4-57A1FEB6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9E04-3FA2-4177-8484-472F7E27A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1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1277E-72DE-ED53-2853-7E198F1EF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6CF0A4-F61D-567E-5D36-AEA6344F8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0C913-AFA0-A9F7-75FF-A7A60DF59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FA8A-A066-4888-9D74-DD2C4979BB1D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94F4D-F723-CA7D-77E2-524A66431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7AB08-9247-1AD1-E29D-F39FCD7CF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9E04-3FA2-4177-8484-472F7E27A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08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DC03D-5423-6152-9247-A1E3E0A4E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750AE-E34C-9C75-F6D5-1D4260EFC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25BE6D-82EC-6E3D-AFDE-28AE43FA9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1B559-AC47-BA32-2DE0-DD18C4822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FA8A-A066-4888-9D74-DD2C4979BB1D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F6D5C5-B97E-AF2C-A376-B91B28510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D5C881-933A-CFE7-1471-59756EFE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9E04-3FA2-4177-8484-472F7E27A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9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C7379-1AB9-9C8A-5DCC-01D5AC117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80B82-B374-07A5-90FF-85A6114C9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DD16E-C64E-8087-FD26-D11EBB307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A558D-38CF-EFB8-5254-790294EEA6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C78833-4413-9F4F-4ECD-F148C3D7F6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D55EA6-DF3D-55D1-6A24-9F42D9DD3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FA8A-A066-4888-9D74-DD2C4979BB1D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454941-08A2-F4A4-5117-BB0CA8D28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1C1781-BE5D-EDAD-7147-199C7F7D5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9E04-3FA2-4177-8484-472F7E27A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774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C556-0424-4C93-35B1-F31EB1A0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9CA75D-BCCA-40DE-9709-A49DA1836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FA8A-A066-4888-9D74-DD2C4979BB1D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582E58-36A1-9811-CAC4-C81A0B53F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94420E-2234-98B5-8C4B-FF29ED9EC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9E04-3FA2-4177-8484-472F7E27A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0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DC313D-CE75-0304-78B6-766246E17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FA8A-A066-4888-9D74-DD2C4979BB1D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9E7797-B898-0564-6250-20B2FE98F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570DA-F225-9465-4E6A-61C1B7C12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9E04-3FA2-4177-8484-472F7E27A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90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199A5-8E53-E2B5-116D-78F6D46CE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71DCA-B40D-DE75-F876-511711C65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AF237-4853-5CBA-7607-D0AB2C750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F5A7DE-D40A-4B96-247D-CC93CA378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FA8A-A066-4888-9D74-DD2C4979BB1D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F1A55-ADC4-0A41-40C5-2FFF39A24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B587B-BA0A-5C8C-F1F3-147A6AAD0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9E04-3FA2-4177-8484-472F7E27A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53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387B5-3D2B-0BBE-3670-E3B71DAE4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3AFC2-5374-D95C-0A11-B7B3E3CD755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3B5E3-EAF1-4609-CE6F-EA3C627C2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CD316A-C770-29DB-29E5-9192B0E2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FA8A-A066-4888-9D74-DD2C4979BB1D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B7B78-DB5E-D814-F7E5-063698E69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EA5BB-13E6-50AD-0190-A44BEC467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9E04-3FA2-4177-8484-472F7E27A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26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A6514-69A7-D05D-A38E-10D643CD8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1589E-B8C1-F729-3798-33D7103F8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DA9AB-9518-4FFD-1D4C-59E121D21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FA8A-A066-4888-9D74-DD2C4979BB1D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ADC06D-AF4E-37C2-DE87-57E0893AD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4E238-74CA-80BF-7975-9D8AF9A87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9E04-3FA2-4177-8484-472F7E27A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98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067F6C-1865-CBA8-54EB-136A32715E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487F06-32BB-0863-CD92-5BD8E614D1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5D42D-0158-42F4-E41A-0E2E75A8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FA8A-A066-4888-9D74-DD2C4979BB1D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C229A-8D97-9546-786C-295FC933F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AD3A2-FA69-3AC2-4407-69387BDC0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9E04-3FA2-4177-8484-472F7E27A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2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6CC2B4-01AE-DBA5-BD54-7ECF10A37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C83BB-A749-2DC4-FC35-A5C3D40B6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5333D-45C4-B798-9EC1-A24FBF0EA7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E4FA8A-A066-4888-9D74-DD2C4979BB1D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A585D-DFD9-5E85-F188-E7EE8B3532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0EE25-3B60-2BED-C8BA-58364362A7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FB9E04-3FA2-4177-8484-472F7E27A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55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F459B-57E3-BEF0-6E31-20A5922E22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8000" dirty="0" err="1">
                <a:solidFill>
                  <a:srgbClr val="00B0F0"/>
                </a:solidFill>
              </a:rPr>
              <a:t>বিভীষণের</a:t>
            </a:r>
            <a:r>
              <a:rPr lang="en-US" sz="8000" dirty="0">
                <a:solidFill>
                  <a:srgbClr val="00B0F0"/>
                </a:solidFill>
              </a:rPr>
              <a:t> </a:t>
            </a:r>
            <a:r>
              <a:rPr lang="en-US" sz="8000" dirty="0" err="1">
                <a:solidFill>
                  <a:srgbClr val="00B0F0"/>
                </a:solidFill>
              </a:rPr>
              <a:t>প্রতি</a:t>
            </a:r>
            <a:r>
              <a:rPr lang="en-US" sz="8000" dirty="0">
                <a:solidFill>
                  <a:srgbClr val="00B0F0"/>
                </a:solidFill>
              </a:rPr>
              <a:t> </a:t>
            </a:r>
            <a:r>
              <a:rPr lang="en-US" sz="8000" dirty="0" err="1">
                <a:solidFill>
                  <a:srgbClr val="00B0F0"/>
                </a:solidFill>
              </a:rPr>
              <a:t>মেঘনাদ</a:t>
            </a:r>
            <a:br>
              <a:rPr lang="en-US" sz="8000" dirty="0">
                <a:solidFill>
                  <a:srgbClr val="00B0F0"/>
                </a:solidFill>
              </a:rPr>
            </a:br>
            <a:r>
              <a:rPr lang="en-US" sz="7300" dirty="0"/>
              <a:t>(১৮৬১)</a:t>
            </a:r>
            <a:endParaRPr lang="en-US" sz="115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0F45D5-538C-9811-7F9A-2C1E8A12B0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10058400" cy="2809648"/>
          </a:xfrm>
        </p:spPr>
        <p:txBody>
          <a:bodyPr>
            <a:normAutofit fontScale="92500"/>
          </a:bodyPr>
          <a:lstStyle/>
          <a:p>
            <a:r>
              <a:rPr lang="en-US" sz="6600" dirty="0" err="1">
                <a:solidFill>
                  <a:srgbClr val="C00000"/>
                </a:solidFill>
              </a:rPr>
              <a:t>মাইকেল</a:t>
            </a:r>
            <a:r>
              <a:rPr lang="en-US" sz="6600" dirty="0">
                <a:solidFill>
                  <a:srgbClr val="C00000"/>
                </a:solidFill>
              </a:rPr>
              <a:t> </a:t>
            </a:r>
            <a:r>
              <a:rPr lang="en-US" sz="6600" dirty="0" err="1">
                <a:solidFill>
                  <a:srgbClr val="C00000"/>
                </a:solidFill>
              </a:rPr>
              <a:t>মধুসূদন</a:t>
            </a:r>
            <a:r>
              <a:rPr lang="en-US" sz="6600" dirty="0">
                <a:solidFill>
                  <a:srgbClr val="C00000"/>
                </a:solidFill>
              </a:rPr>
              <a:t> </a:t>
            </a:r>
            <a:r>
              <a:rPr lang="en-US" sz="6600" dirty="0" err="1">
                <a:solidFill>
                  <a:srgbClr val="C00000"/>
                </a:solidFill>
              </a:rPr>
              <a:t>দত্ত</a:t>
            </a:r>
            <a:r>
              <a:rPr lang="en-US" sz="6600" dirty="0">
                <a:solidFill>
                  <a:srgbClr val="C00000"/>
                </a:solidFill>
              </a:rPr>
              <a:t> </a:t>
            </a:r>
          </a:p>
          <a:p>
            <a:r>
              <a:rPr lang="en-US" sz="6600">
                <a:solidFill>
                  <a:srgbClr val="00B050"/>
                </a:solidFill>
              </a:rPr>
              <a:t>(১৮২৪—১৮৭৩)</a:t>
            </a:r>
            <a:endParaRPr lang="en-US" sz="6600" dirty="0">
              <a:solidFill>
                <a:srgbClr val="00B050"/>
              </a:solidFill>
            </a:endParaRPr>
          </a:p>
          <a:p>
            <a:r>
              <a:rPr lang="en-US" sz="3900" dirty="0" err="1">
                <a:solidFill>
                  <a:srgbClr val="7030A0"/>
                </a:solidFill>
              </a:rPr>
              <a:t>দেশপ্রেম</a:t>
            </a:r>
            <a:r>
              <a:rPr lang="en-US" sz="3900" dirty="0">
                <a:solidFill>
                  <a:srgbClr val="7030A0"/>
                </a:solidFill>
              </a:rPr>
              <a:t> </a:t>
            </a:r>
            <a:r>
              <a:rPr lang="en-US" sz="3900" dirty="0" err="1">
                <a:solidFill>
                  <a:srgbClr val="7030A0"/>
                </a:solidFill>
              </a:rPr>
              <a:t>বনাম</a:t>
            </a:r>
            <a:r>
              <a:rPr lang="en-US" sz="3900" dirty="0">
                <a:solidFill>
                  <a:srgbClr val="7030A0"/>
                </a:solidFill>
              </a:rPr>
              <a:t> </a:t>
            </a:r>
            <a:r>
              <a:rPr lang="en-US" sz="3900" dirty="0" err="1">
                <a:solidFill>
                  <a:srgbClr val="7030A0"/>
                </a:solidFill>
              </a:rPr>
              <a:t>বিশ্বাসঘাতকতার</a:t>
            </a:r>
            <a:r>
              <a:rPr lang="en-US" sz="3900" dirty="0">
                <a:solidFill>
                  <a:srgbClr val="7030A0"/>
                </a:solidFill>
              </a:rPr>
              <a:t> </a:t>
            </a:r>
            <a:r>
              <a:rPr lang="en-US" sz="3900" dirty="0" err="1">
                <a:solidFill>
                  <a:srgbClr val="7030A0"/>
                </a:solidFill>
              </a:rPr>
              <a:t>এক</a:t>
            </a:r>
            <a:r>
              <a:rPr lang="en-US" sz="3900" dirty="0">
                <a:solidFill>
                  <a:srgbClr val="7030A0"/>
                </a:solidFill>
              </a:rPr>
              <a:t> </a:t>
            </a:r>
            <a:r>
              <a:rPr lang="en-US" sz="3900" dirty="0" err="1">
                <a:solidFill>
                  <a:srgbClr val="7030A0"/>
                </a:solidFill>
              </a:rPr>
              <a:t>অমর</a:t>
            </a:r>
            <a:r>
              <a:rPr lang="en-US" sz="3900" dirty="0">
                <a:solidFill>
                  <a:srgbClr val="7030A0"/>
                </a:solidFill>
              </a:rPr>
              <a:t> </a:t>
            </a:r>
            <a:r>
              <a:rPr lang="en-US" sz="3900" dirty="0" err="1">
                <a:solidFill>
                  <a:srgbClr val="7030A0"/>
                </a:solidFill>
              </a:rPr>
              <a:t>উপাখ্যান</a:t>
            </a:r>
            <a:endParaRPr lang="en-US" sz="3900" dirty="0">
              <a:solidFill>
                <a:srgbClr val="7030A0"/>
              </a:solidFill>
            </a:endParaRPr>
          </a:p>
          <a:p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249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B6F95-EF79-70E8-52BB-AC89B920A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697" y="618518"/>
            <a:ext cx="6050713" cy="1478570"/>
          </a:xfrm>
        </p:spPr>
        <p:txBody>
          <a:bodyPr>
            <a:normAutofit/>
          </a:bodyPr>
          <a:lstStyle/>
          <a:p>
            <a:r>
              <a:rPr lang="en-US" sz="3600" dirty="0" err="1">
                <a:highlight>
                  <a:srgbClr val="FF0000"/>
                </a:highlight>
              </a:rPr>
              <a:t>আজকের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পাঠ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পরিচালনায়</a:t>
            </a:r>
            <a:endParaRPr lang="en-US" sz="3600" dirty="0">
              <a:highlight>
                <a:srgbClr val="FF0000"/>
              </a:highlight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FBCFF4-45E2-C9ED-2FC3-15644E772D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79" r="12129"/>
          <a:stretch>
            <a:fillRect/>
          </a:stretch>
        </p:blipFill>
        <p:spPr>
          <a:xfrm>
            <a:off x="-5597" y="10"/>
            <a:ext cx="4635583" cy="685799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B03E649-D9A4-550D-07C3-9733ED37F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698" y="2249487"/>
            <a:ext cx="6585702" cy="354171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6000" dirty="0">
                <a:solidFill>
                  <a:srgbClr val="00B050"/>
                </a:solidFill>
              </a:rPr>
              <a:t>ড. </a:t>
            </a:r>
            <a:r>
              <a:rPr lang="en-US" sz="6000" dirty="0" err="1">
                <a:solidFill>
                  <a:srgbClr val="00B050"/>
                </a:solidFill>
              </a:rPr>
              <a:t>শ্যামল</a:t>
            </a:r>
            <a:r>
              <a:rPr lang="en-US" sz="6000" dirty="0">
                <a:solidFill>
                  <a:srgbClr val="00B050"/>
                </a:solidFill>
              </a:rPr>
              <a:t> </a:t>
            </a:r>
            <a:r>
              <a:rPr lang="en-US" sz="6000" dirty="0" err="1">
                <a:solidFill>
                  <a:srgbClr val="00B050"/>
                </a:solidFill>
              </a:rPr>
              <a:t>কান্তি</a:t>
            </a:r>
            <a:r>
              <a:rPr lang="en-US" sz="6000" dirty="0">
                <a:solidFill>
                  <a:srgbClr val="00B050"/>
                </a:solidFill>
              </a:rPr>
              <a:t> </a:t>
            </a:r>
            <a:r>
              <a:rPr lang="en-US" sz="6000" dirty="0" err="1">
                <a:solidFill>
                  <a:srgbClr val="00B050"/>
                </a:solidFill>
              </a:rPr>
              <a:t>দত্ত</a:t>
            </a:r>
            <a:endParaRPr lang="en-US" sz="6000" dirty="0">
              <a:solidFill>
                <a:srgbClr val="00B050"/>
              </a:solidFill>
            </a:endParaRPr>
          </a:p>
          <a:p>
            <a:r>
              <a:rPr lang="en-US" sz="4000" b="1" dirty="0" err="1">
                <a:solidFill>
                  <a:srgbClr val="002060"/>
                </a:solidFill>
              </a:rPr>
              <a:t>ভাষাবিজ্ঞানী</a:t>
            </a:r>
            <a:r>
              <a:rPr lang="en-US" sz="4000" b="1" dirty="0">
                <a:solidFill>
                  <a:srgbClr val="002060"/>
                </a:solidFill>
              </a:rPr>
              <a:t> ও </a:t>
            </a:r>
            <a:r>
              <a:rPr lang="en-US" sz="4000" b="1" dirty="0" err="1">
                <a:solidFill>
                  <a:srgbClr val="002060"/>
                </a:solidFill>
              </a:rPr>
              <a:t>কবি</a:t>
            </a:r>
            <a:endParaRPr lang="en-US" sz="4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rgbClr val="002060"/>
              </a:solidFill>
            </a:endParaRPr>
          </a:p>
          <a:p>
            <a:r>
              <a:rPr lang="en-US" sz="3600" dirty="0" err="1"/>
              <a:t>সহকারী</a:t>
            </a:r>
            <a:r>
              <a:rPr lang="en-US" sz="3600" dirty="0"/>
              <a:t> </a:t>
            </a:r>
            <a:r>
              <a:rPr lang="en-US" sz="3600" dirty="0" err="1"/>
              <a:t>অধ্যাপক</a:t>
            </a:r>
            <a:r>
              <a:rPr lang="en-US" sz="3600" dirty="0"/>
              <a:t>, </a:t>
            </a:r>
            <a:r>
              <a:rPr lang="en-US" sz="3600" dirty="0" err="1"/>
              <a:t>বাংলা</a:t>
            </a:r>
            <a:r>
              <a:rPr lang="en-US" sz="3600" dirty="0"/>
              <a:t> </a:t>
            </a:r>
            <a:r>
              <a:rPr lang="en-US" sz="3600" dirty="0" err="1"/>
              <a:t>বিভাগ</a:t>
            </a:r>
            <a:endParaRPr lang="en-US" sz="3600" dirty="0"/>
          </a:p>
          <a:p>
            <a:r>
              <a:rPr lang="en-US" sz="3200" dirty="0" err="1"/>
              <a:t>চিটাগাং</a:t>
            </a:r>
            <a:r>
              <a:rPr lang="en-US" sz="3200" dirty="0"/>
              <a:t> </a:t>
            </a:r>
            <a:r>
              <a:rPr lang="en-US" sz="3200" dirty="0" err="1"/>
              <a:t>ইউরিয়া</a:t>
            </a:r>
            <a:r>
              <a:rPr lang="en-US" sz="3200" dirty="0"/>
              <a:t> </a:t>
            </a:r>
            <a:r>
              <a:rPr lang="en-US" sz="3200" dirty="0" err="1"/>
              <a:t>ফার্টিলাজার</a:t>
            </a:r>
            <a:r>
              <a:rPr lang="en-US" sz="3200" dirty="0"/>
              <a:t> </a:t>
            </a:r>
            <a:r>
              <a:rPr lang="en-US" sz="3200" dirty="0" err="1"/>
              <a:t>কলেজ</a:t>
            </a:r>
            <a:endParaRPr lang="en-US" sz="3200" dirty="0"/>
          </a:p>
          <a:p>
            <a:r>
              <a:rPr lang="en-US" sz="3600" dirty="0" err="1"/>
              <a:t>আনোয়ারা</a:t>
            </a:r>
            <a:r>
              <a:rPr lang="en-US" sz="3600" dirty="0"/>
              <a:t>, </a:t>
            </a:r>
            <a:r>
              <a:rPr lang="en-US" sz="3600" dirty="0" err="1"/>
              <a:t>চট্টগ্রাম</a:t>
            </a:r>
            <a:r>
              <a:rPr lang="en-US" sz="3600" dirty="0"/>
              <a:t>, </a:t>
            </a:r>
            <a:r>
              <a:rPr lang="en-US" sz="3600" dirty="0" err="1"/>
              <a:t>বাংলাদেশ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90016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D088A-B5F6-618B-9512-6C4570987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6000" b="1" dirty="0" err="1">
                <a:highlight>
                  <a:srgbClr val="FF0000"/>
                </a:highlight>
              </a:rPr>
              <a:t>কবিতার</a:t>
            </a:r>
            <a:r>
              <a:rPr lang="en-US" sz="6000" b="1" dirty="0">
                <a:highlight>
                  <a:srgbClr val="FF0000"/>
                </a:highlight>
              </a:rPr>
              <a:t> </a:t>
            </a:r>
            <a:r>
              <a:rPr lang="en-US" sz="6000" b="1" dirty="0" err="1">
                <a:highlight>
                  <a:srgbClr val="FF0000"/>
                </a:highlight>
              </a:rPr>
              <a:t>পটভূমি</a:t>
            </a:r>
            <a:r>
              <a:rPr lang="en-US" sz="6000" b="1" dirty="0">
                <a:highlight>
                  <a:srgbClr val="FF0000"/>
                </a:highlight>
              </a:rPr>
              <a:t> (Background)</a:t>
            </a:r>
            <a:br>
              <a:rPr lang="en-US" sz="6000" b="1" dirty="0">
                <a:highlight>
                  <a:srgbClr val="FF0000"/>
                </a:highlight>
              </a:rPr>
            </a:br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92982-B49F-241C-8C17-B70DBD288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4256"/>
            <a:ext cx="10515600" cy="5301343"/>
          </a:xfrm>
        </p:spPr>
        <p:txBody>
          <a:bodyPr>
            <a:normAutofit fontScale="47500" lnSpcReduction="20000"/>
          </a:bodyPr>
          <a:lstStyle/>
          <a:p>
            <a:pPr lvl="0">
              <a:lnSpc>
                <a:spcPct val="120000"/>
              </a:lnSpc>
            </a:pPr>
            <a:endParaRPr lang="en-US" b="1" dirty="0"/>
          </a:p>
          <a:p>
            <a:pPr lvl="0">
              <a:lnSpc>
                <a:spcPct val="120000"/>
              </a:lnSpc>
            </a:pPr>
            <a:r>
              <a:rPr lang="en-US" sz="6500" b="1" dirty="0" err="1">
                <a:solidFill>
                  <a:srgbClr val="7030A0"/>
                </a:solidFill>
              </a:rPr>
              <a:t>রাম-রাবণের</a:t>
            </a:r>
            <a:r>
              <a:rPr lang="en-US" sz="6500" b="1" dirty="0">
                <a:solidFill>
                  <a:srgbClr val="7030A0"/>
                </a:solidFill>
              </a:rPr>
              <a:t> </a:t>
            </a:r>
            <a:r>
              <a:rPr lang="en-US" sz="6500" b="1" dirty="0" err="1">
                <a:solidFill>
                  <a:srgbClr val="7030A0"/>
                </a:solidFill>
              </a:rPr>
              <a:t>যুদ্ধ</a:t>
            </a:r>
            <a:r>
              <a:rPr lang="en-US" sz="6500" b="1" dirty="0">
                <a:solidFill>
                  <a:srgbClr val="7030A0"/>
                </a:solidFill>
              </a:rPr>
              <a:t>: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রামচন্দ্র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কর্তৃক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লঙ্কা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আক্রমণের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প্রেক্ষাপট</a:t>
            </a:r>
            <a:endParaRPr lang="en-US" sz="6500" dirty="0">
              <a:solidFill>
                <a:srgbClr val="7030A0"/>
              </a:solidFill>
            </a:endParaRPr>
          </a:p>
          <a:p>
            <a:pPr marL="0" lvl="0" indent="0">
              <a:lnSpc>
                <a:spcPct val="120000"/>
              </a:lnSpc>
              <a:buNone/>
            </a:pPr>
            <a:endParaRPr lang="en-US" sz="2900" dirty="0"/>
          </a:p>
          <a:p>
            <a:pPr lvl="0">
              <a:lnSpc>
                <a:spcPct val="120000"/>
              </a:lnSpc>
            </a:pPr>
            <a:r>
              <a:rPr lang="en-US" sz="6500" b="1" dirty="0" err="1">
                <a:solidFill>
                  <a:srgbClr val="00B050"/>
                </a:solidFill>
              </a:rPr>
              <a:t>মেঘনাদের</a:t>
            </a:r>
            <a:r>
              <a:rPr lang="en-US" sz="6500" b="1" dirty="0">
                <a:solidFill>
                  <a:srgbClr val="00B050"/>
                </a:solidFill>
              </a:rPr>
              <a:t> </a:t>
            </a:r>
            <a:r>
              <a:rPr lang="en-US" sz="6500" b="1" dirty="0" err="1">
                <a:solidFill>
                  <a:srgbClr val="00B050"/>
                </a:solidFill>
              </a:rPr>
              <a:t>প্রস্তুতি</a:t>
            </a:r>
            <a:r>
              <a:rPr lang="en-US" sz="6500" b="1" dirty="0">
                <a:solidFill>
                  <a:srgbClr val="00B050"/>
                </a:solidFill>
              </a:rPr>
              <a:t>:</a:t>
            </a:r>
            <a:r>
              <a:rPr lang="en-US" sz="6500" dirty="0">
                <a:solidFill>
                  <a:srgbClr val="00B050"/>
                </a:solidFill>
              </a:rPr>
              <a:t> </a:t>
            </a:r>
            <a:r>
              <a:rPr lang="en-US" sz="6500" dirty="0" err="1">
                <a:solidFill>
                  <a:srgbClr val="00B050"/>
                </a:solidFill>
              </a:rPr>
              <a:t>নিকুম্ভিলা</a:t>
            </a:r>
            <a:r>
              <a:rPr lang="en-US" sz="6500" dirty="0">
                <a:solidFill>
                  <a:srgbClr val="00B050"/>
                </a:solidFill>
              </a:rPr>
              <a:t> </a:t>
            </a:r>
            <a:r>
              <a:rPr lang="en-US" sz="6500" dirty="0" err="1">
                <a:solidFill>
                  <a:srgbClr val="00B050"/>
                </a:solidFill>
              </a:rPr>
              <a:t>যজ্ঞাগারে</a:t>
            </a:r>
            <a:r>
              <a:rPr lang="en-US" sz="6500" dirty="0">
                <a:solidFill>
                  <a:srgbClr val="00B050"/>
                </a:solidFill>
              </a:rPr>
              <a:t> </a:t>
            </a:r>
            <a:r>
              <a:rPr lang="en-US" sz="6500" dirty="0" err="1">
                <a:solidFill>
                  <a:srgbClr val="00B050"/>
                </a:solidFill>
              </a:rPr>
              <a:t>ইষ্টদেবতা</a:t>
            </a:r>
            <a:r>
              <a:rPr lang="en-US" sz="6500" dirty="0">
                <a:solidFill>
                  <a:srgbClr val="00B050"/>
                </a:solidFill>
              </a:rPr>
              <a:t> </a:t>
            </a:r>
            <a:r>
              <a:rPr lang="en-US" sz="6500" dirty="0" err="1">
                <a:solidFill>
                  <a:srgbClr val="00B050"/>
                </a:solidFill>
              </a:rPr>
              <a:t>অগ্নির</a:t>
            </a:r>
            <a:r>
              <a:rPr lang="en-US" sz="6500" dirty="0">
                <a:solidFill>
                  <a:srgbClr val="00B050"/>
                </a:solidFill>
              </a:rPr>
              <a:t> </a:t>
            </a:r>
            <a:r>
              <a:rPr lang="en-US" sz="6500" dirty="0" err="1">
                <a:solidFill>
                  <a:srgbClr val="00B050"/>
                </a:solidFill>
              </a:rPr>
              <a:t>পূজা</a:t>
            </a:r>
            <a:r>
              <a:rPr lang="en-US" sz="6500" dirty="0">
                <a:solidFill>
                  <a:srgbClr val="00B050"/>
                </a:solidFill>
              </a:rPr>
              <a:t> </a:t>
            </a:r>
            <a:r>
              <a:rPr lang="en-US" sz="6500" dirty="0" err="1">
                <a:solidFill>
                  <a:srgbClr val="00B050"/>
                </a:solidFill>
              </a:rPr>
              <a:t>করছিলেন</a:t>
            </a:r>
            <a:r>
              <a:rPr lang="en-US" sz="6500" dirty="0">
                <a:solidFill>
                  <a:srgbClr val="00B050"/>
                </a:solidFill>
              </a:rPr>
              <a:t> </a:t>
            </a:r>
            <a:r>
              <a:rPr lang="en-US" sz="6500" dirty="0" err="1">
                <a:solidFill>
                  <a:srgbClr val="00B050"/>
                </a:solidFill>
              </a:rPr>
              <a:t>রাবণ-পুত্র</a:t>
            </a:r>
            <a:r>
              <a:rPr lang="en-US" sz="6500" dirty="0">
                <a:solidFill>
                  <a:srgbClr val="00B050"/>
                </a:solidFill>
              </a:rPr>
              <a:t> </a:t>
            </a:r>
            <a:r>
              <a:rPr lang="en-US" sz="6500" dirty="0" err="1">
                <a:solidFill>
                  <a:srgbClr val="00B050"/>
                </a:solidFill>
              </a:rPr>
              <a:t>মেঘনাদ</a:t>
            </a:r>
            <a:endParaRPr lang="en-US" sz="6500" dirty="0">
              <a:solidFill>
                <a:srgbClr val="00B050"/>
              </a:solidFill>
            </a:endParaRPr>
          </a:p>
          <a:p>
            <a:pPr marL="0" lvl="0" indent="0">
              <a:lnSpc>
                <a:spcPct val="120000"/>
              </a:lnSpc>
              <a:buNone/>
            </a:pPr>
            <a:endParaRPr lang="en-US" sz="2000" dirty="0"/>
          </a:p>
          <a:p>
            <a:pPr lvl="0">
              <a:lnSpc>
                <a:spcPct val="120000"/>
              </a:lnSpc>
            </a:pPr>
            <a:r>
              <a:rPr lang="en-US" sz="6500" b="1" dirty="0" err="1">
                <a:solidFill>
                  <a:srgbClr val="7030A0"/>
                </a:solidFill>
              </a:rPr>
              <a:t>লক্ষণ</a:t>
            </a:r>
            <a:r>
              <a:rPr lang="en-US" sz="6500" b="1" dirty="0">
                <a:solidFill>
                  <a:srgbClr val="7030A0"/>
                </a:solidFill>
              </a:rPr>
              <a:t> ও </a:t>
            </a:r>
            <a:r>
              <a:rPr lang="en-US" sz="6500" b="1" dirty="0" err="1">
                <a:solidFill>
                  <a:srgbClr val="7030A0"/>
                </a:solidFill>
              </a:rPr>
              <a:t>বিভীষণের</a:t>
            </a:r>
            <a:r>
              <a:rPr lang="en-US" sz="6500" b="1" dirty="0">
                <a:solidFill>
                  <a:srgbClr val="7030A0"/>
                </a:solidFill>
              </a:rPr>
              <a:t> </a:t>
            </a:r>
            <a:r>
              <a:rPr lang="en-US" sz="6500" b="1" dirty="0" err="1">
                <a:solidFill>
                  <a:srgbClr val="7030A0"/>
                </a:solidFill>
              </a:rPr>
              <a:t>প্রবেশ</a:t>
            </a:r>
            <a:r>
              <a:rPr lang="en-US" sz="6500" b="1" dirty="0">
                <a:solidFill>
                  <a:srgbClr val="7030A0"/>
                </a:solidFill>
              </a:rPr>
              <a:t>: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ছদ্মবেশে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লক্ষ্মণকে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যজ্ঞাগারে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পথ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দেখিয়ে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নিয়ে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আসেন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মেঘনাদের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আপন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চাচা</a:t>
            </a:r>
            <a:r>
              <a:rPr lang="en-US" sz="6500" dirty="0">
                <a:solidFill>
                  <a:srgbClr val="7030A0"/>
                </a:solidFill>
              </a:rPr>
              <a:t> </a:t>
            </a:r>
            <a:r>
              <a:rPr lang="en-US" sz="6500" dirty="0" err="1">
                <a:solidFill>
                  <a:srgbClr val="7030A0"/>
                </a:solidFill>
              </a:rPr>
              <a:t>বিভীষণ</a:t>
            </a:r>
            <a:endParaRPr lang="en-US" sz="6500" dirty="0">
              <a:solidFill>
                <a:srgbClr val="7030A0"/>
              </a:solidFill>
            </a:endParaRPr>
          </a:p>
          <a:p>
            <a:pPr marL="0" lvl="0" indent="0">
              <a:lnSpc>
                <a:spcPct val="120000"/>
              </a:lnSpc>
              <a:buNone/>
            </a:pPr>
            <a:endParaRPr lang="en-US" sz="3800" dirty="0"/>
          </a:p>
          <a:p>
            <a:pPr lvl="0">
              <a:lnSpc>
                <a:spcPct val="120000"/>
              </a:lnSpc>
            </a:pPr>
            <a:r>
              <a:rPr lang="en-US" sz="6500" b="1" dirty="0" err="1">
                <a:solidFill>
                  <a:srgbClr val="002060"/>
                </a:solidFill>
              </a:rPr>
              <a:t>মেঘনাদের</a:t>
            </a:r>
            <a:r>
              <a:rPr lang="en-US" sz="6500" b="1" dirty="0">
                <a:solidFill>
                  <a:srgbClr val="002060"/>
                </a:solidFill>
              </a:rPr>
              <a:t> </a:t>
            </a:r>
            <a:r>
              <a:rPr lang="en-US" sz="6500" b="1" dirty="0" err="1">
                <a:solidFill>
                  <a:srgbClr val="002060"/>
                </a:solidFill>
              </a:rPr>
              <a:t>বিস্ময়</a:t>
            </a:r>
            <a:r>
              <a:rPr lang="en-US" sz="6500" b="1" dirty="0">
                <a:solidFill>
                  <a:srgbClr val="002060"/>
                </a:solidFill>
              </a:rPr>
              <a:t>: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সুরক্ষিত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লঙ্কায়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শত্রু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লক্ষ্মণের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প্রবেশ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দেখে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মেঘনাদ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বুঝতে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পারেন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যে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ঘরের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শত্রুই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এই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পথ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r>
              <a:rPr lang="en-US" sz="6500" dirty="0" err="1">
                <a:solidFill>
                  <a:srgbClr val="002060"/>
                </a:solidFill>
              </a:rPr>
              <a:t>দেখিয়েছে</a:t>
            </a:r>
            <a:r>
              <a:rPr lang="en-US" sz="6500" dirty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664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I-জেনারেটেড ছবি">
            <a:extLst>
              <a:ext uri="{FF2B5EF4-FFF2-40B4-BE49-F238E27FC236}">
                <a16:creationId xmlns:a16="http://schemas.microsoft.com/office/drawing/2014/main" id="{A46AAFDB-3A55-E98E-CF43-152769118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3112" b="1"/>
          <a:stretch>
            <a:fillRect/>
          </a:stretch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3096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EA16-9B0A-F3A2-D2F2-68C43B2D7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 err="1">
                <a:highlight>
                  <a:srgbClr val="00FF00"/>
                </a:highlight>
              </a:rPr>
              <a:t>মূল</a:t>
            </a:r>
            <a:r>
              <a:rPr lang="en-US" b="1" dirty="0">
                <a:highlight>
                  <a:srgbClr val="00FF00"/>
                </a:highlight>
              </a:rPr>
              <a:t> </a:t>
            </a:r>
            <a:r>
              <a:rPr lang="en-US" b="1" dirty="0" err="1">
                <a:highlight>
                  <a:srgbClr val="00FF00"/>
                </a:highlight>
              </a:rPr>
              <a:t>চরিত্রসমূহ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5127C-9686-C4BA-E26F-1B742CBD4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lvl="0"/>
            <a:r>
              <a:rPr lang="en-US" sz="4100" b="1" dirty="0" err="1">
                <a:highlight>
                  <a:srgbClr val="FFFF00"/>
                </a:highlight>
              </a:rPr>
              <a:t>মেঘনাদ</a:t>
            </a:r>
            <a:r>
              <a:rPr lang="en-US" sz="4100" b="1" dirty="0">
                <a:highlight>
                  <a:srgbClr val="FFFF00"/>
                </a:highlight>
              </a:rPr>
              <a:t> (</a:t>
            </a:r>
            <a:r>
              <a:rPr lang="en-US" sz="4100" b="1" dirty="0" err="1">
                <a:highlight>
                  <a:srgbClr val="FFFF00"/>
                </a:highlight>
              </a:rPr>
              <a:t>ইন্দ্রজি</a:t>
            </a:r>
            <a:r>
              <a:rPr lang="en-US" sz="4100" b="1" dirty="0">
                <a:highlight>
                  <a:srgbClr val="FFFF00"/>
                </a:highlight>
              </a:rPr>
              <a:t>ৎ):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বীর</a:t>
            </a:r>
            <a:r>
              <a:rPr lang="en-US" sz="4100" dirty="0">
                <a:highlight>
                  <a:srgbClr val="FFFF00"/>
                </a:highlight>
              </a:rPr>
              <a:t>, </a:t>
            </a:r>
            <a:r>
              <a:rPr lang="en-US" sz="4100" dirty="0" err="1">
                <a:highlight>
                  <a:srgbClr val="FFFF00"/>
                </a:highlight>
              </a:rPr>
              <a:t>দেশপ্রেমিক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এবং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রাবণের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পুত্র</a:t>
            </a:r>
            <a:r>
              <a:rPr lang="en-US" sz="4100" dirty="0">
                <a:highlight>
                  <a:srgbClr val="FFFF00"/>
                </a:highlight>
              </a:rPr>
              <a:t>। </a:t>
            </a:r>
            <a:r>
              <a:rPr lang="en-US" sz="4100" dirty="0" err="1">
                <a:highlight>
                  <a:srgbClr val="FFFF00"/>
                </a:highlight>
              </a:rPr>
              <a:t>যিনি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দেশের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জন্য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শেষ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মুহূর্ত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পর্যন্ত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লড়েছেন</a:t>
            </a:r>
            <a:endParaRPr lang="en-US" sz="4100" dirty="0">
              <a:highlight>
                <a:srgbClr val="FFFF00"/>
              </a:highlight>
            </a:endParaRPr>
          </a:p>
          <a:p>
            <a:pPr marL="0" lvl="0" indent="0">
              <a:buNone/>
            </a:pPr>
            <a:endParaRPr lang="en-US" sz="3100" dirty="0">
              <a:highlight>
                <a:srgbClr val="FFFF00"/>
              </a:highlight>
            </a:endParaRPr>
          </a:p>
          <a:p>
            <a:pPr lvl="0"/>
            <a:r>
              <a:rPr lang="en-US" sz="4100" b="1" dirty="0" err="1">
                <a:highlight>
                  <a:srgbClr val="FF0000"/>
                </a:highlight>
              </a:rPr>
              <a:t>বিভীষণ</a:t>
            </a:r>
            <a:r>
              <a:rPr lang="en-US" sz="4100" b="1" dirty="0">
                <a:highlight>
                  <a:srgbClr val="FF0000"/>
                </a:highlight>
              </a:rPr>
              <a:t>:</a:t>
            </a:r>
            <a:r>
              <a:rPr lang="en-US" sz="4100" dirty="0">
                <a:highlight>
                  <a:srgbClr val="FF0000"/>
                </a:highlight>
              </a:rPr>
              <a:t> </a:t>
            </a:r>
            <a:r>
              <a:rPr lang="en-US" sz="4100" dirty="0" err="1">
                <a:highlight>
                  <a:srgbClr val="FF0000"/>
                </a:highlight>
              </a:rPr>
              <a:t>রাবণের</a:t>
            </a:r>
            <a:r>
              <a:rPr lang="en-US" sz="4100" dirty="0">
                <a:highlight>
                  <a:srgbClr val="FF0000"/>
                </a:highlight>
              </a:rPr>
              <a:t> </a:t>
            </a:r>
            <a:r>
              <a:rPr lang="en-US" sz="4100" dirty="0" err="1">
                <a:highlight>
                  <a:srgbClr val="FF0000"/>
                </a:highlight>
              </a:rPr>
              <a:t>ছোট</a:t>
            </a:r>
            <a:r>
              <a:rPr lang="en-US" sz="4100" dirty="0">
                <a:highlight>
                  <a:srgbClr val="FF0000"/>
                </a:highlight>
              </a:rPr>
              <a:t> </a:t>
            </a:r>
            <a:r>
              <a:rPr lang="en-US" sz="4100" dirty="0" err="1">
                <a:highlight>
                  <a:srgbClr val="FF0000"/>
                </a:highlight>
              </a:rPr>
              <a:t>ভাই</a:t>
            </a:r>
            <a:r>
              <a:rPr lang="en-US" sz="4100" dirty="0">
                <a:highlight>
                  <a:srgbClr val="FF0000"/>
                </a:highlight>
              </a:rPr>
              <a:t> (</a:t>
            </a:r>
            <a:r>
              <a:rPr lang="en-US" sz="4100" dirty="0" err="1">
                <a:highlight>
                  <a:srgbClr val="FF0000"/>
                </a:highlight>
              </a:rPr>
              <a:t>মেঘনাদের</a:t>
            </a:r>
            <a:r>
              <a:rPr lang="en-US" sz="4100" dirty="0">
                <a:highlight>
                  <a:srgbClr val="FF0000"/>
                </a:highlight>
              </a:rPr>
              <a:t> </a:t>
            </a:r>
            <a:r>
              <a:rPr lang="en-US" sz="4100" dirty="0" err="1">
                <a:highlight>
                  <a:srgbClr val="FF0000"/>
                </a:highlight>
              </a:rPr>
              <a:t>চাচা</a:t>
            </a:r>
            <a:r>
              <a:rPr lang="en-US" sz="4100" dirty="0">
                <a:highlight>
                  <a:srgbClr val="FF0000"/>
                </a:highlight>
              </a:rPr>
              <a:t>)। </a:t>
            </a:r>
            <a:r>
              <a:rPr lang="en-US" sz="4100" dirty="0" err="1">
                <a:highlight>
                  <a:srgbClr val="FF0000"/>
                </a:highlight>
              </a:rPr>
              <a:t>যিনি</a:t>
            </a:r>
            <a:r>
              <a:rPr lang="en-US" sz="4100" dirty="0">
                <a:highlight>
                  <a:srgbClr val="FF0000"/>
                </a:highlight>
              </a:rPr>
              <a:t> </a:t>
            </a:r>
            <a:r>
              <a:rPr lang="en-US" sz="4100" dirty="0" err="1">
                <a:highlight>
                  <a:srgbClr val="FF0000"/>
                </a:highlight>
              </a:rPr>
              <a:t>নিজের</a:t>
            </a:r>
            <a:r>
              <a:rPr lang="en-US" sz="4100" dirty="0">
                <a:highlight>
                  <a:srgbClr val="FF0000"/>
                </a:highlight>
              </a:rPr>
              <a:t> </a:t>
            </a:r>
            <a:r>
              <a:rPr lang="en-US" sz="4100" dirty="0" err="1">
                <a:highlight>
                  <a:srgbClr val="FF0000"/>
                </a:highlight>
              </a:rPr>
              <a:t>জাত</a:t>
            </a:r>
            <a:r>
              <a:rPr lang="en-US" sz="4100" dirty="0">
                <a:highlight>
                  <a:srgbClr val="FF0000"/>
                </a:highlight>
              </a:rPr>
              <a:t> ও </a:t>
            </a:r>
            <a:r>
              <a:rPr lang="en-US" sz="4100" dirty="0" err="1">
                <a:highlight>
                  <a:srgbClr val="FF0000"/>
                </a:highlight>
              </a:rPr>
              <a:t>দেশকে</a:t>
            </a:r>
            <a:r>
              <a:rPr lang="en-US" sz="4100" dirty="0">
                <a:highlight>
                  <a:srgbClr val="FF0000"/>
                </a:highlight>
              </a:rPr>
              <a:t> </a:t>
            </a:r>
            <a:r>
              <a:rPr lang="en-US" sz="4100" dirty="0" err="1">
                <a:highlight>
                  <a:srgbClr val="FF0000"/>
                </a:highlight>
              </a:rPr>
              <a:t>ত্যাগ</a:t>
            </a:r>
            <a:r>
              <a:rPr lang="en-US" sz="4100" dirty="0">
                <a:highlight>
                  <a:srgbClr val="FF0000"/>
                </a:highlight>
              </a:rPr>
              <a:t> </a:t>
            </a:r>
            <a:r>
              <a:rPr lang="en-US" sz="4100" dirty="0" err="1">
                <a:highlight>
                  <a:srgbClr val="FF0000"/>
                </a:highlight>
              </a:rPr>
              <a:t>করে</a:t>
            </a:r>
            <a:r>
              <a:rPr lang="en-US" sz="4100" dirty="0">
                <a:highlight>
                  <a:srgbClr val="FF0000"/>
                </a:highlight>
              </a:rPr>
              <a:t> </a:t>
            </a:r>
            <a:r>
              <a:rPr lang="en-US" sz="4100" dirty="0" err="1">
                <a:highlight>
                  <a:srgbClr val="FF0000"/>
                </a:highlight>
              </a:rPr>
              <a:t>শত্রু</a:t>
            </a:r>
            <a:r>
              <a:rPr lang="en-US" sz="4100" dirty="0">
                <a:highlight>
                  <a:srgbClr val="FF0000"/>
                </a:highlight>
              </a:rPr>
              <a:t> </a:t>
            </a:r>
            <a:r>
              <a:rPr lang="en-US" sz="4100" dirty="0" err="1">
                <a:highlight>
                  <a:srgbClr val="FF0000"/>
                </a:highlight>
              </a:rPr>
              <a:t>রামের</a:t>
            </a:r>
            <a:r>
              <a:rPr lang="en-US" sz="4100" dirty="0">
                <a:highlight>
                  <a:srgbClr val="FF0000"/>
                </a:highlight>
              </a:rPr>
              <a:t> </a:t>
            </a:r>
            <a:r>
              <a:rPr lang="en-US" sz="4100" dirty="0" err="1">
                <a:highlight>
                  <a:srgbClr val="FF0000"/>
                </a:highlight>
              </a:rPr>
              <a:t>পক্ষ</a:t>
            </a:r>
            <a:r>
              <a:rPr lang="en-US" sz="4100" dirty="0">
                <a:highlight>
                  <a:srgbClr val="FF0000"/>
                </a:highlight>
              </a:rPr>
              <a:t> </a:t>
            </a:r>
            <a:r>
              <a:rPr lang="en-US" sz="4100" dirty="0" err="1">
                <a:highlight>
                  <a:srgbClr val="FF0000"/>
                </a:highlight>
              </a:rPr>
              <a:t>নিয়েছেন</a:t>
            </a:r>
            <a:endParaRPr lang="en-US" sz="4100" dirty="0">
              <a:highlight>
                <a:srgbClr val="FF0000"/>
              </a:highlight>
            </a:endParaRPr>
          </a:p>
          <a:p>
            <a:pPr marL="0" lvl="0" indent="0">
              <a:buNone/>
            </a:pPr>
            <a:endParaRPr lang="en-US" sz="4100" dirty="0">
              <a:highlight>
                <a:srgbClr val="FFFF00"/>
              </a:highlight>
            </a:endParaRPr>
          </a:p>
          <a:p>
            <a:pPr lvl="0"/>
            <a:r>
              <a:rPr lang="en-US" sz="4100" b="1" dirty="0" err="1">
                <a:highlight>
                  <a:srgbClr val="FFFF00"/>
                </a:highlight>
              </a:rPr>
              <a:t>লক্ষ্মণ</a:t>
            </a:r>
            <a:r>
              <a:rPr lang="en-US" sz="4100" b="1" dirty="0">
                <a:highlight>
                  <a:srgbClr val="FFFF00"/>
                </a:highlight>
              </a:rPr>
              <a:t>: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রামের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অনুজ</a:t>
            </a:r>
            <a:r>
              <a:rPr lang="en-US" sz="4100" dirty="0">
                <a:highlight>
                  <a:srgbClr val="FFFF00"/>
                </a:highlight>
              </a:rPr>
              <a:t>, </a:t>
            </a:r>
            <a:r>
              <a:rPr lang="en-US" sz="4100" dirty="0" err="1">
                <a:highlight>
                  <a:srgbClr val="FFFF00"/>
                </a:highlight>
              </a:rPr>
              <a:t>যিনি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অন্যায়ভাবে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নিরস্ত্র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মেঘনাদকে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আক্রমণ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করতে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যজ্ঞাগারে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প্রবেশ</a:t>
            </a:r>
            <a:r>
              <a:rPr lang="en-US" sz="4100" dirty="0">
                <a:highlight>
                  <a:srgbClr val="FFFF00"/>
                </a:highlight>
              </a:rPr>
              <a:t> </a:t>
            </a:r>
            <a:r>
              <a:rPr lang="en-US" sz="4100" dirty="0" err="1">
                <a:highlight>
                  <a:srgbClr val="FFFF00"/>
                </a:highlight>
              </a:rPr>
              <a:t>করেন</a:t>
            </a:r>
            <a:endParaRPr lang="en-US" sz="4100" dirty="0">
              <a:highlight>
                <a:srgbClr val="FFFF00"/>
              </a:highlight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187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C74D7-123E-DF87-5915-C2CEE7114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858"/>
            <a:ext cx="10515600" cy="1066800"/>
          </a:xfrm>
        </p:spPr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7030A0"/>
                </a:solidFill>
              </a:rPr>
              <a:t>কবিতার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মূল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বিষয়বস্তু</a:t>
            </a:r>
            <a:r>
              <a:rPr lang="en-US" b="1" dirty="0">
                <a:solidFill>
                  <a:srgbClr val="7030A0"/>
                </a:solidFill>
              </a:rPr>
              <a:t> ও </a:t>
            </a:r>
            <a:r>
              <a:rPr lang="en-US" b="1" dirty="0" err="1">
                <a:solidFill>
                  <a:srgbClr val="7030A0"/>
                </a:solidFill>
              </a:rPr>
              <a:t>সংঘাত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1A995-0E56-7430-26E1-34E0E884E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5658"/>
            <a:ext cx="10515600" cy="545374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lvl="0"/>
            <a:r>
              <a:rPr lang="en-US" sz="3600" b="1" dirty="0" err="1">
                <a:highlight>
                  <a:srgbClr val="00FF00"/>
                </a:highlight>
              </a:rPr>
              <a:t>পারিবারিক</a:t>
            </a:r>
            <a:r>
              <a:rPr lang="en-US" sz="3600" b="1" dirty="0">
                <a:highlight>
                  <a:srgbClr val="00FF00"/>
                </a:highlight>
              </a:rPr>
              <a:t> </a:t>
            </a:r>
            <a:r>
              <a:rPr lang="en-US" sz="3600" b="1" dirty="0" err="1">
                <a:highlight>
                  <a:srgbClr val="00FF00"/>
                </a:highlight>
              </a:rPr>
              <a:t>বনাম</a:t>
            </a:r>
            <a:r>
              <a:rPr lang="en-US" sz="3600" b="1" dirty="0">
                <a:highlight>
                  <a:srgbClr val="00FF00"/>
                </a:highlight>
              </a:rPr>
              <a:t> </a:t>
            </a:r>
            <a:r>
              <a:rPr lang="en-US" sz="3600" b="1" dirty="0" err="1">
                <a:highlight>
                  <a:srgbClr val="00FF00"/>
                </a:highlight>
              </a:rPr>
              <a:t>জাতীয়</a:t>
            </a:r>
            <a:r>
              <a:rPr lang="en-US" sz="3600" b="1" dirty="0">
                <a:highlight>
                  <a:srgbClr val="00FF00"/>
                </a:highlight>
              </a:rPr>
              <a:t> </a:t>
            </a:r>
            <a:r>
              <a:rPr lang="en-US" sz="3600" b="1" dirty="0" err="1">
                <a:highlight>
                  <a:srgbClr val="00FF00"/>
                </a:highlight>
              </a:rPr>
              <a:t>সম্পর্ক</a:t>
            </a:r>
            <a:r>
              <a:rPr lang="en-US" sz="3600" b="1" dirty="0">
                <a:highlight>
                  <a:srgbClr val="00FF00"/>
                </a:highlight>
              </a:rPr>
              <a:t>: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মেঘনাদ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তার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চাচা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বিভীষণকে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জ্ঞাতিStatus</a:t>
            </a:r>
            <a:r>
              <a:rPr lang="en-US" sz="3600" dirty="0">
                <a:highlight>
                  <a:srgbClr val="00FF00"/>
                </a:highlight>
              </a:rPr>
              <a:t>, </a:t>
            </a:r>
            <a:r>
              <a:rPr lang="en-US" sz="3600" dirty="0" err="1">
                <a:highlight>
                  <a:srgbClr val="00FF00"/>
                </a:highlight>
              </a:rPr>
              <a:t>ভ্রাতৃত্ব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এবং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দেশপ্রেমের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কথা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মনে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করিয়ে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দেন</a:t>
            </a:r>
            <a:r>
              <a:rPr lang="en-US" sz="3600" dirty="0">
                <a:highlight>
                  <a:srgbClr val="00FF00"/>
                </a:highlight>
              </a:rPr>
              <a:t>।</a:t>
            </a:r>
          </a:p>
          <a:p>
            <a:pPr lvl="0"/>
            <a:r>
              <a:rPr lang="en-US" sz="3600" b="1" dirty="0" err="1">
                <a:highlight>
                  <a:srgbClr val="FF0000"/>
                </a:highlight>
              </a:rPr>
              <a:t>বিশ্বাসঘাতকতা</a:t>
            </a:r>
            <a:r>
              <a:rPr lang="en-US" sz="3600" b="1" dirty="0">
                <a:highlight>
                  <a:srgbClr val="FF0000"/>
                </a:highlight>
              </a:rPr>
              <a:t>: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বিভীষণ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নিজের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বংশকে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হীন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বলে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শত্রুর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সেবা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করাকে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নিয়তি</a:t>
            </a:r>
            <a:r>
              <a:rPr lang="en-US" sz="3600" dirty="0">
                <a:highlight>
                  <a:srgbClr val="FF0000"/>
                </a:highlight>
              </a:rPr>
              <a:t> ও </a:t>
            </a:r>
            <a:r>
              <a:rPr lang="en-US" sz="3600" dirty="0" err="1">
                <a:highlight>
                  <a:srgbClr val="FF0000"/>
                </a:highlight>
              </a:rPr>
              <a:t>ধর্মের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দোহাই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দিয়ে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জাস্টিফাই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করার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চেষ্টা</a:t>
            </a:r>
            <a:r>
              <a:rPr lang="en-US" sz="3600" dirty="0">
                <a:highlight>
                  <a:srgbClr val="FF0000"/>
                </a:highlight>
              </a:rPr>
              <a:t> </a:t>
            </a:r>
            <a:r>
              <a:rPr lang="en-US" sz="3600" dirty="0" err="1">
                <a:highlight>
                  <a:srgbClr val="FF0000"/>
                </a:highlight>
              </a:rPr>
              <a:t>করেন</a:t>
            </a:r>
            <a:r>
              <a:rPr lang="en-US" sz="3600" dirty="0">
                <a:highlight>
                  <a:srgbClr val="FF0000"/>
                </a:highlight>
              </a:rPr>
              <a:t>।</a:t>
            </a:r>
          </a:p>
          <a:p>
            <a:pPr lvl="0"/>
            <a:r>
              <a:rPr lang="en-US" sz="3600" b="1" dirty="0" err="1">
                <a:highlight>
                  <a:srgbClr val="00FF00"/>
                </a:highlight>
              </a:rPr>
              <a:t>সিংহের</a:t>
            </a:r>
            <a:r>
              <a:rPr lang="en-US" sz="3600" b="1" dirty="0">
                <a:highlight>
                  <a:srgbClr val="00FF00"/>
                </a:highlight>
              </a:rPr>
              <a:t> </a:t>
            </a:r>
            <a:r>
              <a:rPr lang="en-US" sz="3600" b="1" dirty="0" err="1">
                <a:highlight>
                  <a:srgbClr val="00FF00"/>
                </a:highlight>
              </a:rPr>
              <a:t>গুহায়</a:t>
            </a:r>
            <a:r>
              <a:rPr lang="en-US" sz="3600" b="1" dirty="0">
                <a:highlight>
                  <a:srgbClr val="00FF00"/>
                </a:highlight>
              </a:rPr>
              <a:t> </a:t>
            </a:r>
            <a:r>
              <a:rPr lang="en-US" sz="3600" b="1" dirty="0" err="1">
                <a:highlight>
                  <a:srgbClr val="00FF00"/>
                </a:highlight>
              </a:rPr>
              <a:t>শৃগাল</a:t>
            </a:r>
            <a:r>
              <a:rPr lang="en-US" sz="3600" b="1" dirty="0">
                <a:highlight>
                  <a:srgbClr val="00FF00"/>
                </a:highlight>
              </a:rPr>
              <a:t>: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মেঘনাদ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লক্ষ্মণকে</a:t>
            </a:r>
            <a:r>
              <a:rPr lang="en-US" sz="3600" dirty="0">
                <a:highlight>
                  <a:srgbClr val="00FF00"/>
                </a:highlight>
              </a:rPr>
              <a:t> ‘</a:t>
            </a:r>
            <a:r>
              <a:rPr lang="en-US" sz="3600" dirty="0" err="1">
                <a:highlight>
                  <a:srgbClr val="00FF00"/>
                </a:highlight>
              </a:rPr>
              <a:t>চোর</a:t>
            </a:r>
            <a:r>
              <a:rPr lang="en-US" sz="3600" dirty="0">
                <a:highlight>
                  <a:srgbClr val="00FF00"/>
                </a:highlight>
              </a:rPr>
              <a:t>’ ও ‘</a:t>
            </a:r>
            <a:r>
              <a:rPr lang="en-US" sz="3600" dirty="0" err="1">
                <a:highlight>
                  <a:srgbClr val="00FF00"/>
                </a:highlight>
              </a:rPr>
              <a:t>শৃগাল</a:t>
            </a:r>
            <a:r>
              <a:rPr lang="en-US" sz="3600" dirty="0">
                <a:highlight>
                  <a:srgbClr val="00FF00"/>
                </a:highlight>
              </a:rPr>
              <a:t>’ </a:t>
            </a:r>
            <a:r>
              <a:rPr lang="en-US" sz="3600" dirty="0" err="1">
                <a:highlight>
                  <a:srgbClr val="00FF00"/>
                </a:highlight>
              </a:rPr>
              <a:t>এবং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যজ্ঞাগারকে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দেবালয়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হিসেবে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উল্লেখ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করে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বিভীষণের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এই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কাজকে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চরম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ধিক্কার</a:t>
            </a:r>
            <a:r>
              <a:rPr lang="en-US" sz="3600" dirty="0">
                <a:highlight>
                  <a:srgbClr val="00FF00"/>
                </a:highlight>
              </a:rPr>
              <a:t> </a:t>
            </a:r>
            <a:r>
              <a:rPr lang="en-US" sz="3600" dirty="0" err="1">
                <a:highlight>
                  <a:srgbClr val="00FF00"/>
                </a:highlight>
              </a:rPr>
              <a:t>জানান</a:t>
            </a:r>
            <a:r>
              <a:rPr lang="en-US" sz="3600" dirty="0">
                <a:highlight>
                  <a:srgbClr val="00FF00"/>
                </a:highlight>
              </a:rPr>
              <a:t>।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1080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62ECD-D4BF-EFDC-70C6-B8000A399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002060"/>
                </a:solidFill>
              </a:rPr>
              <a:t>গুরুত্বপূর্ণ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কিছু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উক্তি</a:t>
            </a:r>
            <a:r>
              <a:rPr lang="en-US" b="1" dirty="0">
                <a:solidFill>
                  <a:srgbClr val="002060"/>
                </a:solidFill>
              </a:rPr>
              <a:t> ও </a:t>
            </a:r>
            <a:r>
              <a:rPr lang="en-US" b="1" dirty="0" err="1">
                <a:solidFill>
                  <a:srgbClr val="002060"/>
                </a:solidFill>
              </a:rPr>
              <a:t>ব্যাখ্যা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14C98-AAD1-A9E9-ACDE-1889A4126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8686"/>
            <a:ext cx="10515600" cy="5034189"/>
          </a:xfrm>
        </p:spPr>
        <p:txBody>
          <a:bodyPr>
            <a:normAutofit fontScale="92500" lnSpcReduction="10000"/>
          </a:bodyPr>
          <a:lstStyle/>
          <a:p>
            <a:endParaRPr lang="en-US" b="1" dirty="0"/>
          </a:p>
          <a:p>
            <a:pPr lvl="0">
              <a:lnSpc>
                <a:spcPct val="100000"/>
              </a:lnSpc>
            </a:pPr>
            <a:r>
              <a:rPr lang="en-US" i="1" dirty="0"/>
              <a:t>“</a:t>
            </a:r>
            <a:r>
              <a:rPr lang="en-US" i="1" dirty="0" err="1"/>
              <a:t>নহি</a:t>
            </a:r>
            <a:r>
              <a:rPr lang="en-US" i="1" dirty="0"/>
              <a:t> </a:t>
            </a:r>
            <a:r>
              <a:rPr lang="en-US" i="1" dirty="0" err="1"/>
              <a:t>দোষি</a:t>
            </a:r>
            <a:r>
              <a:rPr lang="en-US" i="1" dirty="0"/>
              <a:t> </a:t>
            </a:r>
            <a:r>
              <a:rPr lang="en-US" i="1" dirty="0" err="1"/>
              <a:t>আমি</a:t>
            </a:r>
            <a:r>
              <a:rPr lang="en-US" i="1" dirty="0"/>
              <a:t>, </a:t>
            </a:r>
            <a:r>
              <a:rPr lang="en-US" i="1" dirty="0" err="1"/>
              <a:t>বৎস</a:t>
            </a:r>
            <a:r>
              <a:rPr lang="en-US" i="1" dirty="0"/>
              <a:t>, </a:t>
            </a:r>
            <a:r>
              <a:rPr lang="en-US" i="1" dirty="0" err="1"/>
              <a:t>বৃথা</a:t>
            </a:r>
            <a:r>
              <a:rPr lang="en-US" i="1" dirty="0"/>
              <a:t> </a:t>
            </a:r>
            <a:r>
              <a:rPr lang="en-US" i="1" dirty="0" err="1"/>
              <a:t>ভর্ৎস</a:t>
            </a:r>
            <a:r>
              <a:rPr lang="en-US" i="1" dirty="0"/>
              <a:t> </a:t>
            </a:r>
            <a:r>
              <a:rPr lang="en-US" i="1" dirty="0" err="1"/>
              <a:t>মোরে</a:t>
            </a:r>
            <a:r>
              <a:rPr lang="en-US" i="1" dirty="0"/>
              <a:t> </a:t>
            </a:r>
            <a:r>
              <a:rPr lang="en-US" i="1" dirty="0" err="1"/>
              <a:t>তুমি</a:t>
            </a:r>
            <a:r>
              <a:rPr lang="en-US" i="1" dirty="0"/>
              <a:t>”</a:t>
            </a:r>
            <a:r>
              <a:rPr lang="en-US" dirty="0"/>
              <a:t> — </a:t>
            </a:r>
            <a:r>
              <a:rPr lang="en-US" dirty="0" err="1"/>
              <a:t>বিভীষণের</a:t>
            </a:r>
            <a:r>
              <a:rPr lang="en-US" dirty="0"/>
              <a:t> </a:t>
            </a:r>
            <a:r>
              <a:rPr lang="en-US" dirty="0" err="1"/>
              <a:t>আত্মসমর্পণমূলক</a:t>
            </a:r>
            <a:r>
              <a:rPr lang="en-US" dirty="0"/>
              <a:t> ও </a:t>
            </a:r>
            <a:r>
              <a:rPr lang="en-US" dirty="0" err="1"/>
              <a:t>কাপুরুষোচিত</a:t>
            </a:r>
            <a:r>
              <a:rPr lang="en-US" dirty="0"/>
              <a:t> </a:t>
            </a:r>
            <a:r>
              <a:rPr lang="en-US" dirty="0" err="1"/>
              <a:t>বক্তব্য</a:t>
            </a:r>
            <a:endParaRPr lang="en-US" dirty="0"/>
          </a:p>
          <a:p>
            <a:pPr lvl="0">
              <a:lnSpc>
                <a:spcPct val="100000"/>
              </a:lnSpc>
            </a:pPr>
            <a:endParaRPr lang="en-US" dirty="0"/>
          </a:p>
          <a:p>
            <a:pPr lvl="0">
              <a:lnSpc>
                <a:spcPct val="100000"/>
              </a:lnSpc>
            </a:pPr>
            <a:r>
              <a:rPr lang="en-US" i="1" dirty="0"/>
              <a:t>“</a:t>
            </a:r>
            <a:r>
              <a:rPr lang="en-US" i="1" dirty="0" err="1"/>
              <a:t>নিজ</a:t>
            </a:r>
            <a:r>
              <a:rPr lang="en-US" i="1" dirty="0"/>
              <a:t> </a:t>
            </a:r>
            <a:r>
              <a:rPr lang="en-US" i="1" dirty="0" err="1"/>
              <a:t>গৃহপথ</a:t>
            </a:r>
            <a:r>
              <a:rPr lang="en-US" i="1" dirty="0"/>
              <a:t>, </a:t>
            </a:r>
            <a:r>
              <a:rPr lang="en-US" i="1" dirty="0" err="1"/>
              <a:t>তাত</a:t>
            </a:r>
            <a:r>
              <a:rPr lang="en-US" i="1" dirty="0"/>
              <a:t>, </a:t>
            </a:r>
            <a:r>
              <a:rPr lang="en-US" i="1" dirty="0" err="1"/>
              <a:t>দেখাও</a:t>
            </a:r>
            <a:r>
              <a:rPr lang="en-US" i="1" dirty="0"/>
              <a:t> </a:t>
            </a:r>
            <a:r>
              <a:rPr lang="en-US" i="1" dirty="0" err="1"/>
              <a:t>তস্করে</a:t>
            </a:r>
            <a:r>
              <a:rPr lang="en-US" i="1" dirty="0"/>
              <a:t>?”</a:t>
            </a:r>
            <a:r>
              <a:rPr lang="en-US" dirty="0"/>
              <a:t> — </a:t>
            </a:r>
            <a:r>
              <a:rPr lang="en-US" dirty="0" err="1"/>
              <a:t>মেঘনাদের</a:t>
            </a:r>
            <a:r>
              <a:rPr lang="en-US" dirty="0"/>
              <a:t> </a:t>
            </a:r>
            <a:r>
              <a:rPr lang="en-US" dirty="0" err="1"/>
              <a:t>তীব্র</a:t>
            </a:r>
            <a:r>
              <a:rPr lang="en-US" dirty="0"/>
              <a:t> </a:t>
            </a:r>
            <a:r>
              <a:rPr lang="en-US" dirty="0" err="1"/>
              <a:t>ক্ষোভ</a:t>
            </a:r>
            <a:r>
              <a:rPr lang="en-US" dirty="0"/>
              <a:t> ও </a:t>
            </a:r>
            <a:r>
              <a:rPr lang="en-US" dirty="0" err="1"/>
              <a:t>বিস্ময়</a:t>
            </a:r>
            <a:r>
              <a:rPr lang="en-US" dirty="0"/>
              <a:t>, </a:t>
            </a:r>
            <a:r>
              <a:rPr lang="en-US" dirty="0" err="1"/>
              <a:t>যেখানে</a:t>
            </a:r>
            <a:r>
              <a:rPr lang="en-US" dirty="0"/>
              <a:t> </a:t>
            </a:r>
            <a:r>
              <a:rPr lang="en-US" dirty="0" err="1"/>
              <a:t>তিনি</a:t>
            </a:r>
            <a:r>
              <a:rPr lang="en-US" dirty="0"/>
              <a:t> </a:t>
            </a:r>
            <a:r>
              <a:rPr lang="en-US" dirty="0" err="1"/>
              <a:t>চাচাকে</a:t>
            </a:r>
            <a:r>
              <a:rPr lang="en-US" dirty="0"/>
              <a:t> </a:t>
            </a:r>
            <a:r>
              <a:rPr lang="en-US" dirty="0" err="1"/>
              <a:t>প্রশ্ন</a:t>
            </a:r>
            <a:r>
              <a:rPr lang="en-US" dirty="0"/>
              <a:t> </a:t>
            </a:r>
            <a:r>
              <a:rPr lang="en-US" dirty="0" err="1"/>
              <a:t>করছেন</a:t>
            </a:r>
            <a:r>
              <a:rPr lang="en-US" dirty="0"/>
              <a:t> </a:t>
            </a:r>
            <a:r>
              <a:rPr lang="en-US" dirty="0" err="1"/>
              <a:t>কেন</a:t>
            </a:r>
            <a:r>
              <a:rPr lang="en-US" dirty="0"/>
              <a:t> </a:t>
            </a:r>
            <a:r>
              <a:rPr lang="en-US" dirty="0" err="1"/>
              <a:t>তিনি</a:t>
            </a:r>
            <a:r>
              <a:rPr lang="en-US" dirty="0"/>
              <a:t> </a:t>
            </a:r>
            <a:r>
              <a:rPr lang="en-US" dirty="0" err="1"/>
              <a:t>চোরকে</a:t>
            </a:r>
            <a:r>
              <a:rPr lang="en-US" dirty="0"/>
              <a:t> </a:t>
            </a:r>
            <a:r>
              <a:rPr lang="en-US" dirty="0" err="1"/>
              <a:t>ঘরের</a:t>
            </a:r>
            <a:r>
              <a:rPr lang="en-US" dirty="0"/>
              <a:t> </a:t>
            </a:r>
            <a:r>
              <a:rPr lang="en-US" dirty="0" err="1"/>
              <a:t>পথ</a:t>
            </a:r>
            <a:r>
              <a:rPr lang="en-US" dirty="0"/>
              <a:t> </a:t>
            </a:r>
            <a:r>
              <a:rPr lang="en-US" dirty="0" err="1"/>
              <a:t>দেখালেন</a:t>
            </a:r>
            <a:endParaRPr lang="en-US" dirty="0"/>
          </a:p>
          <a:p>
            <a:pPr lvl="0">
              <a:lnSpc>
                <a:spcPct val="100000"/>
              </a:lnSpc>
            </a:pPr>
            <a:endParaRPr lang="en-US" dirty="0"/>
          </a:p>
          <a:p>
            <a:pPr lvl="0">
              <a:lnSpc>
                <a:spcPct val="100000"/>
              </a:lnSpc>
            </a:pPr>
            <a:r>
              <a:rPr lang="en-US" dirty="0"/>
              <a:t>“</a:t>
            </a:r>
            <a:r>
              <a:rPr lang="en-US" dirty="0" err="1"/>
              <a:t>ধর্মপথগামী</a:t>
            </a:r>
            <a:r>
              <a:rPr lang="en-US" dirty="0"/>
              <a:t>, / </a:t>
            </a:r>
            <a:r>
              <a:rPr lang="en-US" dirty="0" err="1"/>
              <a:t>হে</a:t>
            </a:r>
            <a:r>
              <a:rPr lang="en-US" dirty="0"/>
              <a:t> </a:t>
            </a:r>
            <a:r>
              <a:rPr lang="en-US" dirty="0" err="1"/>
              <a:t>রাক্ষসরাজানুজ</a:t>
            </a:r>
            <a:r>
              <a:rPr lang="en-US" dirty="0"/>
              <a:t>, </a:t>
            </a:r>
            <a:r>
              <a:rPr lang="en-US" dirty="0" err="1"/>
              <a:t>বিখ্যাত</a:t>
            </a:r>
            <a:r>
              <a:rPr lang="en-US" dirty="0"/>
              <a:t> </a:t>
            </a:r>
            <a:r>
              <a:rPr lang="en-US" dirty="0" err="1"/>
              <a:t>জগতে</a:t>
            </a:r>
            <a:r>
              <a:rPr lang="en-US" dirty="0"/>
              <a:t> /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dirty="0" err="1">
                <a:solidFill>
                  <a:srgbClr val="FF0000"/>
                </a:solidFill>
              </a:rPr>
              <a:t>তুমি</a:t>
            </a:r>
            <a:r>
              <a:rPr lang="en-US" dirty="0">
                <a:solidFill>
                  <a:srgbClr val="FF0000"/>
                </a:solidFill>
              </a:rPr>
              <a:t>; —</a:t>
            </a:r>
            <a:r>
              <a:rPr lang="en-US" dirty="0" err="1">
                <a:solidFill>
                  <a:srgbClr val="FF0000"/>
                </a:solidFill>
              </a:rPr>
              <a:t>কোন্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ধর্ম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মতে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কহ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দাসে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শুনি</a:t>
            </a:r>
            <a:r>
              <a:rPr lang="en-US" dirty="0">
                <a:solidFill>
                  <a:srgbClr val="FF0000"/>
                </a:solidFill>
              </a:rPr>
              <a:t>,/</a:t>
            </a:r>
            <a:r>
              <a:rPr lang="en-US" dirty="0" err="1">
                <a:solidFill>
                  <a:srgbClr val="FF0000"/>
                </a:solidFill>
              </a:rPr>
              <a:t>জ্ঞাতিত্ব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ভ্রাতৃত্ব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জাতি</a:t>
            </a:r>
            <a:r>
              <a:rPr lang="en-US" dirty="0">
                <a:solidFill>
                  <a:srgbClr val="FF0000"/>
                </a:solidFill>
              </a:rPr>
              <a:t>,-এ </a:t>
            </a:r>
            <a:r>
              <a:rPr lang="en-US" dirty="0" err="1">
                <a:solidFill>
                  <a:srgbClr val="FF0000"/>
                </a:solidFill>
              </a:rPr>
              <a:t>সকলে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দিলা</a:t>
            </a:r>
            <a:r>
              <a:rPr lang="en-US" dirty="0">
                <a:solidFill>
                  <a:srgbClr val="FF0000"/>
                </a:solidFill>
              </a:rPr>
              <a:t> / </a:t>
            </a:r>
            <a:r>
              <a:rPr lang="en-US" dirty="0" err="1">
                <a:solidFill>
                  <a:srgbClr val="FF0000"/>
                </a:solidFill>
              </a:rPr>
              <a:t>জলাঞ্জলি</a:t>
            </a: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i="1" dirty="0">
                <a:solidFill>
                  <a:srgbClr val="FF0000"/>
                </a:solidFill>
              </a:rPr>
              <a:t>”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dirty="0"/>
              <a:t>— </a:t>
            </a:r>
            <a:r>
              <a:rPr lang="en-US" dirty="0" err="1"/>
              <a:t>দেশের</a:t>
            </a:r>
            <a:r>
              <a:rPr lang="en-US" dirty="0"/>
              <a:t> </a:t>
            </a:r>
            <a:r>
              <a:rPr lang="en-US" dirty="0" err="1"/>
              <a:t>সাথে</a:t>
            </a:r>
            <a:r>
              <a:rPr lang="en-US" dirty="0"/>
              <a:t> </a:t>
            </a:r>
            <a:r>
              <a:rPr lang="en-US" dirty="0" err="1"/>
              <a:t>বেইমানি</a:t>
            </a:r>
            <a:r>
              <a:rPr lang="en-US" dirty="0"/>
              <a:t> </a:t>
            </a:r>
            <a:r>
              <a:rPr lang="en-US" dirty="0" err="1"/>
              <a:t>করায়</a:t>
            </a:r>
            <a:r>
              <a:rPr lang="en-US" dirty="0"/>
              <a:t> </a:t>
            </a:r>
            <a:r>
              <a:rPr lang="en-US" dirty="0" err="1"/>
              <a:t>বিভীষণকে</a:t>
            </a:r>
            <a:r>
              <a:rPr lang="en-US" dirty="0"/>
              <a:t> </a:t>
            </a:r>
            <a:r>
              <a:rPr lang="en-US" dirty="0" err="1"/>
              <a:t>মেঘনাদের</a:t>
            </a:r>
            <a:r>
              <a:rPr lang="en-US" dirty="0"/>
              <a:t> </a:t>
            </a:r>
            <a:r>
              <a:rPr lang="en-US" dirty="0" err="1"/>
              <a:t>তিরস্কার</a:t>
            </a:r>
            <a:r>
              <a:rPr lang="en-US" dirty="0"/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52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6545A-9BB4-B5FE-749E-8E99F838D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 err="1"/>
              <a:t>কবিতার</a:t>
            </a:r>
            <a:r>
              <a:rPr lang="en-US" b="1" dirty="0"/>
              <a:t> </a:t>
            </a:r>
            <a:r>
              <a:rPr lang="en-US" b="1" dirty="0" err="1"/>
              <a:t>মূল</a:t>
            </a:r>
            <a:r>
              <a:rPr lang="en-US" b="1" dirty="0"/>
              <a:t> </a:t>
            </a:r>
            <a:r>
              <a:rPr lang="en-US" b="1" dirty="0" err="1"/>
              <a:t>শিক্ষা</a:t>
            </a:r>
            <a:r>
              <a:rPr lang="en-US" b="1" dirty="0"/>
              <a:t> ও </a:t>
            </a:r>
            <a:r>
              <a:rPr lang="en-US" b="1" dirty="0" err="1"/>
              <a:t>তাৎপর্য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8DF55-F619-B0C6-08CE-46ACCFB68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4000" b="1" dirty="0" err="1">
                <a:solidFill>
                  <a:schemeClr val="accent1"/>
                </a:solidFill>
              </a:rPr>
              <a:t>দেশপ্রেমের</a:t>
            </a:r>
            <a:r>
              <a:rPr lang="en-US" sz="4000" b="1" dirty="0">
                <a:solidFill>
                  <a:schemeClr val="accent1"/>
                </a:solidFill>
              </a:rPr>
              <a:t> </a:t>
            </a:r>
            <a:r>
              <a:rPr lang="en-US" sz="4000" b="1" dirty="0" err="1">
                <a:solidFill>
                  <a:schemeClr val="accent1"/>
                </a:solidFill>
              </a:rPr>
              <a:t>জয়গান</a:t>
            </a:r>
            <a:r>
              <a:rPr lang="en-US" sz="4000" b="1" dirty="0">
                <a:solidFill>
                  <a:schemeClr val="accent1"/>
                </a:solidFill>
              </a:rPr>
              <a:t>: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মেঘনাদের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চরিত্রের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মাধ্যমে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কবির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নিজস্ব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দেশপ্রেম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ফুটে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উঠেছে</a:t>
            </a:r>
            <a:endParaRPr lang="en-US" sz="4000" dirty="0">
              <a:solidFill>
                <a:schemeClr val="accent1"/>
              </a:solidFill>
            </a:endParaRPr>
          </a:p>
          <a:p>
            <a:pPr marL="0" lvl="0" indent="0">
              <a:buNone/>
            </a:pPr>
            <a:r>
              <a:rPr lang="en-US" sz="1100" dirty="0">
                <a:solidFill>
                  <a:schemeClr val="accent1"/>
                </a:solidFill>
              </a:rPr>
              <a:t> </a:t>
            </a:r>
            <a:endParaRPr lang="en-US" sz="3600" dirty="0">
              <a:solidFill>
                <a:schemeClr val="accent1"/>
              </a:solidFill>
            </a:endParaRPr>
          </a:p>
          <a:p>
            <a:pPr lvl="0"/>
            <a:r>
              <a:rPr lang="en-US" sz="4000" b="1" dirty="0" err="1">
                <a:solidFill>
                  <a:srgbClr val="FF0000"/>
                </a:solidFill>
              </a:rPr>
              <a:t>বিশ্বাসঘাতকতার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কুফল</a:t>
            </a:r>
            <a:r>
              <a:rPr lang="en-US" sz="4000" b="1" dirty="0">
                <a:solidFill>
                  <a:srgbClr val="FF0000"/>
                </a:solidFill>
              </a:rPr>
              <a:t>:</a:t>
            </a:r>
            <a:r>
              <a:rPr lang="en-US" sz="4000" dirty="0">
                <a:solidFill>
                  <a:srgbClr val="FF0000"/>
                </a:solidFill>
              </a:rPr>
              <a:t> ‘</a:t>
            </a:r>
            <a:r>
              <a:rPr lang="en-US" sz="4000" dirty="0" err="1">
                <a:solidFill>
                  <a:srgbClr val="FF0000"/>
                </a:solidFill>
              </a:rPr>
              <a:t>ঘরের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শত্রু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বিভীষণ</a:t>
            </a:r>
            <a:r>
              <a:rPr lang="en-US" sz="4000" dirty="0">
                <a:solidFill>
                  <a:srgbClr val="FF0000"/>
                </a:solidFill>
              </a:rPr>
              <a:t>’ </a:t>
            </a:r>
            <a:r>
              <a:rPr lang="en-US" sz="4000" dirty="0" err="1">
                <a:solidFill>
                  <a:srgbClr val="FF0000"/>
                </a:solidFill>
              </a:rPr>
              <a:t>প্রবাদের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উৎপত্তি</a:t>
            </a:r>
            <a:r>
              <a:rPr lang="en-US" sz="4000" dirty="0">
                <a:solidFill>
                  <a:srgbClr val="FF0000"/>
                </a:solidFill>
              </a:rPr>
              <a:t>, </a:t>
            </a:r>
            <a:r>
              <a:rPr lang="en-US" sz="4000" dirty="0" err="1">
                <a:solidFill>
                  <a:srgbClr val="FF0000"/>
                </a:solidFill>
              </a:rPr>
              <a:t>যা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সমাজে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আজও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নিন্দনীয়</a:t>
            </a:r>
            <a:endParaRPr lang="en-US" sz="4000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endParaRPr lang="en-US" sz="1800" dirty="0"/>
          </a:p>
          <a:p>
            <a:pPr lvl="0"/>
            <a:r>
              <a:rPr lang="en-US" sz="4000" b="1" dirty="0" err="1">
                <a:solidFill>
                  <a:srgbClr val="00B0F0"/>
                </a:solidFill>
              </a:rPr>
              <a:t>ঐতিহ্য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dirty="0" err="1">
                <a:solidFill>
                  <a:srgbClr val="00B0F0"/>
                </a:solidFill>
              </a:rPr>
              <a:t>বনাম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dirty="0" err="1">
                <a:solidFill>
                  <a:srgbClr val="00B0F0"/>
                </a:solidFill>
              </a:rPr>
              <a:t>দাসত্ব</a:t>
            </a:r>
            <a:r>
              <a:rPr lang="en-US" sz="4000" b="1" dirty="0">
                <a:solidFill>
                  <a:srgbClr val="00B0F0"/>
                </a:solidFill>
              </a:rPr>
              <a:t>: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নিজের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গৌরবময়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ঐতিহ্য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ছেড়ে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শত্রুর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দাসত্ব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করার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মানসিকতাকে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কবি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এখানে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তীব্রভাবে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আঘাত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করেছেন</a:t>
            </a:r>
            <a:endParaRPr lang="en-US" sz="40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353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C9170-788F-7646-08B7-454313FE3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 err="1">
                <a:highlight>
                  <a:srgbClr val="FF0000"/>
                </a:highlight>
              </a:rPr>
              <a:t>উপসংহার</a:t>
            </a:r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91F24-A18F-EB2A-2FE8-0420AF0C9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4400" dirty="0"/>
              <a:t>‘</a:t>
            </a:r>
            <a:r>
              <a:rPr lang="en-US" sz="4400" dirty="0" err="1"/>
              <a:t>বিভীষণের</a:t>
            </a:r>
            <a:r>
              <a:rPr lang="en-US" sz="4400" dirty="0"/>
              <a:t> </a:t>
            </a:r>
            <a:r>
              <a:rPr lang="en-US" sz="4400" dirty="0" err="1"/>
              <a:t>প্রতি</a:t>
            </a:r>
            <a:r>
              <a:rPr lang="en-US" sz="4400" dirty="0"/>
              <a:t> </a:t>
            </a:r>
            <a:r>
              <a:rPr lang="en-US" sz="4400" dirty="0" err="1"/>
              <a:t>মেঘনাদ</a:t>
            </a:r>
            <a:r>
              <a:rPr lang="en-US" sz="4400" dirty="0"/>
              <a:t>’ </a:t>
            </a:r>
            <a:r>
              <a:rPr lang="en-US" sz="4400" dirty="0" err="1"/>
              <a:t>কেবল</a:t>
            </a:r>
            <a:r>
              <a:rPr lang="en-US" sz="4400" dirty="0"/>
              <a:t> </a:t>
            </a:r>
            <a:r>
              <a:rPr lang="en-US" sz="4400" dirty="0" err="1"/>
              <a:t>একটি</a:t>
            </a:r>
            <a:r>
              <a:rPr lang="en-US" sz="4400" dirty="0"/>
              <a:t> </a:t>
            </a:r>
            <a:r>
              <a:rPr lang="en-US" sz="4400" dirty="0" err="1"/>
              <a:t>পৌরাণিক</a:t>
            </a:r>
            <a:r>
              <a:rPr lang="en-US" sz="4400" dirty="0"/>
              <a:t> </a:t>
            </a:r>
            <a:r>
              <a:rPr lang="en-US" sz="4400" dirty="0" err="1"/>
              <a:t>যুদ্ধের</a:t>
            </a:r>
            <a:r>
              <a:rPr lang="en-US" sz="4400" dirty="0"/>
              <a:t> </a:t>
            </a:r>
            <a:r>
              <a:rPr lang="en-US" sz="4400" dirty="0" err="1"/>
              <a:t>গল্প</a:t>
            </a:r>
            <a:r>
              <a:rPr lang="en-US" sz="4400" dirty="0"/>
              <a:t> </a:t>
            </a:r>
            <a:r>
              <a:rPr lang="en-US" sz="4400" dirty="0" err="1"/>
              <a:t>নয়</a:t>
            </a:r>
            <a:endParaRPr lang="en-US" sz="4400" dirty="0"/>
          </a:p>
          <a:p>
            <a:pPr lvl="0"/>
            <a:r>
              <a:rPr lang="en-US" sz="4400" dirty="0" err="1">
                <a:solidFill>
                  <a:srgbClr val="00B050"/>
                </a:solidFill>
              </a:rPr>
              <a:t>এটি</a:t>
            </a:r>
            <a:r>
              <a:rPr lang="en-US" sz="4400" dirty="0">
                <a:solidFill>
                  <a:srgbClr val="00B050"/>
                </a:solidFill>
              </a:rPr>
              <a:t> </a:t>
            </a:r>
            <a:r>
              <a:rPr lang="en-US" sz="4400" dirty="0" err="1">
                <a:solidFill>
                  <a:srgbClr val="00B050"/>
                </a:solidFill>
              </a:rPr>
              <a:t>মানুষের</a:t>
            </a:r>
            <a:r>
              <a:rPr lang="en-US" sz="4400" dirty="0">
                <a:solidFill>
                  <a:srgbClr val="00B050"/>
                </a:solidFill>
              </a:rPr>
              <a:t> </a:t>
            </a:r>
            <a:r>
              <a:rPr lang="en-US" sz="4400" dirty="0" err="1">
                <a:solidFill>
                  <a:srgbClr val="00B050"/>
                </a:solidFill>
              </a:rPr>
              <a:t>নৈতিকতা</a:t>
            </a:r>
            <a:r>
              <a:rPr lang="en-US" sz="4400" dirty="0">
                <a:solidFill>
                  <a:srgbClr val="00B050"/>
                </a:solidFill>
              </a:rPr>
              <a:t>, </a:t>
            </a:r>
            <a:r>
              <a:rPr lang="en-US" sz="4400" dirty="0" err="1">
                <a:solidFill>
                  <a:srgbClr val="00B050"/>
                </a:solidFill>
              </a:rPr>
              <a:t>দেশাত্মবোধ</a:t>
            </a:r>
            <a:r>
              <a:rPr lang="en-US" sz="4400" dirty="0">
                <a:solidFill>
                  <a:srgbClr val="00B050"/>
                </a:solidFill>
              </a:rPr>
              <a:t> </a:t>
            </a:r>
            <a:r>
              <a:rPr lang="en-US" sz="4400" dirty="0" err="1">
                <a:solidFill>
                  <a:srgbClr val="00B050"/>
                </a:solidFill>
              </a:rPr>
              <a:t>এবং</a:t>
            </a:r>
            <a:r>
              <a:rPr lang="en-US" sz="4400" dirty="0">
                <a:solidFill>
                  <a:srgbClr val="00B050"/>
                </a:solidFill>
              </a:rPr>
              <a:t> </a:t>
            </a:r>
            <a:r>
              <a:rPr lang="en-US" sz="4400" dirty="0" err="1">
                <a:solidFill>
                  <a:srgbClr val="00B050"/>
                </a:solidFill>
              </a:rPr>
              <a:t>পারিবারিক</a:t>
            </a:r>
            <a:r>
              <a:rPr lang="en-US" sz="4400" dirty="0">
                <a:solidFill>
                  <a:srgbClr val="00B050"/>
                </a:solidFill>
              </a:rPr>
              <a:t> </a:t>
            </a:r>
            <a:r>
              <a:rPr lang="en-US" sz="4400" dirty="0" err="1">
                <a:solidFill>
                  <a:srgbClr val="00B050"/>
                </a:solidFill>
              </a:rPr>
              <a:t>বন্ধনের</a:t>
            </a:r>
            <a:r>
              <a:rPr lang="en-US" sz="4400" dirty="0">
                <a:solidFill>
                  <a:srgbClr val="00B050"/>
                </a:solidFill>
              </a:rPr>
              <a:t> </a:t>
            </a:r>
            <a:r>
              <a:rPr lang="en-US" sz="4400" dirty="0" err="1">
                <a:solidFill>
                  <a:srgbClr val="00B050"/>
                </a:solidFill>
              </a:rPr>
              <a:t>এক</a:t>
            </a:r>
            <a:r>
              <a:rPr lang="en-US" sz="4400" dirty="0">
                <a:solidFill>
                  <a:srgbClr val="00B050"/>
                </a:solidFill>
              </a:rPr>
              <a:t> </a:t>
            </a:r>
            <a:r>
              <a:rPr lang="en-US" sz="4400" dirty="0" err="1">
                <a:solidFill>
                  <a:srgbClr val="00B050"/>
                </a:solidFill>
              </a:rPr>
              <a:t>চরম</a:t>
            </a:r>
            <a:r>
              <a:rPr lang="en-US" sz="4400" dirty="0">
                <a:solidFill>
                  <a:srgbClr val="00B050"/>
                </a:solidFill>
              </a:rPr>
              <a:t> </a:t>
            </a:r>
            <a:r>
              <a:rPr lang="en-US" sz="4400" dirty="0" err="1">
                <a:solidFill>
                  <a:srgbClr val="00B050"/>
                </a:solidFill>
              </a:rPr>
              <a:t>পরীক্ষা</a:t>
            </a:r>
            <a:endParaRPr lang="en-US" sz="4400" dirty="0">
              <a:solidFill>
                <a:srgbClr val="00B050"/>
              </a:solidFill>
            </a:endParaRPr>
          </a:p>
          <a:p>
            <a:pPr lvl="0"/>
            <a:r>
              <a:rPr lang="en-US" sz="4400" dirty="0" err="1"/>
              <a:t>মধুসূদন</a:t>
            </a:r>
            <a:r>
              <a:rPr lang="en-US" sz="4400" dirty="0"/>
              <a:t> </a:t>
            </a:r>
            <a:r>
              <a:rPr lang="en-US" sz="4400" dirty="0" err="1"/>
              <a:t>দত্ত</a:t>
            </a:r>
            <a:r>
              <a:rPr lang="en-US" sz="4400" dirty="0"/>
              <a:t> </a:t>
            </a:r>
            <a:r>
              <a:rPr lang="en-US" sz="4400" dirty="0" err="1"/>
              <a:t>এখানে</a:t>
            </a:r>
            <a:r>
              <a:rPr lang="en-US" sz="4400" dirty="0"/>
              <a:t> </a:t>
            </a:r>
            <a:r>
              <a:rPr lang="en-US" sz="4400" dirty="0" err="1"/>
              <a:t>ঐতিহ্যগত</a:t>
            </a:r>
            <a:r>
              <a:rPr lang="en-US" sz="4400" dirty="0"/>
              <a:t> </a:t>
            </a:r>
            <a:r>
              <a:rPr lang="en-US" sz="4400" dirty="0" err="1"/>
              <a:t>খলনায়ক</a:t>
            </a:r>
            <a:r>
              <a:rPr lang="en-US" sz="4400" dirty="0"/>
              <a:t> </a:t>
            </a:r>
            <a:r>
              <a:rPr lang="en-US" sz="4400" dirty="0" err="1"/>
              <a:t>মেঘনাদকে</a:t>
            </a:r>
            <a:r>
              <a:rPr lang="en-US" sz="4400" dirty="0"/>
              <a:t> </a:t>
            </a:r>
            <a:r>
              <a:rPr lang="en-US" sz="4400" dirty="0" err="1"/>
              <a:t>আধুনিক</a:t>
            </a:r>
            <a:r>
              <a:rPr lang="en-US" sz="4400" dirty="0"/>
              <a:t> </a:t>
            </a:r>
            <a:r>
              <a:rPr lang="en-US" sz="4400" dirty="0" err="1"/>
              <a:t>দেশপ্রেমিক</a:t>
            </a:r>
            <a:r>
              <a:rPr lang="en-US" sz="4400" dirty="0"/>
              <a:t> </a:t>
            </a:r>
            <a:r>
              <a:rPr lang="en-US" sz="4400" dirty="0" err="1"/>
              <a:t>বীর</a:t>
            </a:r>
            <a:r>
              <a:rPr lang="en-US" sz="4400" dirty="0"/>
              <a:t> </a:t>
            </a:r>
            <a:r>
              <a:rPr lang="en-US" sz="4400" dirty="0" err="1"/>
              <a:t>হিসেবে</a:t>
            </a:r>
            <a:r>
              <a:rPr lang="en-US" sz="4400" dirty="0"/>
              <a:t> </a:t>
            </a:r>
            <a:r>
              <a:rPr lang="en-US" sz="4400" dirty="0" err="1"/>
              <a:t>এবং</a:t>
            </a:r>
            <a:r>
              <a:rPr lang="en-US" sz="4400" dirty="0"/>
              <a:t> </a:t>
            </a:r>
            <a:r>
              <a:rPr lang="en-US" sz="4400" dirty="0" err="1"/>
              <a:t>ঐতিহ্যগত</a:t>
            </a:r>
            <a:r>
              <a:rPr lang="en-US" sz="4400" dirty="0"/>
              <a:t> </a:t>
            </a:r>
            <a:r>
              <a:rPr lang="en-US" sz="4400" dirty="0" err="1"/>
              <a:t>নায়ক</a:t>
            </a:r>
            <a:r>
              <a:rPr lang="en-US" sz="4400" dirty="0"/>
              <a:t> </a:t>
            </a:r>
            <a:r>
              <a:rPr lang="en-US" sz="4400" dirty="0" err="1"/>
              <a:t>রাম-লক্ষ্মণকে</a:t>
            </a:r>
            <a:r>
              <a:rPr lang="en-US" sz="4400" dirty="0"/>
              <a:t> </a:t>
            </a:r>
            <a:r>
              <a:rPr lang="en-US" sz="4400" dirty="0" err="1"/>
              <a:t>অন্যায়ের</a:t>
            </a:r>
            <a:r>
              <a:rPr lang="en-US" sz="4400" dirty="0"/>
              <a:t> </a:t>
            </a:r>
            <a:r>
              <a:rPr lang="en-US" sz="4400" dirty="0" err="1"/>
              <a:t>প্রতীক</a:t>
            </a:r>
            <a:r>
              <a:rPr lang="en-US" sz="4400" dirty="0"/>
              <a:t> </a:t>
            </a:r>
            <a:r>
              <a:rPr lang="en-US" sz="4400" dirty="0" err="1"/>
              <a:t>হিসেবে</a:t>
            </a:r>
            <a:r>
              <a:rPr lang="en-US" sz="4400" dirty="0"/>
              <a:t> </a:t>
            </a:r>
            <a:r>
              <a:rPr lang="en-US" sz="4400" dirty="0" err="1"/>
              <a:t>উপস্থাপন</a:t>
            </a:r>
            <a:r>
              <a:rPr lang="en-US" sz="4400" dirty="0"/>
              <a:t> </a:t>
            </a:r>
            <a:r>
              <a:rPr lang="en-US" sz="4400" dirty="0" err="1"/>
              <a:t>করেছেন</a:t>
            </a:r>
            <a:endParaRPr lang="en-US" sz="4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632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AI-জেনারেটেড ছবি">
            <a:extLst>
              <a:ext uri="{FF2B5EF4-FFF2-40B4-BE49-F238E27FC236}">
                <a16:creationId xmlns:a16="http://schemas.microsoft.com/office/drawing/2014/main" id="{9D445C8A-071A-2A18-75A5-B31CBDEA62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178" r="915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94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D9D5A-1C1E-DA30-C1BF-8B05A373A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922" y="3428999"/>
            <a:ext cx="8791575" cy="3004852"/>
          </a:xfrm>
        </p:spPr>
        <p:txBody>
          <a:bodyPr>
            <a:normAutofit/>
          </a:bodyPr>
          <a:lstStyle/>
          <a:p>
            <a:r>
              <a:rPr lang="en-US" sz="4800" dirty="0" err="1">
                <a:solidFill>
                  <a:srgbClr val="00B0F0"/>
                </a:solidFill>
              </a:rPr>
              <a:t>সবার</a:t>
            </a:r>
            <a:r>
              <a:rPr lang="en-US" sz="4800" dirty="0">
                <a:solidFill>
                  <a:srgbClr val="00B0F0"/>
                </a:solidFill>
              </a:rPr>
              <a:t> </a:t>
            </a:r>
            <a:r>
              <a:rPr lang="en-US" sz="4800" dirty="0" err="1">
                <a:solidFill>
                  <a:srgbClr val="00B0F0"/>
                </a:solidFill>
              </a:rPr>
              <a:t>কল্যাণ</a:t>
            </a:r>
            <a:r>
              <a:rPr lang="en-US" sz="4800" dirty="0">
                <a:solidFill>
                  <a:srgbClr val="00B0F0"/>
                </a:solidFill>
              </a:rPr>
              <a:t> </a:t>
            </a:r>
            <a:r>
              <a:rPr lang="en-US" sz="4800" dirty="0" err="1">
                <a:solidFill>
                  <a:srgbClr val="00B0F0"/>
                </a:solidFill>
              </a:rPr>
              <a:t>হোক</a:t>
            </a:r>
            <a:br>
              <a:rPr lang="en-US" sz="4800" dirty="0">
                <a:solidFill>
                  <a:srgbClr val="00B0F0"/>
                </a:solidFill>
              </a:rPr>
            </a:br>
            <a:r>
              <a:rPr lang="en-US" sz="4800" dirty="0" err="1">
                <a:solidFill>
                  <a:srgbClr val="00B0F0"/>
                </a:solidFill>
              </a:rPr>
              <a:t>দেখা</a:t>
            </a:r>
            <a:r>
              <a:rPr lang="en-US" sz="4800" dirty="0">
                <a:solidFill>
                  <a:srgbClr val="00B0F0"/>
                </a:solidFill>
              </a:rPr>
              <a:t> </a:t>
            </a:r>
            <a:r>
              <a:rPr lang="en-US" sz="4800" dirty="0" err="1">
                <a:solidFill>
                  <a:srgbClr val="00B0F0"/>
                </a:solidFill>
              </a:rPr>
              <a:t>হবে</a:t>
            </a:r>
            <a:r>
              <a:rPr lang="en-US" sz="4800" dirty="0">
                <a:solidFill>
                  <a:srgbClr val="00B0F0"/>
                </a:solidFill>
              </a:rPr>
              <a:t> </a:t>
            </a:r>
            <a:r>
              <a:rPr lang="en-US" sz="4800" dirty="0" err="1">
                <a:solidFill>
                  <a:srgbClr val="00B0F0"/>
                </a:solidFill>
              </a:rPr>
              <a:t>আগামী</a:t>
            </a:r>
            <a:r>
              <a:rPr lang="en-US" sz="4800" dirty="0">
                <a:solidFill>
                  <a:srgbClr val="00B0F0"/>
                </a:solidFill>
              </a:rPr>
              <a:t> </a:t>
            </a:r>
            <a:r>
              <a:rPr lang="en-US" sz="4800" dirty="0" err="1">
                <a:solidFill>
                  <a:srgbClr val="00B0F0"/>
                </a:solidFill>
              </a:rPr>
              <a:t>ক্লাসে</a:t>
            </a:r>
            <a:endParaRPr lang="en-US" sz="4800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8FC56-991D-5439-3267-E8A3131F7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1984" y="304800"/>
            <a:ext cx="8791575" cy="2481943"/>
          </a:xfrm>
        </p:spPr>
        <p:txBody>
          <a:bodyPr>
            <a:normAutofit/>
          </a:bodyPr>
          <a:lstStyle/>
          <a:p>
            <a:r>
              <a:rPr lang="as-IN" sz="9800" spc="600" dirty="0">
                <a:solidFill>
                  <a:srgbClr val="00B050"/>
                </a:solidFill>
                <a:latin typeface="Agency FB" panose="020B0503020202020204" pitchFamily="34" charset="0"/>
              </a:rPr>
              <a:t>ধন্যবাদ</a:t>
            </a:r>
          </a:p>
          <a:p>
            <a:endParaRPr lang="as-IN" sz="4000" dirty="0">
              <a:solidFill>
                <a:srgbClr val="00B050"/>
              </a:solidFill>
            </a:endParaRPr>
          </a:p>
          <a:p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3FBFE5-89FB-1420-4C8C-9F6FFF9DB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458" y="1600200"/>
            <a:ext cx="4878936" cy="303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50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422</Words>
  <Application>Microsoft Office PowerPoint</Application>
  <PresentationFormat>Widescreen</PresentationFormat>
  <Paragraphs>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Agency FB</vt:lpstr>
      <vt:lpstr>Aptos</vt:lpstr>
      <vt:lpstr>Aptos Display</vt:lpstr>
      <vt:lpstr>Arial</vt:lpstr>
      <vt:lpstr>Office Theme</vt:lpstr>
      <vt:lpstr>বিভীষণের প্রতি মেঘনাদ (১৮৬১)</vt:lpstr>
      <vt:lpstr>আজকের পাঠ পরিচালনায়</vt:lpstr>
      <vt:lpstr>কবিতার পটভূমি (Background) </vt:lpstr>
      <vt:lpstr>PowerPoint Presentation</vt:lpstr>
      <vt:lpstr>মূল চরিত্রসমূহ</vt:lpstr>
      <vt:lpstr>কবিতার মূল বিষয়বস্তু ও সংঘাত</vt:lpstr>
      <vt:lpstr>গুরুত্বপূর্ণ কিছু উক্তি ও ব্যাখ্যা</vt:lpstr>
      <vt:lpstr>কবিতার মূল শিক্ষা ও তাৎপর্য </vt:lpstr>
      <vt:lpstr>উপসংহার</vt:lpstr>
      <vt:lpstr>PowerPoint Presentation</vt:lpstr>
      <vt:lpstr>সবার কল্যাণ হোক দেখা হবে আগামী ক্লাসে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17</cp:revision>
  <dcterms:created xsi:type="dcterms:W3CDTF">2026-10-05T13:59:29Z</dcterms:created>
  <dcterms:modified xsi:type="dcterms:W3CDTF">2026-10-15T17:21:11Z</dcterms:modified>
</cp:coreProperties>
</file>