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7" r:id="rId3"/>
  </p:sldMasterIdLst>
  <p:notesMasterIdLst>
    <p:notesMasterId r:id="rId15"/>
  </p:notesMasterIdLst>
  <p:sldIdLst>
    <p:sldId id="277" r:id="rId4"/>
    <p:sldId id="278" r:id="rId5"/>
    <p:sldId id="256" r:id="rId6"/>
    <p:sldId id="279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89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DCD606-F4A3-411F-A52D-1596E5F0240E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D7C2D-0476-435B-84F0-AEF936659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493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51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18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6675" y="2404534"/>
            <a:ext cx="7764913" cy="1646302"/>
          </a:xfrm>
        </p:spPr>
        <p:txBody>
          <a:bodyPr anchor="b">
            <a:noAutofit/>
          </a:bodyPr>
          <a:lstStyle>
            <a:lvl1pPr algn="r">
              <a:defRPr sz="5398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6675" y="4050834"/>
            <a:ext cx="7764913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616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3627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2700868"/>
            <a:ext cx="8594429" cy="1826581"/>
          </a:xfrm>
        </p:spPr>
        <p:txBody>
          <a:bodyPr anchor="b"/>
          <a:lstStyle>
            <a:lvl1pPr algn="l">
              <a:defRPr sz="39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860400"/>
          </a:xfrm>
        </p:spPr>
        <p:txBody>
          <a:bodyPr anchor="t"/>
          <a:lstStyle>
            <a:lvl1pPr marL="0" indent="0" algn="l">
              <a:buNone/>
              <a:defRPr sz="19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7056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158" y="2160589"/>
            <a:ext cx="418294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8645" y="2160590"/>
            <a:ext cx="418294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8296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570" y="2160983"/>
            <a:ext cx="4184533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570" y="2737246"/>
            <a:ext cx="418453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058" y="2160983"/>
            <a:ext cx="4184528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059" y="2737246"/>
            <a:ext cx="418452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8444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175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184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1498604"/>
            <a:ext cx="3853524" cy="1278466"/>
          </a:xfrm>
        </p:spPr>
        <p:txBody>
          <a:bodyPr anchor="b">
            <a:normAutofit/>
          </a:bodyPr>
          <a:lstStyle>
            <a:lvl1pPr>
              <a:defRPr sz="1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9222" y="514925"/>
            <a:ext cx="4512366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2777069"/>
            <a:ext cx="3853524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6926" indent="0">
              <a:buNone/>
              <a:defRPr sz="1400"/>
            </a:lvl2pPr>
            <a:lvl3pPr marL="913852" indent="0">
              <a:buNone/>
              <a:defRPr sz="1200"/>
            </a:lvl3pPr>
            <a:lvl4pPr marL="1370778" indent="0">
              <a:buNone/>
              <a:defRPr sz="1000"/>
            </a:lvl4pPr>
            <a:lvl5pPr marL="1827703" indent="0">
              <a:buNone/>
              <a:defRPr sz="1000"/>
            </a:lvl5pPr>
            <a:lvl6pPr marL="2284628" indent="0">
              <a:buNone/>
              <a:defRPr sz="1000"/>
            </a:lvl6pPr>
            <a:lvl7pPr marL="2741554" indent="0">
              <a:buNone/>
              <a:defRPr sz="1000"/>
            </a:lvl7pPr>
            <a:lvl8pPr marL="3198480" indent="0">
              <a:buNone/>
              <a:defRPr sz="1000"/>
            </a:lvl8pPr>
            <a:lvl9pPr marL="365540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186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4800600"/>
            <a:ext cx="8594428" cy="566738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158" y="609600"/>
            <a:ext cx="859442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5367338"/>
            <a:ext cx="8594428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31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609600"/>
            <a:ext cx="8594429" cy="3403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684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5783" y="3632200"/>
            <a:ext cx="7222643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799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16737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1931988"/>
            <a:ext cx="8594429" cy="2595460"/>
          </a:xfrm>
        </p:spPr>
        <p:txBody>
          <a:bodyPr anchor="b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369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6665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621" y="609600"/>
            <a:ext cx="858596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79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762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5599" y="609600"/>
            <a:ext cx="130440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159" y="609600"/>
            <a:ext cx="7058311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028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6675" y="2404534"/>
            <a:ext cx="7764913" cy="1646302"/>
          </a:xfrm>
        </p:spPr>
        <p:txBody>
          <a:bodyPr anchor="b">
            <a:noAutofit/>
          </a:bodyPr>
          <a:lstStyle>
            <a:lvl1pPr algn="r">
              <a:defRPr sz="5398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6675" y="4050834"/>
            <a:ext cx="7764913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4288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227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2700868"/>
            <a:ext cx="8594429" cy="1826581"/>
          </a:xfrm>
        </p:spPr>
        <p:txBody>
          <a:bodyPr anchor="b"/>
          <a:lstStyle>
            <a:lvl1pPr algn="l">
              <a:defRPr sz="39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860400"/>
          </a:xfrm>
        </p:spPr>
        <p:txBody>
          <a:bodyPr anchor="t"/>
          <a:lstStyle>
            <a:lvl1pPr marL="0" indent="0" algn="l">
              <a:buNone/>
              <a:defRPr sz="19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046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158" y="2160589"/>
            <a:ext cx="418294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8645" y="2160590"/>
            <a:ext cx="418294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5377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570" y="2160983"/>
            <a:ext cx="4184533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570" y="2737246"/>
            <a:ext cx="418453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058" y="2160983"/>
            <a:ext cx="4184528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059" y="2737246"/>
            <a:ext cx="418452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9734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523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3546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1498604"/>
            <a:ext cx="3853524" cy="1278466"/>
          </a:xfrm>
        </p:spPr>
        <p:txBody>
          <a:bodyPr anchor="b">
            <a:normAutofit/>
          </a:bodyPr>
          <a:lstStyle>
            <a:lvl1pPr>
              <a:defRPr sz="1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9222" y="514925"/>
            <a:ext cx="4512366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2777069"/>
            <a:ext cx="3853524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6926" indent="0">
              <a:buNone/>
              <a:defRPr sz="1400"/>
            </a:lvl2pPr>
            <a:lvl3pPr marL="913852" indent="0">
              <a:buNone/>
              <a:defRPr sz="1200"/>
            </a:lvl3pPr>
            <a:lvl4pPr marL="1370778" indent="0">
              <a:buNone/>
              <a:defRPr sz="1000"/>
            </a:lvl4pPr>
            <a:lvl5pPr marL="1827703" indent="0">
              <a:buNone/>
              <a:defRPr sz="1000"/>
            </a:lvl5pPr>
            <a:lvl6pPr marL="2284628" indent="0">
              <a:buNone/>
              <a:defRPr sz="1000"/>
            </a:lvl6pPr>
            <a:lvl7pPr marL="2741554" indent="0">
              <a:buNone/>
              <a:defRPr sz="1000"/>
            </a:lvl7pPr>
            <a:lvl8pPr marL="3198480" indent="0">
              <a:buNone/>
              <a:defRPr sz="1000"/>
            </a:lvl8pPr>
            <a:lvl9pPr marL="365540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673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4800600"/>
            <a:ext cx="8594428" cy="566738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158" y="609600"/>
            <a:ext cx="859442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5367338"/>
            <a:ext cx="8594428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5597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609600"/>
            <a:ext cx="8594429" cy="3403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719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5783" y="3632200"/>
            <a:ext cx="7222643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3025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1931988"/>
            <a:ext cx="8594429" cy="2595460"/>
          </a:xfrm>
        </p:spPr>
        <p:txBody>
          <a:bodyPr anchor="b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547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94528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621" y="609600"/>
            <a:ext cx="858596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578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0924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5599" y="609600"/>
            <a:ext cx="130440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159" y="609600"/>
            <a:ext cx="7058311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63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8" y="2160590"/>
            <a:ext cx="859442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3257" y="6041363"/>
            <a:ext cx="9117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158" y="6041363"/>
            <a:ext cx="6295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8426" y="6041363"/>
            <a:ext cx="68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168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063" rtl="0" eaLnBrk="1" latinLnBrk="0" hangingPunct="1">
        <a:spcBef>
          <a:spcPct val="0"/>
        </a:spcBef>
        <a:buNone/>
        <a:defRPr sz="3599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797" indent="-342797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657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99720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6783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8" y="2160590"/>
            <a:ext cx="859442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3257" y="6041363"/>
            <a:ext cx="9117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158" y="6041363"/>
            <a:ext cx="6295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8426" y="6041363"/>
            <a:ext cx="68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602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063" rtl="0" eaLnBrk="1" latinLnBrk="0" hangingPunct="1">
        <a:spcBef>
          <a:spcPct val="0"/>
        </a:spcBef>
        <a:buNone/>
        <a:defRPr sz="3599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797" indent="-342797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657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99720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6783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81779" y="1847844"/>
            <a:ext cx="2792867" cy="1372712"/>
          </a:xfrm>
        </p:spPr>
        <p:txBody>
          <a:bodyPr>
            <a:normAutofit/>
          </a:bodyPr>
          <a:lstStyle/>
          <a:p>
            <a:r>
              <a:rPr lang="bn-BD" sz="6598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স্বাগতম</a:t>
            </a:r>
            <a:endParaRPr lang="en-US" sz="4399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231" y="3993357"/>
            <a:ext cx="5817871" cy="267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137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00299" y="541768"/>
            <a:ext cx="8142013" cy="1372712"/>
          </a:xfrm>
          <a:prstGeom prst="rect">
            <a:avLst/>
          </a:prstGeom>
        </p:spPr>
        <p:txBody>
          <a:bodyPr vert="horz" lIns="91416" tIns="45708" rIns="91416" bIns="4570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99" b="1" dirty="0" err="1"/>
              <a:t>শিক্ষক</a:t>
            </a:r>
            <a:r>
              <a:rPr lang="en-US" sz="3599" b="1" dirty="0"/>
              <a:t> </a:t>
            </a:r>
            <a:r>
              <a:rPr lang="en-US" sz="3599" b="1" dirty="0" err="1"/>
              <a:t>পরিচিতি</a:t>
            </a:r>
            <a:endParaRPr lang="en-US" sz="3599" b="1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-421733" y="4384823"/>
            <a:ext cx="9786075" cy="1117396"/>
          </a:xfrm>
          <a:prstGeom prst="rect">
            <a:avLst/>
          </a:prstGeom>
        </p:spPr>
        <p:txBody>
          <a:bodyPr vert="horz" lIns="91416" tIns="45708" rIns="91416" bIns="45708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228600" algn="ctr" rotWithShape="0">
                    <a:prstClr val="black">
                      <a:alpha val="53000"/>
                    </a:prst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399" dirty="0" err="1">
                <a:latin typeface="NikoshBAN" pitchFamily="2" charset="0"/>
                <a:cs typeface="NikoshBAN" pitchFamily="2" charset="0"/>
              </a:rPr>
              <a:t>রেহেনা</a:t>
            </a:r>
            <a:r>
              <a:rPr lang="en-US" sz="2399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399" dirty="0" err="1">
                <a:latin typeface="NikoshBAN" pitchFamily="2" charset="0"/>
                <a:cs typeface="NikoshBAN" pitchFamily="2" charset="0"/>
              </a:rPr>
              <a:t>আক্তার</a:t>
            </a:r>
            <a:endParaRPr lang="en-US" sz="2399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399" dirty="0" err="1">
                <a:latin typeface="NikoshBAN" pitchFamily="2" charset="0"/>
                <a:cs typeface="NikoshBAN" pitchFamily="2" charset="0"/>
              </a:rPr>
              <a:t>প্রভাষক</a:t>
            </a:r>
            <a:endParaRPr lang="en-US" sz="2399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399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399" dirty="0" err="1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399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399" dirty="0" err="1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399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399" dirty="0" err="1"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2399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bn-IN" sz="2399" dirty="0">
                <a:latin typeface="SutonnyMJ"/>
              </a:rPr>
              <a:t> </a:t>
            </a:r>
            <a:r>
              <a:rPr lang="en-US" sz="2399" dirty="0" err="1">
                <a:latin typeface="SutonnyMJ"/>
              </a:rPr>
              <a:t>আবেদা</a:t>
            </a:r>
            <a:r>
              <a:rPr lang="en-US" sz="2399" dirty="0">
                <a:latin typeface="SutonnyMJ"/>
              </a:rPr>
              <a:t> </a:t>
            </a:r>
            <a:r>
              <a:rPr lang="en-US" sz="2399" dirty="0" err="1">
                <a:latin typeface="SutonnyMJ"/>
              </a:rPr>
              <a:t>খানম</a:t>
            </a:r>
            <a:r>
              <a:rPr lang="en-US" sz="2399" dirty="0">
                <a:latin typeface="SutonnyMJ"/>
              </a:rPr>
              <a:t> </a:t>
            </a:r>
            <a:r>
              <a:rPr lang="en-US" sz="2399" dirty="0" err="1">
                <a:latin typeface="SutonnyMJ"/>
              </a:rPr>
              <a:t>গার্লস</a:t>
            </a:r>
            <a:r>
              <a:rPr lang="en-US" sz="2399" dirty="0">
                <a:latin typeface="SutonnyMJ"/>
              </a:rPr>
              <a:t>  </a:t>
            </a:r>
            <a:r>
              <a:rPr lang="en-US" sz="2399" dirty="0" err="1">
                <a:latin typeface="SutonnyMJ"/>
              </a:rPr>
              <a:t>হাই</a:t>
            </a:r>
            <a:r>
              <a:rPr lang="en-US" sz="2399" dirty="0">
                <a:latin typeface="SutonnyMJ"/>
              </a:rPr>
              <a:t> </a:t>
            </a:r>
            <a:r>
              <a:rPr lang="en-US" sz="2399" dirty="0" err="1">
                <a:latin typeface="SutonnyMJ"/>
              </a:rPr>
              <a:t>স্কুল</a:t>
            </a:r>
            <a:r>
              <a:rPr lang="en-US" sz="2399" dirty="0">
                <a:latin typeface="SutonnyMJ"/>
              </a:rPr>
              <a:t> </a:t>
            </a:r>
            <a:r>
              <a:rPr lang="en-US" sz="2399" dirty="0" err="1">
                <a:latin typeface="SutonnyMJ"/>
              </a:rPr>
              <a:t>এন্ড</a:t>
            </a:r>
            <a:r>
              <a:rPr lang="en-US" sz="2399" dirty="0">
                <a:latin typeface="SutonnyMJ"/>
              </a:rPr>
              <a:t> </a:t>
            </a:r>
            <a:r>
              <a:rPr lang="en-US" sz="2399" dirty="0" err="1">
                <a:latin typeface="SutonnyMJ"/>
              </a:rPr>
              <a:t>কলেজ,করটিয়া,টাঙ্গাইল</a:t>
            </a:r>
            <a:r>
              <a:rPr lang="en-US" sz="2399" dirty="0">
                <a:latin typeface="SutonnyMJ"/>
              </a:rPr>
              <a:t> </a:t>
            </a:r>
            <a:endParaRPr lang="bn-BD" sz="2399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648" y="1649426"/>
            <a:ext cx="3303329" cy="3306038"/>
          </a:xfrm>
          <a:prstGeom prst="ellipse">
            <a:avLst/>
          </a:prstGeom>
          <a:ln w="63500" cap="rnd">
            <a:solidFill>
              <a:schemeClr val="bg2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07242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30936" y="2008700"/>
            <a:ext cx="3229795" cy="1046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4400" b="1">
                <a:solidFill>
                  <a:srgbClr val="FFFFFF"/>
                </a:solidFill>
                <a:latin typeface="Arial"/>
              </a:defRPr>
            </a:pPr>
            <a:r>
              <a:rPr dirty="0"/>
              <a:t>SQL </a:t>
            </a:r>
            <a:r>
              <a:rPr dirty="0" err="1"/>
              <a:t>কমান্ড</a:t>
            </a:r>
            <a:endParaRPr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885F18-2BE5-4DB6-9623-673E534DA54B}"/>
              </a:ext>
            </a:extLst>
          </p:cNvPr>
          <p:cNvSpPr txBox="1">
            <a:spLocks/>
          </p:cNvSpPr>
          <p:nvPr/>
        </p:nvSpPr>
        <p:spPr>
          <a:xfrm>
            <a:off x="2313179" y="643651"/>
            <a:ext cx="8144134" cy="137307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4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আজকের আলোচনা</a:t>
            </a:r>
            <a:endParaRPr lang="en-US" sz="48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10901189" cy="1046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4400" b="1">
                <a:solidFill>
                  <a:srgbClr val="FFFFFF"/>
                </a:solidFill>
                <a:latin typeface="Arial"/>
              </a:defRPr>
            </a:pPr>
            <a:r>
              <a:rPr dirty="0"/>
              <a:t>SQL </a:t>
            </a:r>
            <a:r>
              <a:rPr dirty="0" err="1"/>
              <a:t>কমান্ডের</a:t>
            </a:r>
            <a:r>
              <a:rPr dirty="0"/>
              <a:t> </a:t>
            </a:r>
            <a:r>
              <a:rPr dirty="0" err="1"/>
              <a:t>প্রকারভেদ</a:t>
            </a:r>
            <a:r>
              <a:rPr dirty="0"/>
              <a:t>: DDL </a:t>
            </a:r>
            <a:r>
              <a:rPr dirty="0" err="1"/>
              <a:t>এবং</a:t>
            </a:r>
            <a:r>
              <a:rPr dirty="0"/>
              <a:t> DML</a:t>
            </a:r>
          </a:p>
        </p:txBody>
      </p:sp>
    </p:spTree>
    <p:extLst>
      <p:ext uri="{BB962C8B-B14F-4D97-AF65-F5344CB8AC3E}">
        <p14:creationId xmlns:p14="http://schemas.microsoft.com/office/powerpoint/2010/main" val="2983850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17352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F2240"/>
                </a:solidFill>
                <a:latin typeface="Arial"/>
              </a:defRPr>
            </a:pPr>
            <a:r>
              <a:t>Data Definition Language (DDL) কি?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17352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  <a:latin typeface="Arial"/>
              </a:defRPr>
            </a:pPr>
            <a:r>
              <a:t>• DDL এর সাহায্যে টেবিলের গঠন বা স্ট্রাকচার পরিবর্তন করা হয়।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  <a:latin typeface="Arial"/>
              </a:defRPr>
            </a:pPr>
            <a:r>
              <a:t>• প্রধান কাজসমূহ: টেবিল তৈরি, টেবিল আপডেট এবং টেবিল মুছে ফেলা ইত্যাদি।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  <a:latin typeface="Arial"/>
              </a:defRPr>
            </a:pPr>
            <a:r>
              <a:t>• গুরুত্বপূর্ণ বৈশিষ্ট্য: সকল DDL কমান্ড auto-committed। এর মানে এটি রান করার সাথে সাথে ডেটাবেজে সমস্ত পরিবর্তন স্থায়ীভাবে সংরক্ষণ করে।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399468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F2240"/>
                </a:solidFill>
                <a:latin typeface="Arial"/>
              </a:defRPr>
            </a:pPr>
            <a:r>
              <a:rPr dirty="0"/>
              <a:t>DDL </a:t>
            </a:r>
            <a:r>
              <a:rPr dirty="0" err="1"/>
              <a:t>কমান্ডসমূহ</a:t>
            </a:r>
            <a:r>
              <a:rPr dirty="0"/>
              <a:t> </a:t>
            </a:r>
            <a:r>
              <a:rPr lang="en-US" dirty="0"/>
              <a:t>:</a:t>
            </a:r>
            <a:endParaRPr dirty="0"/>
          </a:p>
        </p:txBody>
      </p:sp>
      <p:sp>
        <p:nvSpPr>
          <p:cNvPr id="3" name="Rounded Rectangle 2"/>
          <p:cNvSpPr/>
          <p:nvPr/>
        </p:nvSpPr>
        <p:spPr>
          <a:xfrm>
            <a:off x="685800" y="1645920"/>
            <a:ext cx="5134356" cy="4572000"/>
          </a:xfrm>
          <a:prstGeom prst="roundRect">
            <a:avLst/>
          </a:prstGeom>
          <a:solidFill>
            <a:srgbClr val="E6F0FF"/>
          </a:solidFill>
          <a:ln w="1905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2400" b="1">
                <a:solidFill>
                  <a:srgbClr val="0F2240"/>
                </a:solidFill>
              </a:defRPr>
            </a:pPr>
            <a:r>
              <a:t>CREATE</a:t>
            </a:r>
          </a:p>
          <a:p>
            <a:pPr>
              <a:spcBef>
                <a:spcPts val="1000"/>
              </a:spcBef>
              <a:defRPr sz="1600">
                <a:solidFill>
                  <a:srgbClr val="282828"/>
                </a:solidFill>
              </a:defRPr>
            </a:pPr>
            <a:r>
              <a:t>ডেটাবেজে নতুন টেবিল তৈরি করতে ব্যবহৃত হয়।</a:t>
            </a:r>
          </a:p>
          <a:p>
            <a:pPr>
              <a:spcBef>
                <a:spcPts val="2000"/>
              </a:spcBef>
              <a:defRPr sz="1400" b="1">
                <a:solidFill>
                  <a:srgbClr val="0066CC"/>
                </a:solidFill>
              </a:defRPr>
            </a:pPr>
            <a:r>
              <a:t>সিনট্যাক্স:</a:t>
            </a:r>
          </a:p>
          <a:p>
            <a:pPr>
              <a:spcBef>
                <a:spcPts val="500"/>
              </a:spcBef>
              <a:defRPr sz="1400">
                <a:solidFill>
                  <a:srgbClr val="0F2240"/>
                </a:solidFill>
                <a:latin typeface="Courier New"/>
              </a:defRPr>
            </a:pPr>
            <a:r>
              <a:t>CREATE TABLE table_name (</a:t>
            </a:r>
            <a:br/>
            <a:r>
              <a:t>  column_name data_types</a:t>
            </a:r>
            <a:br/>
            <a:r>
              <a:t>);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4476" y="1645920"/>
            <a:ext cx="5134356" cy="4572000"/>
          </a:xfrm>
          <a:prstGeom prst="roundRect">
            <a:avLst/>
          </a:prstGeom>
          <a:solidFill>
            <a:srgbClr val="E6F0FF"/>
          </a:solidFill>
          <a:ln w="1905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2400" b="1">
                <a:solidFill>
                  <a:srgbClr val="0F2240"/>
                </a:solidFill>
              </a:defRPr>
            </a:pPr>
            <a:r>
              <a:t>ALTER</a:t>
            </a:r>
          </a:p>
          <a:p>
            <a:pPr>
              <a:spcBef>
                <a:spcPts val="1000"/>
              </a:spcBef>
              <a:defRPr sz="1600">
                <a:solidFill>
                  <a:srgbClr val="282828"/>
                </a:solidFill>
              </a:defRPr>
            </a:pPr>
            <a:r>
              <a:t>ডেটাবেজের স্ট্রাকচার পরিবর্তন করতে যেমন নতুন ফিল্ড যোগ বা ডিলিট করতে ব্যবহৃত হয়।</a:t>
            </a:r>
          </a:p>
          <a:p>
            <a:pPr>
              <a:spcBef>
                <a:spcPts val="2000"/>
              </a:spcBef>
              <a:defRPr sz="1400" b="1">
                <a:solidFill>
                  <a:srgbClr val="0066CC"/>
                </a:solidFill>
              </a:defRPr>
            </a:pPr>
            <a:r>
              <a:t>সিনট্যাক্স:</a:t>
            </a:r>
          </a:p>
          <a:p>
            <a:pPr>
              <a:spcBef>
                <a:spcPts val="500"/>
              </a:spcBef>
              <a:defRPr sz="1400">
                <a:solidFill>
                  <a:srgbClr val="0F2240"/>
                </a:solidFill>
                <a:latin typeface="Courier New"/>
              </a:defRPr>
            </a:pPr>
            <a:r>
              <a:t>ALTER TABLE table_name </a:t>
            </a:r>
            <a:br/>
            <a:r>
              <a:t>ADD column_name definition;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384079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F2240"/>
                </a:solidFill>
                <a:latin typeface="Arial"/>
              </a:defRPr>
            </a:pPr>
            <a:r>
              <a:rPr dirty="0"/>
              <a:t>DDL </a:t>
            </a:r>
            <a:r>
              <a:rPr dirty="0" err="1"/>
              <a:t>কমান্ডসমূহ</a:t>
            </a:r>
            <a:r>
              <a:rPr dirty="0"/>
              <a:t>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645920"/>
            <a:ext cx="3331464" cy="4572000"/>
          </a:xfrm>
          <a:prstGeom prst="roundRect">
            <a:avLst/>
          </a:prstGeom>
          <a:solidFill>
            <a:srgbClr val="E6F0FF"/>
          </a:solidFill>
          <a:ln w="1905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2400" b="1">
                <a:solidFill>
                  <a:srgbClr val="0F2240"/>
                </a:solidFill>
              </a:defRPr>
            </a:pPr>
            <a:r>
              <a:t>DROP</a:t>
            </a:r>
          </a:p>
          <a:p>
            <a:pPr>
              <a:spcBef>
                <a:spcPts val="1000"/>
              </a:spcBef>
              <a:defRPr sz="1600">
                <a:solidFill>
                  <a:srgbClr val="282828"/>
                </a:solidFill>
              </a:defRPr>
            </a:pPr>
            <a:r>
              <a:t>ডেটাবেজের টেবিল সম্পূর্ণভাবে মুছে ফেলতে ব্যবহৃত হয়।</a:t>
            </a:r>
          </a:p>
          <a:p>
            <a:pPr>
              <a:spcBef>
                <a:spcPts val="2000"/>
              </a:spcBef>
              <a:defRPr sz="1400" b="1">
                <a:solidFill>
                  <a:srgbClr val="0066CC"/>
                </a:solidFill>
              </a:defRPr>
            </a:pPr>
            <a:r>
              <a:t>সিনট্যাক্স:</a:t>
            </a:r>
          </a:p>
          <a:p>
            <a:pPr>
              <a:spcBef>
                <a:spcPts val="500"/>
              </a:spcBef>
              <a:defRPr sz="1400">
                <a:solidFill>
                  <a:srgbClr val="0F2240"/>
                </a:solidFill>
                <a:latin typeface="Courier New"/>
              </a:defRPr>
            </a:pPr>
            <a:r>
              <a:t>DROP TABLE table_name;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291584" y="1645920"/>
            <a:ext cx="3331464" cy="4572000"/>
          </a:xfrm>
          <a:prstGeom prst="roundRect">
            <a:avLst/>
          </a:prstGeom>
          <a:solidFill>
            <a:srgbClr val="E6F0FF"/>
          </a:solidFill>
          <a:ln w="1905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2400" b="1">
                <a:solidFill>
                  <a:srgbClr val="0F2240"/>
                </a:solidFill>
              </a:defRPr>
            </a:pPr>
            <a:r>
              <a:t>TRUNCATE</a:t>
            </a:r>
          </a:p>
          <a:p>
            <a:pPr>
              <a:spcBef>
                <a:spcPts val="1000"/>
              </a:spcBef>
              <a:defRPr sz="1600">
                <a:solidFill>
                  <a:srgbClr val="282828"/>
                </a:solidFill>
              </a:defRPr>
            </a:pPr>
            <a:r>
              <a:t>টেবিলের সকল রেকর্ড মুছে ফেলতে এবং টেবিলের স্পেস খালি করতে ব্যবহৃত হয়।</a:t>
            </a:r>
          </a:p>
          <a:p>
            <a:pPr>
              <a:spcBef>
                <a:spcPts val="2000"/>
              </a:spcBef>
              <a:defRPr sz="1400" b="1">
                <a:solidFill>
                  <a:srgbClr val="0066CC"/>
                </a:solidFill>
              </a:defRPr>
            </a:pPr>
            <a:r>
              <a:t>সিনট্যাক্স:</a:t>
            </a:r>
          </a:p>
          <a:p>
            <a:pPr>
              <a:spcBef>
                <a:spcPts val="500"/>
              </a:spcBef>
              <a:defRPr sz="1400">
                <a:solidFill>
                  <a:srgbClr val="0F2240"/>
                </a:solidFill>
                <a:latin typeface="Courier New"/>
              </a:defRPr>
            </a:pPr>
            <a:r>
              <a:t>TRUNCATE TABLE table_name;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897368" y="1645920"/>
            <a:ext cx="3331464" cy="4572000"/>
          </a:xfrm>
          <a:prstGeom prst="roundRect">
            <a:avLst/>
          </a:prstGeom>
          <a:solidFill>
            <a:srgbClr val="E6F0FF"/>
          </a:solidFill>
          <a:ln w="1905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2400" b="1">
                <a:solidFill>
                  <a:srgbClr val="0F2240"/>
                </a:solidFill>
              </a:defRPr>
            </a:pPr>
            <a:r>
              <a:t>RENAME</a:t>
            </a:r>
          </a:p>
          <a:p>
            <a:pPr>
              <a:spcBef>
                <a:spcPts val="1000"/>
              </a:spcBef>
              <a:defRPr sz="1600">
                <a:solidFill>
                  <a:srgbClr val="282828"/>
                </a:solidFill>
              </a:defRPr>
            </a:pPr>
            <a:r>
              <a:t>টেবিলের নাম পরিবর্তন করতে ব্যবহৃত হয়।</a:t>
            </a:r>
          </a:p>
          <a:p>
            <a:pPr>
              <a:spcBef>
                <a:spcPts val="2000"/>
              </a:spcBef>
              <a:defRPr sz="1400" b="1">
                <a:solidFill>
                  <a:srgbClr val="0066CC"/>
                </a:solidFill>
              </a:defRPr>
            </a:pPr>
            <a:r>
              <a:t>সিনট্যাক্স:</a:t>
            </a:r>
          </a:p>
          <a:p>
            <a:pPr>
              <a:spcBef>
                <a:spcPts val="500"/>
              </a:spcBef>
              <a:defRPr sz="1400">
                <a:solidFill>
                  <a:srgbClr val="0F2240"/>
                </a:solidFill>
                <a:latin typeface="Courier New"/>
              </a:defRPr>
            </a:pPr>
            <a:r>
              <a:t>RENAME TABLE old TO new;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17352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F2240"/>
                </a:solidFill>
                <a:latin typeface="Arial"/>
              </a:defRPr>
            </a:pPr>
            <a:r>
              <a:t>Data Manipulation Language (DML) কি?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17352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  <a:latin typeface="Arial"/>
              </a:defRPr>
            </a:pPr>
            <a:r>
              <a:t>• DML কমান্ডসমূহ টেবিলে সংরক্ষিত তথ্য বা ডেটা ম্যানিপুলেট (যোগ, সংশোধন, মুছা) করার জন্য ব্যবহৃত হয়।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  <a:latin typeface="Arial"/>
              </a:defRPr>
            </a:pPr>
            <a:r>
              <a:t>• গুরুত্বপূর্ণ বৈশিষ্ট্য: DML কমান্ডসমূহ auto-committed নয়।</a:t>
            </a:r>
          </a:p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  <a:latin typeface="Arial"/>
              </a:defRPr>
            </a:pPr>
            <a:r>
              <a:t>• এর মানে হলো এই পরিবর্তনগুলো ডেটাবেজের জন্য সরাসরি স্থায়ী নয়, প্রয়োজনে রোলব্যাক (Rollback) করে আবার পূর্বাবস্থায় ফিরিয়ে আনা সম্ভব।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17352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F2240"/>
                </a:solidFill>
                <a:latin typeface="Arial"/>
              </a:defRPr>
            </a:pPr>
            <a:r>
              <a:t>DML কমান্ডসমূহ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645920"/>
            <a:ext cx="3331464" cy="4572000"/>
          </a:xfrm>
          <a:prstGeom prst="roundRect">
            <a:avLst/>
          </a:prstGeom>
          <a:solidFill>
            <a:srgbClr val="E6F0FF"/>
          </a:solidFill>
          <a:ln w="1905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2400" b="1">
                <a:solidFill>
                  <a:srgbClr val="0F2240"/>
                </a:solidFill>
              </a:defRPr>
            </a:pPr>
            <a:r>
              <a:t>INSERT</a:t>
            </a:r>
          </a:p>
          <a:p>
            <a:pPr>
              <a:spcBef>
                <a:spcPts val="1000"/>
              </a:spcBef>
              <a:defRPr sz="1600">
                <a:solidFill>
                  <a:srgbClr val="282828"/>
                </a:solidFill>
              </a:defRPr>
            </a:pPr>
            <a:r>
              <a:t>টেবিলের সারিতে নতুন ডেটা ইনসার্ট করার জন্য ব্যবহৃত হয়।</a:t>
            </a:r>
          </a:p>
          <a:p>
            <a:pPr>
              <a:spcBef>
                <a:spcPts val="2000"/>
              </a:spcBef>
              <a:defRPr sz="1400" b="1">
                <a:solidFill>
                  <a:srgbClr val="0066CC"/>
                </a:solidFill>
              </a:defRPr>
            </a:pPr>
            <a:r>
              <a:t>সিনট্যাক্স:</a:t>
            </a:r>
          </a:p>
          <a:p>
            <a:pPr>
              <a:spcBef>
                <a:spcPts val="500"/>
              </a:spcBef>
              <a:defRPr sz="1400">
                <a:solidFill>
                  <a:srgbClr val="0F2240"/>
                </a:solidFill>
                <a:latin typeface="Courier New"/>
              </a:defRPr>
            </a:pPr>
            <a:r>
              <a:t>INSERT INTO table_name</a:t>
            </a:r>
            <a:br/>
            <a:r>
              <a:t>VALUES (val1, val2);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291584" y="1645920"/>
            <a:ext cx="3331464" cy="4572000"/>
          </a:xfrm>
          <a:prstGeom prst="roundRect">
            <a:avLst/>
          </a:prstGeom>
          <a:solidFill>
            <a:srgbClr val="E6F0FF"/>
          </a:solidFill>
          <a:ln w="1905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2400" b="1">
                <a:solidFill>
                  <a:srgbClr val="0F2240"/>
                </a:solidFill>
              </a:defRPr>
            </a:pPr>
            <a:r>
              <a:t>UPDATE</a:t>
            </a:r>
          </a:p>
          <a:p>
            <a:pPr>
              <a:spcBef>
                <a:spcPts val="1000"/>
              </a:spcBef>
              <a:defRPr sz="1600">
                <a:solidFill>
                  <a:srgbClr val="282828"/>
                </a:solidFill>
              </a:defRPr>
            </a:pPr>
            <a:r>
              <a:t>টেবিলের কলামের বিদ্যমান মান পরিবর্তন করতে ব্যবহৃত হয়।</a:t>
            </a:r>
          </a:p>
          <a:p>
            <a:pPr>
              <a:spcBef>
                <a:spcPts val="2000"/>
              </a:spcBef>
              <a:defRPr sz="1400" b="1">
                <a:solidFill>
                  <a:srgbClr val="0066CC"/>
                </a:solidFill>
              </a:defRPr>
            </a:pPr>
            <a:r>
              <a:t>সিনট্যাক্স:</a:t>
            </a:r>
          </a:p>
          <a:p>
            <a:pPr>
              <a:spcBef>
                <a:spcPts val="500"/>
              </a:spcBef>
              <a:defRPr sz="1400">
                <a:solidFill>
                  <a:srgbClr val="0F2240"/>
                </a:solidFill>
                <a:latin typeface="Courier New"/>
              </a:defRPr>
            </a:pPr>
            <a:r>
              <a:t>UPDATE table_name </a:t>
            </a:r>
            <a:br/>
            <a:r>
              <a:t>SET col = val WHERE cond;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897368" y="1645920"/>
            <a:ext cx="3331464" cy="4572000"/>
          </a:xfrm>
          <a:prstGeom prst="roundRect">
            <a:avLst/>
          </a:prstGeom>
          <a:solidFill>
            <a:srgbClr val="E6F0FF"/>
          </a:solidFill>
          <a:ln w="1905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2400" b="1">
                <a:solidFill>
                  <a:srgbClr val="0F2240"/>
                </a:solidFill>
              </a:defRPr>
            </a:pPr>
            <a:r>
              <a:t>DELETE</a:t>
            </a:r>
          </a:p>
          <a:p>
            <a:pPr>
              <a:spcBef>
                <a:spcPts val="1000"/>
              </a:spcBef>
              <a:defRPr sz="1600">
                <a:solidFill>
                  <a:srgbClr val="282828"/>
                </a:solidFill>
              </a:defRPr>
            </a:pPr>
            <a:r>
              <a:t>টেবিলের এক বা একাধিক সারি বা রেকর্ড ডিলিট করতে ব্যবহৃত হয়।</a:t>
            </a:r>
          </a:p>
          <a:p>
            <a:pPr>
              <a:spcBef>
                <a:spcPts val="2000"/>
              </a:spcBef>
              <a:defRPr sz="1400" b="1">
                <a:solidFill>
                  <a:srgbClr val="0066CC"/>
                </a:solidFill>
              </a:defRPr>
            </a:pPr>
            <a:r>
              <a:t>সিনট্যাক্স:</a:t>
            </a:r>
          </a:p>
          <a:p>
            <a:pPr>
              <a:spcBef>
                <a:spcPts val="500"/>
              </a:spcBef>
              <a:defRPr sz="1400">
                <a:solidFill>
                  <a:srgbClr val="0F2240"/>
                </a:solidFill>
                <a:latin typeface="Courier New"/>
              </a:defRPr>
            </a:pPr>
            <a:r>
              <a:t>DELETE FROM table_name </a:t>
            </a:r>
            <a:br/>
            <a:r>
              <a:t>WHERE condition;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17352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F2240"/>
                </a:solidFill>
              </a:defRPr>
            </a:pPr>
            <a:r>
              <a:t>এক নজরে DDL বনাম DML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1645920"/>
          <a:ext cx="10817352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0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pPr algn="ctr"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t>বৈশিষ্ট্য</a:t>
                      </a:r>
                    </a:p>
                  </a:txBody>
                  <a:tcPr>
                    <a:solidFill>
                      <a:srgbClr val="0F22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t>DDL (Data Definition Language)</a:t>
                      </a:r>
                    </a:p>
                  </a:txBody>
                  <a:tcPr>
                    <a:solidFill>
                      <a:srgbClr val="0F22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t>DML (Data Manipulation Language)</a:t>
                      </a:r>
                    </a:p>
                  </a:txBody>
                  <a:tcPr>
                    <a:solidFill>
                      <a:srgbClr val="0F22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282828"/>
                          </a:solidFill>
                        </a:defRPr>
                      </a:pPr>
                      <a:r>
                        <a:t>কাজ</a:t>
                      </a:r>
                    </a:p>
                  </a:txBody>
                  <a:tcPr>
                    <a:solidFill>
                      <a:srgbClr val="E6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282828"/>
                          </a:solidFill>
                        </a:defRPr>
                      </a:pPr>
                      <a:r>
                        <a:t>টেবিলের গঠন বা স্ট্রাকচার পরিবর্তন করে।</a:t>
                      </a:r>
                    </a:p>
                  </a:txBody>
                  <a:tcPr>
                    <a:solidFill>
                      <a:srgbClr val="E6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282828"/>
                          </a:solidFill>
                        </a:defRPr>
                      </a:pPr>
                      <a:r>
                        <a:t>টেবিলে সংরক্ষিত তথ্য বা ডেটা পরিবর্তন করে।</a:t>
                      </a:r>
                    </a:p>
                  </a:txBody>
                  <a:tcPr>
                    <a:solidFill>
                      <a:srgbClr val="E6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282828"/>
                          </a:solidFill>
                        </a:defRPr>
                      </a:pPr>
                      <a:r>
                        <a:t>Commit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282828"/>
                          </a:solidFill>
                        </a:defRPr>
                      </a:pPr>
                      <a:r>
                        <a:t>এটি Auto-committed (স্থায়ী পরিবর্তন)।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282828"/>
                          </a:solidFill>
                        </a:defRPr>
                      </a:pPr>
                      <a:r>
                        <a:t>এটি Auto-committed নয় (রোলব্যাক সম্ভব)।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282828"/>
                          </a:solidFill>
                        </a:defRPr>
                      </a:pPr>
                      <a:r>
                        <a:t>কমান্ডসমূহ</a:t>
                      </a:r>
                    </a:p>
                  </a:txBody>
                  <a:tcPr>
                    <a:solidFill>
                      <a:srgbClr val="E6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282828"/>
                          </a:solidFill>
                        </a:defRPr>
                      </a:pPr>
                      <a:r>
                        <a:t>CREATE, ALTER, DROP, TRUNCATE, RENAME</a:t>
                      </a:r>
                    </a:p>
                  </a:txBody>
                  <a:tcPr>
                    <a:solidFill>
                      <a:srgbClr val="E6F0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282828"/>
                          </a:solidFill>
                        </a:defRPr>
                      </a:pPr>
                      <a:r>
                        <a:t>INSERT, UPDATE, DELETE</a:t>
                      </a:r>
                    </a:p>
                  </a:txBody>
                  <a:tcPr>
                    <a:solidFill>
                      <a:srgbClr val="E6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F2240"/>
          </a:solidFill>
          <a:ln>
            <a:solidFill>
              <a:srgbClr val="0F22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34063" y="1860884"/>
            <a:ext cx="4969630" cy="135421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ctr">
              <a:defRPr sz="6400" b="1">
                <a:solidFill>
                  <a:srgbClr val="FFFFFF"/>
                </a:solidFill>
              </a:defRPr>
            </a:pPr>
            <a:r>
              <a:rPr dirty="0" err="1"/>
              <a:t>ধন্যবাদ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411</Words>
  <Application>Microsoft Office PowerPoint</Application>
  <PresentationFormat>Custom</PresentationFormat>
  <Paragraphs>71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Arial</vt:lpstr>
      <vt:lpstr>Calibri</vt:lpstr>
      <vt:lpstr>Courier New</vt:lpstr>
      <vt:lpstr>Kalpurush</vt:lpstr>
      <vt:lpstr>NikoshBAN</vt:lpstr>
      <vt:lpstr>SutonnyMJ</vt:lpstr>
      <vt:lpstr>Trebuchet MS</vt:lpstr>
      <vt:lpstr>Wingdings 3</vt:lpstr>
      <vt:lpstr>Office Theme</vt:lpstr>
      <vt:lpstr>Facet</vt:lpstr>
      <vt:lpstr>1_Facet</vt:lpstr>
      <vt:lpstr>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subject/>
  <dc:creator>MD Reza</dc:creator>
  <cp:keywords/>
  <dc:description>generated using python-pptx</dc:description>
  <cp:lastModifiedBy>MD Reza</cp:lastModifiedBy>
  <cp:revision>4</cp:revision>
  <dcterms:created xsi:type="dcterms:W3CDTF">2013-01-27T09:14:16Z</dcterms:created>
  <dcterms:modified xsi:type="dcterms:W3CDTF">2026-10-16T13:25:27Z</dcterms:modified>
  <cp:category/>
</cp:coreProperties>
</file>