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9" r:id="rId2"/>
    <p:sldId id="270" r:id="rId3"/>
    <p:sldId id="271" r:id="rId4"/>
    <p:sldId id="272" r:id="rId5"/>
    <p:sldId id="256" r:id="rId6"/>
    <p:sldId id="257" r:id="rId7"/>
    <p:sldId id="258" r:id="rId8"/>
    <p:sldId id="259" r:id="rId9"/>
    <p:sldId id="260" r:id="rId10"/>
    <p:sldId id="273" r:id="rId11"/>
    <p:sldId id="261" r:id="rId12"/>
    <p:sldId id="262" r:id="rId13"/>
    <p:sldId id="263" r:id="rId14"/>
    <p:sldId id="264" r:id="rId15"/>
    <p:sldId id="274" r:id="rId16"/>
    <p:sldId id="265" r:id="rId17"/>
    <p:sldId id="266" r:id="rId18"/>
    <p:sldId id="275" r:id="rId19"/>
    <p:sldId id="267" r:id="rId20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Vrinda" panose="020B0502040204020203" pitchFamily="34" charset="0"/>
      <p:regular r:id="rId25"/>
      <p:bold r:id="rId26"/>
    </p:embeddedFont>
    <p:embeddedFont>
      <p:font typeface="Noto Sans Bengali"/>
      <p:bold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834" y="78"/>
      </p:cViewPr>
      <p:guideLst>
        <p:guide orient="horz" pos="2160"/>
        <p:guide pos="29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20" y="103239"/>
            <a:ext cx="11425084" cy="59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300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57" y="103236"/>
            <a:ext cx="11323523" cy="58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42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5" y="149307"/>
            <a:ext cx="11238271" cy="575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42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51" y="162232"/>
            <a:ext cx="11220283" cy="5660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6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79" y="134800"/>
            <a:ext cx="11295102" cy="58515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732768" y="2319931"/>
            <a:ext cx="35052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467128" y="2357436"/>
            <a:ext cx="35052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95204" y="2368272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731166" y="2358031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467128" y="2348218"/>
            <a:ext cx="35052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750" y="2572293"/>
            <a:ext cx="328573" cy="438097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462" y="2576623"/>
            <a:ext cx="600075" cy="5334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511" y="2700335"/>
            <a:ext cx="489173" cy="5590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591112" y="903738"/>
            <a:ext cx="541253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আজকের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পাঠের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মূল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শিখনফল</a:t>
            </a:r>
            <a:endParaRPr sz="4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1809" y="2530700"/>
            <a:ext cx="1799303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ধারণা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অর্জন</a:t>
            </a:r>
            <a:endParaRPr sz="28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8853" y="3290199"/>
            <a:ext cx="3453735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400" b="1" i="0" u="none" dirty="0" err="1" smtClean="0">
                <a:latin typeface="Noto Sans Bengali"/>
              </a:rPr>
              <a:t>ওয়ার্ড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প্রসেসিং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কি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এবং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হাতে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লেখার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সাথে</a:t>
            </a:r>
            <a:r>
              <a:rPr sz="2400" b="1" i="0" u="none" dirty="0" smtClean="0">
                <a:latin typeface="Noto Sans Bengali"/>
              </a:rPr>
              <a:t> </a:t>
            </a:r>
            <a:r>
              <a:rPr sz="2400" b="1" i="0" u="none" dirty="0">
                <a:latin typeface="Noto Sans Bengali"/>
              </a:rPr>
              <a:t>এর </a:t>
            </a:r>
            <a:r>
              <a:rPr sz="2400" b="1" i="0" u="none" dirty="0" err="1" smtClean="0">
                <a:latin typeface="Noto Sans Bengali"/>
              </a:rPr>
              <a:t>পার্থক্য</a:t>
            </a:r>
            <a:r>
              <a:rPr lang="en-US" sz="2400" b="1" i="0" u="none" dirty="0" smtClean="0">
                <a:latin typeface="Noto Sans Bengali"/>
              </a:rPr>
              <a:t> </a:t>
            </a:r>
            <a:r>
              <a:rPr sz="2400" b="1" i="0" u="none" dirty="0" err="1" smtClean="0">
                <a:latin typeface="Noto Sans Bengali"/>
              </a:rPr>
              <a:t>অনুধাবন</a:t>
            </a:r>
            <a:r>
              <a:rPr sz="2400" b="1" i="0" u="none" dirty="0">
                <a:latin typeface="Noto Sans Bengal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53761" y="2615206"/>
            <a:ext cx="224260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2563EB"/>
                </a:solidFill>
                <a:latin typeface="Noto Sans Bengali"/>
              </a:rPr>
              <a:t>টাইপিং</a:t>
            </a:r>
            <a:r>
              <a:rPr sz="2800" b="1" i="0" u="none" dirty="0">
                <a:solidFill>
                  <a:srgbClr val="2563EB"/>
                </a:solidFill>
                <a:latin typeface="Noto Sans Bengali"/>
              </a:rPr>
              <a:t> ও </a:t>
            </a:r>
            <a:r>
              <a:rPr sz="2800" b="1" i="0" u="none" dirty="0" err="1">
                <a:solidFill>
                  <a:srgbClr val="2563EB"/>
                </a:solidFill>
                <a:latin typeface="Noto Sans Bengali"/>
              </a:rPr>
              <a:t>সম্পাদনা</a:t>
            </a:r>
            <a:endParaRPr sz="2800" b="1" i="0" u="none" dirty="0">
              <a:solidFill>
                <a:srgbClr val="2563EB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18518" y="3312615"/>
            <a:ext cx="3181350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কি</a:t>
            </a:r>
            <a:r>
              <a:rPr lang="en-US"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বোর্ড</a:t>
            </a:r>
            <a:r>
              <a:rPr lang="en-US"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ব্যবহার</a:t>
            </a:r>
            <a:r>
              <a:rPr lang="en-US"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করে</a:t>
            </a:r>
            <a:r>
              <a:rPr lang="en-US"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নির্ভুল</a:t>
            </a:r>
            <a:r>
              <a:rPr lang="en-US"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475569"/>
                </a:solidFill>
                <a:latin typeface="Noto Sans Bengali"/>
              </a:rPr>
              <a:t>টাইপ</a:t>
            </a:r>
            <a:r>
              <a:rPr sz="24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1" i="0" u="none" dirty="0">
                <a:solidFill>
                  <a:srgbClr val="475569"/>
                </a:solidFill>
                <a:latin typeface="Noto Sans Bengali"/>
              </a:rPr>
              <a:t>ও </a:t>
            </a:r>
            <a:r>
              <a:rPr sz="2400" b="1" i="0" u="none" dirty="0" err="1">
                <a:solidFill>
                  <a:srgbClr val="475569"/>
                </a:solidFill>
                <a:latin typeface="Noto Sans Bengali"/>
              </a:rPr>
              <a:t>টেক্সটফরম্যাটিংকরা</a:t>
            </a:r>
            <a:r>
              <a:rPr sz="24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07478" y="2653171"/>
            <a:ext cx="1809791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Noto Sans Bengali"/>
              </a:rPr>
              <a:t>সংরক্ষণ</a:t>
            </a:r>
            <a:r>
              <a:rPr sz="28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2800" b="1" i="0" u="none" dirty="0" err="1">
                <a:solidFill>
                  <a:srgbClr val="0F172A"/>
                </a:solidFill>
                <a:latin typeface="Noto Sans Bengali"/>
              </a:rPr>
              <a:t>প্রিন্ট</a:t>
            </a:r>
            <a:endParaRPr sz="28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771928" y="3488204"/>
            <a:ext cx="3145093" cy="5129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তৈরিকৃত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ফাইল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ভবিষ্য</a:t>
            </a:r>
            <a:r>
              <a:rPr sz="2400" b="0" i="0" u="none" dirty="0" smtClean="0">
                <a:solidFill>
                  <a:srgbClr val="475569"/>
                </a:solidFill>
                <a:latin typeface="Noto Sans Bengali"/>
              </a:rPr>
              <a:t>ৎ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ব্যবহারের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জন্য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সংরক্ষণ</a:t>
            </a:r>
            <a:r>
              <a:rPr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ও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প্রিন্টগ্রহণ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572000" y="4086961"/>
            <a:ext cx="5827316" cy="1689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572000" y="2100146"/>
            <a:ext cx="5827316" cy="1689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555549" y="157625"/>
            <a:ext cx="5827316" cy="1690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5549" y="464513"/>
            <a:ext cx="567597" cy="702739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3537" y="2208626"/>
            <a:ext cx="741197" cy="64237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649" y="4301718"/>
            <a:ext cx="532549" cy="512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23231" y="2380240"/>
            <a:ext cx="2325329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2563EB"/>
                </a:solidFill>
                <a:latin typeface="Noto Sans Bengali"/>
              </a:rPr>
              <a:t>মৌলিক</a:t>
            </a:r>
            <a:r>
              <a:rPr lang="en-US" sz="3600" b="1" i="0" u="none" dirty="0" smtClean="0">
                <a:solidFill>
                  <a:srgbClr val="2563EB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2563EB"/>
                </a:solidFill>
                <a:latin typeface="Noto Sans Bengali"/>
              </a:rPr>
              <a:t>ধারণা</a:t>
            </a:r>
            <a:endParaRPr sz="3600" b="1" i="0" u="none" dirty="0">
              <a:solidFill>
                <a:srgbClr val="2563EB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62025" y="2945039"/>
            <a:ext cx="3447743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ওয়ার্ড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প্রসেসিং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কী</a:t>
            </a:r>
            <a:r>
              <a:rPr sz="4000" b="1" i="0" u="none" dirty="0">
                <a:solidFill>
                  <a:srgbClr val="0F172A"/>
                </a:solidFill>
                <a:latin typeface="Noto Sans Bengali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9415" y="350960"/>
            <a:ext cx="217848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শব্দ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প্রক্রিয়াকরণ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2049" y="862760"/>
            <a:ext cx="49149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'Word'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মানে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শব্দ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এবং</a:t>
            </a:r>
            <a:r>
              <a:rPr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'Processing'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মানে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প্রক্রিয়াকরণ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;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অর্থা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ৎ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লেখাকে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সাজানো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44918" y="2184068"/>
            <a:ext cx="261610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সফ্টওয়্যারেরভূ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মিকা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89971" y="2657239"/>
            <a:ext cx="49149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লেখালিখির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জন্য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ব্যবহৃত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অ্যাপ্লিকেশন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সফটওয়্যার</a:t>
            </a:r>
            <a:r>
              <a:rPr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(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যেমন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: MS Word,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Libre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smtClean="0">
                <a:solidFill>
                  <a:srgbClr val="475569"/>
                </a:solidFill>
                <a:latin typeface="Noto Sans Bengali"/>
              </a:rPr>
              <a:t>Office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)।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6422" y="4189514"/>
            <a:ext cx="1939634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আধুনিক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সুবিধা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02545" y="4681957"/>
            <a:ext cx="3595536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সহজে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ভুলসংশোধন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, রঙ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নির্ধারণ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ফন্ট</a:t>
            </a:r>
            <a:endParaRPr lang="en-US" sz="2400" b="0" i="0" u="none" dirty="0" smtClean="0">
              <a:solidFill>
                <a:srgbClr val="475569"/>
              </a:solidFill>
              <a:latin typeface="Noto Sans Bengali"/>
            </a:endParaRPr>
          </a:p>
          <a:p>
            <a:pPr algn="l"/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পরিবর্তনের</a:t>
            </a:r>
            <a:r>
              <a:rPr lang="en-US" sz="2400" b="0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475569"/>
                </a:solidFill>
                <a:latin typeface="Noto Sans Bengali"/>
              </a:rPr>
              <a:t>সুযোগ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80838" y="1252536"/>
            <a:ext cx="5334000" cy="3348038"/>
          </a:xfrm>
          <a:prstGeom prst="roundRect">
            <a:avLst>
              <a:gd name="adj" fmla="val 5904"/>
            </a:avLst>
          </a:prstGeom>
          <a:solidFill>
            <a:srgbClr val="FEF3C7"/>
          </a:solidFill>
          <a:ln w="9525">
            <a:solidFill>
              <a:srgbClr val="FDE6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86562" y="1302899"/>
            <a:ext cx="5334000" cy="3297675"/>
          </a:xfrm>
          <a:prstGeom prst="roundRect">
            <a:avLst>
              <a:gd name="adj" fmla="val 5904"/>
            </a:avLst>
          </a:prstGeom>
          <a:solidFill>
            <a:srgbClr val="EFF6FF"/>
          </a:solidFill>
          <a:ln w="9525">
            <a:solidFill>
              <a:srgbClr val="BFDB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5624" y="1439225"/>
            <a:ext cx="390525" cy="342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70399" y="188342"/>
            <a:ext cx="5248232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হাতে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লেখা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বনাম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ওয়ার্ড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প্রসেসর</a:t>
            </a:r>
            <a:endParaRPr sz="4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20909" y="1302899"/>
            <a:ext cx="1814599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solidFill>
                  <a:srgbClr val="78350F"/>
                </a:solidFill>
                <a:latin typeface="Noto Sans Bengali"/>
              </a:rPr>
              <a:t>হাতে</a:t>
            </a:r>
            <a:r>
              <a:rPr lang="en-US" sz="4000" b="1" i="0" u="none" dirty="0" smtClean="0">
                <a:solidFill>
                  <a:srgbClr val="78350F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78350F"/>
                </a:solidFill>
                <a:latin typeface="Noto Sans Bengali"/>
              </a:rPr>
              <a:t>লেখা</a:t>
            </a:r>
            <a:endParaRPr sz="4000" b="1" i="0" u="none" dirty="0">
              <a:solidFill>
                <a:srgbClr val="78350F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4779" y="1943725"/>
            <a:ext cx="4555734" cy="98488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>
                <a:solidFill>
                  <a:srgbClr val="92400E"/>
                </a:solidFill>
                <a:latin typeface="Noto Sans Bengali"/>
              </a:rPr>
              <a:t>• </a:t>
            </a:r>
            <a:r>
              <a:rPr sz="3200" b="1" i="0" u="none" dirty="0" err="1">
                <a:solidFill>
                  <a:srgbClr val="92400E"/>
                </a:solidFill>
                <a:latin typeface="Noto Sans Bengali"/>
              </a:rPr>
              <a:t>ভুলসংশোধন</a:t>
            </a:r>
            <a:r>
              <a:rPr sz="3200" b="1" i="0" u="none" dirty="0">
                <a:solidFill>
                  <a:srgbClr val="92400E"/>
                </a:solidFill>
                <a:latin typeface="Noto Sans Bengali"/>
              </a:rPr>
              <a:t>:</a:t>
            </a:r>
            <a:endParaRPr lang="en-US" sz="3200" b="0" i="0" u="none" dirty="0" smtClean="0">
              <a:solidFill>
                <a:srgbClr val="92400E"/>
              </a:solidFill>
              <a:latin typeface="Noto Sans Bengali"/>
            </a:endParaRPr>
          </a:p>
          <a:p>
            <a:pPr algn="l"/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কাটাকাটি</a:t>
            </a:r>
            <a:r>
              <a:rPr lang="en-US" sz="32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বা</a:t>
            </a:r>
            <a:r>
              <a:rPr lang="en-US" sz="32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ফ্লুইড</a:t>
            </a:r>
            <a:r>
              <a:rPr lang="en-US" sz="32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ব্যবহার</a:t>
            </a:r>
            <a:r>
              <a:rPr lang="en-US" sz="32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করতে</a:t>
            </a:r>
            <a:r>
              <a:rPr lang="en-US" sz="32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92400E"/>
                </a:solidFill>
                <a:latin typeface="Noto Sans Bengali"/>
              </a:rPr>
              <a:t>হয়</a:t>
            </a:r>
            <a:r>
              <a:rPr sz="3200" b="0" i="0" u="none" dirty="0">
                <a:solidFill>
                  <a:srgbClr val="92400E"/>
                </a:solidFill>
                <a:latin typeface="Noto Sans Bengali"/>
              </a:rPr>
              <a:t>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4779" y="3188612"/>
            <a:ext cx="4558940" cy="86177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92400E"/>
                </a:solidFill>
                <a:latin typeface="Noto Sans Bengali"/>
              </a:rPr>
              <a:t>• </a:t>
            </a:r>
            <a:r>
              <a:rPr sz="2800" b="1" i="0" u="none" dirty="0" err="1">
                <a:solidFill>
                  <a:srgbClr val="92400E"/>
                </a:solidFill>
                <a:latin typeface="Noto Sans Bengali"/>
              </a:rPr>
              <a:t>সীমাবদ্ধতা</a:t>
            </a:r>
            <a:r>
              <a:rPr sz="2800" b="1" i="0" u="none" dirty="0" smtClean="0">
                <a:solidFill>
                  <a:srgbClr val="92400E"/>
                </a:solidFill>
                <a:latin typeface="Noto Sans Bengali"/>
              </a:rPr>
              <a:t>:</a:t>
            </a:r>
            <a:r>
              <a:rPr lang="en-US" sz="2800" b="1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একাধিক</a:t>
            </a:r>
            <a:r>
              <a:rPr lang="en-US" sz="28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কপি</a:t>
            </a:r>
            <a:r>
              <a:rPr lang="en-US" sz="28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করতে</a:t>
            </a:r>
            <a:r>
              <a:rPr lang="en-US" sz="28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পুনরায়</a:t>
            </a:r>
            <a:endParaRPr lang="en-US" sz="2800" b="0" i="0" u="none" dirty="0" smtClean="0">
              <a:solidFill>
                <a:srgbClr val="92400E"/>
              </a:solidFill>
              <a:latin typeface="Noto Sans Bengali"/>
            </a:endParaRPr>
          </a:p>
          <a:p>
            <a:pPr algn="l"/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পুরোটাই</a:t>
            </a:r>
            <a:r>
              <a:rPr lang="en-US" sz="28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লিখতে</a:t>
            </a:r>
            <a:r>
              <a:rPr lang="en-US" sz="2800" b="0" i="0" u="none" dirty="0" smtClean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92400E"/>
                </a:solidFill>
                <a:latin typeface="Noto Sans Bengali"/>
              </a:rPr>
              <a:t>হয়</a:t>
            </a:r>
            <a:r>
              <a:rPr sz="2800" b="0" i="0" u="none" dirty="0">
                <a:solidFill>
                  <a:srgbClr val="92400E"/>
                </a:solidFill>
                <a:latin typeface="Noto Sans Bengal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3311" y="1333676"/>
            <a:ext cx="2079095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1E3A8A"/>
                </a:solidFill>
                <a:latin typeface="Noto Sans Bengali"/>
              </a:rPr>
              <a:t>ওয়ার্ড</a:t>
            </a:r>
            <a:r>
              <a:rPr lang="en-US" sz="3600" b="1" i="0" u="none" dirty="0" smtClean="0">
                <a:solidFill>
                  <a:srgbClr val="1E3A8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1E3A8A"/>
                </a:solidFill>
                <a:latin typeface="Noto Sans Bengali"/>
              </a:rPr>
              <a:t>প্রসেসর</a:t>
            </a:r>
            <a:endParaRPr sz="3600" b="1" i="0" u="none" dirty="0">
              <a:solidFill>
                <a:srgbClr val="1E3A8A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32177" y="2123393"/>
            <a:ext cx="4784964" cy="86177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>
                <a:solidFill>
                  <a:srgbClr val="1E40AF"/>
                </a:solidFill>
                <a:latin typeface="Noto Sans Bengali"/>
              </a:rPr>
              <a:t>• সহজ </a:t>
            </a:r>
            <a:r>
              <a:rPr sz="2800" b="1" i="0" u="none" dirty="0" err="1">
                <a:solidFill>
                  <a:srgbClr val="1E40AF"/>
                </a:solidFill>
                <a:latin typeface="Noto Sans Bengali"/>
              </a:rPr>
              <a:t>সম্পাদনা</a:t>
            </a:r>
            <a:r>
              <a:rPr sz="2800" b="1" i="0" u="none" dirty="0">
                <a:solidFill>
                  <a:srgbClr val="1E40AF"/>
                </a:solidFill>
                <a:latin typeface="Noto Sans Bengali"/>
              </a:rPr>
              <a:t>:</a:t>
            </a:r>
            <a:endParaRPr lang="en-US" sz="2800" b="0" i="0" u="none" dirty="0" smtClean="0">
              <a:solidFill>
                <a:srgbClr val="1E40AF"/>
              </a:solidFill>
              <a:latin typeface="Noto Sans Bengali"/>
            </a:endParaRPr>
          </a:p>
          <a:p>
            <a:pPr algn="l"/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কোনো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দাগ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না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রেখে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সহজেই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মুছে</a:t>
            </a:r>
            <a:r>
              <a:rPr lang="en-US" sz="28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2800" b="0" i="0" u="none" dirty="0" err="1" smtClean="0">
                <a:solidFill>
                  <a:srgbClr val="1E40AF"/>
                </a:solidFill>
                <a:latin typeface="Noto Sans Bengali"/>
              </a:rPr>
              <a:t>সংশোধন</a:t>
            </a:r>
            <a:r>
              <a:rPr sz="2800" b="0" i="0" u="none" dirty="0">
                <a:solidFill>
                  <a:srgbClr val="1E40AF"/>
                </a:solidFill>
                <a:latin typeface="Noto Sans Bengal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7685" y="3300428"/>
            <a:ext cx="4724400" cy="9848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 dirty="0">
                <a:solidFill>
                  <a:srgbClr val="1E40AF"/>
                </a:solidFill>
                <a:latin typeface="Noto Sans Bengali"/>
              </a:rPr>
              <a:t>• </a:t>
            </a:r>
            <a:r>
              <a:rPr sz="3200" b="1" i="0" u="none" dirty="0" err="1" smtClean="0">
                <a:solidFill>
                  <a:srgbClr val="1E40AF"/>
                </a:solidFill>
                <a:latin typeface="Noto Sans Bengali"/>
              </a:rPr>
              <a:t>স্থায়ী</a:t>
            </a:r>
            <a:r>
              <a:rPr lang="en-US" sz="3200" b="1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1E40AF"/>
                </a:solidFill>
                <a:latin typeface="Noto Sans Bengali"/>
              </a:rPr>
              <a:t>সংরক্ষণ</a:t>
            </a:r>
            <a:r>
              <a:rPr sz="3200" b="1" i="0" u="none" dirty="0" smtClean="0">
                <a:solidFill>
                  <a:srgbClr val="1E40AF"/>
                </a:solidFill>
                <a:latin typeface="Noto Sans Bengali"/>
              </a:rPr>
              <a:t>:</a:t>
            </a:r>
            <a:r>
              <a:rPr lang="en-US" sz="3200" b="1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ফাইল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হিসেবে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জমা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রেখে</a:t>
            </a:r>
            <a:r>
              <a:rPr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>
                <a:solidFill>
                  <a:srgbClr val="1E40AF"/>
                </a:solidFill>
                <a:latin typeface="Noto Sans Bengali"/>
              </a:rPr>
              <a:t>যত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খুশি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কপি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প্রিন্ট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করা</a:t>
            </a:r>
            <a:r>
              <a:rPr lang="en-US" sz="3200" b="0" i="0" u="none" dirty="0" smtClean="0">
                <a:solidFill>
                  <a:srgbClr val="1E40AF"/>
                </a:solidFill>
                <a:latin typeface="Noto Sans Bengali"/>
              </a:rPr>
              <a:t> </a:t>
            </a:r>
            <a:r>
              <a:rPr sz="3200" b="0" i="0" u="none" dirty="0" err="1" smtClean="0">
                <a:solidFill>
                  <a:srgbClr val="1E40AF"/>
                </a:solidFill>
                <a:latin typeface="Noto Sans Bengali"/>
              </a:rPr>
              <a:t>যায়</a:t>
            </a:r>
            <a:r>
              <a:rPr sz="3200" b="0" i="0" u="none" dirty="0">
                <a:solidFill>
                  <a:srgbClr val="1E40AF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24600" y="1708048"/>
            <a:ext cx="5257800" cy="895350"/>
          </a:xfrm>
          <a:prstGeom prst="roundRect">
            <a:avLst>
              <a:gd name="adj" fmla="val 12765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476601" y="2780379"/>
            <a:ext cx="5257800" cy="895350"/>
          </a:xfrm>
          <a:prstGeom prst="roundRect">
            <a:avLst>
              <a:gd name="adj" fmla="val 12765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93538" y="3852710"/>
            <a:ext cx="5257800" cy="895350"/>
          </a:xfrm>
          <a:prstGeom prst="roundRect">
            <a:avLst>
              <a:gd name="adj" fmla="val 12765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43650" y="1708048"/>
            <a:ext cx="38100" cy="8953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60242" y="2774922"/>
            <a:ext cx="38100" cy="8953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41192" y="3841796"/>
            <a:ext cx="38100" cy="89535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7" y="1524000"/>
            <a:ext cx="52578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17" y="1543050"/>
            <a:ext cx="52578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3059" y="250085"/>
            <a:ext cx="169277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59669"/>
                </a:solidFill>
                <a:latin typeface="Noto Sans Bengali"/>
              </a:rPr>
              <a:t>ইনপুট</a:t>
            </a:r>
            <a:r>
              <a:rPr lang="en-US" sz="3200" b="1" i="0" u="none" dirty="0" smtClean="0">
                <a:solidFill>
                  <a:srgbClr val="059669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59669"/>
                </a:solidFill>
                <a:latin typeface="Noto Sans Bengali"/>
              </a:rPr>
              <a:t>মাধ্যম</a:t>
            </a:r>
            <a:endParaRPr sz="3200" b="1" i="0" u="none" dirty="0">
              <a:solidFill>
                <a:srgbClr val="059669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3059" y="789736"/>
            <a:ext cx="509113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কি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বোর্ডের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পরিচিতি</a:t>
            </a:r>
            <a:r>
              <a:rPr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>
                <a:solidFill>
                  <a:srgbClr val="0F172A"/>
                </a:solidFill>
                <a:latin typeface="Noto Sans Bengali"/>
              </a:rPr>
              <a:t>ও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গুরুত্বপূর্ণ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কী</a:t>
            </a:r>
            <a:r>
              <a:rPr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>
                <a:solidFill>
                  <a:srgbClr val="0F172A"/>
                </a:solidFill>
                <a:latin typeface="Noto Sans Bengali"/>
              </a:rPr>
              <a:t>(Key)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1810060"/>
            <a:ext cx="107721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65F46"/>
                </a:solidFill>
                <a:latin typeface="Noto Sans Bengali"/>
              </a:rPr>
              <a:t>Enter Key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53200" y="2184298"/>
            <a:ext cx="473847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নতুন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প্যারাগ্রাফ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তৈরি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বা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নিচের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লাইনে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যাওয়ার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জন্য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7217" y="2882391"/>
            <a:ext cx="152605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65F46"/>
                </a:solidFill>
                <a:latin typeface="Noto Sans Bengali"/>
              </a:rPr>
              <a:t>Spacebar Key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469" y="3182889"/>
            <a:ext cx="52738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দুইটি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শব্দের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মাঝে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ফাঁকা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জায়গা</a:t>
            </a:r>
            <a:r>
              <a:rPr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(Space)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তৈরি</a:t>
            </a:r>
            <a:r>
              <a:rPr lang="en-US" sz="24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 smtClean="0">
                <a:solidFill>
                  <a:srgbClr val="334155"/>
                </a:solidFill>
                <a:latin typeface="Noto Sans Bengali"/>
              </a:rPr>
              <a:t>করতে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2138" y="3895730"/>
            <a:ext cx="209031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065F46"/>
                </a:solidFill>
                <a:latin typeface="Noto Sans Bengali"/>
              </a:rPr>
              <a:t>Backspace / Delete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2138" y="4240472"/>
            <a:ext cx="485389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ভুল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অক্ষর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মুছে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ফেলার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জন্য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ব্যাকস্পেস</a:t>
            </a:r>
            <a:r>
              <a:rPr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smtClean="0">
                <a:solidFill>
                  <a:srgbClr val="334155"/>
                </a:solidFill>
                <a:latin typeface="Noto Sans Bengali"/>
              </a:rPr>
              <a:t>ও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ডিলিট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ব্যবহার</a:t>
            </a:r>
            <a:r>
              <a:rPr lang="en-US" sz="2000" b="0" i="0" u="none" dirty="0" smtClean="0">
                <a:solidFill>
                  <a:srgbClr val="334155"/>
                </a:solidFill>
                <a:latin typeface="Noto Sans Bengali"/>
              </a:rPr>
              <a:t>  </a:t>
            </a:r>
            <a:r>
              <a:rPr sz="2000" b="0" i="0" u="none" dirty="0" err="1" smtClean="0">
                <a:solidFill>
                  <a:srgbClr val="334155"/>
                </a:solidFill>
                <a:latin typeface="Noto Sans Bengali"/>
              </a:rPr>
              <a:t>হয়</a:t>
            </a:r>
            <a:r>
              <a:rPr sz="20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24" y="179045"/>
            <a:ext cx="11221359" cy="577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2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54850" y="1716958"/>
            <a:ext cx="3505200" cy="2038350"/>
          </a:xfrm>
          <a:prstGeom prst="roundRect">
            <a:avLst>
              <a:gd name="adj" fmla="val 7476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88650" y="1763366"/>
            <a:ext cx="3505200" cy="2038350"/>
          </a:xfrm>
          <a:prstGeom prst="roundRect">
            <a:avLst>
              <a:gd name="adj" fmla="val 7476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22450" y="1791929"/>
            <a:ext cx="3505200" cy="2038350"/>
          </a:xfrm>
          <a:prstGeom prst="roundRect">
            <a:avLst>
              <a:gd name="adj" fmla="val 7476"/>
            </a:avLst>
          </a:prstGeom>
          <a:solidFill>
            <a:schemeClr val="tx2">
              <a:lumMod val="20000"/>
              <a:lumOff val="80000"/>
            </a:schemeClr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169175" y="2097958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900926" y="2069713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626269" y="2114858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23925" y="184036"/>
            <a:ext cx="1567737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6366F1"/>
                </a:solidFill>
                <a:latin typeface="Noto Sans Bengali"/>
              </a:rPr>
              <a:t>কার্যপ্রণালী</a:t>
            </a:r>
            <a:endParaRPr sz="3600" b="1" i="0" u="none" dirty="0">
              <a:solidFill>
                <a:srgbClr val="6366F1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479" y="718210"/>
            <a:ext cx="5309146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নতুন</a:t>
            </a:r>
            <a:r>
              <a:rPr lang="en-US"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ডকুমেন্ট</a:t>
            </a:r>
            <a:r>
              <a:rPr lang="en-US"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তৈরির</a:t>
            </a:r>
            <a:r>
              <a:rPr lang="en-US"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৩টি</a:t>
            </a:r>
            <a:r>
              <a:rPr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সহজ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ধাপ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6300" y="2090275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Noto Sans Bengali"/>
              </a:rPr>
              <a:t>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6498" y="2073014"/>
            <a:ext cx="1280800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প্রোগ্রাম</a:t>
            </a:r>
            <a:r>
              <a:rPr lang="en-US" sz="24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চালু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3925" y="2627726"/>
            <a:ext cx="2971800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স্টার্ট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মেনু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থেকে</a:t>
            </a:r>
            <a:r>
              <a:rPr sz="2000" b="1" i="0" u="none" dirty="0" smtClean="0">
                <a:solidFill>
                  <a:srgbClr val="475569"/>
                </a:solidFill>
                <a:latin typeface="Noto Sans Bengali"/>
              </a:rPr>
              <a:t> MS 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Word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বা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অন্য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কোনো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ওয়ার্ড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প্রসেসর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নির্বাচন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0100" y="2077691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Noto Sans Bengali"/>
              </a:rP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05094" y="2073719"/>
            <a:ext cx="156613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নতুন</a:t>
            </a:r>
            <a:r>
              <a:rPr lang="en-US" sz="24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পাতা</a:t>
            </a:r>
            <a:r>
              <a:rPr lang="en-US" sz="24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গ্রহণ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02260" y="2624120"/>
            <a:ext cx="3220139" cy="5180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1" i="0" u="none" dirty="0">
                <a:solidFill>
                  <a:srgbClr val="475569"/>
                </a:solidFill>
                <a:latin typeface="Noto Sans Bengali"/>
              </a:rPr>
              <a:t>New Document </a:t>
            </a:r>
            <a:r>
              <a:rPr b="1" i="0" u="none" dirty="0" err="1" smtClean="0">
                <a:solidFill>
                  <a:srgbClr val="475569"/>
                </a:solidFill>
                <a:latin typeface="Noto Sans Bengali"/>
              </a:rPr>
              <a:t>বা</a:t>
            </a:r>
            <a:r>
              <a:rPr lang="en-US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475569"/>
                </a:solidFill>
                <a:latin typeface="Noto Sans Bengali"/>
              </a:rPr>
              <a:t>ফাঁকা</a:t>
            </a:r>
            <a:r>
              <a:rPr lang="en-US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475569"/>
                </a:solidFill>
                <a:latin typeface="Noto Sans Bengali"/>
              </a:rPr>
              <a:t>পৃষ্ঠা</a:t>
            </a:r>
            <a:r>
              <a:rPr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b="1" i="0" u="none" dirty="0">
                <a:solidFill>
                  <a:srgbClr val="475569"/>
                </a:solidFill>
                <a:latin typeface="Noto Sans Bengali"/>
              </a:rPr>
              <a:t>(Blank Document) </a:t>
            </a:r>
            <a:r>
              <a:rPr b="1" i="0" u="none" dirty="0" err="1" smtClean="0">
                <a:solidFill>
                  <a:srgbClr val="475569"/>
                </a:solidFill>
                <a:latin typeface="Noto Sans Bengali"/>
              </a:rPr>
              <a:t>নির্বাচন</a:t>
            </a:r>
            <a:r>
              <a:rPr lang="en-US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475569"/>
                </a:solidFill>
                <a:latin typeface="Noto Sans Bengali"/>
              </a:rPr>
              <a:t>করা</a:t>
            </a:r>
            <a:r>
              <a:rPr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3900" y="2106254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 dirty="0" smtClean="0">
                <a:solidFill>
                  <a:srgbClr val="FFFFFF"/>
                </a:solidFill>
                <a:latin typeface="Noto Sans Bengali"/>
              </a:rPr>
              <a:t>৩</a:t>
            </a:r>
            <a:endParaRPr sz="1500" b="1" i="0" u="none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39638" y="2073014"/>
            <a:ext cx="146995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লেখা</a:t>
            </a:r>
            <a:r>
              <a:rPr lang="en-US" sz="24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শুরু</a:t>
            </a:r>
            <a:r>
              <a:rPr lang="en-US" sz="24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F172A"/>
                </a:solidFill>
                <a:latin typeface="Noto Sans Bengali"/>
              </a:rPr>
              <a:t>করা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36775" y="2572808"/>
            <a:ext cx="29718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কার্সরের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স্থানে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কি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বোর্ড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ব্যবহার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করে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তথ্য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টাইপ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শুরু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করা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143125"/>
            <a:ext cx="52578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291" y="1398059"/>
            <a:ext cx="5257800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8057" y="267462"/>
            <a:ext cx="1756891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0284C7"/>
                </a:solidFill>
                <a:latin typeface="Noto Sans Bengali"/>
              </a:rPr>
              <a:t>সৌন্দর্য</a:t>
            </a:r>
            <a:r>
              <a:rPr lang="en-US" sz="3600" b="1" i="0" u="none" dirty="0" smtClean="0">
                <a:solidFill>
                  <a:srgbClr val="0284C7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284C7"/>
                </a:solidFill>
                <a:latin typeface="Noto Sans Bengali"/>
              </a:rPr>
              <a:t>বর্ধন</a:t>
            </a:r>
            <a:endParaRPr sz="3600" b="1" i="0" u="none" dirty="0">
              <a:solidFill>
                <a:srgbClr val="0284C7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46048" y="734961"/>
            <a:ext cx="5071901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টেক্সট</a:t>
            </a:r>
            <a:r>
              <a:rPr lang="en-US"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ফরম্যাটিং</a:t>
            </a:r>
            <a:r>
              <a:rPr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ও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ফন্ট</a:t>
            </a:r>
            <a:r>
              <a:rPr lang="en-US" sz="36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সাজানো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65139" y="1616470"/>
            <a:ext cx="5281234" cy="878305"/>
            <a:chOff x="850490" y="1733668"/>
            <a:chExt cx="5281234" cy="878305"/>
          </a:xfrm>
        </p:grpSpPr>
        <p:pic>
          <p:nvPicPr>
            <p:cNvPr id="4" name="Picture 3" descr="image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0490" y="1733668"/>
              <a:ext cx="336448" cy="48598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372214" y="1765800"/>
              <a:ext cx="1829027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rgbClr val="0F172A"/>
                  </a:solidFill>
                  <a:latin typeface="Noto Sans Bengali"/>
                </a:rPr>
                <a:t>Bold (</a:t>
              </a:r>
              <a:r>
                <a:rPr sz="2400" b="1" i="0" u="none" dirty="0" err="1">
                  <a:solidFill>
                    <a:srgbClr val="0F172A"/>
                  </a:solidFill>
                  <a:latin typeface="Noto Sans Bengali"/>
                </a:rPr>
                <a:t>গাঢ়করা</a:t>
              </a:r>
              <a:r>
                <a:rPr sz="2400" b="1" i="0" u="none" dirty="0">
                  <a:solidFill>
                    <a:srgbClr val="0F172A"/>
                  </a:solidFill>
                  <a:latin typeface="Noto Sans Bengali"/>
                </a:rPr>
                <a:t>)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7449" y="2181086"/>
              <a:ext cx="4844275" cy="43088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লেখাকে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মোটা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বা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গাঢ়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করতে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ব্যবহার</a:t>
              </a:r>
              <a:r>
                <a:rPr lang="en-US" sz="2800" b="1" i="0" u="none" dirty="0" smtClean="0">
                  <a:solidFill>
                    <a:srgbClr val="00B050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00B050"/>
                  </a:solidFill>
                  <a:latin typeface="Noto Sans Bengali"/>
                </a:rPr>
                <a:t>হয়</a:t>
              </a:r>
              <a:r>
                <a:rPr sz="2800" b="1" i="0" u="none" dirty="0">
                  <a:solidFill>
                    <a:srgbClr val="00B050"/>
                  </a:solidFill>
                  <a:latin typeface="Noto Sans Bengali"/>
                </a:rPr>
                <a:t>।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123814" y="2691883"/>
            <a:ext cx="5461187" cy="971280"/>
            <a:chOff x="799044" y="2574926"/>
            <a:chExt cx="5461187" cy="971280"/>
          </a:xfrm>
        </p:grpSpPr>
        <p:pic>
          <p:nvPicPr>
            <p:cNvPr id="5" name="Picture 4" descr="imag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9044" y="2574926"/>
              <a:ext cx="438150" cy="63288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372214" y="2674957"/>
              <a:ext cx="1944443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rgbClr val="0F172A"/>
                  </a:solidFill>
                  <a:latin typeface="Noto Sans Bengali"/>
                </a:rPr>
                <a:t>Italic (</a:t>
              </a:r>
              <a:r>
                <a:rPr sz="2400" b="1" i="0" u="none" dirty="0" err="1" smtClean="0">
                  <a:solidFill>
                    <a:srgbClr val="0F172A"/>
                  </a:solidFill>
                  <a:latin typeface="Noto Sans Bengali"/>
                </a:rPr>
                <a:t>বাঁকা</a:t>
              </a:r>
              <a:r>
                <a:rPr lang="en-US" sz="2400" b="1" i="0" u="none" dirty="0" smtClean="0">
                  <a:solidFill>
                    <a:srgbClr val="0F172A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0F172A"/>
                  </a:solidFill>
                  <a:latin typeface="Noto Sans Bengali"/>
                </a:rPr>
                <a:t>করা</a:t>
              </a:r>
              <a:r>
                <a:rPr sz="2400" b="1" i="0" u="none" dirty="0">
                  <a:solidFill>
                    <a:srgbClr val="0F172A"/>
                  </a:solidFill>
                  <a:latin typeface="Noto Sans Bengali"/>
                </a:rPr>
                <a:t>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70082" y="3115319"/>
              <a:ext cx="4990149" cy="43088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লেখাকে</a:t>
              </a:r>
              <a:r>
                <a:rPr lang="en-US" sz="28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কিছুটা</a:t>
              </a:r>
              <a:r>
                <a:rPr lang="en-US" sz="28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বাঁকা</a:t>
              </a:r>
              <a:r>
                <a:rPr lang="en-US" sz="28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স্টাইল</a:t>
              </a:r>
              <a:r>
                <a:rPr lang="en-US" sz="28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দেওয়ার</a:t>
              </a:r>
              <a:r>
                <a:rPr lang="en-US" sz="28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800" b="1" i="0" u="none" dirty="0" err="1" smtClean="0">
                  <a:solidFill>
                    <a:srgbClr val="64748B"/>
                  </a:solidFill>
                  <a:latin typeface="Noto Sans Bengali"/>
                </a:rPr>
                <a:t>জন্য</a:t>
              </a:r>
              <a:r>
                <a:rPr sz="2800" b="1" i="0" u="none" dirty="0">
                  <a:solidFill>
                    <a:srgbClr val="64748B"/>
                  </a:solidFill>
                  <a:latin typeface="Noto Sans Bengali"/>
                </a:rPr>
                <a:t>।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088057" y="3862412"/>
            <a:ext cx="5099931" cy="769624"/>
            <a:chOff x="831932" y="3597314"/>
            <a:chExt cx="5099931" cy="769624"/>
          </a:xfrm>
        </p:grpSpPr>
        <p:pic>
          <p:nvPicPr>
            <p:cNvPr id="6" name="Picture 5" descr="image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1932" y="3597314"/>
              <a:ext cx="438150" cy="542471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1287449" y="3637417"/>
              <a:ext cx="2191306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000" b="1" i="0" u="none" dirty="0">
                  <a:solidFill>
                    <a:srgbClr val="0F172A"/>
                  </a:solidFill>
                  <a:latin typeface="Noto Sans Bengali"/>
                </a:rPr>
                <a:t>Underline (</a:t>
              </a:r>
              <a:r>
                <a:rPr sz="2000" b="1" i="0" u="none" dirty="0" err="1" smtClean="0">
                  <a:solidFill>
                    <a:srgbClr val="0F172A"/>
                  </a:solidFill>
                  <a:latin typeface="Noto Sans Bengali"/>
                </a:rPr>
                <a:t>নিচে</a:t>
              </a:r>
              <a:r>
                <a:rPr lang="en-US" sz="2000" b="1" i="0" u="none" dirty="0" smtClean="0">
                  <a:solidFill>
                    <a:srgbClr val="0F172A"/>
                  </a:solidFill>
                  <a:latin typeface="Noto Sans Bengali"/>
                </a:rPr>
                <a:t> </a:t>
              </a:r>
              <a:r>
                <a:rPr sz="2000" b="1" i="0" u="none" dirty="0" err="1" smtClean="0">
                  <a:solidFill>
                    <a:srgbClr val="0F172A"/>
                  </a:solidFill>
                  <a:latin typeface="Noto Sans Bengali"/>
                </a:rPr>
                <a:t>দাগ</a:t>
              </a:r>
              <a:r>
                <a:rPr sz="2000" b="1" i="0" u="none" dirty="0">
                  <a:solidFill>
                    <a:srgbClr val="0F172A"/>
                  </a:solidFill>
                  <a:latin typeface="Noto Sans Bengali"/>
                </a:rPr>
                <a:t>)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34451" y="3997606"/>
              <a:ext cx="4597412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গুরুত্বপূর্ণ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লেখার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নিচে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দাগ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টানতে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ব্যবহার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হয়</a:t>
              </a:r>
              <a:r>
                <a:rPr sz="2400" b="1" i="0" u="none" dirty="0">
                  <a:solidFill>
                    <a:srgbClr val="64748B"/>
                  </a:solidFill>
                  <a:latin typeface="Noto Sans Bengali"/>
                </a:rPr>
                <a:t>।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46064" y="4970433"/>
            <a:ext cx="4943645" cy="764422"/>
            <a:chOff x="791575" y="4528003"/>
            <a:chExt cx="4943645" cy="764422"/>
          </a:xfrm>
        </p:grpSpPr>
        <p:pic>
          <p:nvPicPr>
            <p:cNvPr id="7" name="Picture 6" descr="imag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1575" y="4528003"/>
              <a:ext cx="438150" cy="47466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287449" y="4562872"/>
              <a:ext cx="2535951" cy="307777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000" b="1" i="0" u="none" dirty="0">
                  <a:solidFill>
                    <a:srgbClr val="0F172A"/>
                  </a:solidFill>
                  <a:latin typeface="Noto Sans Bengali"/>
                </a:rPr>
                <a:t>Font Color (রঙ </a:t>
              </a:r>
              <a:r>
                <a:rPr sz="2000" b="1" i="0" u="none" dirty="0" err="1">
                  <a:solidFill>
                    <a:srgbClr val="0F172A"/>
                  </a:solidFill>
                  <a:latin typeface="Noto Sans Bengali"/>
                </a:rPr>
                <a:t>পরিবর্তন</a:t>
              </a:r>
              <a:r>
                <a:rPr sz="2000" b="1" i="0" u="none" dirty="0">
                  <a:solidFill>
                    <a:srgbClr val="0F172A"/>
                  </a:solidFill>
                  <a:latin typeface="Noto Sans Bengali"/>
                </a:rPr>
                <a:t>)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37194" y="4923093"/>
              <a:ext cx="4498026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লেখাকে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বিভিন্ন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রঙে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রঙিন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করতে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ব্যবহার</a:t>
              </a:r>
              <a:r>
                <a:rPr lang="en-US" sz="2400" b="1" i="0" u="none" dirty="0" smtClean="0">
                  <a:solidFill>
                    <a:srgbClr val="64748B"/>
                  </a:solidFill>
                  <a:latin typeface="Noto Sans Bengali"/>
                </a:rPr>
                <a:t> </a:t>
              </a:r>
              <a:r>
                <a:rPr sz="2400" b="1" i="0" u="none" dirty="0" err="1" smtClean="0">
                  <a:solidFill>
                    <a:srgbClr val="64748B"/>
                  </a:solidFill>
                  <a:latin typeface="Noto Sans Bengali"/>
                </a:rPr>
                <a:t>হয়</a:t>
              </a:r>
              <a:r>
                <a:rPr sz="2400" b="1" i="0" u="none" dirty="0">
                  <a:solidFill>
                    <a:srgbClr val="64748B"/>
                  </a:solidFill>
                  <a:latin typeface="Noto Sans Bengali"/>
                </a:rPr>
                <a:t>।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62700" y="1331565"/>
            <a:ext cx="5257800" cy="1143000"/>
          </a:xfrm>
          <a:prstGeom prst="roundRect">
            <a:avLst>
              <a:gd name="adj" fmla="val 10000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55940" y="2886075"/>
            <a:ext cx="5257800" cy="914400"/>
          </a:xfrm>
          <a:prstGeom prst="roundRect">
            <a:avLst>
              <a:gd name="adj" fmla="val 12500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55940" y="4257675"/>
            <a:ext cx="5257800" cy="914400"/>
          </a:xfrm>
          <a:prstGeom prst="roundRect">
            <a:avLst>
              <a:gd name="adj" fmla="val 12500"/>
            </a:avLst>
          </a:prstGeom>
          <a:solidFill>
            <a:srgbClr val="F0FD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55940" y="1331565"/>
            <a:ext cx="38100" cy="11430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87280" y="2886075"/>
            <a:ext cx="3810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55940" y="4257675"/>
            <a:ext cx="38100" cy="91440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1533525"/>
            <a:ext cx="5257800" cy="39052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1609725"/>
            <a:ext cx="52578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37303" y="348734"/>
            <a:ext cx="184826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D9488"/>
                </a:solidFill>
                <a:latin typeface="Noto Sans Bengali"/>
              </a:rPr>
              <a:t>সুরক্ষা</a:t>
            </a:r>
            <a:r>
              <a:rPr sz="2400" b="1" i="0" u="none" dirty="0">
                <a:solidFill>
                  <a:srgbClr val="0D9488"/>
                </a:solidFill>
                <a:latin typeface="Noto Sans Bengali"/>
              </a:rPr>
              <a:t> ও </a:t>
            </a:r>
            <a:r>
              <a:rPr sz="2400" b="1" i="0" u="none" dirty="0" err="1" smtClean="0">
                <a:solidFill>
                  <a:srgbClr val="0D9488"/>
                </a:solidFill>
                <a:latin typeface="Noto Sans Bengali"/>
              </a:rPr>
              <a:t>তথ্য</a:t>
            </a:r>
            <a:r>
              <a:rPr lang="en-US" sz="2400" b="1" i="0" u="none" dirty="0" smtClean="0">
                <a:solidFill>
                  <a:srgbClr val="0D9488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D9488"/>
                </a:solidFill>
                <a:latin typeface="Noto Sans Bengali"/>
              </a:rPr>
              <a:t>জমা</a:t>
            </a:r>
            <a:endParaRPr sz="2400" b="1" i="0" u="none" dirty="0">
              <a:solidFill>
                <a:srgbClr val="0D9488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7303" y="819150"/>
            <a:ext cx="478336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ডকুমেন্ট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সংরক্ষণ</a:t>
            </a:r>
            <a:r>
              <a:rPr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(Saving File)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53200" y="1331565"/>
            <a:ext cx="3278141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115E59"/>
                </a:solidFill>
                <a:latin typeface="Noto Sans Bengali"/>
              </a:rPr>
              <a:t>সেভ</a:t>
            </a:r>
            <a:r>
              <a:rPr lang="en-US" sz="3200" b="1" i="0" u="none" dirty="0" smtClean="0">
                <a:solidFill>
                  <a:srgbClr val="115E59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115E59"/>
                </a:solidFill>
                <a:latin typeface="Noto Sans Bengali"/>
              </a:rPr>
              <a:t>করার</a:t>
            </a:r>
            <a:r>
              <a:rPr lang="en-US" sz="3200" b="1" i="0" u="none" dirty="0" smtClean="0">
                <a:solidFill>
                  <a:srgbClr val="115E59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115E59"/>
                </a:solidFill>
                <a:latin typeface="Noto Sans Bengali"/>
              </a:rPr>
              <a:t>প্রয়োজনীয়তা</a:t>
            </a:r>
            <a:endParaRPr sz="3200" b="1" i="0" u="none" dirty="0">
              <a:solidFill>
                <a:srgbClr val="115E59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91300" y="1826865"/>
            <a:ext cx="49339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334155"/>
                </a:solidFill>
                <a:latin typeface="Noto Sans Bengali"/>
              </a:rPr>
              <a:t>বিদ্যু</a:t>
            </a:r>
            <a:r>
              <a:rPr sz="2000" b="1" i="0" u="none" dirty="0">
                <a:solidFill>
                  <a:srgbClr val="334155"/>
                </a:solidFill>
                <a:latin typeface="Noto Sans Bengali"/>
              </a:rPr>
              <a:t>ৎ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চলে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গেলে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যেন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লেখা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হারিয়ে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না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যায়</a:t>
            </a:r>
            <a:r>
              <a:rPr sz="2000" b="1" i="0" u="none" dirty="0">
                <a:solidFill>
                  <a:srgbClr val="334155"/>
                </a:solidFill>
                <a:latin typeface="Noto Sans Bengali"/>
              </a:rPr>
              <a:t>,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সেজন্য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ফাইল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সেভ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করতে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হয়</a:t>
            </a:r>
            <a:r>
              <a:rPr sz="2000" b="1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4540" y="2840604"/>
            <a:ext cx="708527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115E59"/>
                </a:solidFill>
                <a:latin typeface="Noto Sans Bengali"/>
              </a:rPr>
              <a:t>পদ্ধতি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4540" y="3381375"/>
            <a:ext cx="5541582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334155"/>
                </a:solidFill>
                <a:latin typeface="Noto Sans Bengali"/>
              </a:rPr>
              <a:t>File Menu ➔ Save এ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ক্লিক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একটি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নির্দিষ্ট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নাম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দিয়ে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সেভ</a:t>
            </a:r>
            <a:r>
              <a:rPr lang="en-US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b="1" i="0" u="none" dirty="0" err="1" smtClean="0">
                <a:solidFill>
                  <a:srgbClr val="334155"/>
                </a:solidFill>
                <a:latin typeface="Noto Sans Bengali"/>
              </a:rPr>
              <a:t>করা</a:t>
            </a:r>
            <a:r>
              <a:rPr b="1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4540" y="4241698"/>
            <a:ext cx="261930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115E59"/>
                </a:solidFill>
                <a:latin typeface="Noto Sans Bengali"/>
              </a:rPr>
              <a:t>দ্রুত</a:t>
            </a:r>
            <a:r>
              <a:rPr lang="en-US" sz="2400" b="1" i="0" u="none" dirty="0" smtClean="0">
                <a:solidFill>
                  <a:srgbClr val="115E5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115E59"/>
                </a:solidFill>
                <a:latin typeface="Noto Sans Bengali"/>
              </a:rPr>
              <a:t>সেভ</a:t>
            </a:r>
            <a:r>
              <a:rPr sz="2400" b="1" i="0" u="none" dirty="0" smtClean="0">
                <a:solidFill>
                  <a:srgbClr val="115E59"/>
                </a:solidFill>
                <a:latin typeface="Noto Sans Bengali"/>
              </a:rPr>
              <a:t> </a:t>
            </a:r>
            <a:r>
              <a:rPr sz="2400" b="1" i="0" u="none" dirty="0">
                <a:solidFill>
                  <a:srgbClr val="115E59"/>
                </a:solidFill>
                <a:latin typeface="Noto Sans Bengali"/>
              </a:rPr>
              <a:t>(Short Cut)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4540" y="4752975"/>
            <a:ext cx="494045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কি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বোর্ডের</a:t>
            </a:r>
            <a:r>
              <a:rPr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>
                <a:solidFill>
                  <a:srgbClr val="334155"/>
                </a:solidFill>
                <a:latin typeface="Noto Sans Bengali"/>
              </a:rPr>
              <a:t>Ctrl + S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চেপে</a:t>
            </a:r>
            <a:r>
              <a:rPr lang="en-US" sz="2000" b="1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দ্রুত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ফাইল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সংরক্ষণ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করা</a:t>
            </a:r>
            <a:r>
              <a:rPr lang="en-US" sz="2000" b="1" i="0" u="none" dirty="0" smtClean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334155"/>
                </a:solidFill>
                <a:latin typeface="Noto Sans Bengali"/>
              </a:rPr>
              <a:t>যায়</a:t>
            </a:r>
            <a:r>
              <a:rPr sz="2000" b="1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143125"/>
            <a:ext cx="5257800" cy="36195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9349" y="1484210"/>
            <a:ext cx="5315377" cy="388958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141" y="1649403"/>
            <a:ext cx="493878" cy="65344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083" y="2835504"/>
            <a:ext cx="536756" cy="65344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551" y="3975671"/>
            <a:ext cx="456307" cy="7905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2025" y="351503"/>
            <a:ext cx="118462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E11D48"/>
                </a:solidFill>
                <a:latin typeface="Noto Sans Bengali"/>
              </a:rPr>
              <a:t>আউটপুট</a:t>
            </a:r>
            <a:r>
              <a:rPr lang="en-US" sz="2000" b="1" i="0" u="none" dirty="0" smtClean="0">
                <a:solidFill>
                  <a:srgbClr val="E11D48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E11D48"/>
                </a:solidFill>
                <a:latin typeface="Noto Sans Bengali"/>
              </a:rPr>
              <a:t>গ্রহণ</a:t>
            </a:r>
            <a:endParaRPr sz="2000" b="1" i="0" u="none" dirty="0">
              <a:solidFill>
                <a:srgbClr val="E11D48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670233"/>
            <a:ext cx="4360168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ডকুমেন্ট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প্রিন্ট</a:t>
            </a:r>
            <a:r>
              <a:rPr lang="en-US"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 smtClean="0">
                <a:solidFill>
                  <a:srgbClr val="0F172A"/>
                </a:solidFill>
                <a:latin typeface="Noto Sans Bengali"/>
              </a:rPr>
              <a:t>করা</a:t>
            </a:r>
            <a:r>
              <a:rPr sz="32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(Printing)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0175" y="1591754"/>
            <a:ext cx="1479572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কাগজে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মুদ্রণ</a:t>
            </a:r>
            <a:endParaRPr sz="28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00175" y="2024984"/>
            <a:ext cx="488435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কম্পিউটারের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লেখা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কাগজে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বের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করার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মাধ্যম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হলো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প্রিন্টার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1819" y="2702511"/>
            <a:ext cx="194925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oto Sans Bengali"/>
              </a:rPr>
              <a:t>Print Preview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8750" y="3181167"/>
            <a:ext cx="523059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প্রিন্ট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করার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আগে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কাগজটি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দেখতে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কেমন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হবে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তা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দেখে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নেওয়া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0258" y="3947960"/>
            <a:ext cx="1538883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প্রিন্ট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শর্ট</a:t>
            </a:r>
            <a:r>
              <a:rPr lang="en-US" sz="28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 smtClean="0">
                <a:solidFill>
                  <a:srgbClr val="0F172A"/>
                </a:solidFill>
                <a:latin typeface="Noto Sans Bengali"/>
              </a:rPr>
              <a:t>কাট</a:t>
            </a:r>
            <a:endParaRPr sz="28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90258" y="4458406"/>
            <a:ext cx="46697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কি</a:t>
            </a:r>
            <a:r>
              <a:rPr lang="en-US"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475569"/>
                </a:solidFill>
                <a:latin typeface="Noto Sans Bengali"/>
              </a:rPr>
              <a:t>বোর্ড</a:t>
            </a:r>
            <a:r>
              <a:rPr sz="2000" b="1" i="0" u="none" dirty="0" smtClean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Noto Sans Bengali"/>
              </a:rPr>
              <a:t>থেকে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Noto Sans Bengali"/>
              </a:rPr>
              <a:t>সরাসরি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 Ctrl + P </a:t>
            </a:r>
            <a:r>
              <a:rPr sz="2000" b="1" i="0" u="none" dirty="0" err="1">
                <a:solidFill>
                  <a:srgbClr val="475569"/>
                </a:solidFill>
                <a:latin typeface="Noto Sans Bengali"/>
              </a:rPr>
              <a:t>চেপে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Noto Sans Bengali"/>
              </a:rPr>
              <a:t>কমান্ড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475569"/>
                </a:solidFill>
                <a:latin typeface="Noto Sans Bengali"/>
              </a:rPr>
              <a:t>দেওয়া</a:t>
            </a:r>
            <a:r>
              <a:rPr sz="2000" b="1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27" y="149548"/>
            <a:ext cx="11280354" cy="583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85121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74093" y="1789012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8549" y="1757516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12349" y="1757516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76300" y="3646074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610100" y="3646074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343900" y="3646074"/>
            <a:ext cx="3505200" cy="1219200"/>
          </a:xfrm>
          <a:prstGeom prst="roundRect">
            <a:avLst>
              <a:gd name="adj" fmla="val 9375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102049" y="1995641"/>
            <a:ext cx="990600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835849" y="1995641"/>
            <a:ext cx="990600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79174" y="1995641"/>
            <a:ext cx="971550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138362" y="3884199"/>
            <a:ext cx="981075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872162" y="3884199"/>
            <a:ext cx="981075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ounded Rectangle 12"/>
          <p:cNvSpPr/>
          <p:nvPr/>
        </p:nvSpPr>
        <p:spPr>
          <a:xfrm>
            <a:off x="9596437" y="3884199"/>
            <a:ext cx="1000125" cy="400050"/>
          </a:xfrm>
          <a:prstGeom prst="roundRect">
            <a:avLst>
              <a:gd name="adj" fmla="val 19047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9317" y="290202"/>
            <a:ext cx="233878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2563EB"/>
                </a:solidFill>
                <a:latin typeface="Noto Sans Bengali"/>
              </a:rPr>
              <a:t>দ্রুত</a:t>
            </a:r>
            <a:r>
              <a:rPr lang="en-US" sz="2400" b="1" i="0" u="none" dirty="0" smtClean="0">
                <a:solidFill>
                  <a:srgbClr val="2563EB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2563EB"/>
                </a:solidFill>
                <a:latin typeface="Noto Sans Bengali"/>
              </a:rPr>
              <a:t>কাজ</a:t>
            </a:r>
            <a:r>
              <a:rPr lang="en-US" sz="2400" b="1" i="0" u="none" dirty="0" smtClean="0">
                <a:solidFill>
                  <a:srgbClr val="2563EB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2563EB"/>
                </a:solidFill>
                <a:latin typeface="Noto Sans Bengali"/>
              </a:rPr>
              <a:t>করার</a:t>
            </a:r>
            <a:r>
              <a:rPr lang="en-US" sz="2400" b="1" i="0" u="none" dirty="0" smtClean="0">
                <a:solidFill>
                  <a:srgbClr val="2563EB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2563EB"/>
                </a:solidFill>
                <a:latin typeface="Noto Sans Bengali"/>
              </a:rPr>
              <a:t>কৌশল</a:t>
            </a:r>
            <a:endParaRPr sz="2400" b="1" i="0" u="none" dirty="0">
              <a:solidFill>
                <a:srgbClr val="2563EB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19317" y="743723"/>
            <a:ext cx="4708020" cy="61555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জরুরি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কি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বোর্ড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শর্টকাট</a:t>
            </a:r>
            <a:r>
              <a:rPr lang="en-US" sz="4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4000" b="1" i="0" u="none" dirty="0" err="1" smtClean="0">
                <a:solidFill>
                  <a:srgbClr val="0F172A"/>
                </a:solidFill>
                <a:latin typeface="Noto Sans Bengali"/>
              </a:rPr>
              <a:t>সমূহ</a:t>
            </a:r>
            <a:endParaRPr sz="4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11574" y="2027597"/>
            <a:ext cx="9715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FFFFFF"/>
                </a:solidFill>
                <a:latin typeface="Noto Sans Bengali"/>
              </a:rPr>
              <a:t>Ctrl + 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13906" y="2568983"/>
            <a:ext cx="196688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Copy (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অনুলিপি</a:t>
            </a:r>
            <a:r>
              <a:rPr lang="en-US" sz="2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করা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45374" y="2027597"/>
            <a:ext cx="9715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FFFFFF"/>
                </a:solidFill>
                <a:latin typeface="Noto Sans Bengali"/>
              </a:rPr>
              <a:t>Ctrl + 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82546" y="2568983"/>
            <a:ext cx="149720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Paste (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বসানো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588699" y="2027597"/>
            <a:ext cx="95250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FFFFFF"/>
                </a:solidFill>
                <a:latin typeface="Noto Sans Bengali"/>
              </a:rPr>
              <a:t>Ctrl + 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1155" y="2583731"/>
            <a:ext cx="148758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>
                <a:solidFill>
                  <a:srgbClr val="0F172A"/>
                </a:solidFill>
                <a:latin typeface="Noto Sans Bengali"/>
              </a:rPr>
              <a:t>Save (সংরক্ষণ)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47887" y="3916155"/>
            <a:ext cx="96202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FFFFFF"/>
                </a:solidFill>
                <a:latin typeface="Noto Sans Bengali"/>
              </a:rPr>
              <a:t>Ctrl + 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33809" y="4472289"/>
            <a:ext cx="159018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Print (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প্রিন্ট</a:t>
            </a:r>
            <a:r>
              <a:rPr lang="en-US" sz="2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করা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81687" y="3916155"/>
            <a:ext cx="96202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FFFFFF"/>
                </a:solidFill>
                <a:latin typeface="Noto Sans Bengali"/>
              </a:rPr>
              <a:t>Ctrl + Z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88687" y="4472289"/>
            <a:ext cx="2148025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Undo (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পূর্বাবস্থায়</a:t>
            </a:r>
            <a:r>
              <a:rPr lang="en-US" sz="2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ফেরা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5962" y="3901407"/>
            <a:ext cx="98107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FFFFFF"/>
                </a:solidFill>
                <a:latin typeface="Noto Sans Bengali"/>
              </a:rPr>
              <a:t>Ctrl + 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2311" y="4457541"/>
            <a:ext cx="226837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Select All (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সব</a:t>
            </a:r>
            <a:r>
              <a:rPr lang="en-US" sz="2000" b="1" i="0" u="none" dirty="0" smtClean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 smtClean="0">
                <a:solidFill>
                  <a:srgbClr val="0F172A"/>
                </a:solidFill>
                <a:latin typeface="Noto Sans Bengali"/>
              </a:rPr>
              <a:t>সিলেক্ট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4849" y="373003"/>
            <a:ext cx="218008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 smtClean="0">
                <a:solidFill>
                  <a:srgbClr val="059669"/>
                </a:solidFill>
                <a:latin typeface="Noto Sans Bengali"/>
              </a:rPr>
              <a:t>শ্রেণি</a:t>
            </a:r>
            <a:r>
              <a:rPr lang="en-US" sz="2400" b="1" i="0" u="none" dirty="0" smtClean="0">
                <a:solidFill>
                  <a:srgbClr val="0596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59669"/>
                </a:solidFill>
                <a:latin typeface="Noto Sans Bengali"/>
              </a:rPr>
              <a:t>কক্ষের</a:t>
            </a:r>
            <a:r>
              <a:rPr lang="en-US" sz="2400" b="1" i="0" u="none" dirty="0" smtClean="0">
                <a:solidFill>
                  <a:srgbClr val="059669"/>
                </a:solidFill>
                <a:latin typeface="Noto Sans Bengali"/>
              </a:rPr>
              <a:t> </a:t>
            </a:r>
            <a:r>
              <a:rPr sz="2400" b="1" i="0" u="none" dirty="0" err="1" smtClean="0">
                <a:solidFill>
                  <a:srgbClr val="059669"/>
                </a:solidFill>
                <a:latin typeface="Noto Sans Bengali"/>
              </a:rPr>
              <a:t>অনুশীলন</a:t>
            </a:r>
            <a:endParaRPr sz="2400" b="1" i="0" u="none" dirty="0">
              <a:solidFill>
                <a:srgbClr val="059669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28378" y="718066"/>
            <a:ext cx="1162178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 smtClean="0">
                <a:solidFill>
                  <a:srgbClr val="0F172A"/>
                </a:solidFill>
                <a:latin typeface="Noto Sans Bengali"/>
              </a:rPr>
              <a:t>মূল্যায়ন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1998" y="2241559"/>
            <a:ext cx="720445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as-IN" sz="2000" b="1" dirty="0" smtClean="0">
                <a:solidFill>
                  <a:srgbClr val="334155"/>
                </a:solidFill>
                <a:latin typeface="Noto Sans Bengali"/>
              </a:rPr>
              <a:t>১. নতুন </a:t>
            </a:r>
            <a:r>
              <a:rPr lang="as-IN" sz="2000" b="1" dirty="0">
                <a:solidFill>
                  <a:srgbClr val="334155"/>
                </a:solidFill>
                <a:latin typeface="Noto Sans Bengali"/>
              </a:rPr>
              <a:t>প্যারাগ্রাফ তৈরি করার জন্য কোনো কী চাপতে হয়?</a:t>
            </a:r>
          </a:p>
        </p:txBody>
      </p:sp>
      <p:sp>
        <p:nvSpPr>
          <p:cNvPr id="6" name="Rectangle 5"/>
          <p:cNvSpPr/>
          <p:nvPr/>
        </p:nvSpPr>
        <p:spPr>
          <a:xfrm>
            <a:off x="491998" y="3052721"/>
            <a:ext cx="4963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as-IN" sz="2000" b="1" dirty="0">
                <a:solidFill>
                  <a:srgbClr val="334155"/>
                </a:solidFill>
                <a:latin typeface="Noto Sans Bengali"/>
              </a:rPr>
              <a:t>২. লেখা মুছে ফেলার দুইটি পদ্ধতি কী কী?</a:t>
            </a:r>
          </a:p>
        </p:txBody>
      </p:sp>
      <p:sp>
        <p:nvSpPr>
          <p:cNvPr id="7" name="Rectangle 6"/>
          <p:cNvSpPr/>
          <p:nvPr/>
        </p:nvSpPr>
        <p:spPr>
          <a:xfrm>
            <a:off x="491998" y="3856703"/>
            <a:ext cx="53559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as-IN" sz="2000" b="1" dirty="0">
                <a:solidFill>
                  <a:srgbClr val="334155"/>
                </a:solidFill>
                <a:latin typeface="Noto Sans Bengali"/>
              </a:rPr>
              <a:t>৩. ফাইল সংরক্ষণের শর্টকাট কমান্ড কোনটি?</a:t>
            </a:r>
          </a:p>
        </p:txBody>
      </p:sp>
      <p:sp>
        <p:nvSpPr>
          <p:cNvPr id="8" name="Rectangle 7"/>
          <p:cNvSpPr/>
          <p:nvPr/>
        </p:nvSpPr>
        <p:spPr>
          <a:xfrm>
            <a:off x="421622" y="4667865"/>
            <a:ext cx="77035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as-IN" sz="2000" b="1" dirty="0">
                <a:solidFill>
                  <a:srgbClr val="334155"/>
                </a:solidFill>
                <a:latin typeface="Noto Sans Bengali"/>
              </a:rPr>
              <a:t>৪. সফটওয়্যারে লেখা মোটা বা গাঢ় করতে কী ব্যবহার করা হয়?</a:t>
            </a:r>
          </a:p>
        </p:txBody>
      </p:sp>
      <p:sp>
        <p:nvSpPr>
          <p:cNvPr id="9" name="Rectangle 8"/>
          <p:cNvSpPr/>
          <p:nvPr/>
        </p:nvSpPr>
        <p:spPr>
          <a:xfrm>
            <a:off x="958644" y="1525979"/>
            <a:ext cx="2698956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/>
            <a:r>
              <a:rPr lang="as-IN" sz="2800" b="1" dirty="0">
                <a:solidFill>
                  <a:srgbClr val="00B050"/>
                </a:solidFill>
                <a:latin typeface="Noto Sans Bengali"/>
              </a:rPr>
              <a:t>প্রশ্ন / কাজ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10053" y="1611313"/>
            <a:ext cx="296747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s-IN" sz="2400" b="1" dirty="0">
                <a:solidFill>
                  <a:srgbClr val="00B050"/>
                </a:solidFill>
                <a:latin typeface="Noto Sans Bengali"/>
              </a:rPr>
              <a:t>সঠিক সমাধান / উত্তর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88456" y="2256948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59669"/>
                </a:solidFill>
                <a:latin typeface="Noto Sans Bengali"/>
              </a:rPr>
              <a:t>Enter Key (</a:t>
            </a:r>
            <a:r>
              <a:rPr lang="as-IN" b="1" dirty="0">
                <a:solidFill>
                  <a:srgbClr val="059669"/>
                </a:solidFill>
                <a:latin typeface="Noto Sans Bengali"/>
              </a:rPr>
              <a:t>এন্টার কী)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288456" y="2994219"/>
            <a:ext cx="35028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59669"/>
                </a:solidFill>
                <a:latin typeface="Noto Sans Bengali"/>
              </a:rPr>
              <a:t>Backspace Key </a:t>
            </a:r>
            <a:r>
              <a:rPr lang="en-US" b="1" dirty="0" err="1">
                <a:solidFill>
                  <a:srgbClr val="059669"/>
                </a:solidFill>
                <a:latin typeface="Noto Sans Bengali"/>
              </a:rPr>
              <a:t>এবং</a:t>
            </a:r>
            <a:r>
              <a:rPr lang="en-US" b="1" dirty="0">
                <a:solidFill>
                  <a:srgbClr val="059669"/>
                </a:solidFill>
                <a:latin typeface="Noto Sans Bengali"/>
              </a:rPr>
              <a:t> Delete Key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432077" y="3854281"/>
            <a:ext cx="99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59669"/>
                </a:solidFill>
                <a:latin typeface="Noto Sans Bengali"/>
              </a:rPr>
              <a:t>Ctrl + 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32077" y="4714343"/>
            <a:ext cx="24288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59669"/>
                </a:solidFill>
                <a:latin typeface="Noto Sans Bengali"/>
              </a:rPr>
              <a:t>Bold (Ctrl + B) </a:t>
            </a:r>
            <a:r>
              <a:rPr lang="as-IN" b="1" dirty="0">
                <a:solidFill>
                  <a:srgbClr val="059669"/>
                </a:solidFill>
                <a:latin typeface="Noto Sans Bengali"/>
              </a:rPr>
              <a:t>কমান্ড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63" y="162232"/>
            <a:ext cx="11282518" cy="583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11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15" y="191728"/>
            <a:ext cx="11214919" cy="5707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546</Words>
  <Application>Microsoft Office PowerPoint</Application>
  <PresentationFormat>Widescreen</PresentationFormat>
  <Paragraphs>97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Calibri</vt:lpstr>
      <vt:lpstr>Arial</vt:lpstr>
      <vt:lpstr>Vrinda</vt:lpstr>
      <vt:lpstr>Noto Sans Bengali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35</cp:revision>
  <dcterms:created xsi:type="dcterms:W3CDTF">2013-01-27T09:14:16Z</dcterms:created>
  <dcterms:modified xsi:type="dcterms:W3CDTF">2026-10-16T14:24:40Z</dcterms:modified>
  <cp:category/>
</cp:coreProperties>
</file>