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4" r:id="rId2"/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68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30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9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1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7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006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18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82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21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59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382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03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1031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450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29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6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9A34A7-ED91-2B43-C5F0-6B587D68D1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9" y="283813"/>
            <a:ext cx="11484244" cy="63475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7A1E88B-C954-69A2-CFF2-886EEDE321C0}"/>
              </a:ext>
            </a:extLst>
          </p:cNvPr>
          <p:cNvSpPr/>
          <p:nvPr/>
        </p:nvSpPr>
        <p:spPr>
          <a:xfrm>
            <a:off x="203200" y="226662"/>
            <a:ext cx="11498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unstler Script" panose="030304020206070D0D06" pitchFamily="66" charset="0"/>
              </a:rPr>
              <a:t>Welcome dear students….</a:t>
            </a:r>
            <a:r>
              <a:rPr lang="en-US" sz="96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airwater Script Light" panose="020F0502020204030204" pitchFamily="2" charset="0"/>
              </a:rPr>
              <a:t> </a:t>
            </a:r>
            <a:endParaRPr lang="en-US" sz="9600" dirty="0">
              <a:solidFill>
                <a:srgbClr val="00B0F0"/>
              </a:solidFill>
              <a:latin typeface="Fairwater Script Light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85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57600" y="1852613"/>
            <a:ext cx="7924800" cy="3138488"/>
          </a:xfrm>
          <a:prstGeom prst="roundRect">
            <a:avLst>
              <a:gd name="adj" fmla="val 65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971925" y="4057650"/>
            <a:ext cx="7296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500312"/>
            <a:ext cx="2667000" cy="2667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925" y="3061970"/>
            <a:ext cx="219075" cy="1714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925" y="3724275"/>
            <a:ext cx="133350" cy="1714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1925" y="4238625"/>
            <a:ext cx="152400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1925" y="4505325"/>
            <a:ext cx="152400" cy="15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1690687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PRESENTER PROFILE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28812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Teacher Identification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71924" y="2340610"/>
            <a:ext cx="284543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1E293B"/>
                </a:solidFill>
                <a:latin typeface="Inter"/>
              </a:rPr>
              <a:t>Md. </a:t>
            </a:r>
            <a:r>
              <a:rPr sz="2800" b="1" i="0" u="none" dirty="0" err="1">
                <a:solidFill>
                  <a:srgbClr val="1E293B"/>
                </a:solidFill>
                <a:latin typeface="Inter"/>
              </a:rPr>
              <a:t>Laltu</a:t>
            </a:r>
            <a:r>
              <a:rPr sz="2800" b="1" i="0" u="none" dirty="0">
                <a:solidFill>
                  <a:srgbClr val="1E293B"/>
                </a:solidFill>
                <a:latin typeface="Inter"/>
              </a:rPr>
              <a:t> Mia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1925" y="3012440"/>
            <a:ext cx="8220075" cy="200025"/>
          </a:xfrm>
          <a:prstGeom prst="rect">
            <a:avLst/>
          </a:prstGeom>
          <a:noFill/>
        </p:spPr>
        <p:txBody>
          <a:bodyPr wrap="none" lIns="295275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2563EB"/>
                </a:solidFill>
                <a:latin typeface="Inter"/>
              </a:rPr>
              <a:t>Bhatai</a:t>
            </a:r>
            <a:r>
              <a:rPr sz="1350" b="1" i="0" u="none" dirty="0">
                <a:solidFill>
                  <a:srgbClr val="2563EB"/>
                </a:solidFill>
                <a:latin typeface="Inter"/>
              </a:rPr>
              <a:t> Secondary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71925" y="3705225"/>
            <a:ext cx="8220075" cy="200025"/>
          </a:xfrm>
          <a:prstGeom prst="rect">
            <a:avLst/>
          </a:prstGeom>
          <a:noFill/>
        </p:spPr>
        <p:txBody>
          <a:bodyPr wrap="none" lIns="20955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Shailkupa, Jhenaidah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71925" y="4219575"/>
            <a:ext cx="8220075" cy="190500"/>
          </a:xfrm>
          <a:prstGeom prst="rect">
            <a:avLst/>
          </a:prstGeom>
          <a:noFill/>
        </p:spPr>
        <p:txBody>
          <a:bodyPr wrap="none" lIns="22860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01912394162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71925" y="4486275"/>
            <a:ext cx="8220075" cy="190500"/>
          </a:xfrm>
          <a:prstGeom prst="rect">
            <a:avLst/>
          </a:prstGeom>
          <a:noFill/>
        </p:spPr>
        <p:txBody>
          <a:bodyPr wrap="none" lIns="22860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mlaltumia81@gmail.com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289970"/>
            <a:ext cx="762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252978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0A5FA"/>
                </a:solidFill>
                <a:latin typeface="Inter"/>
              </a:rPr>
              <a:t>ENGLISH GRAMMAR MASTERY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767905"/>
            <a:ext cx="11582400" cy="5695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 dirty="0">
                <a:solidFill>
                  <a:srgbClr val="FFFFFF"/>
                </a:solidFill>
                <a:latin typeface="Inter"/>
              </a:rPr>
              <a:t>Mastering Voice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489870"/>
            <a:ext cx="69532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94A3B8"/>
                </a:solidFill>
                <a:latin typeface="Inter"/>
              </a:rPr>
              <a:t>A Complete Practical Guide to Active and Passive Voice Transformations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33675"/>
            <a:ext cx="3505200" cy="2200275"/>
          </a:xfrm>
          <a:prstGeom prst="roundRect">
            <a:avLst>
              <a:gd name="adj" fmla="val 519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733675"/>
            <a:ext cx="3505200" cy="2200275"/>
          </a:xfrm>
          <a:prstGeom prst="roundRect">
            <a:avLst>
              <a:gd name="adj" fmla="val 519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733675"/>
            <a:ext cx="3505200" cy="2200275"/>
          </a:xfrm>
          <a:prstGeom prst="roundRect">
            <a:avLst>
              <a:gd name="adj" fmla="val 519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900237" y="3657600"/>
            <a:ext cx="92392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619750" y="3657600"/>
            <a:ext cx="952500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353550" y="3657600"/>
            <a:ext cx="952500" cy="238125"/>
          </a:xfrm>
          <a:prstGeom prst="roundRect">
            <a:avLst>
              <a:gd name="adj" fmla="val 24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2971800"/>
            <a:ext cx="533400" cy="533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0" y="2971800"/>
            <a:ext cx="533400" cy="533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3100" y="2971800"/>
            <a:ext cx="533400" cy="533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3612" y="3124200"/>
            <a:ext cx="257175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3125" y="3124200"/>
            <a:ext cx="285750" cy="228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5500" y="3124200"/>
            <a:ext cx="228600" cy="228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LESSON OBJECTIVES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3 Clear Learning Outcomes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71662" y="3695700"/>
            <a:ext cx="981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1E40AF"/>
                </a:solidFill>
                <a:latin typeface="Inter"/>
              </a:rPr>
              <a:t>Outcome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451" y="4010025"/>
            <a:ext cx="397549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Inter"/>
              </a:rPr>
              <a:t>Identify Voice Types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106" y="4314825"/>
            <a:ext cx="3786187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Inter"/>
              </a:rPr>
              <a:t>Distinguish correctly between Active and Passive voice structures in any sentence.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91175" y="3695700"/>
            <a:ext cx="100965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166534"/>
                </a:solidFill>
                <a:latin typeface="Inter"/>
              </a:rPr>
              <a:t>Outcome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08251" y="4010025"/>
            <a:ext cx="397549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Inter"/>
              </a:rPr>
              <a:t>Apply Tense Rules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02906" y="4314825"/>
            <a:ext cx="3786187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Inter"/>
              </a:rPr>
              <a:t>Convert sentences across all tenses accurately using auxiliary verb patterns.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4975" y="3695700"/>
            <a:ext cx="100965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92400E"/>
                </a:solidFill>
                <a:latin typeface="Inter"/>
              </a:rPr>
              <a:t>Outcome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2051" y="4010025"/>
            <a:ext cx="397549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Inter"/>
              </a:rPr>
              <a:t>Transform Sentences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36706" y="4314825"/>
            <a:ext cx="3786187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Inter"/>
              </a:rPr>
              <a:t>Master interrogative, imperative, and modal voice transformations effortlessly.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62312"/>
            <a:ext cx="6858000" cy="495300"/>
          </a:xfrm>
          <a:prstGeom prst="roundRect">
            <a:avLst>
              <a:gd name="adj" fmla="val 15384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910012"/>
            <a:ext cx="6858000" cy="847725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4062412"/>
            <a:ext cx="122872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910012"/>
            <a:ext cx="38100" cy="8477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2405062"/>
            <a:ext cx="3810000" cy="285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CORE CONCEPT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Understanding Active Voice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909887"/>
            <a:ext cx="8572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In </a:t>
            </a:r>
            <a:r>
              <a:rPr sz="1350" b="1" i="0" u="none">
                <a:solidFill>
                  <a:srgbClr val="334155"/>
                </a:solidFill>
                <a:latin typeface="Inter"/>
              </a:rPr>
              <a:t>Active Voice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, the subject performs the action directly upon the object.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414712"/>
            <a:ext cx="81915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D4ED8"/>
                </a:solidFill>
                <a:latin typeface="Inter"/>
              </a:rPr>
              <a:t>Structure: Subject + Main Verb + Object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4100512"/>
            <a:ext cx="10953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 Example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376737"/>
            <a:ext cx="80486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He writes a letter.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62312"/>
            <a:ext cx="6858000" cy="495300"/>
          </a:xfrm>
          <a:prstGeom prst="roundRect">
            <a:avLst>
              <a:gd name="adj" fmla="val 15384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910012"/>
            <a:ext cx="6858000" cy="847725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4062412"/>
            <a:ext cx="132397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910012"/>
            <a:ext cx="38100" cy="84772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2405062"/>
            <a:ext cx="3810000" cy="2857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CORE CONCEPT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Understanding Passive Voice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909887"/>
            <a:ext cx="8572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In </a:t>
            </a:r>
            <a:r>
              <a:rPr sz="1350" b="1" i="0" u="none">
                <a:solidFill>
                  <a:srgbClr val="334155"/>
                </a:solidFill>
                <a:latin typeface="Inter"/>
              </a:rPr>
              <a:t>Passive Voice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, the object becomes the focal subject receiving the action.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414712"/>
            <a:ext cx="81915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5803D"/>
                </a:solidFill>
                <a:latin typeface="Inter"/>
              </a:rPr>
              <a:t>Structure: Object + Be Verb + V3 + by + Subject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4100512"/>
            <a:ext cx="11906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 Example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376737"/>
            <a:ext cx="80486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A letter is written by him.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622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2813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7004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1195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45386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00312"/>
            <a:ext cx="3619500" cy="2667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KEY RULES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5 Basic Steps for Voice Change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862262"/>
            <a:ext cx="72199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Inter"/>
              </a:rPr>
              <a:t>Object to Subject:</a:t>
            </a:r>
            <a:r>
              <a:rPr sz="1350" b="0" i="0" u="none" dirty="0">
                <a:solidFill>
                  <a:srgbClr val="0F172A"/>
                </a:solidFill>
                <a:latin typeface="Inter"/>
              </a:rPr>
              <a:t> Make active object the passive subject.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281362"/>
            <a:ext cx="72199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Auxiliary Verb: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Insert correct 'Be' verb by tense.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3700462"/>
            <a:ext cx="72199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Past Participle: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Change main verb to V3 form.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119562"/>
            <a:ext cx="72199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Preposition: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Add 'by' (or to/with/at).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4538662"/>
            <a:ext cx="721995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Subject to Object:</a:t>
            </a:r>
            <a:r>
              <a:rPr sz="1350" b="0" i="0" u="none">
                <a:solidFill>
                  <a:srgbClr val="0F172A"/>
                </a:solidFill>
                <a:latin typeface="Inter"/>
              </a:rPr>
              <a:t> Convert active subject to passive object.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28912"/>
            <a:ext cx="10972800" cy="2209800"/>
          </a:xfrm>
          <a:prstGeom prst="roundRect">
            <a:avLst>
              <a:gd name="adj" fmla="val 0"/>
            </a:avLst>
          </a:prstGeom>
          <a:solidFill>
            <a:srgbClr val="F8FA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728912"/>
          <a:ext cx="10972799" cy="2209800"/>
        </p:xfrm>
        <a:graphic>
          <a:graphicData uri="http://schemas.openxmlformats.org/drawingml/2006/table">
            <a:tbl>
              <a:tblPr/>
              <a:tblGrid>
                <a:gridCol w="2587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6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Inter"/>
                        </a:rPr>
                        <a:t>Active Subject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Inter"/>
                        </a:rPr>
                        <a:t>Passive Object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Inter"/>
                        </a:rPr>
                        <a:t>Example Pair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Inter"/>
                        </a:rPr>
                        <a:t>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0F172A"/>
                          </a:solidFill>
                          <a:latin typeface="Inter"/>
                        </a:rPr>
                        <a:t>Me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0F172A"/>
                          </a:solidFill>
                          <a:latin typeface="Inter"/>
                        </a:rPr>
                        <a:t>I read a book → A book is read by me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Inter"/>
                        </a:rPr>
                        <a:t>We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0F172A"/>
                          </a:solidFill>
                          <a:latin typeface="Inter"/>
                        </a:rPr>
                        <a:t>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0F172A"/>
                          </a:solidFill>
                          <a:latin typeface="Inter"/>
                        </a:rPr>
                        <a:t>We play football → Football is played by 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Inter"/>
                        </a:rPr>
                        <a:t>He / She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0F172A"/>
                          </a:solidFill>
                          <a:latin typeface="Inter"/>
                        </a:rPr>
                        <a:t>Him / Her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0F172A"/>
                          </a:solidFill>
                          <a:latin typeface="Inter"/>
                        </a:rPr>
                        <a:t>He eats rice → Rice is eaten by him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Inter"/>
                        </a:rPr>
                        <a:t>They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0F172A"/>
                          </a:solidFill>
                          <a:latin typeface="Inter"/>
                        </a:rPr>
                        <a:t>Them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0F172A"/>
                          </a:solidFill>
                          <a:latin typeface="Inter"/>
                        </a:rPr>
                        <a:t>They help us → We are helped by them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GRAMMAR RULES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Subject vs Object Pronoun Map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TENSE RULE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Present Indefinite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Active: Subject + V1 + Object | Passive: Object + am/is/are + V3 + by + Subject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178481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The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boy eats an apple.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2662588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An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apple is eaten by the boy.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TENSE RULE 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Present Continuous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Passive uses </a:t>
            </a:r>
            <a:r>
              <a:rPr sz="1200" b="1" i="0" u="none">
                <a:solidFill>
                  <a:srgbClr val="475569"/>
                </a:solidFill>
                <a:latin typeface="Inter"/>
              </a:rPr>
              <a:t>am/is/are + being + 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19932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She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is reading a book.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2609689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A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book is being read by her.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28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TENSE RULE 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Present Perfect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Passive uses </a:t>
            </a:r>
            <a:r>
              <a:rPr sz="1200" b="1" i="0" u="none">
                <a:solidFill>
                  <a:srgbClr val="475569"/>
                </a:solidFill>
                <a:latin typeface="Inter"/>
              </a:rPr>
              <a:t>has/have + been + 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79884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The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artist has painted a picture.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3440044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A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picture has been painted by the artist.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TENSE RULE 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Past Indefinite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Active: V2 | Passive: Object + was/were + V3 + by + Subject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07268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He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opened the door.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2587247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T</a:t>
            </a:r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he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door was opened by him.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1266825" cy="19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TENSE RULE 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Past Continuous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Passive uses </a:t>
            </a:r>
            <a:r>
              <a:rPr sz="1200" b="1" i="0" u="none">
                <a:solidFill>
                  <a:srgbClr val="475569"/>
                </a:solidFill>
                <a:latin typeface="Inter"/>
              </a:rPr>
              <a:t>was/were + being + 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731517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T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hey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were watering the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plants.</a:t>
            </a:r>
            <a:endParaRPr sz="1050" b="1" i="0" u="none" dirty="0">
              <a:solidFill>
                <a:srgbClr val="1E40AF"/>
              </a:solidFill>
              <a:latin typeface="Int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3284554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T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he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plants were being watered by them.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TENSE RULE 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Past Perfect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Passive uses </a:t>
            </a:r>
            <a:r>
              <a:rPr sz="1200" b="1" i="0" u="none">
                <a:solidFill>
                  <a:srgbClr val="475569"/>
                </a:solidFill>
                <a:latin typeface="Inter"/>
              </a:rPr>
              <a:t>had + been + 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571217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  S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he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had cooked the food.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3173946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  T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he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food had been cooked by her.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TENSE RULE 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Future Indefinite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Passive uses </a:t>
            </a:r>
            <a:r>
              <a:rPr sz="1200" b="1" i="0" u="none">
                <a:solidFill>
                  <a:srgbClr val="475569"/>
                </a:solidFill>
                <a:latin typeface="Inter"/>
              </a:rPr>
              <a:t>shall/will + be + 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05665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I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shall drink water.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257923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Water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will be drunk by 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TENSE RULE 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Future Perfect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Passive uses </a:t>
            </a:r>
            <a:r>
              <a:rPr sz="1200" b="1" i="0" u="none">
                <a:solidFill>
                  <a:srgbClr val="475569"/>
                </a:solidFill>
                <a:latin typeface="Inter"/>
              </a:rPr>
              <a:t>shall/will + have + been + 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315631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He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will have finished the assignment.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3803926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The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assignment will have been finished by him.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SPECIAL RULES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Interrogative: Yes/No Questions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Keep question structure by placing auxiliary verb before new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250616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Do</a:t>
            </a:r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you read a book?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245099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Is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a book read by you?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SPECIAL RULES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Interrogative: 'Who' Questions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Rule: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Replace 'Who' with </a:t>
            </a:r>
            <a:r>
              <a:rPr sz="1200" b="1" i="0" u="none">
                <a:solidFill>
                  <a:srgbClr val="475569"/>
                </a:solidFill>
                <a:latin typeface="Inter"/>
              </a:rPr>
              <a:t>By whom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at the start.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050241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Who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broke the door?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2768387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By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whom was the door broken?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IMPERATIVE RULES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Commands &amp; Orders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 Let + Object + be + 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1801775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Open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the door.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2406108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Let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the door be opened.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IMPERATIVE RULES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Requests with 'Please'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Rule: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 Replace 'Please' with </a:t>
            </a:r>
            <a:r>
              <a:rPr sz="1200" b="1" i="0" u="none">
                <a:solidFill>
                  <a:srgbClr val="475569"/>
                </a:solidFill>
                <a:latin typeface="Inter"/>
              </a:rPr>
              <a:t>You are requested to</a:t>
            </a:r>
            <a:r>
              <a:rPr sz="1200" b="0" i="0" u="none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75075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Please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give me a glass of water.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3808735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You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are requested to give me a glass of water.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ADVANCED RULES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Modal Auxiliaries (Can/Must/Should)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475569"/>
                </a:solidFill>
                <a:latin typeface="Inter"/>
              </a:rPr>
              <a:t>Formula: Modal + be + 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215764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She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can write a letter.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2694648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A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letter can be written by her.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438525"/>
            <a:ext cx="7048500" cy="1095375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438525"/>
            <a:ext cx="38100" cy="10953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590925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3867150"/>
            <a:ext cx="82867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38200" y="4143375"/>
            <a:ext cx="857250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ADVANCED STRUCTURES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Double Object Transformations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133725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Either direct or indirect object can become the passive subject.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590925"/>
            <a:ext cx="67246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He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gave me an apple.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867150"/>
            <a:ext cx="67246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I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was given an apple by him.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143375"/>
            <a:ext cx="67246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An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apple was given to me by him.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3629025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3905250"/>
            <a:ext cx="695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4181475"/>
            <a:ext cx="7239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567112"/>
            <a:ext cx="70485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67112"/>
            <a:ext cx="3810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8200" y="3719512"/>
            <a:ext cx="638175" cy="238125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38200" y="4014787"/>
            <a:ext cx="733425" cy="23812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2595562"/>
            <a:ext cx="3619500" cy="247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EXCEPTIONS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Special Prepositions (To / With / At)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62312"/>
            <a:ext cx="881062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Certain verbs take 'to' or 'with' instead of 'by' (e.g., Know → Known to).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719512"/>
            <a:ext cx="163506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E40AF"/>
                </a:solidFill>
                <a:latin typeface="Inter"/>
              </a:rPr>
              <a:t>                    </a:t>
            </a:r>
            <a:r>
              <a:rPr sz="1050" b="1" i="0" u="none" dirty="0" smtClean="0">
                <a:solidFill>
                  <a:srgbClr val="1E40AF"/>
                </a:solidFill>
                <a:latin typeface="Inter"/>
              </a:rPr>
              <a:t>He </a:t>
            </a:r>
            <a:r>
              <a:rPr sz="1050" b="1" i="0" u="none" dirty="0">
                <a:solidFill>
                  <a:srgbClr val="1E40AF"/>
                </a:solidFill>
                <a:latin typeface="Inter"/>
              </a:rPr>
              <a:t>knows me.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014787"/>
            <a:ext cx="288380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050" b="1" i="0" u="none" dirty="0" smtClean="0">
                <a:solidFill>
                  <a:srgbClr val="166534"/>
                </a:solidFill>
                <a:latin typeface="Inter"/>
              </a:rPr>
              <a:t>                      </a:t>
            </a:r>
            <a:r>
              <a:rPr sz="1050" b="1" i="0" u="none" dirty="0" smtClean="0">
                <a:solidFill>
                  <a:srgbClr val="166534"/>
                </a:solidFill>
                <a:latin typeface="Inter"/>
              </a:rPr>
              <a:t>I </a:t>
            </a:r>
            <a:r>
              <a:rPr sz="1050" b="1" i="0" u="none" dirty="0">
                <a:solidFill>
                  <a:srgbClr val="166534"/>
                </a:solidFill>
                <a:latin typeface="Inter"/>
              </a:rPr>
              <a:t>am known to him. </a:t>
            </a:r>
            <a:r>
              <a:rPr sz="1050" b="1" i="1" u="none" dirty="0">
                <a:solidFill>
                  <a:srgbClr val="166534"/>
                </a:solidFill>
                <a:latin typeface="Inter"/>
              </a:rPr>
              <a:t>(Not: by him)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3757612"/>
            <a:ext cx="504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E40AF"/>
                </a:solidFill>
                <a:latin typeface="Inter"/>
              </a:rPr>
              <a:t>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052887"/>
            <a:ext cx="6000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6534"/>
                </a:solidFill>
                <a:latin typeface="Inter"/>
              </a:rPr>
              <a:t>Passive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76525"/>
            <a:ext cx="10972800" cy="2314575"/>
          </a:xfrm>
          <a:prstGeom prst="roundRect">
            <a:avLst>
              <a:gd name="adj" fmla="val 0"/>
            </a:avLst>
          </a:prstGeom>
          <a:solidFill>
            <a:srgbClr val="F8FA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676525"/>
          <a:ext cx="10972798" cy="2314575"/>
        </p:xfrm>
        <a:graphic>
          <a:graphicData uri="http://schemas.openxmlformats.org/drawingml/2006/table">
            <a:tbl>
              <a:tblPr/>
              <a:tblGrid>
                <a:gridCol w="2885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0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7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79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5762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FFFFFF"/>
                          </a:solidFill>
                          <a:latin typeface="Inter"/>
                        </a:rPr>
                        <a:t>Tense Type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FFFFFF"/>
                          </a:solidFill>
                          <a:latin typeface="Inter"/>
                        </a:rPr>
                        <a:t>Active Example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FFFFFF"/>
                          </a:solidFill>
                          <a:latin typeface="Inter"/>
                        </a:rPr>
                        <a:t>Passive Be Verb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FFFFFF"/>
                          </a:solidFill>
                          <a:latin typeface="Inter"/>
                        </a:rPr>
                        <a:t>Passive Example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62"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Present Simple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Eats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is / am / are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is eaten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62"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Present Continuous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Is eating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is being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is being eaten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762"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Past Simple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Ate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was / were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was eaten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762"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Past Perfect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Had eaten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had been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had been eaten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65"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Future Simple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Will eat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will be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0F172A"/>
                          </a:solidFill>
                          <a:latin typeface="Inter"/>
                        </a:rPr>
                        <a:t>will be eaten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Voice Transformation Quick Matrix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09887"/>
            <a:ext cx="7315200" cy="1847850"/>
          </a:xfrm>
          <a:prstGeom prst="roundRect">
            <a:avLst>
              <a:gd name="adj" fmla="val 618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2690812"/>
            <a:ext cx="3429000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STUDENT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95325"/>
            <a:ext cx="1158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Practice Task: Change the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148012"/>
            <a:ext cx="1143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F172A"/>
                </a:solidFill>
                <a:latin typeface="Inter"/>
              </a:rPr>
              <a:t>1.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3148012"/>
            <a:ext cx="8310562" cy="342900"/>
          </a:xfrm>
          <a:prstGeom prst="rect">
            <a:avLst/>
          </a:prstGeom>
          <a:noFill/>
        </p:spPr>
        <p:txBody>
          <a:bodyPr wrap="none" lIns="11430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350" b="0" i="0" u="none">
                <a:solidFill>
                  <a:srgbClr val="0F172A"/>
                </a:solidFill>
                <a:latin typeface="Inter"/>
              </a:rPr>
              <a:t>She paints a picture.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3490912"/>
            <a:ext cx="15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F172A"/>
                </a:solidFill>
                <a:latin typeface="Inter"/>
              </a:rPr>
              <a:t>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8225" y="3490912"/>
            <a:ext cx="8310562" cy="342900"/>
          </a:xfrm>
          <a:prstGeom prst="rect">
            <a:avLst/>
          </a:prstGeom>
          <a:noFill/>
        </p:spPr>
        <p:txBody>
          <a:bodyPr wrap="none" lIns="15240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350" b="0" i="0" u="none">
                <a:solidFill>
                  <a:srgbClr val="0F172A"/>
                </a:solidFill>
                <a:latin typeface="Inter"/>
              </a:rPr>
              <a:t>They are playing football.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833812"/>
            <a:ext cx="15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F172A"/>
                </a:solidFill>
                <a:latin typeface="Inter"/>
              </a:rPr>
              <a:t>3.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8225" y="3833812"/>
            <a:ext cx="8310562" cy="342900"/>
          </a:xfrm>
          <a:prstGeom prst="rect">
            <a:avLst/>
          </a:prstGeom>
          <a:noFill/>
        </p:spPr>
        <p:txBody>
          <a:bodyPr wrap="none" lIns="15240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350" b="0" i="0" u="none">
                <a:solidFill>
                  <a:srgbClr val="0F172A"/>
                </a:solidFill>
                <a:latin typeface="Inter"/>
              </a:rPr>
              <a:t>Who cooked the dinner?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4176712"/>
            <a:ext cx="152400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0F172A"/>
                </a:solidFill>
                <a:latin typeface="Inter"/>
              </a:rPr>
              <a:t>4.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8225" y="4176712"/>
            <a:ext cx="8310562" cy="342900"/>
          </a:xfrm>
          <a:prstGeom prst="rect">
            <a:avLst/>
          </a:prstGeom>
          <a:noFill/>
        </p:spPr>
        <p:txBody>
          <a:bodyPr wrap="none" lIns="15240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350" b="0" i="0" u="none">
                <a:solidFill>
                  <a:srgbClr val="0F172A"/>
                </a:solidFill>
                <a:latin typeface="Inter"/>
              </a:rPr>
              <a:t>Clean the room immediately.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505200" y="4271962"/>
            <a:ext cx="5181600" cy="514350"/>
          </a:xfrm>
          <a:prstGeom prst="roundRect">
            <a:avLst>
              <a:gd name="adj" fmla="val 14814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071687"/>
            <a:ext cx="609600" cy="609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2224087"/>
            <a:ext cx="381000" cy="30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14539" y="2909887"/>
            <a:ext cx="3362920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FFFFFF"/>
                </a:solidFill>
                <a:latin typeface="Inter"/>
              </a:rPr>
              <a:t>Thank You!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24125" y="3586162"/>
            <a:ext cx="71437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94A3B8"/>
                </a:solidFill>
                <a:latin typeface="Inter"/>
              </a:rPr>
              <a:t>Keep practicing English Voice Changes to achieve flawless grammar mastery.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50406" y="4433887"/>
            <a:ext cx="569118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CBD5E1"/>
                </a:solidFill>
                <a:latin typeface="Inter"/>
              </a:rPr>
              <a:t>Md. Laltu Mia</a:t>
            </a:r>
            <a:r>
              <a:rPr sz="1200" b="0" i="0" u="none">
                <a:solidFill>
                  <a:srgbClr val="CBD5E1"/>
                </a:solidFill>
                <a:latin typeface="Inter"/>
              </a:rPr>
              <a:t> | Bhatai Secondary School, Shailkupa, Jhenaidah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1100" y="1600200"/>
            <a:ext cx="9829800" cy="838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181100" y="2438400"/>
            <a:ext cx="9829800" cy="838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81100" y="3276600"/>
            <a:ext cx="9829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1100" y="4048125"/>
            <a:ext cx="9829800" cy="838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81100" y="4886325"/>
            <a:ext cx="9829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181100" y="242887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81100" y="242887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1100" y="326707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181100" y="326707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181100" y="403860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81100" y="403860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81100" y="487680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181100" y="487680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181100" y="564832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81100" y="564832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776412"/>
            <a:ext cx="857250" cy="4762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2614612"/>
            <a:ext cx="857250" cy="4762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3419475"/>
            <a:ext cx="857250" cy="4762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100" y="4224337"/>
            <a:ext cx="857250" cy="4762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1100" y="5029200"/>
            <a:ext cx="857250" cy="4762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1100" y="5834062"/>
            <a:ext cx="857250" cy="4762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81100" y="1028700"/>
            <a:ext cx="2712839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Image Sources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76475" y="1743075"/>
            <a:ext cx="88296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https://media.istockphoto.com/id/1132900975/vector/pupils-looking-at-woman-teacher-writing-home-work-chalk-board-modern-school-classroom.jpg?s=612x612&amp;w=is&amp;k=20&amp;c=p-YG_sE6lKJnfw0MHibaZ9mKq27e-G_IFlNRFWbvrHI=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76475" y="2095500"/>
            <a:ext cx="277415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www.istockphoto.com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76475" y="2581275"/>
            <a:ext cx="88296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https://images.unsplash.com/photo-1640370288579-02f418e9ab16?fm=jpg&amp;q=60&amp;w=3000&amp;auto=format&amp;fit=crop&amp;ixlib=rb-4.1.0&amp;ixid=M3wxMjA3fDB8MHxwaG90by1wYWdlfHx8fGVufDB8fHx8fA%3D%3D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76475" y="2933700"/>
            <a:ext cx="1988343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unsplash.com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76475" y="3462337"/>
            <a:ext cx="7096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https://d39l2hkdp2esp1.cloudfront.net/img/photo/258502/258502_00_2x.jpg?20220609092023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76475" y="3662362"/>
            <a:ext cx="320278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www.youworkforthem.com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76475" y="4191000"/>
            <a:ext cx="88296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https://elements-resized.envatousercontent.com/elements-video-cover-images/45ee0453-8306-4e52-a828-48cbd0259815/video_preview/video_preview_0000.jpg?w=500&amp;cf_fit=cover&amp;q=85&amp;format=auto&amp;s=fa87d4ccc6e2ea5c6f5357892743ead9fc7afea3751bbb1c17867076dfe5eb54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76475" y="4543425"/>
            <a:ext cx="2667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elements.envato.com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76475" y="5072062"/>
            <a:ext cx="851296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https://us.images.westend61.de/0001080320pw/man-reading-book-while-sitting-at-table-in-library-CAVF56179.jpg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276475" y="5272087"/>
            <a:ext cx="250031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www.westend61.de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76475" y="5800725"/>
            <a:ext cx="88296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https://media.istockphoto.com/id/2190600036/photo/creative-latina-artist-painting-vibrant-sunflowers-on-canvas-using-oil-and-brush-in-home.jpg?s=612x612&amp;w=0&amp;k=20&amp;c=sE4Djfqfc-WNsg7NV6Tl89OtVJmvPA6XOowa8c7rwps=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76475" y="6153150"/>
            <a:ext cx="277415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www.istockphoto.com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1100" y="1600200"/>
            <a:ext cx="9829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181100" y="2371725"/>
            <a:ext cx="9829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81100" y="3143250"/>
            <a:ext cx="9829800" cy="838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1100" y="236220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81100" y="236220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181100" y="313372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81100" y="313372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1100" y="397192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181100" y="397192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743075"/>
            <a:ext cx="857250" cy="4762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2514600"/>
            <a:ext cx="857250" cy="4762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3319462"/>
            <a:ext cx="857250" cy="4762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100" y="4124325"/>
            <a:ext cx="857250" cy="4762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81100" y="1028700"/>
            <a:ext cx="2712839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172A"/>
                </a:solidFill>
                <a:latin typeface="Inter"/>
              </a:rPr>
              <a:t>Image Sources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76475" y="1785937"/>
            <a:ext cx="76914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http://iveise.com/cdn/shop/articles/featured-deadbolt-vs-knob-lock-v5.jpg?v=1782809475&amp;width=2048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76475" y="1985962"/>
            <a:ext cx="17145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iveise.com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76475" y="2557462"/>
            <a:ext cx="6334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https://mymichaelshomestn.com/wp-content/uploads/2025/01/water-your-garden.jpg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76475" y="2757487"/>
            <a:ext cx="302418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mymichaelshomestn.com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76475" y="3286125"/>
            <a:ext cx="88296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https://plus.unsplash.com/premium_photo-1686086520456-1d037b563281?fm=jpg&amp;q=60&amp;w=3000&amp;auto=format&amp;fit=crop&amp;ixlib=rb-4.1.0&amp;ixid=M3wxMjA3fDB8MHxwaG90by1yZWxhdGVkfDE0fHx8ZW58MHx8fHx8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76475" y="3638550"/>
            <a:ext cx="1988343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unsplash.com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76475" y="4167187"/>
            <a:ext cx="76200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https://as2.ftcdn.net/v2/jpg/11/34/22/89/1000_F_1134228972_jK76cwJFJZIS7cdmroTMsrJGYxOrGygt.jpg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76475" y="4367212"/>
            <a:ext cx="261937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www.europosters.no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1031</Words>
  <Application>Microsoft Office PowerPoint</Application>
  <PresentationFormat>Widescreen</PresentationFormat>
  <Paragraphs>226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Fairwater Script Light</vt:lpstr>
      <vt:lpstr>Inter</vt:lpstr>
      <vt:lpstr>Kunstler Script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Biswas Tech</cp:lastModifiedBy>
  <cp:revision>6</cp:revision>
  <dcterms:created xsi:type="dcterms:W3CDTF">2013-01-27T09:14:16Z</dcterms:created>
  <dcterms:modified xsi:type="dcterms:W3CDTF">2026-10-16T04:37:46Z</dcterms:modified>
  <cp:category/>
</cp:coreProperties>
</file>