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30"/>
  </p:notesMasterIdLst>
  <p:sldIdLst>
    <p:sldId id="287" r:id="rId3"/>
    <p:sldId id="288" r:id="rId4"/>
    <p:sldId id="289" r:id="rId5"/>
    <p:sldId id="269" r:id="rId6"/>
    <p:sldId id="293" r:id="rId7"/>
    <p:sldId id="290" r:id="rId8"/>
    <p:sldId id="291" r:id="rId9"/>
    <p:sldId id="294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586" autoAdjust="0"/>
  </p:normalViewPr>
  <p:slideViewPr>
    <p:cSldViewPr>
      <p:cViewPr>
        <p:scale>
          <a:sx n="70" d="100"/>
          <a:sy n="70" d="100"/>
        </p:scale>
        <p:origin x="-1810" y="-25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8C7AB0-7618-4B77-934C-00F8A33F3201}" type="doc">
      <dgm:prSet loTypeId="urn:microsoft.com/office/officeart/2005/8/layout/radial1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58F6808-168A-46B3-81E5-1E098BB40691}">
      <dgm:prSet phldrT="[Text]"/>
      <dgm:spPr/>
      <dgm:t>
        <a:bodyPr/>
        <a:lstStyle/>
        <a:p>
          <a:r>
            <a:rPr lang="bn-BD" b="0" dirty="0" smtClean="0">
              <a:effectLst/>
              <a:latin typeface="NikoshBAN" pitchFamily="2" charset="0"/>
              <a:cs typeface="NikoshBAN" pitchFamily="2" charset="0"/>
            </a:rPr>
            <a:t>নতুন</a:t>
          </a:r>
          <a:r>
            <a:rPr lang="bn-BD" b="0" baseline="0" dirty="0" smtClean="0">
              <a:effectLst/>
              <a:latin typeface="NikoshBAN" pitchFamily="2" charset="0"/>
              <a:cs typeface="NikoshBAN" pitchFamily="2" charset="0"/>
            </a:rPr>
            <a:t> শিখলাম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07D2B781-78DC-45F8-AFFE-652C7C069730}" type="parTrans" cxnId="{C8CCFDC7-B388-47A5-B3D0-A619085B55F5}">
      <dgm:prSet/>
      <dgm:spPr/>
      <dgm:t>
        <a:bodyPr/>
        <a:lstStyle/>
        <a:p>
          <a:endParaRPr lang="en-US"/>
        </a:p>
      </dgm:t>
    </dgm:pt>
    <dgm:pt modelId="{F03570F8-F2B7-41FB-ADD0-A5E802445BC4}" type="sibTrans" cxnId="{C8CCFDC7-B388-47A5-B3D0-A619085B55F5}">
      <dgm:prSet/>
      <dgm:spPr/>
      <dgm:t>
        <a:bodyPr/>
        <a:lstStyle/>
        <a:p>
          <a:endParaRPr lang="en-US"/>
        </a:p>
      </dgm:t>
    </dgm:pt>
    <dgm:pt modelId="{28332847-BA54-4144-AD7A-26F2DDD7D90F}">
      <dgm:prSet phldrT="[Text]"/>
      <dgm:spPr/>
      <dgm:t>
        <a:bodyPr/>
        <a:lstStyle/>
        <a:p>
          <a:r>
            <a:rPr lang="bn-BD" b="0" dirty="0" smtClean="0">
              <a:effectLst/>
              <a:latin typeface="NikoshBAN" pitchFamily="2" charset="0"/>
              <a:cs typeface="NikoshBAN" pitchFamily="2" charset="0"/>
            </a:rPr>
            <a:t>ল্যাপটপ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32D3A66D-3979-469E-BD8D-E6410AFA9399}" type="parTrans" cxnId="{69D2B037-7A53-4001-BE4B-062C4FF9F4EA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4922EDB1-DD9F-4484-9129-E0C7837DF12E}" type="sibTrans" cxnId="{69D2B037-7A53-4001-BE4B-062C4FF9F4EA}">
      <dgm:prSet/>
      <dgm:spPr/>
      <dgm:t>
        <a:bodyPr/>
        <a:lstStyle/>
        <a:p>
          <a:endParaRPr lang="en-US"/>
        </a:p>
      </dgm:t>
    </dgm:pt>
    <dgm:pt modelId="{24852950-1937-416E-BFB1-BA9563E83527}">
      <dgm:prSet custT="1"/>
      <dgm:spPr/>
      <dgm:t>
        <a:bodyPr/>
        <a:lstStyle/>
        <a:p>
          <a:r>
            <a:rPr lang="bn-BD" sz="2800" b="0" dirty="0" smtClean="0">
              <a:effectLst/>
              <a:latin typeface="NikoshBAN" pitchFamily="2" charset="0"/>
              <a:cs typeface="NikoshBAN" pitchFamily="2" charset="0"/>
            </a:rPr>
            <a:t>ডেক্সটপ</a:t>
          </a:r>
          <a:endParaRPr lang="en-US" sz="28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00318ED1-CAC3-4A55-A603-70520BA9B016}" type="parTrans" cxnId="{F3E2C440-D86B-4C1F-A26C-DE529F5FBCBA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4FC0F1BB-4316-48D6-BE14-53310952EC59}" type="sibTrans" cxnId="{F3E2C440-D86B-4C1F-A26C-DE529F5FBCBA}">
      <dgm:prSet/>
      <dgm:spPr/>
      <dgm:t>
        <a:bodyPr/>
        <a:lstStyle/>
        <a:p>
          <a:endParaRPr lang="en-US"/>
        </a:p>
      </dgm:t>
    </dgm:pt>
    <dgm:pt modelId="{C3C9D783-1D77-4F1B-BCE3-8545722F50E5}">
      <dgm:prSet/>
      <dgm:spPr/>
      <dgm:t>
        <a:bodyPr/>
        <a:lstStyle/>
        <a:p>
          <a:r>
            <a:rPr lang="bn-BD" b="0" dirty="0" smtClean="0">
              <a:effectLst/>
              <a:latin typeface="NikoshBAN" pitchFamily="2" charset="0"/>
              <a:cs typeface="NikoshBAN" pitchFamily="2" charset="0"/>
            </a:rPr>
            <a:t>নোটবুক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70297A9D-7156-4F85-89ED-DD6117B17E99}" type="parTrans" cxnId="{E38C8D09-E72A-47F8-8F01-E4E24A261BE9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1A379391-FA7A-408F-A8B8-4EB02A7AB72F}" type="sibTrans" cxnId="{E38C8D09-E72A-47F8-8F01-E4E24A261BE9}">
      <dgm:prSet/>
      <dgm:spPr/>
      <dgm:t>
        <a:bodyPr/>
        <a:lstStyle/>
        <a:p>
          <a:endParaRPr lang="en-US"/>
        </a:p>
      </dgm:t>
    </dgm:pt>
    <dgm:pt modelId="{D9A24381-1B88-4DDC-8678-909BF85D455C}">
      <dgm:prSet custT="1"/>
      <dgm:spPr/>
      <dgm:t>
        <a:bodyPr/>
        <a:lstStyle/>
        <a:p>
          <a:r>
            <a:rPr lang="bn-BD" sz="2800" b="0" dirty="0" smtClean="0">
              <a:effectLst/>
              <a:latin typeface="NikoshBAN" pitchFamily="2" charset="0"/>
              <a:ea typeface="Calibri"/>
              <a:cs typeface="NikoshBAN" pitchFamily="2" charset="0"/>
            </a:rPr>
            <a:t>জিপিএস </a:t>
          </a:r>
          <a:endParaRPr lang="en-US" sz="28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3E19E9BC-2185-4FE2-9FAB-330354CC2BB7}" type="parTrans" cxnId="{55FF2889-6B6C-4FB5-9BEC-FAEB8F15E756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7799FA8F-AA39-4214-B7B3-2BEEA7BA095F}" type="sibTrans" cxnId="{55FF2889-6B6C-4FB5-9BEC-FAEB8F15E756}">
      <dgm:prSet/>
      <dgm:spPr/>
      <dgm:t>
        <a:bodyPr/>
        <a:lstStyle/>
        <a:p>
          <a:endParaRPr lang="en-US"/>
        </a:p>
      </dgm:t>
    </dgm:pt>
    <dgm:pt modelId="{3961D7F3-886D-4B42-BA38-7BF576E60914}">
      <dgm:prSet/>
      <dgm:spPr/>
      <dgm:t>
        <a:bodyPr/>
        <a:lstStyle/>
        <a:p>
          <a:r>
            <a:rPr lang="bn-BD" b="0" dirty="0" smtClean="0">
              <a:effectLst/>
              <a:latin typeface="NikoshBAN" pitchFamily="2" charset="0"/>
              <a:cs typeface="NikoshBAN" pitchFamily="2" charset="0"/>
            </a:rPr>
            <a:t>স্মার্ট ফোন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DF49A4DF-35B0-49F9-BEC4-DFF7B1460DD5}" type="parTrans" cxnId="{3664CC7E-EF12-4A24-8162-4451C27E7D36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E6C22FFA-5DAC-4C1D-B24A-A9A7C1A3FA61}" type="sibTrans" cxnId="{3664CC7E-EF12-4A24-8162-4451C27E7D36}">
      <dgm:prSet/>
      <dgm:spPr/>
      <dgm:t>
        <a:bodyPr/>
        <a:lstStyle/>
        <a:p>
          <a:endParaRPr lang="en-US"/>
        </a:p>
      </dgm:t>
    </dgm:pt>
    <dgm:pt modelId="{5BC0325B-E839-40D9-98E2-9927A4F30FA2}" type="pres">
      <dgm:prSet presAssocID="{298C7AB0-7618-4B77-934C-00F8A33F320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ECCF22-A82A-4251-B60F-5E9F56988E03}" type="pres">
      <dgm:prSet presAssocID="{D58F6808-168A-46B3-81E5-1E098BB40691}" presName="centerShape" presStyleLbl="node0" presStyleIdx="0" presStyleCnt="1" custScaleX="91559" custScaleY="84149"/>
      <dgm:spPr/>
      <dgm:t>
        <a:bodyPr/>
        <a:lstStyle/>
        <a:p>
          <a:endParaRPr lang="en-US"/>
        </a:p>
      </dgm:t>
    </dgm:pt>
    <dgm:pt modelId="{91E319DE-C4C5-4FFB-9E7B-D449587F273D}" type="pres">
      <dgm:prSet presAssocID="{00318ED1-CAC3-4A55-A603-70520BA9B016}" presName="Name9" presStyleLbl="parChTrans1D2" presStyleIdx="0" presStyleCnt="5"/>
      <dgm:spPr/>
      <dgm:t>
        <a:bodyPr/>
        <a:lstStyle/>
        <a:p>
          <a:endParaRPr lang="en-US"/>
        </a:p>
      </dgm:t>
    </dgm:pt>
    <dgm:pt modelId="{F8B669F9-5E00-45EC-815C-DF486B3E424E}" type="pres">
      <dgm:prSet presAssocID="{00318ED1-CAC3-4A55-A603-70520BA9B016}" presName="connTx" presStyleLbl="parChTrans1D2" presStyleIdx="0" presStyleCnt="5"/>
      <dgm:spPr/>
      <dgm:t>
        <a:bodyPr/>
        <a:lstStyle/>
        <a:p>
          <a:endParaRPr lang="en-US"/>
        </a:p>
      </dgm:t>
    </dgm:pt>
    <dgm:pt modelId="{84AFAD30-37C8-4F16-9C7A-549D6A5DF0AA}" type="pres">
      <dgm:prSet presAssocID="{24852950-1937-416E-BFB1-BA9563E8352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B49A36-A765-4C96-960A-A29D316545AB}" type="pres">
      <dgm:prSet presAssocID="{3E19E9BC-2185-4FE2-9FAB-330354CC2BB7}" presName="Name9" presStyleLbl="parChTrans1D2" presStyleIdx="1" presStyleCnt="5"/>
      <dgm:spPr/>
      <dgm:t>
        <a:bodyPr/>
        <a:lstStyle/>
        <a:p>
          <a:endParaRPr lang="en-US"/>
        </a:p>
      </dgm:t>
    </dgm:pt>
    <dgm:pt modelId="{4F6454B9-40A9-498A-AA6E-96C9EFD58D43}" type="pres">
      <dgm:prSet presAssocID="{3E19E9BC-2185-4FE2-9FAB-330354CC2BB7}" presName="connTx" presStyleLbl="parChTrans1D2" presStyleIdx="1" presStyleCnt="5"/>
      <dgm:spPr/>
      <dgm:t>
        <a:bodyPr/>
        <a:lstStyle/>
        <a:p>
          <a:endParaRPr lang="en-US"/>
        </a:p>
      </dgm:t>
    </dgm:pt>
    <dgm:pt modelId="{183EAE00-E668-46B1-9EDB-9D214F2A30F5}" type="pres">
      <dgm:prSet presAssocID="{D9A24381-1B88-4DDC-8678-909BF85D455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6BBF2C-1407-48C1-8383-BABA2AA0701D}" type="pres">
      <dgm:prSet presAssocID="{DF49A4DF-35B0-49F9-BEC4-DFF7B1460DD5}" presName="Name9" presStyleLbl="parChTrans1D2" presStyleIdx="2" presStyleCnt="5"/>
      <dgm:spPr/>
      <dgm:t>
        <a:bodyPr/>
        <a:lstStyle/>
        <a:p>
          <a:endParaRPr lang="en-US"/>
        </a:p>
      </dgm:t>
    </dgm:pt>
    <dgm:pt modelId="{948F0890-3389-40BE-82AD-2F4A32515737}" type="pres">
      <dgm:prSet presAssocID="{DF49A4DF-35B0-49F9-BEC4-DFF7B1460DD5}" presName="connTx" presStyleLbl="parChTrans1D2" presStyleIdx="2" presStyleCnt="5"/>
      <dgm:spPr/>
      <dgm:t>
        <a:bodyPr/>
        <a:lstStyle/>
        <a:p>
          <a:endParaRPr lang="en-US"/>
        </a:p>
      </dgm:t>
    </dgm:pt>
    <dgm:pt modelId="{C28BA288-6D97-4BCF-B4BE-D82D26449317}" type="pres">
      <dgm:prSet presAssocID="{3961D7F3-886D-4B42-BA38-7BF576E6091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502647-E0D5-46AF-8598-EFDE1374A73C}" type="pres">
      <dgm:prSet presAssocID="{70297A9D-7156-4F85-89ED-DD6117B17E99}" presName="Name9" presStyleLbl="parChTrans1D2" presStyleIdx="3" presStyleCnt="5"/>
      <dgm:spPr/>
      <dgm:t>
        <a:bodyPr/>
        <a:lstStyle/>
        <a:p>
          <a:endParaRPr lang="en-US"/>
        </a:p>
      </dgm:t>
    </dgm:pt>
    <dgm:pt modelId="{F4CA45A0-9C1D-437C-9263-09A0415C53C9}" type="pres">
      <dgm:prSet presAssocID="{70297A9D-7156-4F85-89ED-DD6117B17E99}" presName="connTx" presStyleLbl="parChTrans1D2" presStyleIdx="3" presStyleCnt="5"/>
      <dgm:spPr/>
      <dgm:t>
        <a:bodyPr/>
        <a:lstStyle/>
        <a:p>
          <a:endParaRPr lang="en-US"/>
        </a:p>
      </dgm:t>
    </dgm:pt>
    <dgm:pt modelId="{FBF2663E-D84B-4B72-9A35-1A1BC93FB464}" type="pres">
      <dgm:prSet presAssocID="{C3C9D783-1D77-4F1B-BCE3-8545722F50E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DBDD34-12CC-4147-855C-0E2EA9C1A361}" type="pres">
      <dgm:prSet presAssocID="{32D3A66D-3979-469E-BD8D-E6410AFA9399}" presName="Name9" presStyleLbl="parChTrans1D2" presStyleIdx="4" presStyleCnt="5"/>
      <dgm:spPr/>
      <dgm:t>
        <a:bodyPr/>
        <a:lstStyle/>
        <a:p>
          <a:endParaRPr lang="en-US"/>
        </a:p>
      </dgm:t>
    </dgm:pt>
    <dgm:pt modelId="{8CA115E1-CB10-4675-B975-3BD638DE251F}" type="pres">
      <dgm:prSet presAssocID="{32D3A66D-3979-469E-BD8D-E6410AFA9399}" presName="connTx" presStyleLbl="parChTrans1D2" presStyleIdx="4" presStyleCnt="5"/>
      <dgm:spPr/>
      <dgm:t>
        <a:bodyPr/>
        <a:lstStyle/>
        <a:p>
          <a:endParaRPr lang="en-US"/>
        </a:p>
      </dgm:t>
    </dgm:pt>
    <dgm:pt modelId="{C092AA98-35A4-4445-9BBF-81966DB98483}" type="pres">
      <dgm:prSet presAssocID="{28332847-BA54-4144-AD7A-26F2DDD7D90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DE6CE3-6295-4440-B5DF-3286725925DE}" type="presOf" srcId="{DF49A4DF-35B0-49F9-BEC4-DFF7B1460DD5}" destId="{886BBF2C-1407-48C1-8383-BABA2AA0701D}" srcOrd="0" destOrd="0" presId="urn:microsoft.com/office/officeart/2005/8/layout/radial1"/>
    <dgm:cxn modelId="{C8CCFDC7-B388-47A5-B3D0-A619085B55F5}" srcId="{298C7AB0-7618-4B77-934C-00F8A33F3201}" destId="{D58F6808-168A-46B3-81E5-1E098BB40691}" srcOrd="0" destOrd="0" parTransId="{07D2B781-78DC-45F8-AFFE-652C7C069730}" sibTransId="{F03570F8-F2B7-41FB-ADD0-A5E802445BC4}"/>
    <dgm:cxn modelId="{16AFD0CF-26C7-4544-AC0D-2A893396EB72}" type="presOf" srcId="{D9A24381-1B88-4DDC-8678-909BF85D455C}" destId="{183EAE00-E668-46B1-9EDB-9D214F2A30F5}" srcOrd="0" destOrd="0" presId="urn:microsoft.com/office/officeart/2005/8/layout/radial1"/>
    <dgm:cxn modelId="{55FF2889-6B6C-4FB5-9BEC-FAEB8F15E756}" srcId="{D58F6808-168A-46B3-81E5-1E098BB40691}" destId="{D9A24381-1B88-4DDC-8678-909BF85D455C}" srcOrd="1" destOrd="0" parTransId="{3E19E9BC-2185-4FE2-9FAB-330354CC2BB7}" sibTransId="{7799FA8F-AA39-4214-B7B3-2BEEA7BA095F}"/>
    <dgm:cxn modelId="{8948F684-1602-4F9B-ABB0-053CDB978CEE}" type="presOf" srcId="{32D3A66D-3979-469E-BD8D-E6410AFA9399}" destId="{8CA115E1-CB10-4675-B975-3BD638DE251F}" srcOrd="1" destOrd="0" presId="urn:microsoft.com/office/officeart/2005/8/layout/radial1"/>
    <dgm:cxn modelId="{E91D0CEB-239F-422F-B348-D8CF6A3CE4CB}" type="presOf" srcId="{70297A9D-7156-4F85-89ED-DD6117B17E99}" destId="{3D502647-E0D5-46AF-8598-EFDE1374A73C}" srcOrd="0" destOrd="0" presId="urn:microsoft.com/office/officeart/2005/8/layout/radial1"/>
    <dgm:cxn modelId="{FCBA458F-FF03-47CC-8AD3-7DCD61DE6320}" type="presOf" srcId="{32D3A66D-3979-469E-BD8D-E6410AFA9399}" destId="{11DBDD34-12CC-4147-855C-0E2EA9C1A361}" srcOrd="0" destOrd="0" presId="urn:microsoft.com/office/officeart/2005/8/layout/radial1"/>
    <dgm:cxn modelId="{75F19688-8AC9-4F73-9E99-79553C696CEB}" type="presOf" srcId="{00318ED1-CAC3-4A55-A603-70520BA9B016}" destId="{F8B669F9-5E00-45EC-815C-DF486B3E424E}" srcOrd="1" destOrd="0" presId="urn:microsoft.com/office/officeart/2005/8/layout/radial1"/>
    <dgm:cxn modelId="{4BDBA91F-68EE-4887-928F-2C51018551A9}" type="presOf" srcId="{3E19E9BC-2185-4FE2-9FAB-330354CC2BB7}" destId="{4F6454B9-40A9-498A-AA6E-96C9EFD58D43}" srcOrd="1" destOrd="0" presId="urn:microsoft.com/office/officeart/2005/8/layout/radial1"/>
    <dgm:cxn modelId="{32668E3C-5327-4D85-82BF-1C38749328E8}" type="presOf" srcId="{00318ED1-CAC3-4A55-A603-70520BA9B016}" destId="{91E319DE-C4C5-4FFB-9E7B-D449587F273D}" srcOrd="0" destOrd="0" presId="urn:microsoft.com/office/officeart/2005/8/layout/radial1"/>
    <dgm:cxn modelId="{F3E2C440-D86B-4C1F-A26C-DE529F5FBCBA}" srcId="{D58F6808-168A-46B3-81E5-1E098BB40691}" destId="{24852950-1937-416E-BFB1-BA9563E83527}" srcOrd="0" destOrd="0" parTransId="{00318ED1-CAC3-4A55-A603-70520BA9B016}" sibTransId="{4FC0F1BB-4316-48D6-BE14-53310952EC59}"/>
    <dgm:cxn modelId="{69D2B037-7A53-4001-BE4B-062C4FF9F4EA}" srcId="{D58F6808-168A-46B3-81E5-1E098BB40691}" destId="{28332847-BA54-4144-AD7A-26F2DDD7D90F}" srcOrd="4" destOrd="0" parTransId="{32D3A66D-3979-469E-BD8D-E6410AFA9399}" sibTransId="{4922EDB1-DD9F-4484-9129-E0C7837DF12E}"/>
    <dgm:cxn modelId="{68F5945B-A139-4EB4-B226-2E4F85CDD393}" type="presOf" srcId="{24852950-1937-416E-BFB1-BA9563E83527}" destId="{84AFAD30-37C8-4F16-9C7A-549D6A5DF0AA}" srcOrd="0" destOrd="0" presId="urn:microsoft.com/office/officeart/2005/8/layout/radial1"/>
    <dgm:cxn modelId="{E1557E42-B1C1-44F4-973E-4AB21AD4D219}" type="presOf" srcId="{3E19E9BC-2185-4FE2-9FAB-330354CC2BB7}" destId="{A9B49A36-A765-4C96-960A-A29D316545AB}" srcOrd="0" destOrd="0" presId="urn:microsoft.com/office/officeart/2005/8/layout/radial1"/>
    <dgm:cxn modelId="{C438FC26-32A1-4CEA-AE42-211CD228E88F}" type="presOf" srcId="{C3C9D783-1D77-4F1B-BCE3-8545722F50E5}" destId="{FBF2663E-D84B-4B72-9A35-1A1BC93FB464}" srcOrd="0" destOrd="0" presId="urn:microsoft.com/office/officeart/2005/8/layout/radial1"/>
    <dgm:cxn modelId="{5D7493DF-88B7-4129-8879-9BA82DBF9A59}" type="presOf" srcId="{3961D7F3-886D-4B42-BA38-7BF576E60914}" destId="{C28BA288-6D97-4BCF-B4BE-D82D26449317}" srcOrd="0" destOrd="0" presId="urn:microsoft.com/office/officeart/2005/8/layout/radial1"/>
    <dgm:cxn modelId="{EFD040B2-233B-4934-832F-6508844BD7C4}" type="presOf" srcId="{70297A9D-7156-4F85-89ED-DD6117B17E99}" destId="{F4CA45A0-9C1D-437C-9263-09A0415C53C9}" srcOrd="1" destOrd="0" presId="urn:microsoft.com/office/officeart/2005/8/layout/radial1"/>
    <dgm:cxn modelId="{520968B0-A57D-463B-B9D6-766EE32BF92E}" type="presOf" srcId="{DF49A4DF-35B0-49F9-BEC4-DFF7B1460DD5}" destId="{948F0890-3389-40BE-82AD-2F4A32515737}" srcOrd="1" destOrd="0" presId="urn:microsoft.com/office/officeart/2005/8/layout/radial1"/>
    <dgm:cxn modelId="{97FBF9C4-5AA5-4E49-BD83-36EB56A09CB2}" type="presOf" srcId="{298C7AB0-7618-4B77-934C-00F8A33F3201}" destId="{5BC0325B-E839-40D9-98E2-9927A4F30FA2}" srcOrd="0" destOrd="0" presId="urn:microsoft.com/office/officeart/2005/8/layout/radial1"/>
    <dgm:cxn modelId="{E38C8D09-E72A-47F8-8F01-E4E24A261BE9}" srcId="{D58F6808-168A-46B3-81E5-1E098BB40691}" destId="{C3C9D783-1D77-4F1B-BCE3-8545722F50E5}" srcOrd="3" destOrd="0" parTransId="{70297A9D-7156-4F85-89ED-DD6117B17E99}" sibTransId="{1A379391-FA7A-408F-A8B8-4EB02A7AB72F}"/>
    <dgm:cxn modelId="{64743D9F-B2FF-4A9F-ACC1-2E60ABD188F6}" type="presOf" srcId="{28332847-BA54-4144-AD7A-26F2DDD7D90F}" destId="{C092AA98-35A4-4445-9BBF-81966DB98483}" srcOrd="0" destOrd="0" presId="urn:microsoft.com/office/officeart/2005/8/layout/radial1"/>
    <dgm:cxn modelId="{3664CC7E-EF12-4A24-8162-4451C27E7D36}" srcId="{D58F6808-168A-46B3-81E5-1E098BB40691}" destId="{3961D7F3-886D-4B42-BA38-7BF576E60914}" srcOrd="2" destOrd="0" parTransId="{DF49A4DF-35B0-49F9-BEC4-DFF7B1460DD5}" sibTransId="{E6C22FFA-5DAC-4C1D-B24A-A9A7C1A3FA61}"/>
    <dgm:cxn modelId="{FC4095F9-FCCC-4436-AB55-41A08038652D}" type="presOf" srcId="{D58F6808-168A-46B3-81E5-1E098BB40691}" destId="{86ECCF22-A82A-4251-B60F-5E9F56988E03}" srcOrd="0" destOrd="0" presId="urn:microsoft.com/office/officeart/2005/8/layout/radial1"/>
    <dgm:cxn modelId="{92CF06CC-9159-4D00-9FF6-F77E82ACC93A}" type="presParOf" srcId="{5BC0325B-E839-40D9-98E2-9927A4F30FA2}" destId="{86ECCF22-A82A-4251-B60F-5E9F56988E03}" srcOrd="0" destOrd="0" presId="urn:microsoft.com/office/officeart/2005/8/layout/radial1"/>
    <dgm:cxn modelId="{7CDA52E6-CA10-4D5B-AAB1-7DA745447A95}" type="presParOf" srcId="{5BC0325B-E839-40D9-98E2-9927A4F30FA2}" destId="{91E319DE-C4C5-4FFB-9E7B-D449587F273D}" srcOrd="1" destOrd="0" presId="urn:microsoft.com/office/officeart/2005/8/layout/radial1"/>
    <dgm:cxn modelId="{4E2FF6DA-C3F0-4A04-B46E-4C51255BB0CA}" type="presParOf" srcId="{91E319DE-C4C5-4FFB-9E7B-D449587F273D}" destId="{F8B669F9-5E00-45EC-815C-DF486B3E424E}" srcOrd="0" destOrd="0" presId="urn:microsoft.com/office/officeart/2005/8/layout/radial1"/>
    <dgm:cxn modelId="{179E2C7E-2320-43DE-8ABE-7CFD9F67BB80}" type="presParOf" srcId="{5BC0325B-E839-40D9-98E2-9927A4F30FA2}" destId="{84AFAD30-37C8-4F16-9C7A-549D6A5DF0AA}" srcOrd="2" destOrd="0" presId="urn:microsoft.com/office/officeart/2005/8/layout/radial1"/>
    <dgm:cxn modelId="{AF9CC935-8F17-46A1-A2DE-736D473FF828}" type="presParOf" srcId="{5BC0325B-E839-40D9-98E2-9927A4F30FA2}" destId="{A9B49A36-A765-4C96-960A-A29D316545AB}" srcOrd="3" destOrd="0" presId="urn:microsoft.com/office/officeart/2005/8/layout/radial1"/>
    <dgm:cxn modelId="{BE380DD5-DD68-4798-A34E-3A335660F7AB}" type="presParOf" srcId="{A9B49A36-A765-4C96-960A-A29D316545AB}" destId="{4F6454B9-40A9-498A-AA6E-96C9EFD58D43}" srcOrd="0" destOrd="0" presId="urn:microsoft.com/office/officeart/2005/8/layout/radial1"/>
    <dgm:cxn modelId="{7F805A19-076A-4956-BBE0-3A7128BEF14A}" type="presParOf" srcId="{5BC0325B-E839-40D9-98E2-9927A4F30FA2}" destId="{183EAE00-E668-46B1-9EDB-9D214F2A30F5}" srcOrd="4" destOrd="0" presId="urn:microsoft.com/office/officeart/2005/8/layout/radial1"/>
    <dgm:cxn modelId="{E2052217-CC51-42C8-B071-C7454032BFE8}" type="presParOf" srcId="{5BC0325B-E839-40D9-98E2-9927A4F30FA2}" destId="{886BBF2C-1407-48C1-8383-BABA2AA0701D}" srcOrd="5" destOrd="0" presId="urn:microsoft.com/office/officeart/2005/8/layout/radial1"/>
    <dgm:cxn modelId="{AFDBFC78-C7DE-44EB-B1D0-AD542B1F0E3C}" type="presParOf" srcId="{886BBF2C-1407-48C1-8383-BABA2AA0701D}" destId="{948F0890-3389-40BE-82AD-2F4A32515737}" srcOrd="0" destOrd="0" presId="urn:microsoft.com/office/officeart/2005/8/layout/radial1"/>
    <dgm:cxn modelId="{9ECC41E1-2EEE-4768-A67A-21013F51236C}" type="presParOf" srcId="{5BC0325B-E839-40D9-98E2-9927A4F30FA2}" destId="{C28BA288-6D97-4BCF-B4BE-D82D26449317}" srcOrd="6" destOrd="0" presId="urn:microsoft.com/office/officeart/2005/8/layout/radial1"/>
    <dgm:cxn modelId="{01421175-D2B5-41F8-BC37-2FDFC3EEC469}" type="presParOf" srcId="{5BC0325B-E839-40D9-98E2-9927A4F30FA2}" destId="{3D502647-E0D5-46AF-8598-EFDE1374A73C}" srcOrd="7" destOrd="0" presId="urn:microsoft.com/office/officeart/2005/8/layout/radial1"/>
    <dgm:cxn modelId="{BB6C18B6-E380-40EC-8764-2B95C4DA7F4E}" type="presParOf" srcId="{3D502647-E0D5-46AF-8598-EFDE1374A73C}" destId="{F4CA45A0-9C1D-437C-9263-09A0415C53C9}" srcOrd="0" destOrd="0" presId="urn:microsoft.com/office/officeart/2005/8/layout/radial1"/>
    <dgm:cxn modelId="{582B019E-5647-4C33-A0C9-F5E6B019BC54}" type="presParOf" srcId="{5BC0325B-E839-40D9-98E2-9927A4F30FA2}" destId="{FBF2663E-D84B-4B72-9A35-1A1BC93FB464}" srcOrd="8" destOrd="0" presId="urn:microsoft.com/office/officeart/2005/8/layout/radial1"/>
    <dgm:cxn modelId="{1D57DB83-B74B-4C72-8E0E-028203A07CC6}" type="presParOf" srcId="{5BC0325B-E839-40D9-98E2-9927A4F30FA2}" destId="{11DBDD34-12CC-4147-855C-0E2EA9C1A361}" srcOrd="9" destOrd="0" presId="urn:microsoft.com/office/officeart/2005/8/layout/radial1"/>
    <dgm:cxn modelId="{34368A65-33F1-4A77-B00F-54721AFE3202}" type="presParOf" srcId="{11DBDD34-12CC-4147-855C-0E2EA9C1A361}" destId="{8CA115E1-CB10-4675-B975-3BD638DE251F}" srcOrd="0" destOrd="0" presId="urn:microsoft.com/office/officeart/2005/8/layout/radial1"/>
    <dgm:cxn modelId="{78846BF3-D4FD-4B5C-9C65-81B62EB06029}" type="presParOf" srcId="{5BC0325B-E839-40D9-98E2-9927A4F30FA2}" destId="{C092AA98-35A4-4445-9BBF-81966DB98483}" srcOrd="10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0F379-C01A-4FF8-98E7-DCCB9EE96E9A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E80A8-F13C-418F-BA95-692CABD944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122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Md.Harun</a:t>
            </a:r>
            <a:r>
              <a:rPr lang="en-US" dirty="0" smtClean="0"/>
              <a:t>-Or-</a:t>
            </a:r>
            <a:r>
              <a:rPr lang="en-US" dirty="0" err="1" smtClean="0"/>
              <a:t>Rashid,Assistant</a:t>
            </a:r>
            <a:r>
              <a:rPr lang="en-US" baseline="0" dirty="0" smtClean="0"/>
              <a:t> Teacher (ICT),</a:t>
            </a:r>
            <a:r>
              <a:rPr lang="en-US" baseline="0" dirty="0" err="1" smtClean="0"/>
              <a:t>Ranibazar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Girls’High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School,Rajshahi</a:t>
            </a:r>
            <a:r>
              <a:rPr lang="en-US" baseline="0" dirty="0" smtClean="0"/>
              <a:t>. Mobile: 01737850388,Email: saurav.cse10@gmail.com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548EC-CE84-4C46-92BA-B49029F284C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লোকটি</a:t>
            </a:r>
            <a:r>
              <a:rPr lang="bn-BD" baseline="0" dirty="0" smtClean="0"/>
              <a:t> </a:t>
            </a:r>
            <a:r>
              <a:rPr lang="bn-IN" baseline="0" dirty="0" smtClean="0"/>
              <a:t>কী</a:t>
            </a:r>
            <a:r>
              <a:rPr lang="bn-BD" baseline="0" dirty="0" smtClean="0"/>
              <a:t> ব্যবহার করছে? ছেলেমেয়েরা </a:t>
            </a:r>
            <a:r>
              <a:rPr lang="bn-IN" baseline="0" dirty="0" smtClean="0"/>
              <a:t>কী </a:t>
            </a:r>
            <a:r>
              <a:rPr lang="bn-BD" baseline="0" dirty="0" smtClean="0"/>
              <a:t>করছে? এই সমস্ত প্রশ্ন থেকেই পাঠ ঘোষ</a:t>
            </a:r>
            <a:r>
              <a:rPr lang="bn-IN" baseline="0" dirty="0" smtClean="0"/>
              <a:t>ণা </a:t>
            </a:r>
            <a:r>
              <a:rPr lang="bn-BD" baseline="0" dirty="0" smtClean="0"/>
              <a:t>করতে হবে।  আজকের পাঠের বিষয় কী 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5417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শিখনফলের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উপর নির্ভর করবে উপস্থাপনা। তাই শিক্ষককে শিখনফলের দিকে লক্ষ রাখতে হবে।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1517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মোবাইল</a:t>
            </a:r>
            <a:r>
              <a:rPr lang="bn-IN" baseline="0" dirty="0" smtClean="0"/>
              <a:t> </a:t>
            </a:r>
            <a:r>
              <a:rPr lang="bn-BD" dirty="0" smtClean="0"/>
              <a:t>প্রযুক্তি</a:t>
            </a:r>
            <a:r>
              <a:rPr lang="bn-BD" baseline="0" dirty="0" smtClean="0"/>
              <a:t> ব্যক্তি জীবনে তথ্য ও যোগাযোগ প্রযুক্তি হিসেবে ব্যবহৃত হয়। প্রতিদিন কাজে লাগে।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308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শিক্ষক</a:t>
            </a:r>
            <a:r>
              <a:rPr lang="bn-BD" baseline="0" dirty="0" smtClean="0"/>
              <a:t> বোর্ডে একটি ট্যালি করবেন, কোন প্রযুক্তিটি শিক্ষার্থীরা বা তাদের পরিবারের সদস্যরা সবচেয়ে বেশি ব্যবহার করে। যেমন, মোবাইল ফোন কতজন ব্যবহার করে? টেলিভিশিন কতজন? কম্পিউটার? ট্যাব?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9058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এই</a:t>
            </a:r>
            <a:r>
              <a:rPr lang="bn-BD" baseline="0" dirty="0" smtClean="0"/>
              <a:t> ভিডিওতে মোবাইল ফোনের বিভিন্ন ধরনের ব্যবহারের কথা বলা হয়েছে । ভিডিওটি মনোযোগ সহকারে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13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এই</a:t>
            </a:r>
            <a:r>
              <a:rPr lang="bn-BD" baseline="0" dirty="0" smtClean="0"/>
              <a:t> ভিডিওতে মোবাইল ফোনের বিভিন্ন ধরনের ব্যবহারের কথা বলা হয়েছে । ভিডিওটি মনোযোগ সহকারে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13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BD" dirty="0" smtClean="0"/>
              <a:t>শিক্ষার্থীরা</a:t>
            </a:r>
            <a:r>
              <a:rPr lang="bn-BD" baseline="0" dirty="0" smtClean="0"/>
              <a:t> উত্তর করার পরে এই স্লাইডটি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4001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ছবির</a:t>
            </a:r>
            <a:r>
              <a:rPr lang="bn-BD" baseline="0" dirty="0" smtClean="0"/>
              <a:t> মাধ্যমে মোবাইলের ব্যবহার সম্পর্কে ছাত্র/ছাত্রীরা বলতে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146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কি কাজ করা</a:t>
            </a:r>
            <a:r>
              <a:rPr lang="bn-BD" baseline="0" dirty="0" smtClean="0"/>
              <a:t> হচ্ছে?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7329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ছবি</a:t>
            </a:r>
            <a:r>
              <a:rPr lang="bn-BD" baseline="0" dirty="0" smtClean="0"/>
              <a:t> তোলা, ভিডিও করা, গান শোনা মোবাইলের মাধ্যমে হচ্ছে। ছবিগুলো দেখে ছাত্র/ ছাত্রীরা তথ্য ও যোগাযোগ প্রযুক্তির ব্যবহারের ক্ষেত্র সম্পর্কে বলতে  পারবে।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4499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কী</a:t>
            </a:r>
            <a:r>
              <a:rPr lang="bn-BD" dirty="0" smtClean="0"/>
              <a:t> প্রযুক্তি</a:t>
            </a:r>
            <a:r>
              <a:rPr lang="bn-BD" baseline="0" dirty="0" smtClean="0"/>
              <a:t> ব্যবহার করছে এই প্রশ্নের মাধ্যমে টেলিভিশন সম্পর্কে জানাতে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5240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প্রযুক্তির</a:t>
            </a:r>
            <a:r>
              <a:rPr lang="bn-BD" baseline="0" dirty="0" smtClean="0"/>
              <a:t> বড় থেকে ছোট হলেও কার্যক্ষমতা দিন দিন বৃদ্ধি পাচ্ছে।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7687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223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ছাত্র</a:t>
            </a:r>
            <a:r>
              <a:rPr lang="bn-BD" baseline="0" dirty="0" smtClean="0"/>
              <a:t>/ছাত্রীরা তালিকা তৈরি করে শিক্ষককে দেখাবে।  পরে সম্ভাব্য উত্তর দেখাবে।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7866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ছাত্র</a:t>
            </a:r>
            <a:r>
              <a:rPr lang="bn-BD" baseline="0" dirty="0" smtClean="0"/>
              <a:t>/ছাত্রীদের তালিকা দেখার পরে । এই তালিকাটি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2129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0" dirty="0" smtClean="0">
                <a:effectLst/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BD" b="0" baseline="0" dirty="0" smtClean="0">
                <a:effectLst/>
                <a:latin typeface="NikoshBAN" pitchFamily="2" charset="0"/>
                <a:cs typeface="NikoshBAN" pitchFamily="2" charset="0"/>
              </a:rPr>
              <a:t> জিজ্ঞাসা করতে হবে তোমারা কিকি  নতুনশব্দ শিখলে? শিক্ষার্থীরা উত্তর করার পরে নতুন শব্দগুলো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85309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BD" dirty="0" smtClean="0"/>
              <a:t>উত্তর</a:t>
            </a:r>
            <a:r>
              <a:rPr lang="bn-BD" baseline="0" dirty="0" smtClean="0"/>
              <a:t>গুলোর উপরে মাউস দিয়ে ক্লিক করলে সঠিক ও ভুল উত্তর নির্ণয় করা যাবে।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6499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757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3373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7647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0947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6223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3383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25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515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0518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0497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459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1109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5234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694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249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2103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5622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0535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3054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7437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058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6670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10/16/2026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062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inus 6"/>
          <p:cNvSpPr/>
          <p:nvPr userDrawn="1"/>
        </p:nvSpPr>
        <p:spPr>
          <a:xfrm>
            <a:off x="-1524000" y="0"/>
            <a:ext cx="12192000" cy="238125"/>
          </a:xfrm>
          <a:prstGeom prst="mathMinus">
            <a:avLst>
              <a:gd name="adj1" fmla="val 69945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Minus 8"/>
          <p:cNvSpPr/>
          <p:nvPr userDrawn="1"/>
        </p:nvSpPr>
        <p:spPr>
          <a:xfrm rot="5400000">
            <a:off x="-4414837" y="3271837"/>
            <a:ext cx="9067800" cy="238125"/>
          </a:xfrm>
          <a:prstGeom prst="mathMinus">
            <a:avLst>
              <a:gd name="adj1" fmla="val 6994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Minus 9"/>
          <p:cNvSpPr/>
          <p:nvPr userDrawn="1"/>
        </p:nvSpPr>
        <p:spPr>
          <a:xfrm>
            <a:off x="-1600200" y="6619874"/>
            <a:ext cx="12344400" cy="238126"/>
          </a:xfrm>
          <a:prstGeom prst="mathMinus">
            <a:avLst>
              <a:gd name="adj1" fmla="val 69945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5400000">
            <a:off x="4448174" y="3305175"/>
            <a:ext cx="9144001" cy="247651"/>
          </a:xfrm>
          <a:prstGeom prst="mathMinus">
            <a:avLst>
              <a:gd name="adj1" fmla="val 69945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L-Shape 11"/>
          <p:cNvSpPr/>
          <p:nvPr userDrawn="1"/>
        </p:nvSpPr>
        <p:spPr>
          <a:xfrm rot="5400000">
            <a:off x="-38100" y="38100"/>
            <a:ext cx="1295400" cy="1219200"/>
          </a:xfrm>
          <a:prstGeom prst="corner">
            <a:avLst>
              <a:gd name="adj1" fmla="val 17284"/>
              <a:gd name="adj2" fmla="val 1481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-Shape 12"/>
          <p:cNvSpPr/>
          <p:nvPr userDrawn="1"/>
        </p:nvSpPr>
        <p:spPr>
          <a:xfrm rot="16200000">
            <a:off x="7886700" y="5600699"/>
            <a:ext cx="1295400" cy="1219200"/>
          </a:xfrm>
          <a:prstGeom prst="corner">
            <a:avLst>
              <a:gd name="adj1" fmla="val 17284"/>
              <a:gd name="adj2" fmla="val 1481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-Shape 13"/>
          <p:cNvSpPr/>
          <p:nvPr userDrawn="1"/>
        </p:nvSpPr>
        <p:spPr>
          <a:xfrm>
            <a:off x="0" y="5638800"/>
            <a:ext cx="1295400" cy="1219200"/>
          </a:xfrm>
          <a:prstGeom prst="corner">
            <a:avLst>
              <a:gd name="adj1" fmla="val 17284"/>
              <a:gd name="adj2" fmla="val 1481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-Shape 14"/>
          <p:cNvSpPr/>
          <p:nvPr userDrawn="1"/>
        </p:nvSpPr>
        <p:spPr>
          <a:xfrm rot="10800000">
            <a:off x="7848600" y="0"/>
            <a:ext cx="1295400" cy="1219200"/>
          </a:xfrm>
          <a:prstGeom prst="corner">
            <a:avLst>
              <a:gd name="adj1" fmla="val 17284"/>
              <a:gd name="adj2" fmla="val 1481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208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7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226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Relationship Id="rId4" Type="http://schemas.openxmlformats.org/officeDocument/2006/relationships/hyperlink" Target="mailto:saurav.cse@gmail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914400"/>
            <a:ext cx="6324600" cy="914400"/>
          </a:xfr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b="1" spc="50" dirty="0" err="1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নির্দেশনা</a:t>
            </a:r>
            <a:r>
              <a:rPr lang="en-US" sz="48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spc="50" dirty="0" err="1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স্লাইড</a:t>
            </a:r>
            <a:endParaRPr lang="en-US" sz="48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ea typeface="+mj-ea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438400"/>
            <a:ext cx="7772400" cy="2971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p3d extrusionH="57150">
              <a:bevelT w="82550" h="38100" prst="coolSlant"/>
            </a:sp3d>
          </a:bodyPr>
          <a:lstStyle/>
          <a:p>
            <a:endParaRPr lang="en-US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Slide Note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শ্রেণিকক্ষে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পাঠদানের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Slide Note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চেপে </a:t>
            </a:r>
            <a:r>
              <a:rPr lang="en-US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 শুরু করতে পারেন। পাশাপাশি আপনার নিজস্ব চিন্তা-চেতনা কনটেন্টকে আরো বেশী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ফলপ্রস</a:t>
            </a:r>
            <a:r>
              <a:rPr lang="en-US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 আশা করি...</a:t>
            </a:r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ABA6-9E7E-4913-905E-480F308E3FC5}" type="datetime1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EFD1D-6E81-4B63-8A69-79648248B8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28912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81000"/>
            <a:ext cx="6400800" cy="1905000"/>
          </a:xfrm>
        </p:spPr>
        <p:txBody>
          <a:bodyPr>
            <a:noAutofit/>
          </a:bodyPr>
          <a:lstStyle/>
          <a:p>
            <a:r>
              <a:rPr lang="en-US" sz="1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057400" y="2971800"/>
            <a:ext cx="5486400" cy="34290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352800"/>
            <a:ext cx="3962400" cy="2667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4651218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572989" y="0"/>
            <a:ext cx="4571011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15 0.01967 L -0.52057 0.019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7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58 0.01666 L 0.51002 0.0166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1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/>
          <p:cNvSpPr txBox="1">
            <a:spLocks/>
          </p:cNvSpPr>
          <p:nvPr/>
        </p:nvSpPr>
        <p:spPr>
          <a:xfrm>
            <a:off x="1485900" y="1219205"/>
            <a:ext cx="3028950" cy="4906963"/>
          </a:xfrm>
          <a:prstGeom prst="rect">
            <a:avLst/>
          </a:prstGeom>
        </p:spPr>
        <p:txBody>
          <a:bodyPr/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  <a:buNone/>
            </a:pPr>
            <a:endParaRPr lang="en-US" sz="3600" b="1">
              <a:latin typeface="NikoshBAN" pitchFamily="2" charset="0"/>
              <a:cs typeface="NikoshBAN" pitchFamily="2" charset="0"/>
            </a:endParaRPr>
          </a:p>
          <a:p>
            <a:pPr indent="0">
              <a:spcBef>
                <a:spcPts val="0"/>
              </a:spcBef>
              <a:buNone/>
            </a:pPr>
            <a:endParaRPr lang="en-US" sz="3600" b="1">
              <a:latin typeface="NikoshBAN" pitchFamily="2" charset="0"/>
              <a:cs typeface="NikoshBAN" pitchFamily="2" charset="0"/>
            </a:endParaRPr>
          </a:p>
          <a:p>
            <a:pPr indent="0">
              <a:spcBef>
                <a:spcPts val="0"/>
              </a:spcBef>
              <a:buNone/>
            </a:pP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438400" y="533400"/>
            <a:ext cx="4457700" cy="1219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Delay 5"/>
          <p:cNvSpPr/>
          <p:nvPr/>
        </p:nvSpPr>
        <p:spPr>
          <a:xfrm rot="16200000">
            <a:off x="4470870" y="2032470"/>
            <a:ext cx="4419602" cy="385985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76800" y="3886200"/>
            <a:ext cx="3505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তথ্য</a:t>
            </a:r>
            <a:r>
              <a:rPr lang="en-US" sz="2000" b="1" dirty="0" smtClean="0"/>
              <a:t>  ও </a:t>
            </a:r>
            <a:r>
              <a:rPr lang="en-US" sz="2000" b="1" dirty="0" err="1" smtClean="0"/>
              <a:t>যোগাযোগ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প্রযুক্তি</a:t>
            </a:r>
            <a:endParaRPr lang="en-US" sz="2000" dirty="0" smtClean="0"/>
          </a:p>
          <a:p>
            <a:pPr algn="ctr"/>
            <a:r>
              <a:rPr lang="en-US" sz="2400" b="1" dirty="0" smtClean="0"/>
              <a:t>  </a:t>
            </a:r>
            <a:r>
              <a:rPr lang="en-US" sz="2400" b="1" dirty="0" err="1" smtClean="0"/>
              <a:t>শ্রেণী</a:t>
            </a:r>
            <a:r>
              <a:rPr lang="en-US" sz="2400" b="1" dirty="0" smtClean="0"/>
              <a:t>:  ৭ম</a:t>
            </a:r>
            <a:endParaRPr lang="en-US" sz="2400" dirty="0" smtClean="0"/>
          </a:p>
          <a:p>
            <a:pPr algn="ctr"/>
            <a:r>
              <a:rPr lang="en-US" sz="2400" b="1" dirty="0" err="1" smtClean="0"/>
              <a:t>অধ্যায়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প্রথম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পাঠ</a:t>
            </a:r>
            <a:r>
              <a:rPr lang="en-US" sz="2400" b="1" dirty="0" smtClean="0"/>
              <a:t> ১)</a:t>
            </a:r>
            <a:endParaRPr lang="en-US" sz="2400" dirty="0" smtClean="0"/>
          </a:p>
          <a:p>
            <a:pPr algn="ctr"/>
            <a:r>
              <a:rPr lang="en-US" sz="2400" b="1" dirty="0" err="1" smtClean="0"/>
              <a:t>সময়ঃ</a:t>
            </a:r>
            <a:r>
              <a:rPr lang="en-US" sz="2400" b="1" dirty="0" smtClean="0"/>
              <a:t> ৪৫ </a:t>
            </a:r>
            <a:r>
              <a:rPr lang="en-US" sz="2400" b="1" dirty="0" err="1" smtClean="0"/>
              <a:t>মিনিট</a:t>
            </a:r>
            <a:r>
              <a:rPr lang="en-US" sz="2400" b="1" dirty="0" smtClean="0"/>
              <a:t>।</a:t>
            </a:r>
            <a:endParaRPr lang="en-US" sz="2400" dirty="0" smtClean="0"/>
          </a:p>
          <a:p>
            <a:pPr algn="ctr"/>
            <a:r>
              <a:rPr lang="en-US" sz="2400" b="1" dirty="0" err="1" smtClean="0"/>
              <a:t>তারিখঃ</a:t>
            </a:r>
            <a:r>
              <a:rPr lang="en-US" sz="2400" b="1" dirty="0" smtClean="0"/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২৪/০১/২০২৬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6400" y="2610683"/>
            <a:ext cx="246483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en-US" sz="54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sz="5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133600"/>
            <a:ext cx="1447799" cy="1676400"/>
          </a:xfrm>
          <a:prstGeom prst="rect">
            <a:avLst/>
          </a:prstGeom>
        </p:spPr>
      </p:pic>
      <p:sp>
        <p:nvSpPr>
          <p:cNvPr id="15" name="Flowchart: Delay 14"/>
          <p:cNvSpPr/>
          <p:nvPr/>
        </p:nvSpPr>
        <p:spPr>
          <a:xfrm rot="16200000">
            <a:off x="405928" y="2032472"/>
            <a:ext cx="4419602" cy="385985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7" name="Picture 3" descr="C:\Users\Saurav\Desktop\P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057400"/>
            <a:ext cx="1371600" cy="1736725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85800" y="3810000"/>
            <a:ext cx="3886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Md. </a:t>
            </a:r>
            <a:r>
              <a:rPr lang="en-US" sz="2400" b="1" dirty="0" err="1" smtClean="0"/>
              <a:t>Harun</a:t>
            </a:r>
            <a:r>
              <a:rPr lang="en-US" sz="2400" b="1" dirty="0" smtClean="0"/>
              <a:t>-Or-Rashid</a:t>
            </a:r>
          </a:p>
          <a:p>
            <a:pPr algn="ctr"/>
            <a:r>
              <a:rPr lang="en-US" sz="2400" dirty="0" smtClean="0"/>
              <a:t>Assistant Teacher of ICT</a:t>
            </a:r>
          </a:p>
          <a:p>
            <a:pPr algn="ctr"/>
            <a:r>
              <a:rPr lang="en-US" sz="2400" dirty="0" err="1" smtClean="0"/>
              <a:t>Ranibazar</a:t>
            </a:r>
            <a:r>
              <a:rPr lang="en-US" sz="2400" dirty="0" smtClean="0"/>
              <a:t> Girls’ High School</a:t>
            </a:r>
          </a:p>
          <a:p>
            <a:pPr algn="ctr"/>
            <a:r>
              <a:rPr lang="en-US" sz="2400" dirty="0" smtClean="0"/>
              <a:t>Boalia,Rajshahi-6100.</a:t>
            </a:r>
          </a:p>
          <a:p>
            <a:pPr algn="ctr"/>
            <a:r>
              <a:rPr lang="en-US" sz="2400" dirty="0" smtClean="0"/>
              <a:t>Email: </a:t>
            </a:r>
            <a:r>
              <a:rPr lang="en-US" sz="2400" u="sng" dirty="0" smtClean="0">
                <a:hlinkClick r:id="rId4"/>
              </a:rPr>
              <a:t>saurav.cse@gmail.com</a:t>
            </a:r>
            <a:endParaRPr lang="en-US" sz="2400" dirty="0" smtClean="0"/>
          </a:p>
          <a:p>
            <a:pPr algn="ctr"/>
            <a:r>
              <a:rPr lang="en-US" sz="2400" dirty="0" smtClean="0"/>
              <a:t>Mobile: 01739-201220</a:t>
            </a:r>
            <a:endParaRPr lang="en-US" sz="2400" b="1" dirty="0" smtClean="0"/>
          </a:p>
          <a:p>
            <a:pPr algn="ctr"/>
            <a:endParaRPr lang="en-US" sz="2400" dirty="0" smtClean="0"/>
          </a:p>
          <a:p>
            <a:pPr algn="ctr"/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1961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76052" y="838200"/>
            <a:ext cx="66294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ছবিতে</a:t>
            </a:r>
            <a:r>
              <a:rPr lang="en-US" sz="4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লোকগুলো</a:t>
            </a:r>
            <a:r>
              <a:rPr lang="en-US" sz="4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কী</a:t>
            </a:r>
            <a:r>
              <a:rPr lang="en-US" sz="4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করছে</a:t>
            </a:r>
            <a:r>
              <a:rPr lang="en-US" sz="4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?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468" y="1898745"/>
            <a:ext cx="2746481" cy="2667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057" y="1916063"/>
            <a:ext cx="3730457" cy="2649683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762001" y="4724400"/>
            <a:ext cx="3886200" cy="523220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টেলিভিশনে অনুষ্ঠান দেখা হচ্ছে।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4149" y="4724400"/>
            <a:ext cx="3676133" cy="523220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মোবাইল ফোনে কথা বলা হচ্ছে।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6557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79438"/>
          </a:xfr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en-US" sz="2800" b="1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sz="28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আলোচ্য</a:t>
            </a:r>
            <a:r>
              <a:rPr lang="en-US" sz="28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বিষয়</a:t>
            </a:r>
            <a:r>
              <a:rPr lang="en-US" sz="28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…</a:t>
            </a:r>
            <a:endParaRPr lang="en-US" sz="28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106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ব্যক্তি জীবনে তথ্য ও যোগাযোগ প্রযুক্তি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048000"/>
            <a:ext cx="3552444" cy="2667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17405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295400"/>
            <a:ext cx="838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... </a:t>
            </a:r>
            <a:endParaRPr lang="bn-BD" sz="2800" b="1" dirty="0" smtClean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১</a:t>
            </a:r>
            <a:r>
              <a:rPr lang="hi-IN" sz="2800" dirty="0">
                <a:latin typeface="NikoshBAN" pitchFamily="2" charset="0"/>
                <a:ea typeface="Calibri"/>
                <a:cs typeface="NikoshBAN" pitchFamily="2" charset="0"/>
              </a:rPr>
              <a:t>।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ব্যক্তিগত প্রয়োজনে অন্যান্য প্রযুক্তির তুলনায় তথ্য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ও যোগাযোগ </a:t>
            </a:r>
            <a:endParaRPr lang="bn-IN" sz="2800" dirty="0" smtClean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ea typeface="Calibri"/>
                <a:cs typeface="NikoshBAN" pitchFamily="2" charset="0"/>
              </a:rPr>
              <a:t>  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প্রযুক্তির গুরুত্ব </a:t>
            </a:r>
            <a:r>
              <a:rPr lang="bn-IN" sz="2800" dirty="0" smtClean="0">
                <a:latin typeface="NikoshBAN" pitchFamily="2" charset="0"/>
                <a:ea typeface="Calibri"/>
                <a:cs typeface="NikoshBAN" pitchFamily="2" charset="0"/>
              </a:rPr>
              <a:t>বর্ণনা করতে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পারবে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</a:p>
          <a:p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২</a:t>
            </a:r>
            <a:r>
              <a:rPr lang="hi-IN" sz="2800" dirty="0">
                <a:latin typeface="NikoshBAN" pitchFamily="2" charset="0"/>
                <a:ea typeface="Calibri"/>
                <a:cs typeface="NikoshBAN" pitchFamily="2" charset="0"/>
              </a:rPr>
              <a:t>।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একজন সাধারণ মানু</a:t>
            </a:r>
            <a:r>
              <a:rPr lang="bn-IN" sz="2800" dirty="0" smtClean="0">
                <a:latin typeface="NikoshBAN" pitchFamily="2" charset="0"/>
                <a:ea typeface="Calibri"/>
                <a:cs typeface="NikoshBAN" pitchFamily="2" charset="0"/>
              </a:rPr>
              <a:t>ষের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 দৈনন্দিন কি কি তথ্য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ও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যোগাযোগ  </a:t>
            </a:r>
          </a:p>
          <a:p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  প্রযুক্তি ব্যবহা</a:t>
            </a:r>
            <a:r>
              <a:rPr lang="bn-IN" sz="2800" dirty="0" smtClean="0">
                <a:latin typeface="NikoshBAN" pitchFamily="2" charset="0"/>
                <a:ea typeface="Calibri"/>
                <a:cs typeface="NikoshBAN" pitchFamily="2" charset="0"/>
              </a:rPr>
              <a:t>রের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তালিকা প্রস্তুত  করতে পারবে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r>
              <a:rPr lang="hi-IN" sz="28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endParaRPr lang="bn-BD" sz="2800" dirty="0" smtClean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৩। ব্যক্তিগত যোগাযোগ এর মাধ্যম হিসেবে তথ্য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ও যোগাযোগ </a:t>
            </a:r>
            <a:endParaRPr lang="bn-IN" sz="2800" dirty="0" smtClean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ea typeface="Calibri"/>
                <a:cs typeface="NikoshBAN" pitchFamily="2" charset="0"/>
              </a:rPr>
              <a:t>  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প্রযুক্তির ভূমিকা বর্ণনা করতে পারবে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endParaRPr lang="en-US" sz="2800" dirty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৪</a:t>
            </a:r>
            <a:r>
              <a:rPr lang="hi-IN" sz="2800" dirty="0" smtClean="0">
                <a:latin typeface="NikoshBAN" pitchFamily="2" charset="0"/>
                <a:ea typeface="Calibri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 বিনোদনের মাধ্যম হিসেবে  তথ্য ও  যোগাযোগ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প্রযুক্তির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সুবিধা </a:t>
            </a:r>
          </a:p>
          <a:p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  ব্যাখ্যা করতে  পারবে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endParaRPr lang="bn-BD" sz="2800" dirty="0" smtClean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৫। </a:t>
            </a:r>
            <a:r>
              <a:rPr lang="en-US" sz="2800" dirty="0" smtClean="0">
                <a:latin typeface="NikoshBAN" pitchFamily="2" charset="0"/>
                <a:ea typeface="Calibri"/>
                <a:cs typeface="NikoshBAN" pitchFamily="2" charset="0"/>
              </a:rPr>
              <a:t>GPS </a:t>
            </a:r>
            <a:r>
              <a:rPr lang="bn-BD" sz="2800" dirty="0" smtClean="0">
                <a:latin typeface="NikoshBAN" pitchFamily="2" charset="0"/>
                <a:ea typeface="Calibri"/>
                <a:cs typeface="NikoshBAN" pitchFamily="2" charset="0"/>
              </a:rPr>
              <a:t>এর ধারণা ব্যাখ্যা করতে পারবে।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0" y="525959"/>
            <a:ext cx="33528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89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3048000"/>
            <a:ext cx="3103224" cy="2095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209800" y="56388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উপরের প্রযুক্তিগুলোর মধ্যে পার্থক্য কী? 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কোনটি সাধারণ মানুষের প্রতিদিন কাজে লাগে?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7881" y="457200"/>
            <a:ext cx="3159356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0853" y="444448"/>
            <a:ext cx="3160616" cy="2069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0700" y="2866125"/>
            <a:ext cx="3226538" cy="2236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828800" y="2524780"/>
            <a:ext cx="1528682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উড়োজাহাজ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54676" y="2524780"/>
            <a:ext cx="1528682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বাস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03324" y="5105400"/>
            <a:ext cx="2885615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পাওয়ার ট্রিলার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0" y="5105400"/>
            <a:ext cx="1997334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মোবাইল ফোন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0107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6670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তুমি চিন্তা করে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লে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তোমার পরিবারের সদস্যরা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দিন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কী কী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 ব্যবহার কর।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1800" y="1215479"/>
            <a:ext cx="2895600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kumimoji="0" lang="bn-BD" sz="4000" b="1" i="0" u="none" strike="noStrike" kern="1100" cap="all" spc="0" normalizeH="0" baseline="0" noProof="0" dirty="0" smtClean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ikoshBAN" pitchFamily="2" charset="0"/>
                <a:cs typeface="NikoshBAN"/>
                <a:sym typeface="Wingdings"/>
              </a:rPr>
              <a:t>একক</a:t>
            </a:r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কাজ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0310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2525" y="24384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এবং সেখানে মোবাইল ফোন দিয়ে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কী কী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কাজ করা হচ্ছে তার একটি তালিকা প্রস্তুত কর।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990600"/>
            <a:ext cx="5943600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bn-BD" sz="4000" b="1" i="0" u="none" strike="noStrike" kern="1100" cap="all" spc="0" normalizeH="0" baseline="0" noProof="0" dirty="0" smtClean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চল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আমরা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একটি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ভিডিয়ো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দেখি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75812039"/>
              </p:ext>
            </p:extLst>
          </p:nvPr>
        </p:nvGraphicFramePr>
        <p:xfrm>
          <a:off x="3810000" y="3886200"/>
          <a:ext cx="1797754" cy="1516855"/>
        </p:xfrm>
        <a:graphic>
          <a:graphicData uri="http://schemas.openxmlformats.org/presentationml/2006/ole">
            <p:oleObj spid="_x0000_s60418" name="Packager Shell Object" showAsIcon="1" r:id="rId4" imgW="914400" imgH="771480" progId="Package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09412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590800"/>
            <a:ext cx="79248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ভিডিয়োতে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মোবাইল ফোন দিয়ে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কী কী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কাজ করা হচ্ছে তার একটি তালিকা প্রস্তুত কর।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914400"/>
            <a:ext cx="2895600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kumimoji="0" lang="bn-BD" sz="4000" b="1" i="0" u="none" strike="noStrike" kern="1100" cap="all" spc="0" normalizeH="0" baseline="0" noProof="0" dirty="0" smtClean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জোড়ায় কাজ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9412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246287"/>
            <a:ext cx="7772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যোগাযোগের মাধ্যম হিসেবে মোবাইল ফোন দিয়ে যা করা যায়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টাকা পাঠানো ও গ্রহণ করা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বিদ্যুৎ,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পানির বিল পরিশোধ করা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পরীক্ষার ফলাফল গ্রহণ করা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 থানায় মামলা করা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৫। পাসপোর্টের আবেদন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৬। ভর্তি পরিক্ষার রেজিষ্ট্রেশন করা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৭।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ট্রেনের টিকেট বুক করা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95600" y="533400"/>
            <a:ext cx="28194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সম্ভাব্য উত্তর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2611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49513" y="1219200"/>
            <a:ext cx="2644374" cy="3144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3001" y="4952999"/>
            <a:ext cx="7162799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ফোনে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একজনের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076" y="838201"/>
            <a:ext cx="3001937" cy="3810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Up Arrow 4"/>
          <p:cNvSpPr/>
          <p:nvPr/>
        </p:nvSpPr>
        <p:spPr>
          <a:xfrm rot="5622507" flipH="1">
            <a:off x="2667333" y="2843541"/>
            <a:ext cx="324534" cy="457567"/>
          </a:xfrm>
          <a:prstGeom prst="upArrow">
            <a:avLst>
              <a:gd name="adj1" fmla="val 50000"/>
              <a:gd name="adj2" fmla="val 53318"/>
            </a:avLst>
          </a:prstGeom>
          <a:solidFill>
            <a:srgbClr val="FFFF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 rot="16200000" flipH="1">
            <a:off x="6352280" y="2487942"/>
            <a:ext cx="371068" cy="576785"/>
          </a:xfrm>
          <a:prstGeom prst="upArrow">
            <a:avLst>
              <a:gd name="adj1" fmla="val 50000"/>
              <a:gd name="adj2" fmla="val 53318"/>
            </a:avLst>
          </a:prstGeom>
          <a:solidFill>
            <a:srgbClr val="FFFF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576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4.81481E-6 L 0.50972 -0.036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51" y="-182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-0.52326 -0.1270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63" y="-636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8582" y="685800"/>
            <a:ext cx="5694218" cy="39437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533400" y="5029200"/>
            <a:ext cx="8153400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SMS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পাঠানোর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জন্য তথ্য ও যোগাযোগ প্রযুক্তি ব্যবহার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করা হয় 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944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371600"/>
            <a:ext cx="3518129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143000" y="4343400"/>
            <a:ext cx="6781802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 ব্যবহার করে সাধারণ মানুষও ছবি তুলতে ও  ভিডিও করতে পারে।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396765"/>
            <a:ext cx="3803999" cy="2159468"/>
          </a:xfrm>
          <a:prstGeom prst="rect">
            <a:avLst/>
          </a:prstGeom>
          <a:ln w="127000" cap="rnd">
            <a:solidFill>
              <a:schemeClr val="accent1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01852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15693" y="1066800"/>
            <a:ext cx="3978279" cy="2845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807" y="1061113"/>
            <a:ext cx="3840969" cy="2892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19434" y="4053751"/>
            <a:ext cx="8074537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মোবাইল ফোন ও ল্যাপটপ ব্যবহার করে ভিডিও গান দেখা ও শোনা  যায়।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3892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039899"/>
            <a:ext cx="792480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টেলিভিশনে বিভিন্ন অনুষ্ঠান, খবর দেখা ও শোনা যায়।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4137" y="914400"/>
            <a:ext cx="4138863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916" y="914400"/>
            <a:ext cx="4398684" cy="30536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822077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p Arrow 4"/>
          <p:cNvSpPr/>
          <p:nvPr/>
        </p:nvSpPr>
        <p:spPr>
          <a:xfrm rot="5400000">
            <a:off x="3830679" y="1308203"/>
            <a:ext cx="838200" cy="7363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5473005"/>
            <a:ext cx="7952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কম্পিউটার দিন দিন ছোট হচ্ছে এবং স্মার্ট ফোন দিয়েও কম্পিউটার এর কাজ করা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যাচ্ছে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যার ফলে প্রযুক্তি সাধারণ মানুষের হাতের মুঠোয় এসেছে।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379" y="500513"/>
            <a:ext cx="2787770" cy="20429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1" y="546963"/>
            <a:ext cx="3048000" cy="1996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4639" y="2927445"/>
            <a:ext cx="2447925" cy="1866900"/>
          </a:xfrm>
          <a:prstGeom prst="rect">
            <a:avLst/>
          </a:prstGeom>
        </p:spPr>
      </p:pic>
      <p:sp>
        <p:nvSpPr>
          <p:cNvPr id="8" name="Up Arrow 7"/>
          <p:cNvSpPr/>
          <p:nvPr/>
        </p:nvSpPr>
        <p:spPr>
          <a:xfrm rot="5400000">
            <a:off x="3462482" y="3632304"/>
            <a:ext cx="838200" cy="7363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8421" y="3343276"/>
            <a:ext cx="2124075" cy="2152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73897" y="2543459"/>
            <a:ext cx="1023795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ডেস্কটপ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4715" y="4843790"/>
            <a:ext cx="1525098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ট্যাবলেট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200" y="2743200"/>
            <a:ext cx="1414320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ল্যাপটপ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8661" y="3942269"/>
            <a:ext cx="1735861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স্মার্ট ফোন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40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192382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এসো আমরা ভিডি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য়ো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টি দেখে জিপিএস এর ব্যবহার সম্পর্কে ধারণ লাভ করি।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4967207"/>
              </p:ext>
            </p:extLst>
          </p:nvPr>
        </p:nvGraphicFramePr>
        <p:xfrm>
          <a:off x="3581400" y="2895600"/>
          <a:ext cx="2133600" cy="1800225"/>
        </p:xfrm>
        <a:graphic>
          <a:graphicData uri="http://schemas.openxmlformats.org/presentationml/2006/ole">
            <p:oleObj spid="_x0000_s61442" name="Packager Shell Object" showAsIcon="1" r:id="rId3" imgW="914400" imgH="771480" progId="Package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90612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53" r="19039"/>
          <a:stretch/>
        </p:blipFill>
        <p:spPr>
          <a:xfrm>
            <a:off x="762000" y="855049"/>
            <a:ext cx="2576945" cy="3234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09600" y="4495800"/>
            <a:ext cx="8001000" cy="156966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3200" dirty="0">
                <a:latin typeface="NikoshBAN" pitchFamily="2" charset="0"/>
                <a:cs typeface="NikoshBAN" pitchFamily="2" charset="0"/>
              </a:rPr>
              <a:t>গাড়ীতে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জিপিএস ব্যবহার করে পৃথিবীর যে কোন স্থানের অবস্থান বের করা যায় এবং ঠিকানা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জানা না থাকলেও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জিপিএস-এর সাহায্যে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খুঁজে পাওয়া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যায়।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1400" y="762000"/>
            <a:ext cx="4267200" cy="3327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91999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971800"/>
            <a:ext cx="7772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3600" dirty="0">
                <a:ea typeface="Calibri"/>
                <a:cs typeface="NikoshBAN"/>
              </a:rPr>
              <a:t>মনে কর তুমি ঠিক করেছ কোনো ধরনের তথ্য প্রযুক্তি ব্যবহার না করে তোমার দিন কাটবে । সারা দিনে কোন </a:t>
            </a:r>
            <a:r>
              <a:rPr lang="bn-BD" sz="3600" dirty="0" smtClean="0">
                <a:ea typeface="Calibri"/>
                <a:cs typeface="NikoshBAN"/>
              </a:rPr>
              <a:t>কাজগুলো </a:t>
            </a:r>
            <a:r>
              <a:rPr lang="bn-BD" sz="3600" dirty="0">
                <a:ea typeface="Calibri"/>
                <a:cs typeface="NikoshBAN"/>
              </a:rPr>
              <a:t>তুমি করতে পারবে না তার একটা তালিকা তৈরি কর</a:t>
            </a:r>
            <a:r>
              <a:rPr lang="hi-IN" sz="3600" dirty="0">
                <a:ea typeface="Calibri"/>
                <a:cs typeface="NikoshBAN"/>
              </a:rPr>
              <a:t>। </a:t>
            </a:r>
            <a:endParaRPr lang="en-US" sz="3600" dirty="0">
              <a:ea typeface="Calibri"/>
              <a:cs typeface="Vrinda"/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1676400" y="510637"/>
            <a:ext cx="5998263" cy="2232563"/>
            <a:chOff x="2376711" y="76200"/>
            <a:chExt cx="6699320" cy="2625437"/>
          </a:xfrm>
        </p:grpSpPr>
        <p:sp>
          <p:nvSpPr>
            <p:cNvPr id="7" name="TextBox 6"/>
            <p:cNvSpPr txBox="1"/>
            <p:nvPr/>
          </p:nvSpPr>
          <p:spPr>
            <a:xfrm>
              <a:off x="5780952" y="730233"/>
              <a:ext cx="3295079" cy="904843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n-BD" sz="4000" b="1" i="0" u="none" strike="noStrike" kern="1100" cap="all" spc="0" normalizeH="0" baseline="0" noProof="0" dirty="0" smtClean="0">
                  <a:ln w="9000" cmpd="sng">
                    <a:solidFill>
                      <a:srgbClr val="FFC000">
                        <a:shade val="50000"/>
                        <a:satMod val="120000"/>
                      </a:srgb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uLnTx/>
                  <a:uFillTx/>
                  <a:latin typeface="SolaimanLipi" pitchFamily="65" charset="0"/>
                  <a:ea typeface="NikoshBAN" pitchFamily="2" charset="0"/>
                  <a:cs typeface="SolaimanLipi" pitchFamily="65" charset="0"/>
                  <a:sym typeface="Wingdings"/>
                </a:rPr>
                <a:t></a:t>
              </a:r>
              <a:r>
                <a:rPr kumimoji="0" lang="bn-BD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en-US" sz="4400" kern="0" dirty="0" err="1" smtClean="0">
                  <a:ln w="1905"/>
                  <a:latin typeface="NikoshBAN" pitchFamily="2" charset="0"/>
                  <a:cs typeface="NikoshBAN" pitchFamily="2" charset="0"/>
                </a:rPr>
                <a:t>গত</a:t>
              </a:r>
              <a:r>
                <a:rPr lang="en-US" sz="4400" kern="0" dirty="0" smtClean="0">
                  <a:ln w="1905"/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kumimoji="0" lang="en-US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endParaRPr kumimoji="0" lang="en-US" sz="4400" b="1" i="0" u="none" strike="noStrike" kern="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6711" y="76200"/>
              <a:ext cx="3124200" cy="2625437"/>
            </a:xfrm>
            <a:prstGeom prst="ellipse">
              <a:avLst/>
            </a:prstGeom>
            <a:ln w="31750">
              <a:solidFill>
                <a:sysClr val="windowText" lastClr="000000"/>
              </a:solidFill>
              <a:miter lim="800000"/>
              <a:headEnd/>
              <a:tailEnd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2376711" y="76200"/>
              <a:ext cx="3124200" cy="2625437"/>
            </a:xfrm>
            <a:prstGeom prst="ellipse">
              <a:avLst/>
            </a:prstGeom>
            <a:noFill/>
            <a:ln w="44450" cap="flat" cmpd="thickThin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0112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ard 1"/>
          <p:cNvSpPr/>
          <p:nvPr/>
        </p:nvSpPr>
        <p:spPr>
          <a:xfrm>
            <a:off x="838200" y="914400"/>
            <a:ext cx="7580194" cy="4724400"/>
          </a:xfrm>
          <a:prstGeom prst="flowChartPunchedCar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সম্ভাব্য উত্তর 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দূরে কথা বলা যাবে না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দূরের আত্মীয়ের খবর পাওয়া কঠিন হবে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দৈনন্দিন হিসাব-নিকাশ সহজ হবে না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 বিনোদন কম হবে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টেলিভিশন,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রেডিও ছাড়া)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৫। জাতীয় ও আন্তর্জাতিক খবর, খেলার খবর পাব না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৬। পেপার পত্রিকা পাব না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৭। সুন্দর পাঠ্যপুস্তক পাব না; সহজলভ্য হবে না। 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93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489145588"/>
              </p:ext>
            </p:extLst>
          </p:nvPr>
        </p:nvGraphicFramePr>
        <p:xfrm>
          <a:off x="533400" y="533400"/>
          <a:ext cx="81534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32014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ECCF22-A82A-4251-B60F-5E9F56988E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E319DE-C4C5-4FFB-9E7B-D449587F2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AFAD30-37C8-4F16-9C7A-549D6A5DF0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B49A36-A765-4C96-960A-A29D316545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3EAE00-E668-46B1-9EDB-9D214F2A3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6BBF2C-1407-48C1-8383-BABA2AA07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8BA288-6D97-4BCF-B4BE-D82D264493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502647-E0D5-46AF-8598-EFDE1374A7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F2663E-D84B-4B72-9A35-1A1BC93FB4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DBDD34-12CC-4147-855C-0E2EA9C1A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92AA98-35A4-4445-9BBF-81966DB98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AtOnc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0" y="525959"/>
            <a:ext cx="1659429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400" dirty="0">
                <a:latin typeface="NikoshBAN" pitchFamily="2" charset="0"/>
                <a:ea typeface="Calibri"/>
                <a:cs typeface="NikoshBAN" pitchFamily="2" charset="0"/>
              </a:rPr>
              <a:t>মূল্যায়ন </a:t>
            </a:r>
            <a:endParaRPr lang="en-US" sz="44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443842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১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নিচের কোন প্রযুক্তিটি সাধারণ মানুষের বেশি কাজে লাগে?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1" y="1981200"/>
            <a:ext cx="4190999" cy="911453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ক. </a:t>
            </a:r>
            <a:r>
              <a:rPr lang="bn-BD" sz="3200" dirty="0" smtClean="0">
                <a:latin typeface="NikoshBAN" pitchFamily="2" charset="0"/>
                <a:ea typeface="Calibri"/>
                <a:cs typeface="NikoshBAN" pitchFamily="2" charset="0"/>
              </a:rPr>
              <a:t>কৃষি প্রযুক্তি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819400"/>
            <a:ext cx="3886199" cy="667672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গ. </a:t>
            </a:r>
            <a:r>
              <a:rPr lang="bn-BD" sz="3200" dirty="0" smtClean="0">
                <a:latin typeface="NikoshBAN" pitchFamily="2" charset="0"/>
                <a:ea typeface="Calibri"/>
                <a:cs typeface="NikoshBAN" pitchFamily="2" charset="0"/>
              </a:rPr>
              <a:t>তথ্য ও যোগাযোগ </a:t>
            </a:r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প্রযুক্তি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00599" y="1981200"/>
            <a:ext cx="4038601" cy="1066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খ. </a:t>
            </a:r>
            <a:r>
              <a:rPr lang="bn-BD" sz="3200" dirty="0" smtClean="0">
                <a:latin typeface="NikoshBAN" pitchFamily="2" charset="0"/>
                <a:ea typeface="Calibri"/>
                <a:cs typeface="NikoshBAN" pitchFamily="2" charset="0"/>
              </a:rPr>
              <a:t>মোটরগাড়ি প্রযুক্তি</a:t>
            </a:r>
            <a:endParaRPr lang="en-US" sz="32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2819400"/>
            <a:ext cx="3505200" cy="667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ঘ. </a:t>
            </a:r>
            <a:r>
              <a:rPr lang="bn-BD" sz="3200" dirty="0" smtClean="0">
                <a:latin typeface="NikoshBAN" pitchFamily="2" charset="0"/>
                <a:ea typeface="Calibri"/>
                <a:cs typeface="NikoshBAN" pitchFamily="2" charset="0"/>
              </a:rPr>
              <a:t>রকেট প্রযুক্তি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3834825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২. কোনটি ধীরে ধীরে একটি বুদ্ধিমান যন্ত্রে পরিণত হতে  চলছে? </a:t>
            </a:r>
            <a:endParaRPr lang="bn-BD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1" y="4714182"/>
            <a:ext cx="2971799" cy="61981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ক. </a:t>
            </a:r>
            <a:r>
              <a:rPr lang="bn-BD" sz="3200" dirty="0" smtClean="0">
                <a:latin typeface="NikoshBAN" pitchFamily="2" charset="0"/>
                <a:ea typeface="Calibri"/>
                <a:cs typeface="NikoshBAN" pitchFamily="2" charset="0"/>
              </a:rPr>
              <a:t>মোবাইল ফোন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1" y="5525543"/>
            <a:ext cx="2514601" cy="619818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গ. </a:t>
            </a:r>
            <a:r>
              <a:rPr lang="bn-BD" sz="3200" dirty="0" smtClean="0">
                <a:latin typeface="NikoshBAN" pitchFamily="2" charset="0"/>
                <a:ea typeface="Calibri"/>
                <a:cs typeface="NikoshBAN" pitchFamily="2" charset="0"/>
              </a:rPr>
              <a:t>ল্যান্ডফোন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65963" y="4667509"/>
            <a:ext cx="1679863" cy="61981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খ. </a:t>
            </a:r>
            <a:r>
              <a:rPr lang="bn-BD" sz="3200" dirty="0" smtClean="0">
                <a:latin typeface="NikoshBAN" pitchFamily="2" charset="0"/>
                <a:ea typeface="Calibri"/>
                <a:cs typeface="NikoshBAN" pitchFamily="2" charset="0"/>
              </a:rPr>
              <a:t>রেডিও </a:t>
            </a:r>
            <a:endParaRPr lang="bn-BD" sz="32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07527" y="5529782"/>
            <a:ext cx="2126674" cy="61981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ঘ. </a:t>
            </a:r>
            <a:r>
              <a:rPr lang="bn-BD" sz="3200" dirty="0" smtClean="0">
                <a:latin typeface="NikoshBAN" pitchFamily="2" charset="0"/>
                <a:ea typeface="Calibri"/>
                <a:cs typeface="NikoshBAN" pitchFamily="2" charset="0"/>
              </a:rPr>
              <a:t>টেলিভিশন</a:t>
            </a:r>
            <a:endParaRPr lang="en-US" sz="32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2760260" y="2170226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7964606" y="22479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7204882" y="2925877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L-Shape 18"/>
          <p:cNvSpPr/>
          <p:nvPr/>
        </p:nvSpPr>
        <p:spPr>
          <a:xfrm rot="19213881">
            <a:off x="4294333" y="2982531"/>
            <a:ext cx="596912" cy="24020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L-Shape 19"/>
          <p:cNvSpPr/>
          <p:nvPr/>
        </p:nvSpPr>
        <p:spPr>
          <a:xfrm rot="19213881">
            <a:off x="3333452" y="4805057"/>
            <a:ext cx="596912" cy="24020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Multiply 20"/>
          <p:cNvSpPr/>
          <p:nvPr/>
        </p:nvSpPr>
        <p:spPr>
          <a:xfrm>
            <a:off x="6030707" y="4736886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Multiply 24"/>
          <p:cNvSpPr/>
          <p:nvPr/>
        </p:nvSpPr>
        <p:spPr>
          <a:xfrm>
            <a:off x="6487907" y="5568752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Multiply 25"/>
          <p:cNvSpPr/>
          <p:nvPr/>
        </p:nvSpPr>
        <p:spPr>
          <a:xfrm>
            <a:off x="2792673" y="56162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464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09600"/>
            <a:ext cx="838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৩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কিসের মাধ্যমে আমরা কোন জায়গার অবস্থান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সম্পর্কে   </a:t>
            </a:r>
          </a:p>
          <a:p>
            <a:pPr lvl="0" algn="just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   জানতে 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পারি? 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305211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৪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নিচের কোনটি ব্যক্তিগত যোগাযোগের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সবচেয়ে 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জনপ্রিয়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মাধ্যম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? 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7526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ডেক্সটপ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0" y="17526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নোটবুক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38600" y="25146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. জি পি এস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2590800"/>
            <a:ext cx="27432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ল্যাপটপ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9073" y="3872553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টেলিফোন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49591" y="39624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ফ্যাক্স 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07892" y="47244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ঘ. মোবাইল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9073" y="47244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কম্পিউটার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L-Shape 12"/>
          <p:cNvSpPr/>
          <p:nvPr/>
        </p:nvSpPr>
        <p:spPr>
          <a:xfrm rot="19213881">
            <a:off x="6404278" y="2602535"/>
            <a:ext cx="596912" cy="24020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6101494" y="17145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632260" y="1616691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2572809" y="24765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2984221" y="3986853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5844710" y="40767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3033421" y="48387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L-Shape 19"/>
          <p:cNvSpPr/>
          <p:nvPr/>
        </p:nvSpPr>
        <p:spPr>
          <a:xfrm rot="19213881">
            <a:off x="6260238" y="4968760"/>
            <a:ext cx="596912" cy="24020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9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057942"/>
            <a:ext cx="8153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dirty="0" smtClean="0">
                <a:ea typeface="Calibri"/>
                <a:cs typeface="NikoshBAN"/>
              </a:rPr>
              <a:t>ব্যক্তিগত যোগাযোগের জন্য তুমি কোন তথ্য </a:t>
            </a:r>
            <a:r>
              <a:rPr lang="bn-BD" sz="4400" dirty="0">
                <a:ea typeface="Calibri"/>
                <a:cs typeface="NikoshBAN"/>
              </a:rPr>
              <a:t>ও যোগাযোগ </a:t>
            </a:r>
            <a:r>
              <a:rPr lang="bn-BD" sz="4400" dirty="0" smtClean="0">
                <a:ea typeface="Calibri"/>
                <a:cs typeface="NikoshBAN"/>
              </a:rPr>
              <a:t>প্রযুক্তি বেশি পছন্দ কর</a:t>
            </a:r>
            <a:r>
              <a:rPr lang="bn-IN" sz="4400" dirty="0" smtClean="0">
                <a:ea typeface="Calibri"/>
                <a:cs typeface="NikoshBAN"/>
              </a:rPr>
              <a:t>-ব্যাখ্যা কর। </a:t>
            </a:r>
            <a:endParaRPr lang="en-US" sz="4400" dirty="0">
              <a:ea typeface="Calibri"/>
              <a:cs typeface="Vrind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03506" y="1097434"/>
            <a:ext cx="2943434" cy="83099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1" i="0" u="none" strike="noStrike" kern="1100" cap="all" spc="0" normalizeH="0" baseline="0" noProof="0" dirty="0" smtClean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kumimoji="0" lang="bn-BD" sz="4800" b="1" i="0" u="none" strike="noStrike" kern="0" cap="none" spc="0" normalizeH="0" baseline="0" noProof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বাড়ির কাজ</a:t>
            </a:r>
            <a:endParaRPr kumimoji="0" lang="en-US" sz="4800" b="1" i="0" u="none" strike="noStrike" kern="0" cap="none" spc="0" normalizeH="0" baseline="0" noProof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1295400" y="516721"/>
            <a:ext cx="2362200" cy="1992421"/>
            <a:chOff x="3352800" y="762000"/>
            <a:chExt cx="3581400" cy="3017520"/>
          </a:xfrm>
        </p:grpSpPr>
        <p:pic>
          <p:nvPicPr>
            <p:cNvPr id="7" name="Picture 6" descr="home-icon.jpg"/>
            <p:cNvPicPr>
              <a:picLocks noChangeAspect="1"/>
            </p:cNvPicPr>
            <p:nvPr/>
          </p:nvPicPr>
          <p:blipFill>
            <a:blip r:embed="rId2" cstate="print">
              <a:lum bright="40000" contrast="-40000"/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52800" y="762000"/>
              <a:ext cx="3581400" cy="2865120"/>
            </a:xfrm>
            <a:prstGeom prst="ellipse">
              <a:avLst/>
            </a:prstGeom>
            <a:ln w="34925">
              <a:solidFill>
                <a:sysClr val="windowText" lastClr="000000"/>
              </a:solidFill>
            </a:ln>
            <a:effectLst>
              <a:softEdge rad="112500"/>
            </a:effectLst>
          </p:spPr>
        </p:pic>
        <p:sp>
          <p:nvSpPr>
            <p:cNvPr id="8" name="Oval 7"/>
            <p:cNvSpPr/>
            <p:nvPr/>
          </p:nvSpPr>
          <p:spPr>
            <a:xfrm>
              <a:off x="3581400" y="762000"/>
              <a:ext cx="3352800" cy="3017520"/>
            </a:xfrm>
            <a:prstGeom prst="ellipse">
              <a:avLst/>
            </a:prstGeom>
            <a:noFill/>
            <a:ln w="41275" cap="flat" cmpd="thickThin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63201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plateaelectronica.es/adm/wp-content/uploads/2012/07/elearning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84995" y="1219200"/>
            <a:ext cx="3107809" cy="2971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2000" y="1752600"/>
            <a:ext cx="3581400" cy="1828800"/>
          </a:xfrm>
          <a:prstGeom prst="rect">
            <a:avLst/>
          </a:prstGeom>
          <a:noFill/>
        </p:spPr>
        <p:txBody>
          <a:bodyPr wrap="none" rtlCol="0">
            <a:prstTxWarp prst="textInflateTop">
              <a:avLst>
                <a:gd name="adj" fmla="val 28785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মূহুর্ত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হোক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সুন্দর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3962400"/>
            <a:ext cx="6248400" cy="357020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indent="-457200" algn="ctr"/>
            <a:r>
              <a:rPr lang="bn-BD" sz="1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187404"/>
            <a:ext cx="3365500" cy="1336596"/>
          </a:xfrm>
          <a:prstGeom prst="rect">
            <a:avLst/>
          </a:prstGeom>
          <a:noFill/>
        </p:spPr>
        <p:txBody>
          <a:bodyPr wrap="none" rtlCol="0">
            <a:prstTxWarp prst="textInflateTop">
              <a:avLst>
                <a:gd name="adj" fmla="val 28785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6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60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732782"/>
            <a:ext cx="7391400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5426"/>
                </a:solidFill>
                <a:latin typeface="Nikosh" pitchFamily="2" charset="0"/>
                <a:cs typeface="Nikosh" pitchFamily="2" charset="0"/>
              </a:rPr>
              <a:t>এবং কন্টেন্ট সম্পাদক হিসেবে যাঁদের নির্দেশনা, পরামর্শ ও তত্ত্বাবধানে এই মডেল কন্টেন্ট সমৃদ্ধ হয়েছে তারা হলেন-  </a:t>
            </a:r>
            <a:endParaRPr lang="en-US" sz="3200" dirty="0">
              <a:solidFill>
                <a:srgbClr val="005426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447800"/>
            <a:ext cx="74676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3399"/>
                </a:solidFill>
                <a:latin typeface="Nikosh" pitchFamily="2" charset="0"/>
                <a:cs typeface="Nikosh" pitchFamily="2" charset="0"/>
              </a:rPr>
              <a:t>শিক্ষা মন্ত্রণালয়, মাউশি, এনসিটিবি ও এটুআই-এর সংশ্লিষ্ট কর্মকর্তাবৃন্দ </a:t>
            </a:r>
            <a:endParaRPr lang="en-US" sz="3600" dirty="0">
              <a:solidFill>
                <a:srgbClr val="003399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874503"/>
            <a:ext cx="7924800" cy="2554545"/>
          </a:xfrm>
          <a:prstGeom prst="rect">
            <a:avLst/>
          </a:prstGeom>
          <a:solidFill>
            <a:srgbClr val="66CCFF"/>
          </a:solidFill>
        </p:spPr>
        <p:txBody>
          <a:bodyPr wrap="square" numCol="1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প্রফেসর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মোসাঃ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জয়নব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খাতুন,অধ্যাপক,টিটিসি,রাজশাহী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ড.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আফরোজা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নাজনীন,সহযোগী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অধ্যাপক,টিটিসি,রাজশাহী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জয়দেব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কুন্ডু,সহকারী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অধ্যাপক,টিটিসি,রাজশাহী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মো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রুহুল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আমিন,প্রভাষক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),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আবু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বকর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সিদ্দিক,প্রভাষক,টিটিসি,রাজশাহী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52868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1018</TotalTime>
  <Words>1038</Words>
  <Application>Microsoft Office PowerPoint</Application>
  <PresentationFormat>On-screen Show (4:3)</PresentationFormat>
  <Paragraphs>156</Paragraphs>
  <Slides>27</Slides>
  <Notes>18</Notes>
  <HiddenSlides>1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1_Office Theme</vt:lpstr>
      <vt:lpstr>Office Theme</vt:lpstr>
      <vt:lpstr>Packager Shell Object</vt:lpstr>
      <vt:lpstr>নির্দেশনা স্লাইড</vt:lpstr>
      <vt:lpstr>Slide 2</vt:lpstr>
      <vt:lpstr>Slide 3</vt:lpstr>
      <vt:lpstr>Slide 4</vt:lpstr>
      <vt:lpstr>আজকের আলোচ্য বিষয়…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Rahim</dc:creator>
  <cp:lastModifiedBy>KHAN GADGET</cp:lastModifiedBy>
  <cp:revision>222</cp:revision>
  <dcterms:created xsi:type="dcterms:W3CDTF">2015-03-31T15:15:49Z</dcterms:created>
  <dcterms:modified xsi:type="dcterms:W3CDTF">2026-10-16T16:58:04Z</dcterms:modified>
</cp:coreProperties>
</file>