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946" y="-25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" y="0"/>
            <a:ext cx="9144000" cy="5143500"/>
            <a:chOff x="1" y="0"/>
            <a:chExt cx="9144000" cy="5143500"/>
          </a:xfrm>
          <a:solidFill>
            <a:schemeClr val="tx2">
              <a:lumMod val="75000"/>
            </a:schemeClr>
          </a:solidFill>
        </p:grpSpPr>
        <p:sp>
          <p:nvSpPr>
            <p:cNvPr id="7" name="Rectangle 6"/>
            <p:cNvSpPr/>
            <p:nvPr/>
          </p:nvSpPr>
          <p:spPr>
            <a:xfrm>
              <a:off x="1" y="0"/>
              <a:ext cx="9144000" cy="5143500"/>
            </a:xfrm>
            <a:prstGeom prst="rect">
              <a:avLst/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718907" y="977363"/>
              <a:ext cx="7851228" cy="2868734"/>
              <a:chOff x="718907" y="977363"/>
              <a:chExt cx="7851228" cy="2868734"/>
            </a:xfrm>
            <a:grpFill/>
          </p:grpSpPr>
          <p:sp>
            <p:nvSpPr>
              <p:cNvPr id="2" name="TextBox 1"/>
              <p:cNvSpPr txBox="1"/>
              <p:nvPr/>
            </p:nvSpPr>
            <p:spPr>
              <a:xfrm>
                <a:off x="718907" y="977363"/>
                <a:ext cx="7851228" cy="2868734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  <a:defRPr sz="3600" b="1">
                    <a:solidFill>
                      <a:srgbClr val="1A365D"/>
                    </a:solidFill>
                    <a:latin typeface="Kalpurush"/>
                  </a:defRPr>
                </a:pPr>
                <a:r>
                  <a:rPr lang="bn-BD" sz="2800" dirty="0">
                    <a:solidFill>
                      <a:schemeClr val="bg1"/>
                    </a:solidFill>
                  </a:rPr>
                  <a:t>তথ্য ও যোগাযোগ প্রযুক্তি </a:t>
                </a:r>
                <a:r>
                  <a:rPr lang="bn-BD" sz="2800" dirty="0" smtClean="0">
                    <a:solidFill>
                      <a:schemeClr val="bg1"/>
                    </a:solidFill>
                  </a:rPr>
                  <a:t>সংশ্লিষ্ট </a:t>
                </a:r>
                <a:r>
                  <a:rPr lang="bn-BD" sz="2800" dirty="0">
                    <a:solidFill>
                      <a:schemeClr val="bg1"/>
                    </a:solidFill>
                  </a:rPr>
                  <a:t>যন্ত্রপাতি</a:t>
                </a:r>
              </a:p>
              <a:p>
                <a:pPr algn="ctr">
                  <a:lnSpc>
                    <a:spcPct val="150000"/>
                  </a:lnSpc>
                  <a:defRPr sz="3600" b="1">
                    <a:solidFill>
                      <a:srgbClr val="1A365D"/>
                    </a:solidFill>
                    <a:latin typeface="Kalpurush"/>
                  </a:defRPr>
                </a:pPr>
                <a:r>
                  <a:rPr lang="bn-BD" sz="2000" dirty="0">
                    <a:solidFill>
                      <a:schemeClr val="bg1"/>
                    </a:solidFill>
                  </a:rPr>
                  <a:t>(</a:t>
                </a:r>
                <a:r>
                  <a:rPr sz="2000" dirty="0" err="1">
                    <a:solidFill>
                      <a:schemeClr val="bg1"/>
                    </a:solidFill>
                  </a:rPr>
                  <a:t>ইনপুট</a:t>
                </a:r>
                <a:r>
                  <a:rPr sz="2000" dirty="0">
                    <a:solidFill>
                      <a:schemeClr val="bg1"/>
                    </a:solidFill>
                  </a:rPr>
                  <a:t> ও </a:t>
                </a:r>
                <a:r>
                  <a:rPr sz="2000" dirty="0" err="1">
                    <a:solidFill>
                      <a:schemeClr val="bg1"/>
                    </a:solidFill>
                  </a:rPr>
                  <a:t>আউটপুট</a:t>
                </a:r>
                <a:r>
                  <a:rPr sz="2000" dirty="0">
                    <a:solidFill>
                      <a:schemeClr val="bg1"/>
                    </a:solidFill>
                  </a:rPr>
                  <a:t> </a:t>
                </a:r>
                <a:r>
                  <a:rPr sz="2000" dirty="0" err="1">
                    <a:solidFill>
                      <a:schemeClr val="bg1"/>
                    </a:solidFill>
                  </a:rPr>
                  <a:t>ডিভাইস</a:t>
                </a:r>
                <a:r>
                  <a:rPr lang="bn-BD" sz="2000" dirty="0">
                    <a:solidFill>
                      <a:schemeClr val="bg1"/>
                    </a:solidFill>
                  </a:rPr>
                  <a:t>)</a:t>
                </a:r>
                <a:endParaRPr sz="2000" dirty="0">
                  <a:solidFill>
                    <a:schemeClr val="bg1"/>
                  </a:solidFill>
                </a:endParaRPr>
              </a:p>
              <a:p>
                <a:pPr algn="ctr">
                  <a:spcBef>
                    <a:spcPts val="1000"/>
                  </a:spcBef>
                  <a:defRPr sz="1800">
                    <a:solidFill>
                      <a:srgbClr val="2B6CB0"/>
                    </a:solidFill>
                    <a:latin typeface="Kalpurush"/>
                  </a:defRPr>
                </a:pPr>
                <a:r>
                  <a:rPr dirty="0" err="1">
                    <a:solidFill>
                      <a:schemeClr val="bg1"/>
                    </a:solidFill>
                  </a:rPr>
                  <a:t>তথ্য</a:t>
                </a:r>
                <a:r>
                  <a:rPr dirty="0">
                    <a:solidFill>
                      <a:schemeClr val="bg1"/>
                    </a:solidFill>
                  </a:rPr>
                  <a:t> ও </a:t>
                </a:r>
                <a:r>
                  <a:rPr dirty="0" err="1">
                    <a:solidFill>
                      <a:schemeClr val="bg1"/>
                    </a:solidFill>
                  </a:rPr>
                  <a:t>যোগাযোগ</a:t>
                </a:r>
                <a:r>
                  <a:rPr dirty="0">
                    <a:solidFill>
                      <a:schemeClr val="bg1"/>
                    </a:solidFill>
                  </a:rPr>
                  <a:t> </a:t>
                </a:r>
                <a:r>
                  <a:rPr dirty="0" err="1">
                    <a:solidFill>
                      <a:schemeClr val="bg1"/>
                    </a:solidFill>
                  </a:rPr>
                  <a:t>প্রযুক্তি</a:t>
                </a:r>
                <a:r>
                  <a:rPr dirty="0">
                    <a:solidFill>
                      <a:schemeClr val="bg1"/>
                    </a:solidFill>
                  </a:rPr>
                  <a:t> | </a:t>
                </a:r>
                <a:r>
                  <a:rPr dirty="0" err="1">
                    <a:solidFill>
                      <a:schemeClr val="bg1"/>
                    </a:solidFill>
                  </a:rPr>
                  <a:t>ষষ্ঠ</a:t>
                </a:r>
                <a:r>
                  <a:rPr dirty="0">
                    <a:solidFill>
                      <a:schemeClr val="bg1"/>
                    </a:solidFill>
                  </a:rPr>
                  <a:t> </a:t>
                </a:r>
                <a:r>
                  <a:rPr dirty="0" err="1">
                    <a:solidFill>
                      <a:schemeClr val="bg1"/>
                    </a:solidFill>
                  </a:rPr>
                  <a:t>শ্রেণি</a:t>
                </a:r>
                <a:r>
                  <a:rPr dirty="0">
                    <a:solidFill>
                      <a:schemeClr val="bg1"/>
                    </a:solidFill>
                  </a:rPr>
                  <a:t> (</a:t>
                </a:r>
                <a:r>
                  <a:rPr dirty="0" err="1">
                    <a:solidFill>
                      <a:schemeClr val="bg1"/>
                    </a:solidFill>
                  </a:rPr>
                  <a:t>দ্বিতীয</a:t>
                </a:r>
                <a:r>
                  <a:rPr dirty="0">
                    <a:solidFill>
                      <a:schemeClr val="bg1"/>
                    </a:solidFill>
                  </a:rPr>
                  <a:t>় </a:t>
                </a:r>
                <a:r>
                  <a:rPr dirty="0" err="1" smtClean="0">
                    <a:solidFill>
                      <a:schemeClr val="bg1"/>
                    </a:solidFill>
                  </a:rPr>
                  <a:t>অধ্যায</a:t>
                </a:r>
                <a:r>
                  <a:rPr dirty="0" smtClean="0">
                    <a:solidFill>
                      <a:schemeClr val="bg1"/>
                    </a:solidFill>
                  </a:rPr>
                  <a:t>়)</a:t>
                </a:r>
              </a:p>
              <a:p>
                <a:pPr lvl="5">
                  <a:lnSpc>
                    <a:spcPct val="150000"/>
                  </a:lnSpc>
                  <a:spcBef>
                    <a:spcPts val="2500"/>
                  </a:spcBef>
                  <a:defRPr sz="1400">
                    <a:solidFill>
                      <a:srgbClr val="2D3748"/>
                    </a:solidFill>
                    <a:latin typeface="Kalpurush"/>
                  </a:defRPr>
                </a:pPr>
                <a:r>
                  <a:rPr dirty="0" err="1" smtClean="0">
                    <a:solidFill>
                      <a:schemeClr val="bg1"/>
                    </a:solidFill>
                  </a:rPr>
                  <a:t>শিক্ষক</a:t>
                </a:r>
                <a:r>
                  <a:rPr dirty="0" smtClean="0">
                    <a:solidFill>
                      <a:schemeClr val="bg1"/>
                    </a:solidFill>
                  </a:rPr>
                  <a:t>: </a:t>
                </a:r>
                <a:r>
                  <a:rPr dirty="0" err="1" smtClean="0">
                    <a:solidFill>
                      <a:schemeClr val="bg1"/>
                    </a:solidFill>
                  </a:rPr>
                  <a:t>মো</a:t>
                </a:r>
                <a:r>
                  <a:rPr lang="bn-BD" dirty="0" smtClean="0">
                    <a:solidFill>
                      <a:schemeClr val="bg1"/>
                    </a:solidFill>
                  </a:rPr>
                  <a:t>ঃ</a:t>
                </a:r>
                <a:r>
                  <a:rPr dirty="0" smtClean="0">
                    <a:solidFill>
                      <a:schemeClr val="bg1"/>
                    </a:solidFill>
                  </a:rPr>
                  <a:t> </a:t>
                </a:r>
                <a:r>
                  <a:rPr dirty="0" err="1" smtClean="0">
                    <a:solidFill>
                      <a:schemeClr val="bg1"/>
                    </a:solidFill>
                  </a:rPr>
                  <a:t>মামুন</a:t>
                </a:r>
                <a:r>
                  <a:rPr dirty="0" smtClean="0">
                    <a:solidFill>
                      <a:schemeClr val="bg1"/>
                    </a:solidFill>
                  </a:rPr>
                  <a:t> </a:t>
                </a:r>
                <a:r>
                  <a:rPr dirty="0" err="1" smtClean="0">
                    <a:solidFill>
                      <a:schemeClr val="bg1"/>
                    </a:solidFill>
                  </a:rPr>
                  <a:t>রেজা</a:t>
                </a:r>
                <a:r>
                  <a:rPr dirty="0" smtClean="0">
                    <a:solidFill>
                      <a:schemeClr val="bg1"/>
                    </a:solidFill>
                  </a:rPr>
                  <a:t/>
                </a:r>
                <a:br>
                  <a:rPr dirty="0" smtClean="0">
                    <a:solidFill>
                      <a:schemeClr val="bg1"/>
                    </a:solidFill>
                  </a:rPr>
                </a:br>
                <a:r>
                  <a:rPr dirty="0" err="1" smtClean="0">
                    <a:solidFill>
                      <a:schemeClr val="bg1"/>
                    </a:solidFill>
                  </a:rPr>
                  <a:t>সহকারী</a:t>
                </a:r>
                <a:r>
                  <a:rPr dirty="0" smtClean="0">
                    <a:solidFill>
                      <a:schemeClr val="bg1"/>
                    </a:solidFill>
                  </a:rPr>
                  <a:t> </a:t>
                </a:r>
                <a:r>
                  <a:rPr dirty="0" err="1" smtClean="0">
                    <a:solidFill>
                      <a:schemeClr val="bg1"/>
                    </a:solidFill>
                  </a:rPr>
                  <a:t>শিক্ষক</a:t>
                </a:r>
                <a:r>
                  <a:rPr dirty="0" smtClean="0">
                    <a:solidFill>
                      <a:schemeClr val="bg1"/>
                    </a:solidFill>
                  </a:rPr>
                  <a:t> (</a:t>
                </a:r>
                <a:r>
                  <a:rPr dirty="0" err="1" smtClean="0">
                    <a:solidFill>
                      <a:schemeClr val="bg1"/>
                    </a:solidFill>
                  </a:rPr>
                  <a:t>আইসিটি</a:t>
                </a:r>
                <a:r>
                  <a:rPr dirty="0" smtClean="0">
                    <a:solidFill>
                      <a:schemeClr val="bg1"/>
                    </a:solidFill>
                  </a:rPr>
                  <a:t>)</a:t>
                </a:r>
                <a:br>
                  <a:rPr dirty="0" smtClean="0">
                    <a:solidFill>
                      <a:schemeClr val="bg1"/>
                    </a:solidFill>
                  </a:rPr>
                </a:br>
                <a:r>
                  <a:rPr dirty="0" err="1" smtClean="0">
                    <a:solidFill>
                      <a:schemeClr val="bg1"/>
                    </a:solidFill>
                  </a:rPr>
                  <a:t>নোহালী</a:t>
                </a:r>
                <a:r>
                  <a:rPr dirty="0" smtClean="0">
                    <a:solidFill>
                      <a:schemeClr val="bg1"/>
                    </a:solidFill>
                  </a:rPr>
                  <a:t> </a:t>
                </a:r>
                <a:r>
                  <a:rPr dirty="0" err="1" smtClean="0">
                    <a:solidFill>
                      <a:schemeClr val="bg1"/>
                    </a:solidFill>
                  </a:rPr>
                  <a:t>রিভারভিউ</a:t>
                </a:r>
                <a:r>
                  <a:rPr dirty="0" smtClean="0">
                    <a:solidFill>
                      <a:schemeClr val="bg1"/>
                    </a:solidFill>
                  </a:rPr>
                  <a:t> </a:t>
                </a:r>
                <a:r>
                  <a:rPr dirty="0" err="1" smtClean="0">
                    <a:solidFill>
                      <a:schemeClr val="bg1"/>
                    </a:solidFill>
                  </a:rPr>
                  <a:t>উচ্চ</a:t>
                </a:r>
                <a:r>
                  <a:rPr dirty="0" smtClean="0">
                    <a:solidFill>
                      <a:schemeClr val="bg1"/>
                    </a:solidFill>
                  </a:rPr>
                  <a:t> </a:t>
                </a:r>
                <a:r>
                  <a:rPr dirty="0" err="1" smtClean="0">
                    <a:solidFill>
                      <a:schemeClr val="bg1"/>
                    </a:solidFill>
                  </a:rPr>
                  <a:t>বিদ্যালয</a:t>
                </a:r>
                <a:r>
                  <a:rPr dirty="0" smtClean="0">
                    <a:solidFill>
                      <a:schemeClr val="bg1"/>
                    </a:solidFill>
                  </a:rPr>
                  <a:t>়,</a:t>
                </a:r>
                <a:r>
                  <a:rPr lang="bn-BD" dirty="0" smtClean="0">
                    <a:solidFill>
                      <a:schemeClr val="bg1"/>
                    </a:solidFill>
                  </a:rPr>
                  <a:t> </a:t>
                </a:r>
                <a:r>
                  <a:rPr dirty="0" err="1" smtClean="0">
                    <a:solidFill>
                      <a:schemeClr val="bg1"/>
                    </a:solidFill>
                  </a:rPr>
                  <a:t>পীরগঞ্জ</a:t>
                </a:r>
                <a:r>
                  <a:rPr dirty="0" smtClean="0">
                    <a:solidFill>
                      <a:schemeClr val="bg1"/>
                    </a:solidFill>
                  </a:rPr>
                  <a:t>, </a:t>
                </a:r>
                <a:r>
                  <a:rPr dirty="0" err="1" smtClean="0">
                    <a:solidFill>
                      <a:schemeClr val="bg1"/>
                    </a:solidFill>
                  </a:rPr>
                  <a:t>ঠাকুরগাঁও</a:t>
                </a:r>
                <a:r>
                  <a:rPr lang="bn-BD" dirty="0" smtClean="0">
                    <a:solidFill>
                      <a:schemeClr val="bg1"/>
                    </a:solidFill>
                  </a:rPr>
                  <a:t>।</a:t>
                </a:r>
                <a:endParaRPr dirty="0">
                  <a:solidFill>
                    <a:schemeClr val="bg1"/>
                  </a:solidFill>
                </a:endParaRPr>
              </a:p>
            </p:txBody>
          </p:sp>
          <p:pic>
            <p:nvPicPr>
              <p:cNvPr id="4" name="Picture 3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70007" y="2659465"/>
                <a:ext cx="881295" cy="1110432"/>
              </a:xfrm>
              <a:prstGeom prst="roundRect">
                <a:avLst>
                  <a:gd name="adj" fmla="val 16667"/>
                </a:avLst>
              </a:prstGeom>
              <a:grpFill/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contrasting" dir="t">
                  <a:rot lat="0" lon="0" rev="4200000"/>
                </a:lightRig>
              </a:scene3d>
              <a:sp3d prstMaterial="plastic">
                <a:bevelT w="381000" h="114300" prst="relaxedInset"/>
                <a:contourClr>
                  <a:srgbClr val="969696"/>
                </a:contourClr>
              </a:sp3d>
            </p:spPr>
          </p:pic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2966" y="884014"/>
            <a:ext cx="80467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1A365D"/>
                </a:solidFill>
                <a:latin typeface="Kalpurush"/>
              </a:defRPr>
            </a:pPr>
            <a:r>
              <a:rPr sz="3200" u="sng" dirty="0" err="1"/>
              <a:t>পাঠ</a:t>
            </a:r>
            <a:r>
              <a:rPr sz="3200" u="sng" dirty="0"/>
              <a:t> </a:t>
            </a:r>
            <a:r>
              <a:rPr sz="3200" u="sng" dirty="0" err="1"/>
              <a:t>শেষে</a:t>
            </a:r>
            <a:r>
              <a:rPr sz="3200" u="sng" dirty="0"/>
              <a:t> </a:t>
            </a:r>
            <a:r>
              <a:rPr sz="3200" u="sng" dirty="0" err="1"/>
              <a:t>শিখনফল</a:t>
            </a:r>
            <a:r>
              <a:rPr sz="3200" u="sng" dirty="0"/>
              <a:t> </a:t>
            </a:r>
            <a:r>
              <a:rPr sz="2400" u="sng" dirty="0"/>
              <a:t>(SMART Learning </a:t>
            </a:r>
            <a:r>
              <a:rPr sz="2400" u="sng" dirty="0" smtClean="0"/>
              <a:t>Outcomes)</a:t>
            </a:r>
            <a:r>
              <a:rPr lang="bn-BD" sz="2400" u="sng" dirty="0"/>
              <a:t>:</a:t>
            </a:r>
            <a:endParaRPr sz="2400" u="sng" dirty="0"/>
          </a:p>
        </p:txBody>
      </p:sp>
      <p:sp>
        <p:nvSpPr>
          <p:cNvPr id="3" name="TextBox 2"/>
          <p:cNvSpPr txBox="1"/>
          <p:nvPr/>
        </p:nvSpPr>
        <p:spPr>
          <a:xfrm>
            <a:off x="725211" y="1879251"/>
            <a:ext cx="8053027" cy="1785104"/>
          </a:xfrm>
          <a:custGeom>
            <a:avLst/>
            <a:gdLst>
              <a:gd name="connsiteX0" fmla="*/ 0 w 8046720"/>
              <a:gd name="connsiteY0" fmla="*/ 0 h 1538883"/>
              <a:gd name="connsiteX1" fmla="*/ 8046720 w 8046720"/>
              <a:gd name="connsiteY1" fmla="*/ 0 h 1538883"/>
              <a:gd name="connsiteX2" fmla="*/ 8046720 w 8046720"/>
              <a:gd name="connsiteY2" fmla="*/ 1538883 h 1538883"/>
              <a:gd name="connsiteX3" fmla="*/ 0 w 8046720"/>
              <a:gd name="connsiteY3" fmla="*/ 1538883 h 1538883"/>
              <a:gd name="connsiteX4" fmla="*/ 0 w 8046720"/>
              <a:gd name="connsiteY4" fmla="*/ 0 h 1538883"/>
              <a:gd name="connsiteX0" fmla="*/ 0 w 8046720"/>
              <a:gd name="connsiteY0" fmla="*/ 0 h 2137972"/>
              <a:gd name="connsiteX1" fmla="*/ 8046720 w 8046720"/>
              <a:gd name="connsiteY1" fmla="*/ 0 h 2137972"/>
              <a:gd name="connsiteX2" fmla="*/ 8046720 w 8046720"/>
              <a:gd name="connsiteY2" fmla="*/ 2137972 h 2137972"/>
              <a:gd name="connsiteX3" fmla="*/ 0 w 8046720"/>
              <a:gd name="connsiteY3" fmla="*/ 1538883 h 2137972"/>
              <a:gd name="connsiteX4" fmla="*/ 0 w 8046720"/>
              <a:gd name="connsiteY4" fmla="*/ 0 h 2137972"/>
              <a:gd name="connsiteX0" fmla="*/ 0 w 8046720"/>
              <a:gd name="connsiteY0" fmla="*/ 0 h 2137972"/>
              <a:gd name="connsiteX1" fmla="*/ 8046720 w 8046720"/>
              <a:gd name="connsiteY1" fmla="*/ 0 h 2137972"/>
              <a:gd name="connsiteX2" fmla="*/ 8046720 w 8046720"/>
              <a:gd name="connsiteY2" fmla="*/ 2137972 h 2137972"/>
              <a:gd name="connsiteX3" fmla="*/ 0 w 8046720"/>
              <a:gd name="connsiteY3" fmla="*/ 2131666 h 2137972"/>
              <a:gd name="connsiteX4" fmla="*/ 0 w 8046720"/>
              <a:gd name="connsiteY4" fmla="*/ 0 h 2137972"/>
              <a:gd name="connsiteX0" fmla="*/ 6307 w 8053027"/>
              <a:gd name="connsiteY0" fmla="*/ 0 h 2201034"/>
              <a:gd name="connsiteX1" fmla="*/ 8053027 w 8053027"/>
              <a:gd name="connsiteY1" fmla="*/ 0 h 2201034"/>
              <a:gd name="connsiteX2" fmla="*/ 8053027 w 8053027"/>
              <a:gd name="connsiteY2" fmla="*/ 2137972 h 2201034"/>
              <a:gd name="connsiteX3" fmla="*/ 0 w 8053027"/>
              <a:gd name="connsiteY3" fmla="*/ 2201034 h 2201034"/>
              <a:gd name="connsiteX4" fmla="*/ 6307 w 8053027"/>
              <a:gd name="connsiteY4" fmla="*/ 0 h 2201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53027" h="2201034">
                <a:moveTo>
                  <a:pt x="6307" y="0"/>
                </a:moveTo>
                <a:lnTo>
                  <a:pt x="8053027" y="0"/>
                </a:lnTo>
                <a:lnTo>
                  <a:pt x="8053027" y="2137972"/>
                </a:lnTo>
                <a:lnTo>
                  <a:pt x="0" y="2201034"/>
                </a:lnTo>
                <a:cubicBezTo>
                  <a:pt x="2102" y="1467356"/>
                  <a:pt x="4205" y="733678"/>
                  <a:pt x="6307" y="0"/>
                </a:cubicBezTo>
                <a:close/>
              </a:path>
            </a:pathLst>
          </a:cu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>
                <a:solidFill>
                  <a:srgbClr val="2D3748"/>
                </a:solidFill>
                <a:latin typeface="Kalpurush"/>
              </a:defRPr>
            </a:pPr>
            <a:r>
              <a:rPr sz="2000" dirty="0">
                <a:latin typeface="SutonnyOMJ" pitchFamily="2" charset="0"/>
                <a:cs typeface="SutonnyOMJ" pitchFamily="2" charset="0"/>
              </a:rPr>
              <a:t>১. </a:t>
            </a:r>
            <a:r>
              <a:rPr sz="2000" dirty="0" err="1">
                <a:latin typeface="SutonnyOMJ" pitchFamily="2" charset="0"/>
                <a:cs typeface="SutonnyOMJ" pitchFamily="2" charset="0"/>
              </a:rPr>
              <a:t>অন্তত</a:t>
            </a:r>
            <a:r>
              <a:rPr sz="2000" dirty="0">
                <a:latin typeface="SutonnyOMJ" pitchFamily="2" charset="0"/>
                <a:cs typeface="SutonnyOMJ" pitchFamily="2" charset="0"/>
              </a:rPr>
              <a:t> ৪টি </a:t>
            </a:r>
            <a:r>
              <a:rPr sz="2000" dirty="0" err="1">
                <a:latin typeface="SutonnyOMJ" pitchFamily="2" charset="0"/>
                <a:cs typeface="SutonnyOMJ" pitchFamily="2" charset="0"/>
              </a:rPr>
              <a:t>ইনপুট</a:t>
            </a:r>
            <a:r>
              <a:rPr sz="2000" dirty="0">
                <a:latin typeface="SutonnyOMJ" pitchFamily="2" charset="0"/>
                <a:cs typeface="SutonnyOMJ" pitchFamily="2" charset="0"/>
              </a:rPr>
              <a:t> ও ৪টি </a:t>
            </a:r>
            <a:r>
              <a:rPr sz="2000" dirty="0" err="1">
                <a:latin typeface="SutonnyOMJ" pitchFamily="2" charset="0"/>
                <a:cs typeface="SutonnyOMJ" pitchFamily="2" charset="0"/>
              </a:rPr>
              <a:t>আউটপুট</a:t>
            </a:r>
            <a:r>
              <a:rPr sz="2000" dirty="0">
                <a:latin typeface="SutonnyOMJ" pitchFamily="2" charset="0"/>
                <a:cs typeface="SutonnyOMJ" pitchFamily="2" charset="0"/>
              </a:rPr>
              <a:t> </a:t>
            </a:r>
            <a:r>
              <a:rPr sz="2000" dirty="0" err="1">
                <a:latin typeface="SutonnyOMJ" pitchFamily="2" charset="0"/>
                <a:cs typeface="SutonnyOMJ" pitchFamily="2" charset="0"/>
              </a:rPr>
              <a:t>ডিভাইসের</a:t>
            </a:r>
            <a:r>
              <a:rPr sz="2000" dirty="0">
                <a:latin typeface="SutonnyOMJ" pitchFamily="2" charset="0"/>
                <a:cs typeface="SutonnyOMJ" pitchFamily="2" charset="0"/>
              </a:rPr>
              <a:t> </a:t>
            </a:r>
            <a:r>
              <a:rPr sz="2000" dirty="0" err="1">
                <a:latin typeface="SutonnyOMJ" pitchFamily="2" charset="0"/>
                <a:cs typeface="SutonnyOMJ" pitchFamily="2" charset="0"/>
              </a:rPr>
              <a:t>নাম</a:t>
            </a:r>
            <a:r>
              <a:rPr sz="2000" dirty="0">
                <a:latin typeface="SutonnyOMJ" pitchFamily="2" charset="0"/>
                <a:cs typeface="SutonnyOMJ" pitchFamily="2" charset="0"/>
              </a:rPr>
              <a:t> </a:t>
            </a:r>
            <a:r>
              <a:rPr sz="2000" dirty="0" err="1">
                <a:latin typeface="SutonnyOMJ" pitchFamily="2" charset="0"/>
                <a:cs typeface="SutonnyOMJ" pitchFamily="2" charset="0"/>
              </a:rPr>
              <a:t>নির্ভুলভাবে</a:t>
            </a:r>
            <a:r>
              <a:rPr sz="2000" dirty="0">
                <a:latin typeface="SutonnyOMJ" pitchFamily="2" charset="0"/>
                <a:cs typeface="SutonnyOMJ" pitchFamily="2" charset="0"/>
              </a:rPr>
              <a:t> </a:t>
            </a:r>
            <a:r>
              <a:rPr sz="2000" dirty="0" err="1">
                <a:latin typeface="SutonnyOMJ" pitchFamily="2" charset="0"/>
                <a:cs typeface="SutonnyOMJ" pitchFamily="2" charset="0"/>
              </a:rPr>
              <a:t>বলতে</a:t>
            </a:r>
            <a:r>
              <a:rPr sz="2000" dirty="0">
                <a:latin typeface="SutonnyOMJ" pitchFamily="2" charset="0"/>
                <a:cs typeface="SutonnyOMJ" pitchFamily="2" charset="0"/>
              </a:rPr>
              <a:t> </a:t>
            </a:r>
            <a:r>
              <a:rPr sz="2000" dirty="0" err="1">
                <a:latin typeface="SutonnyOMJ" pitchFamily="2" charset="0"/>
                <a:cs typeface="SutonnyOMJ" pitchFamily="2" charset="0"/>
              </a:rPr>
              <a:t>পারবে</a:t>
            </a:r>
            <a:r>
              <a:rPr sz="2000" dirty="0">
                <a:latin typeface="SutonnyOMJ" pitchFamily="2" charset="0"/>
                <a:cs typeface="SutonnyOMJ" pitchFamily="2" charset="0"/>
              </a:rPr>
              <a:t>।</a:t>
            </a:r>
          </a:p>
          <a:p>
            <a:pPr>
              <a:spcAft>
                <a:spcPts val="1200"/>
              </a:spcAft>
              <a:defRPr sz="1600">
                <a:solidFill>
                  <a:srgbClr val="2D3748"/>
                </a:solidFill>
                <a:latin typeface="Kalpurush"/>
              </a:defRPr>
            </a:pPr>
            <a:r>
              <a:rPr sz="2000" dirty="0">
                <a:latin typeface="SutonnyOMJ" pitchFamily="2" charset="0"/>
                <a:cs typeface="SutonnyOMJ" pitchFamily="2" charset="0"/>
              </a:rPr>
              <a:t>২. </a:t>
            </a:r>
            <a:r>
              <a:rPr sz="2000" dirty="0" err="1">
                <a:latin typeface="SutonnyOMJ" pitchFamily="2" charset="0"/>
                <a:cs typeface="SutonnyOMJ" pitchFamily="2" charset="0"/>
              </a:rPr>
              <a:t>ইনপুট</a:t>
            </a:r>
            <a:r>
              <a:rPr sz="2000" dirty="0">
                <a:latin typeface="SutonnyOMJ" pitchFamily="2" charset="0"/>
                <a:cs typeface="SutonnyOMJ" pitchFamily="2" charset="0"/>
              </a:rPr>
              <a:t> ও </a:t>
            </a:r>
            <a:r>
              <a:rPr sz="2000" dirty="0" err="1">
                <a:latin typeface="SutonnyOMJ" pitchFamily="2" charset="0"/>
                <a:cs typeface="SutonnyOMJ" pitchFamily="2" charset="0"/>
              </a:rPr>
              <a:t>আউটপুট</a:t>
            </a:r>
            <a:r>
              <a:rPr sz="2000" dirty="0">
                <a:latin typeface="SutonnyOMJ" pitchFamily="2" charset="0"/>
                <a:cs typeface="SutonnyOMJ" pitchFamily="2" charset="0"/>
              </a:rPr>
              <a:t> </a:t>
            </a:r>
            <a:r>
              <a:rPr sz="2000" dirty="0" err="1">
                <a:latin typeface="SutonnyOMJ" pitchFamily="2" charset="0"/>
                <a:cs typeface="SutonnyOMJ" pitchFamily="2" charset="0"/>
              </a:rPr>
              <a:t>ডিভাইসের</a:t>
            </a:r>
            <a:r>
              <a:rPr sz="2000" dirty="0">
                <a:latin typeface="SutonnyOMJ" pitchFamily="2" charset="0"/>
                <a:cs typeface="SutonnyOMJ" pitchFamily="2" charset="0"/>
              </a:rPr>
              <a:t> </a:t>
            </a:r>
            <a:r>
              <a:rPr sz="2000" dirty="0" err="1">
                <a:latin typeface="SutonnyOMJ" pitchFamily="2" charset="0"/>
                <a:cs typeface="SutonnyOMJ" pitchFamily="2" charset="0"/>
              </a:rPr>
              <a:t>মূল</a:t>
            </a:r>
            <a:r>
              <a:rPr sz="2000" dirty="0">
                <a:latin typeface="SutonnyOMJ" pitchFamily="2" charset="0"/>
                <a:cs typeface="SutonnyOMJ" pitchFamily="2" charset="0"/>
              </a:rPr>
              <a:t> </a:t>
            </a:r>
            <a:r>
              <a:rPr sz="2000" dirty="0" err="1">
                <a:latin typeface="SutonnyOMJ" pitchFamily="2" charset="0"/>
                <a:cs typeface="SutonnyOMJ" pitchFamily="2" charset="0"/>
              </a:rPr>
              <a:t>কাজের</a:t>
            </a:r>
            <a:r>
              <a:rPr lang="bn-BD" sz="2000" dirty="0">
                <a:latin typeface="SutonnyOMJ" pitchFamily="2" charset="0"/>
                <a:cs typeface="SutonnyOMJ" pitchFamily="2" charset="0"/>
              </a:rPr>
              <a:t> তফাৎ</a:t>
            </a:r>
            <a:r>
              <a:rPr sz="2000" dirty="0">
                <a:latin typeface="SutonnyOMJ" pitchFamily="2" charset="0"/>
                <a:cs typeface="SutonnyOMJ" pitchFamily="2" charset="0"/>
              </a:rPr>
              <a:t> </a:t>
            </a:r>
            <a:r>
              <a:rPr sz="2000" dirty="0" err="1">
                <a:latin typeface="SutonnyOMJ" pitchFamily="2" charset="0"/>
                <a:cs typeface="SutonnyOMJ" pitchFamily="2" charset="0"/>
              </a:rPr>
              <a:t>সহজ</a:t>
            </a:r>
            <a:r>
              <a:rPr sz="2000" dirty="0">
                <a:latin typeface="SutonnyOMJ" pitchFamily="2" charset="0"/>
                <a:cs typeface="SutonnyOMJ" pitchFamily="2" charset="0"/>
              </a:rPr>
              <a:t> </a:t>
            </a:r>
            <a:r>
              <a:rPr sz="2000" dirty="0" err="1">
                <a:latin typeface="SutonnyOMJ" pitchFamily="2" charset="0"/>
                <a:cs typeface="SutonnyOMJ" pitchFamily="2" charset="0"/>
              </a:rPr>
              <a:t>ভাষায়</a:t>
            </a:r>
            <a:r>
              <a:rPr sz="2000" dirty="0">
                <a:latin typeface="SutonnyOMJ" pitchFamily="2" charset="0"/>
                <a:cs typeface="SutonnyOMJ" pitchFamily="2" charset="0"/>
              </a:rPr>
              <a:t> </a:t>
            </a:r>
            <a:r>
              <a:rPr sz="2000" dirty="0" err="1">
                <a:latin typeface="SutonnyOMJ" pitchFamily="2" charset="0"/>
                <a:cs typeface="SutonnyOMJ" pitchFamily="2" charset="0"/>
              </a:rPr>
              <a:t>ব্যাখ্যা</a:t>
            </a:r>
            <a:r>
              <a:rPr sz="2000" dirty="0">
                <a:latin typeface="SutonnyOMJ" pitchFamily="2" charset="0"/>
                <a:cs typeface="SutonnyOMJ" pitchFamily="2" charset="0"/>
              </a:rPr>
              <a:t> </a:t>
            </a:r>
            <a:r>
              <a:rPr sz="2000" dirty="0" err="1">
                <a:latin typeface="SutonnyOMJ" pitchFamily="2" charset="0"/>
                <a:cs typeface="SutonnyOMJ" pitchFamily="2" charset="0"/>
              </a:rPr>
              <a:t>করতে</a:t>
            </a:r>
            <a:r>
              <a:rPr sz="2000" dirty="0">
                <a:latin typeface="SutonnyOMJ" pitchFamily="2" charset="0"/>
                <a:cs typeface="SutonnyOMJ" pitchFamily="2" charset="0"/>
              </a:rPr>
              <a:t> </a:t>
            </a:r>
            <a:r>
              <a:rPr sz="2000" dirty="0" err="1">
                <a:latin typeface="SutonnyOMJ" pitchFamily="2" charset="0"/>
                <a:cs typeface="SutonnyOMJ" pitchFamily="2" charset="0"/>
              </a:rPr>
              <a:t>পারবে</a:t>
            </a:r>
            <a:r>
              <a:rPr sz="2000" dirty="0">
                <a:latin typeface="SutonnyOMJ" pitchFamily="2" charset="0"/>
                <a:cs typeface="SutonnyOMJ" pitchFamily="2" charset="0"/>
              </a:rPr>
              <a:t>।</a:t>
            </a:r>
          </a:p>
          <a:p>
            <a:pPr>
              <a:spcAft>
                <a:spcPts val="1200"/>
              </a:spcAft>
              <a:defRPr sz="1600">
                <a:solidFill>
                  <a:srgbClr val="2D3748"/>
                </a:solidFill>
                <a:latin typeface="Kalpurush"/>
              </a:defRPr>
            </a:pPr>
            <a:r>
              <a:rPr sz="2000" dirty="0">
                <a:latin typeface="SutonnyOMJ" pitchFamily="2" charset="0"/>
                <a:cs typeface="SutonnyOMJ" pitchFamily="2" charset="0"/>
              </a:rPr>
              <a:t>৩</a:t>
            </a:r>
            <a:r>
              <a:rPr sz="2000" dirty="0" smtClean="0">
                <a:latin typeface="SutonnyOMJ" pitchFamily="2" charset="0"/>
                <a:cs typeface="SutonnyOMJ" pitchFamily="2" charset="0"/>
              </a:rPr>
              <a:t>.</a:t>
            </a:r>
            <a:r>
              <a:rPr lang="bn-BD" sz="20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sz="2000" dirty="0" err="1" smtClean="0">
                <a:latin typeface="SutonnyOMJ" pitchFamily="2" charset="0"/>
                <a:cs typeface="SutonnyOMJ" pitchFamily="2" charset="0"/>
              </a:rPr>
              <a:t>মিশ্র</a:t>
            </a:r>
            <a:r>
              <a:rPr sz="20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sz="2000" dirty="0" err="1">
                <a:latin typeface="SutonnyOMJ" pitchFamily="2" charset="0"/>
                <a:cs typeface="SutonnyOMJ" pitchFamily="2" charset="0"/>
              </a:rPr>
              <a:t>বিভিন্ন</a:t>
            </a:r>
            <a:r>
              <a:rPr sz="2000" dirty="0">
                <a:latin typeface="SutonnyOMJ" pitchFamily="2" charset="0"/>
                <a:cs typeface="SutonnyOMJ" pitchFamily="2" charset="0"/>
              </a:rPr>
              <a:t> </a:t>
            </a:r>
            <a:r>
              <a:rPr sz="2000" dirty="0" err="1">
                <a:latin typeface="SutonnyOMJ" pitchFamily="2" charset="0"/>
                <a:cs typeface="SutonnyOMJ" pitchFamily="2" charset="0"/>
              </a:rPr>
              <a:t>যন্ত্র</a:t>
            </a:r>
            <a:r>
              <a:rPr sz="2000" dirty="0">
                <a:latin typeface="SutonnyOMJ" pitchFamily="2" charset="0"/>
                <a:cs typeface="SutonnyOMJ" pitchFamily="2" charset="0"/>
              </a:rPr>
              <a:t> </a:t>
            </a:r>
            <a:r>
              <a:rPr sz="2000" dirty="0" err="1">
                <a:latin typeface="SutonnyOMJ" pitchFamily="2" charset="0"/>
                <a:cs typeface="SutonnyOMJ" pitchFamily="2" charset="0"/>
              </a:rPr>
              <a:t>থেকে</a:t>
            </a:r>
            <a:r>
              <a:rPr sz="2000" dirty="0">
                <a:latin typeface="SutonnyOMJ" pitchFamily="2" charset="0"/>
                <a:cs typeface="SutonnyOMJ" pitchFamily="2" charset="0"/>
              </a:rPr>
              <a:t> </a:t>
            </a:r>
            <a:r>
              <a:rPr sz="2000" dirty="0" err="1">
                <a:latin typeface="SutonnyOMJ" pitchFamily="2" charset="0"/>
                <a:cs typeface="SutonnyOMJ" pitchFamily="2" charset="0"/>
              </a:rPr>
              <a:t>ইনপুট</a:t>
            </a:r>
            <a:r>
              <a:rPr sz="2000" dirty="0">
                <a:latin typeface="SutonnyOMJ" pitchFamily="2" charset="0"/>
                <a:cs typeface="SutonnyOMJ" pitchFamily="2" charset="0"/>
              </a:rPr>
              <a:t> ও </a:t>
            </a:r>
            <a:r>
              <a:rPr sz="2000" dirty="0" err="1">
                <a:latin typeface="SutonnyOMJ" pitchFamily="2" charset="0"/>
                <a:cs typeface="SutonnyOMJ" pitchFamily="2" charset="0"/>
              </a:rPr>
              <a:t>আউটপুট</a:t>
            </a:r>
            <a:r>
              <a:rPr sz="2000" dirty="0">
                <a:latin typeface="SutonnyOMJ" pitchFamily="2" charset="0"/>
                <a:cs typeface="SutonnyOMJ" pitchFamily="2" charset="0"/>
              </a:rPr>
              <a:t> </a:t>
            </a:r>
            <a:r>
              <a:rPr sz="2000" dirty="0" err="1">
                <a:latin typeface="SutonnyOMJ" pitchFamily="2" charset="0"/>
                <a:cs typeface="SutonnyOMJ" pitchFamily="2" charset="0"/>
              </a:rPr>
              <a:t>ডিভাইস</a:t>
            </a:r>
            <a:r>
              <a:rPr sz="2000" dirty="0">
                <a:latin typeface="SutonnyOMJ" pitchFamily="2" charset="0"/>
                <a:cs typeface="SutonnyOMJ" pitchFamily="2" charset="0"/>
              </a:rPr>
              <a:t> </a:t>
            </a:r>
            <a:r>
              <a:rPr sz="2000" dirty="0" err="1">
                <a:latin typeface="SutonnyOMJ" pitchFamily="2" charset="0"/>
                <a:cs typeface="SutonnyOMJ" pitchFamily="2" charset="0"/>
              </a:rPr>
              <a:t>আলাদা</a:t>
            </a:r>
            <a:r>
              <a:rPr sz="2000" dirty="0">
                <a:latin typeface="SutonnyOMJ" pitchFamily="2" charset="0"/>
                <a:cs typeface="SutonnyOMJ" pitchFamily="2" charset="0"/>
              </a:rPr>
              <a:t> </a:t>
            </a:r>
            <a:r>
              <a:rPr sz="2000" dirty="0" err="1">
                <a:latin typeface="SutonnyOMJ" pitchFamily="2" charset="0"/>
                <a:cs typeface="SutonnyOMJ" pitchFamily="2" charset="0"/>
              </a:rPr>
              <a:t>করতে</a:t>
            </a:r>
            <a:r>
              <a:rPr sz="2000" dirty="0">
                <a:latin typeface="SutonnyOMJ" pitchFamily="2" charset="0"/>
                <a:cs typeface="SutonnyOMJ" pitchFamily="2" charset="0"/>
              </a:rPr>
              <a:t> </a:t>
            </a:r>
            <a:r>
              <a:rPr sz="2000" dirty="0" err="1">
                <a:latin typeface="SutonnyOMJ" pitchFamily="2" charset="0"/>
                <a:cs typeface="SutonnyOMJ" pitchFamily="2" charset="0"/>
              </a:rPr>
              <a:t>পারবে</a:t>
            </a:r>
            <a:r>
              <a:rPr sz="2000" dirty="0">
                <a:latin typeface="SutonnyOMJ" pitchFamily="2" charset="0"/>
                <a:cs typeface="SutonnyOMJ" pitchFamily="2" charset="0"/>
              </a:rPr>
              <a:t>।</a:t>
            </a:r>
          </a:p>
          <a:p>
            <a:pPr>
              <a:spcAft>
                <a:spcPts val="1200"/>
              </a:spcAft>
              <a:defRPr sz="1600">
                <a:solidFill>
                  <a:srgbClr val="2D3748"/>
                </a:solidFill>
                <a:latin typeface="Kalpurush"/>
              </a:defRPr>
            </a:pPr>
            <a:r>
              <a:rPr sz="2000" dirty="0">
                <a:latin typeface="SutonnyOMJ" pitchFamily="2" charset="0"/>
                <a:cs typeface="SutonnyOMJ" pitchFamily="2" charset="0"/>
              </a:rPr>
              <a:t>৪</a:t>
            </a:r>
            <a:r>
              <a:rPr sz="2000" dirty="0" smtClean="0">
                <a:latin typeface="SutonnyOMJ" pitchFamily="2" charset="0"/>
                <a:cs typeface="SutonnyOMJ" pitchFamily="2" charset="0"/>
              </a:rPr>
              <a:t>.</a:t>
            </a:r>
            <a:r>
              <a:rPr lang="bn-BD" sz="20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sz="2000" dirty="0" err="1" smtClean="0">
                <a:latin typeface="SutonnyOMJ" pitchFamily="2" charset="0"/>
                <a:cs typeface="SutonnyOMJ" pitchFamily="2" charset="0"/>
              </a:rPr>
              <a:t>বাস্তব</a:t>
            </a:r>
            <a:r>
              <a:rPr sz="20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sz="2000" dirty="0" err="1">
                <a:latin typeface="SutonnyOMJ" pitchFamily="2" charset="0"/>
                <a:cs typeface="SutonnyOMJ" pitchFamily="2" charset="0"/>
              </a:rPr>
              <a:t>জীবনের</a:t>
            </a:r>
            <a:r>
              <a:rPr sz="2000" dirty="0">
                <a:latin typeface="SutonnyOMJ" pitchFamily="2" charset="0"/>
                <a:cs typeface="SutonnyOMJ" pitchFamily="2" charset="0"/>
              </a:rPr>
              <a:t> </a:t>
            </a:r>
            <a:r>
              <a:rPr sz="2000" dirty="0" err="1">
                <a:latin typeface="SutonnyOMJ" pitchFamily="2" charset="0"/>
                <a:cs typeface="SutonnyOMJ" pitchFamily="2" charset="0"/>
              </a:rPr>
              <a:t>নতুন</a:t>
            </a:r>
            <a:r>
              <a:rPr sz="2000" dirty="0">
                <a:latin typeface="SutonnyOMJ" pitchFamily="2" charset="0"/>
                <a:cs typeface="SutonnyOMJ" pitchFamily="2" charset="0"/>
              </a:rPr>
              <a:t> </a:t>
            </a:r>
            <a:r>
              <a:rPr sz="2000" dirty="0" err="1">
                <a:latin typeface="SutonnyOMJ" pitchFamily="2" charset="0"/>
                <a:cs typeface="SutonnyOMJ" pitchFamily="2" charset="0"/>
              </a:rPr>
              <a:t>কোনো</a:t>
            </a:r>
            <a:r>
              <a:rPr sz="2000" dirty="0">
                <a:latin typeface="SutonnyOMJ" pitchFamily="2" charset="0"/>
                <a:cs typeface="SutonnyOMJ" pitchFamily="2" charset="0"/>
              </a:rPr>
              <a:t> </a:t>
            </a:r>
            <a:r>
              <a:rPr sz="2000" dirty="0" err="1">
                <a:latin typeface="SutonnyOMJ" pitchFamily="2" charset="0"/>
                <a:cs typeface="SutonnyOMJ" pitchFamily="2" charset="0"/>
              </a:rPr>
              <a:t>যন্ত্র</a:t>
            </a:r>
            <a:r>
              <a:rPr sz="2000" dirty="0">
                <a:latin typeface="SutonnyOMJ" pitchFamily="2" charset="0"/>
                <a:cs typeface="SutonnyOMJ" pitchFamily="2" charset="0"/>
              </a:rPr>
              <a:t> </a:t>
            </a:r>
            <a:r>
              <a:rPr sz="2000" dirty="0" err="1">
                <a:latin typeface="SutonnyOMJ" pitchFamily="2" charset="0"/>
                <a:cs typeface="SutonnyOMJ" pitchFamily="2" charset="0"/>
              </a:rPr>
              <a:t>দেখে</a:t>
            </a:r>
            <a:r>
              <a:rPr sz="2000" dirty="0">
                <a:latin typeface="SutonnyOMJ" pitchFamily="2" charset="0"/>
                <a:cs typeface="SutonnyOMJ" pitchFamily="2" charset="0"/>
              </a:rPr>
              <a:t> </a:t>
            </a:r>
            <a:r>
              <a:rPr sz="2000" dirty="0" err="1">
                <a:latin typeface="SutonnyOMJ" pitchFamily="2" charset="0"/>
                <a:cs typeface="SutonnyOMJ" pitchFamily="2" charset="0"/>
              </a:rPr>
              <a:t>তা</a:t>
            </a:r>
            <a:r>
              <a:rPr sz="2000" dirty="0">
                <a:latin typeface="SutonnyOMJ" pitchFamily="2" charset="0"/>
                <a:cs typeface="SutonnyOMJ" pitchFamily="2" charset="0"/>
              </a:rPr>
              <a:t> </a:t>
            </a:r>
            <a:r>
              <a:rPr sz="2000" dirty="0" err="1">
                <a:latin typeface="SutonnyOMJ" pitchFamily="2" charset="0"/>
                <a:cs typeface="SutonnyOMJ" pitchFamily="2" charset="0"/>
              </a:rPr>
              <a:t>কোন</a:t>
            </a:r>
            <a:r>
              <a:rPr sz="2000" dirty="0">
                <a:latin typeface="SutonnyOMJ" pitchFamily="2" charset="0"/>
                <a:cs typeface="SutonnyOMJ" pitchFamily="2" charset="0"/>
              </a:rPr>
              <a:t> </a:t>
            </a:r>
            <a:r>
              <a:rPr sz="2000" dirty="0" err="1">
                <a:latin typeface="SutonnyOMJ" pitchFamily="2" charset="0"/>
                <a:cs typeface="SutonnyOMJ" pitchFamily="2" charset="0"/>
              </a:rPr>
              <a:t>ক্যাটাগরিতে</a:t>
            </a:r>
            <a:r>
              <a:rPr sz="2000" dirty="0">
                <a:latin typeface="SutonnyOMJ" pitchFamily="2" charset="0"/>
                <a:cs typeface="SutonnyOMJ" pitchFamily="2" charset="0"/>
              </a:rPr>
              <a:t> </a:t>
            </a:r>
            <a:r>
              <a:rPr sz="2000" dirty="0" err="1">
                <a:latin typeface="SutonnyOMJ" pitchFamily="2" charset="0"/>
                <a:cs typeface="SutonnyOMJ" pitchFamily="2" charset="0"/>
              </a:rPr>
              <a:t>পড়ে</a:t>
            </a:r>
            <a:r>
              <a:rPr sz="2000" dirty="0">
                <a:latin typeface="SutonnyOMJ" pitchFamily="2" charset="0"/>
                <a:cs typeface="SutonnyOMJ" pitchFamily="2" charset="0"/>
              </a:rPr>
              <a:t> </a:t>
            </a:r>
            <a:r>
              <a:rPr sz="2000" dirty="0" err="1">
                <a:latin typeface="SutonnyOMJ" pitchFamily="2" charset="0"/>
                <a:cs typeface="SutonnyOMJ" pitchFamily="2" charset="0"/>
              </a:rPr>
              <a:t>তা</a:t>
            </a:r>
            <a:r>
              <a:rPr sz="2000" dirty="0">
                <a:latin typeface="SutonnyOMJ" pitchFamily="2" charset="0"/>
                <a:cs typeface="SutonnyOMJ" pitchFamily="2" charset="0"/>
              </a:rPr>
              <a:t> </a:t>
            </a:r>
            <a:r>
              <a:rPr sz="2000" dirty="0" err="1">
                <a:latin typeface="SutonnyOMJ" pitchFamily="2" charset="0"/>
                <a:cs typeface="SutonnyOMJ" pitchFamily="2" charset="0"/>
              </a:rPr>
              <a:t>সাজাতে</a:t>
            </a:r>
            <a:r>
              <a:rPr sz="2000" dirty="0">
                <a:latin typeface="SutonnyOMJ" pitchFamily="2" charset="0"/>
                <a:cs typeface="SutonnyOMJ" pitchFamily="2" charset="0"/>
              </a:rPr>
              <a:t> </a:t>
            </a:r>
            <a:r>
              <a:rPr sz="2000" dirty="0" err="1">
                <a:latin typeface="SutonnyOMJ" pitchFamily="2" charset="0"/>
                <a:cs typeface="SutonnyOMJ" pitchFamily="2" charset="0"/>
              </a:rPr>
              <a:t>পারবে</a:t>
            </a:r>
            <a:r>
              <a:rPr sz="2000" dirty="0">
                <a:latin typeface="SutonnyOMJ" pitchFamily="2" charset="0"/>
                <a:cs typeface="SutonnyOMJ" pitchFamily="2" charset="0"/>
              </a:rPr>
              <a:t>।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1065749"/>
            <a:ext cx="80467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1A365D"/>
                </a:solidFill>
                <a:latin typeface="Kalpurush"/>
              </a:defRPr>
            </a:pPr>
            <a:r>
              <a:rPr dirty="0"/>
              <a:t>১. </a:t>
            </a:r>
            <a:r>
              <a:rPr dirty="0" err="1"/>
              <a:t>এসো</a:t>
            </a:r>
            <a:r>
              <a:rPr dirty="0"/>
              <a:t> </a:t>
            </a:r>
            <a:r>
              <a:rPr dirty="0" err="1"/>
              <a:t>চিন্তা</a:t>
            </a:r>
            <a:r>
              <a:rPr dirty="0"/>
              <a:t> </a:t>
            </a:r>
            <a:r>
              <a:rPr dirty="0" err="1"/>
              <a:t>করি</a:t>
            </a:r>
            <a:r>
              <a:rPr dirty="0"/>
              <a:t>! (</a:t>
            </a:r>
            <a:r>
              <a:rPr dirty="0" err="1"/>
              <a:t>অভিজ্ঞতা</a:t>
            </a:r>
            <a:r>
              <a:rPr dirty="0"/>
              <a:t>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88276" y="1872943"/>
            <a:ext cx="7680960" cy="20800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 b="1">
                <a:solidFill>
                  <a:srgbClr val="2B6CB0"/>
                </a:solidFill>
                <a:latin typeface="Kalpurush"/>
              </a:defRPr>
            </a:pPr>
            <a:r>
              <a:rPr sz="2000" dirty="0">
                <a:latin typeface="SutonnyOMJ" pitchFamily="2" charset="0"/>
                <a:cs typeface="SutonnyOMJ" pitchFamily="2" charset="0"/>
              </a:rPr>
              <a:t>💬 </a:t>
            </a:r>
            <a:r>
              <a:rPr sz="2000" dirty="0" err="1">
                <a:latin typeface="SutonnyOMJ" pitchFamily="2" charset="0"/>
                <a:cs typeface="SutonnyOMJ" pitchFamily="2" charset="0"/>
              </a:rPr>
              <a:t>আমাদের</a:t>
            </a:r>
            <a:r>
              <a:rPr sz="2000" dirty="0">
                <a:latin typeface="SutonnyOMJ" pitchFamily="2" charset="0"/>
                <a:cs typeface="SutonnyOMJ" pitchFamily="2" charset="0"/>
              </a:rPr>
              <a:t> </a:t>
            </a:r>
            <a:r>
              <a:rPr sz="2000" dirty="0" err="1">
                <a:latin typeface="SutonnyOMJ" pitchFamily="2" charset="0"/>
                <a:cs typeface="SutonnyOMJ" pitchFamily="2" charset="0"/>
              </a:rPr>
              <a:t>দৈনন্দিন</a:t>
            </a:r>
            <a:r>
              <a:rPr sz="2000" dirty="0">
                <a:latin typeface="SutonnyOMJ" pitchFamily="2" charset="0"/>
                <a:cs typeface="SutonnyOMJ" pitchFamily="2" charset="0"/>
              </a:rPr>
              <a:t> </a:t>
            </a:r>
            <a:r>
              <a:rPr sz="2000" dirty="0" err="1">
                <a:latin typeface="SutonnyOMJ" pitchFamily="2" charset="0"/>
                <a:cs typeface="SutonnyOMJ" pitchFamily="2" charset="0"/>
              </a:rPr>
              <a:t>জীবনের</a:t>
            </a:r>
            <a:r>
              <a:rPr sz="2000" dirty="0">
                <a:latin typeface="SutonnyOMJ" pitchFamily="2" charset="0"/>
                <a:cs typeface="SutonnyOMJ" pitchFamily="2" charset="0"/>
              </a:rPr>
              <a:t> </a:t>
            </a:r>
            <a:r>
              <a:rPr sz="2000" dirty="0" err="1">
                <a:latin typeface="SutonnyOMJ" pitchFamily="2" charset="0"/>
                <a:cs typeface="SutonnyOMJ" pitchFamily="2" charset="0"/>
              </a:rPr>
              <a:t>মজার</a:t>
            </a:r>
            <a:r>
              <a:rPr sz="2000" dirty="0">
                <a:latin typeface="SutonnyOMJ" pitchFamily="2" charset="0"/>
                <a:cs typeface="SutonnyOMJ" pitchFamily="2" charset="0"/>
              </a:rPr>
              <a:t> </a:t>
            </a:r>
            <a:r>
              <a:rPr sz="2000" dirty="0" err="1">
                <a:latin typeface="SutonnyOMJ" pitchFamily="2" charset="0"/>
                <a:cs typeface="SutonnyOMJ" pitchFamily="2" charset="0"/>
              </a:rPr>
              <a:t>কিছু</a:t>
            </a:r>
            <a:r>
              <a:rPr sz="2000" dirty="0">
                <a:latin typeface="SutonnyOMJ" pitchFamily="2" charset="0"/>
                <a:cs typeface="SutonnyOMJ" pitchFamily="2" charset="0"/>
              </a:rPr>
              <a:t> </a:t>
            </a:r>
            <a:r>
              <a:rPr sz="2000" dirty="0" err="1">
                <a:latin typeface="SutonnyOMJ" pitchFamily="2" charset="0"/>
                <a:cs typeface="SutonnyOMJ" pitchFamily="2" charset="0"/>
              </a:rPr>
              <a:t>প্রশ্ন</a:t>
            </a:r>
            <a:r>
              <a:rPr sz="2000" dirty="0">
                <a:latin typeface="SutonnyOMJ" pitchFamily="2" charset="0"/>
                <a:cs typeface="SutonnyOMJ" pitchFamily="2" charset="0"/>
              </a:rPr>
              <a:t>:</a:t>
            </a:r>
          </a:p>
          <a:p>
            <a:pPr marL="342900" indent="-342900">
              <a:spcAft>
                <a:spcPts val="1000"/>
              </a:spcAft>
              <a:buFont typeface="Wingdings" pitchFamily="2" charset="2"/>
              <a:buChar char="v"/>
              <a:defRPr sz="1600">
                <a:solidFill>
                  <a:srgbClr val="2D3748"/>
                </a:solidFill>
                <a:latin typeface="Kalpurush"/>
              </a:defRPr>
            </a:pPr>
            <a:r>
              <a:rPr sz="2000" dirty="0" err="1" smtClean="0">
                <a:latin typeface="SutonnyOMJ" pitchFamily="2" charset="0"/>
                <a:cs typeface="SutonnyOMJ" pitchFamily="2" charset="0"/>
              </a:rPr>
              <a:t>আমরা</a:t>
            </a:r>
            <a:r>
              <a:rPr sz="20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sz="2000" dirty="0" err="1">
                <a:latin typeface="SutonnyOMJ" pitchFamily="2" charset="0"/>
                <a:cs typeface="SutonnyOMJ" pitchFamily="2" charset="0"/>
              </a:rPr>
              <a:t>যখন</a:t>
            </a:r>
            <a:r>
              <a:rPr sz="2000" dirty="0">
                <a:latin typeface="SutonnyOMJ" pitchFamily="2" charset="0"/>
                <a:cs typeface="SutonnyOMJ" pitchFamily="2" charset="0"/>
              </a:rPr>
              <a:t> </a:t>
            </a:r>
            <a:r>
              <a:rPr sz="2000" dirty="0" err="1">
                <a:latin typeface="SutonnyOMJ" pitchFamily="2" charset="0"/>
                <a:cs typeface="SutonnyOMJ" pitchFamily="2" charset="0"/>
              </a:rPr>
              <a:t>খিদে</a:t>
            </a:r>
            <a:r>
              <a:rPr sz="2000" dirty="0">
                <a:latin typeface="SutonnyOMJ" pitchFamily="2" charset="0"/>
                <a:cs typeface="SutonnyOMJ" pitchFamily="2" charset="0"/>
              </a:rPr>
              <a:t> </a:t>
            </a:r>
            <a:r>
              <a:rPr sz="2000" dirty="0" err="1">
                <a:latin typeface="SutonnyOMJ" pitchFamily="2" charset="0"/>
                <a:cs typeface="SutonnyOMJ" pitchFamily="2" charset="0"/>
              </a:rPr>
              <a:t>পেলে</a:t>
            </a:r>
            <a:r>
              <a:rPr sz="2000" dirty="0">
                <a:latin typeface="SutonnyOMJ" pitchFamily="2" charset="0"/>
                <a:cs typeface="SutonnyOMJ" pitchFamily="2" charset="0"/>
              </a:rPr>
              <a:t> </a:t>
            </a:r>
            <a:r>
              <a:rPr sz="2000" dirty="0" err="1">
                <a:latin typeface="SutonnyOMJ" pitchFamily="2" charset="0"/>
                <a:cs typeface="SutonnyOMJ" pitchFamily="2" charset="0"/>
              </a:rPr>
              <a:t>মুখে</a:t>
            </a:r>
            <a:r>
              <a:rPr sz="2000" dirty="0">
                <a:latin typeface="SutonnyOMJ" pitchFamily="2" charset="0"/>
                <a:cs typeface="SutonnyOMJ" pitchFamily="2" charset="0"/>
              </a:rPr>
              <a:t> </a:t>
            </a:r>
            <a:r>
              <a:rPr sz="2000" dirty="0" err="1">
                <a:latin typeface="SutonnyOMJ" pitchFamily="2" charset="0"/>
                <a:cs typeface="SutonnyOMJ" pitchFamily="2" charset="0"/>
              </a:rPr>
              <a:t>ভাত</a:t>
            </a:r>
            <a:r>
              <a:rPr sz="2000" dirty="0">
                <a:latin typeface="SutonnyOMJ" pitchFamily="2" charset="0"/>
                <a:cs typeface="SutonnyOMJ" pitchFamily="2" charset="0"/>
              </a:rPr>
              <a:t> </a:t>
            </a:r>
            <a:r>
              <a:rPr sz="2000" dirty="0" err="1">
                <a:latin typeface="SutonnyOMJ" pitchFamily="2" charset="0"/>
                <a:cs typeface="SutonnyOMJ" pitchFamily="2" charset="0"/>
              </a:rPr>
              <a:t>খাই</a:t>
            </a:r>
            <a:r>
              <a:rPr sz="2000" dirty="0">
                <a:latin typeface="SutonnyOMJ" pitchFamily="2" charset="0"/>
                <a:cs typeface="SutonnyOMJ" pitchFamily="2" charset="0"/>
              </a:rPr>
              <a:t>, </a:t>
            </a:r>
            <a:r>
              <a:rPr sz="2000" dirty="0" err="1">
                <a:latin typeface="SutonnyOMJ" pitchFamily="2" charset="0"/>
                <a:cs typeface="SutonnyOMJ" pitchFamily="2" charset="0"/>
              </a:rPr>
              <a:t>সেটা</a:t>
            </a:r>
            <a:r>
              <a:rPr sz="2000" dirty="0">
                <a:latin typeface="SutonnyOMJ" pitchFamily="2" charset="0"/>
                <a:cs typeface="SutonnyOMJ" pitchFamily="2" charset="0"/>
              </a:rPr>
              <a:t> </a:t>
            </a:r>
            <a:r>
              <a:rPr sz="2000" dirty="0" err="1">
                <a:latin typeface="SutonnyOMJ" pitchFamily="2" charset="0"/>
                <a:cs typeface="SutonnyOMJ" pitchFamily="2" charset="0"/>
              </a:rPr>
              <a:t>কি</a:t>
            </a:r>
            <a:r>
              <a:rPr sz="2000" dirty="0">
                <a:latin typeface="SutonnyOMJ" pitchFamily="2" charset="0"/>
                <a:cs typeface="SutonnyOMJ" pitchFamily="2" charset="0"/>
              </a:rPr>
              <a:t> </a:t>
            </a:r>
            <a:r>
              <a:rPr sz="2000" dirty="0" err="1">
                <a:latin typeface="SutonnyOMJ" pitchFamily="2" charset="0"/>
                <a:cs typeface="SutonnyOMJ" pitchFamily="2" charset="0"/>
              </a:rPr>
              <a:t>ভেতরে</a:t>
            </a:r>
            <a:r>
              <a:rPr sz="2000" dirty="0">
                <a:latin typeface="SutonnyOMJ" pitchFamily="2" charset="0"/>
                <a:cs typeface="SutonnyOMJ" pitchFamily="2" charset="0"/>
              </a:rPr>
              <a:t> </a:t>
            </a:r>
            <a:r>
              <a:rPr sz="2000" dirty="0" err="1">
                <a:latin typeface="SutonnyOMJ" pitchFamily="2" charset="0"/>
                <a:cs typeface="SutonnyOMJ" pitchFamily="2" charset="0"/>
              </a:rPr>
              <a:t>নেওয়া</a:t>
            </a:r>
            <a:r>
              <a:rPr sz="2000" dirty="0">
                <a:latin typeface="SutonnyOMJ" pitchFamily="2" charset="0"/>
                <a:cs typeface="SutonnyOMJ" pitchFamily="2" charset="0"/>
              </a:rPr>
              <a:t> (</a:t>
            </a:r>
            <a:r>
              <a:rPr sz="2000" dirty="0" err="1">
                <a:latin typeface="SutonnyOMJ" pitchFamily="2" charset="0"/>
                <a:cs typeface="SutonnyOMJ" pitchFamily="2" charset="0"/>
              </a:rPr>
              <a:t>ইনপুট</a:t>
            </a:r>
            <a:r>
              <a:rPr sz="2000" dirty="0">
                <a:latin typeface="SutonnyOMJ" pitchFamily="2" charset="0"/>
                <a:cs typeface="SutonnyOMJ" pitchFamily="2" charset="0"/>
              </a:rPr>
              <a:t>) </a:t>
            </a:r>
            <a:r>
              <a:rPr sz="2000" dirty="0" err="1">
                <a:latin typeface="SutonnyOMJ" pitchFamily="2" charset="0"/>
                <a:cs typeface="SutonnyOMJ" pitchFamily="2" charset="0"/>
              </a:rPr>
              <a:t>নাকি</a:t>
            </a:r>
            <a:r>
              <a:rPr sz="2000" dirty="0">
                <a:latin typeface="SutonnyOMJ" pitchFamily="2" charset="0"/>
                <a:cs typeface="SutonnyOMJ" pitchFamily="2" charset="0"/>
              </a:rPr>
              <a:t> </a:t>
            </a:r>
            <a:r>
              <a:rPr sz="2000" dirty="0" err="1">
                <a:latin typeface="SutonnyOMJ" pitchFamily="2" charset="0"/>
                <a:cs typeface="SutonnyOMJ" pitchFamily="2" charset="0"/>
              </a:rPr>
              <a:t>ফলাফল</a:t>
            </a:r>
            <a:r>
              <a:rPr sz="2000" dirty="0">
                <a:latin typeface="SutonnyOMJ" pitchFamily="2" charset="0"/>
                <a:cs typeface="SutonnyOMJ" pitchFamily="2" charset="0"/>
              </a:rPr>
              <a:t>?</a:t>
            </a:r>
          </a:p>
          <a:p>
            <a:pPr marL="342900" indent="-342900">
              <a:spcAft>
                <a:spcPts val="1000"/>
              </a:spcAft>
              <a:buFont typeface="Wingdings" pitchFamily="2" charset="2"/>
              <a:buChar char="v"/>
              <a:defRPr sz="1600">
                <a:solidFill>
                  <a:srgbClr val="2D3748"/>
                </a:solidFill>
                <a:latin typeface="Kalpurush"/>
              </a:defRPr>
            </a:pPr>
            <a:r>
              <a:rPr sz="2000" dirty="0" err="1" smtClean="0">
                <a:latin typeface="SutonnyOMJ" pitchFamily="2" charset="0"/>
                <a:cs typeface="SutonnyOMJ" pitchFamily="2" charset="0"/>
              </a:rPr>
              <a:t>কীবোর্ড</a:t>
            </a:r>
            <a:r>
              <a:rPr sz="20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sz="2000" dirty="0" err="1">
                <a:latin typeface="SutonnyOMJ" pitchFamily="2" charset="0"/>
                <a:cs typeface="SutonnyOMJ" pitchFamily="2" charset="0"/>
              </a:rPr>
              <a:t>দিয়ে</a:t>
            </a:r>
            <a:r>
              <a:rPr sz="2000" dirty="0">
                <a:latin typeface="SutonnyOMJ" pitchFamily="2" charset="0"/>
                <a:cs typeface="SutonnyOMJ" pitchFamily="2" charset="0"/>
              </a:rPr>
              <a:t> </a:t>
            </a:r>
            <a:r>
              <a:rPr sz="2000" dirty="0" err="1">
                <a:latin typeface="SutonnyOMJ" pitchFamily="2" charset="0"/>
                <a:cs typeface="SutonnyOMJ" pitchFamily="2" charset="0"/>
              </a:rPr>
              <a:t>আমরা</a:t>
            </a:r>
            <a:r>
              <a:rPr sz="2000" dirty="0">
                <a:latin typeface="SutonnyOMJ" pitchFamily="2" charset="0"/>
                <a:cs typeface="SutonnyOMJ" pitchFamily="2" charset="0"/>
              </a:rPr>
              <a:t> </a:t>
            </a:r>
            <a:r>
              <a:rPr sz="2000" dirty="0" err="1">
                <a:latin typeface="SutonnyOMJ" pitchFamily="2" charset="0"/>
                <a:cs typeface="SutonnyOMJ" pitchFamily="2" charset="0"/>
              </a:rPr>
              <a:t>কম্পিউটারে</a:t>
            </a:r>
            <a:r>
              <a:rPr sz="2000" dirty="0">
                <a:latin typeface="SutonnyOMJ" pitchFamily="2" charset="0"/>
                <a:cs typeface="SutonnyOMJ" pitchFamily="2" charset="0"/>
              </a:rPr>
              <a:t> </a:t>
            </a:r>
            <a:r>
              <a:rPr sz="2000" dirty="0" err="1">
                <a:latin typeface="SutonnyOMJ" pitchFamily="2" charset="0"/>
                <a:cs typeface="SutonnyOMJ" pitchFamily="2" charset="0"/>
              </a:rPr>
              <a:t>লেখা</a:t>
            </a:r>
            <a:r>
              <a:rPr sz="2000" dirty="0">
                <a:latin typeface="SutonnyOMJ" pitchFamily="2" charset="0"/>
                <a:cs typeface="SutonnyOMJ" pitchFamily="2" charset="0"/>
              </a:rPr>
              <a:t> </a:t>
            </a:r>
            <a:r>
              <a:rPr sz="2000" dirty="0" err="1">
                <a:latin typeface="SutonnyOMJ" pitchFamily="2" charset="0"/>
                <a:cs typeface="SutonnyOMJ" pitchFamily="2" charset="0"/>
              </a:rPr>
              <a:t>পাঠাই</a:t>
            </a:r>
            <a:r>
              <a:rPr sz="2000" dirty="0">
                <a:latin typeface="SutonnyOMJ" pitchFamily="2" charset="0"/>
                <a:cs typeface="SutonnyOMJ" pitchFamily="2" charset="0"/>
              </a:rPr>
              <a:t>, </a:t>
            </a:r>
            <a:r>
              <a:rPr sz="2000" dirty="0" err="1">
                <a:latin typeface="SutonnyOMJ" pitchFamily="2" charset="0"/>
                <a:cs typeface="SutonnyOMJ" pitchFamily="2" charset="0"/>
              </a:rPr>
              <a:t>আর</a:t>
            </a:r>
            <a:r>
              <a:rPr sz="2000" dirty="0">
                <a:latin typeface="SutonnyOMJ" pitchFamily="2" charset="0"/>
                <a:cs typeface="SutonnyOMJ" pitchFamily="2" charset="0"/>
              </a:rPr>
              <a:t> </a:t>
            </a:r>
            <a:r>
              <a:rPr sz="2000" dirty="0" err="1">
                <a:latin typeface="SutonnyOMJ" pitchFamily="2" charset="0"/>
                <a:cs typeface="SutonnyOMJ" pitchFamily="2" charset="0"/>
              </a:rPr>
              <a:t>স্পিকার</a:t>
            </a:r>
            <a:r>
              <a:rPr sz="2000" dirty="0">
                <a:latin typeface="SutonnyOMJ" pitchFamily="2" charset="0"/>
                <a:cs typeface="SutonnyOMJ" pitchFamily="2" charset="0"/>
              </a:rPr>
              <a:t> </a:t>
            </a:r>
            <a:r>
              <a:rPr sz="2000" dirty="0" err="1">
                <a:latin typeface="SutonnyOMJ" pitchFamily="2" charset="0"/>
                <a:cs typeface="SutonnyOMJ" pitchFamily="2" charset="0"/>
              </a:rPr>
              <a:t>দিয়ে</a:t>
            </a:r>
            <a:r>
              <a:rPr sz="2000" dirty="0">
                <a:latin typeface="SutonnyOMJ" pitchFamily="2" charset="0"/>
                <a:cs typeface="SutonnyOMJ" pitchFamily="2" charset="0"/>
              </a:rPr>
              <a:t> </a:t>
            </a:r>
            <a:r>
              <a:rPr sz="2000" dirty="0" err="1">
                <a:latin typeface="SutonnyOMJ" pitchFamily="2" charset="0"/>
                <a:cs typeface="SutonnyOMJ" pitchFamily="2" charset="0"/>
              </a:rPr>
              <a:t>গান</a:t>
            </a:r>
            <a:r>
              <a:rPr sz="2000" dirty="0">
                <a:latin typeface="SutonnyOMJ" pitchFamily="2" charset="0"/>
                <a:cs typeface="SutonnyOMJ" pitchFamily="2" charset="0"/>
              </a:rPr>
              <a:t> </a:t>
            </a:r>
            <a:r>
              <a:rPr sz="2000" dirty="0" err="1">
                <a:latin typeface="SutonnyOMJ" pitchFamily="2" charset="0"/>
                <a:cs typeface="SutonnyOMJ" pitchFamily="2" charset="0"/>
              </a:rPr>
              <a:t>শুনি</a:t>
            </a:r>
            <a:r>
              <a:rPr sz="2000" dirty="0">
                <a:latin typeface="SutonnyOMJ" pitchFamily="2" charset="0"/>
                <a:cs typeface="SutonnyOMJ" pitchFamily="2" charset="0"/>
              </a:rPr>
              <a:t>। </a:t>
            </a:r>
            <a:r>
              <a:rPr sz="2000" dirty="0" err="1">
                <a:latin typeface="SutonnyOMJ" pitchFamily="2" charset="0"/>
                <a:cs typeface="SutonnyOMJ" pitchFamily="2" charset="0"/>
              </a:rPr>
              <a:t>কার</a:t>
            </a:r>
            <a:r>
              <a:rPr sz="2000" dirty="0">
                <a:latin typeface="SutonnyOMJ" pitchFamily="2" charset="0"/>
                <a:cs typeface="SutonnyOMJ" pitchFamily="2" charset="0"/>
              </a:rPr>
              <a:t> </a:t>
            </a:r>
            <a:r>
              <a:rPr sz="2000" dirty="0" err="1">
                <a:latin typeface="SutonnyOMJ" pitchFamily="2" charset="0"/>
                <a:cs typeface="SutonnyOMJ" pitchFamily="2" charset="0"/>
              </a:rPr>
              <a:t>কাজ</a:t>
            </a:r>
            <a:r>
              <a:rPr sz="2000" dirty="0">
                <a:latin typeface="SutonnyOMJ" pitchFamily="2" charset="0"/>
                <a:cs typeface="SutonnyOMJ" pitchFamily="2" charset="0"/>
              </a:rPr>
              <a:t> </a:t>
            </a:r>
            <a:r>
              <a:rPr sz="2000" dirty="0" err="1">
                <a:latin typeface="SutonnyOMJ" pitchFamily="2" charset="0"/>
                <a:cs typeface="SutonnyOMJ" pitchFamily="2" charset="0"/>
              </a:rPr>
              <a:t>ভেতরে</a:t>
            </a:r>
            <a:r>
              <a:rPr sz="2000" dirty="0">
                <a:latin typeface="SutonnyOMJ" pitchFamily="2" charset="0"/>
                <a:cs typeface="SutonnyOMJ" pitchFamily="2" charset="0"/>
              </a:rPr>
              <a:t> </a:t>
            </a:r>
            <a:r>
              <a:rPr sz="2000" dirty="0" err="1">
                <a:latin typeface="SutonnyOMJ" pitchFamily="2" charset="0"/>
                <a:cs typeface="SutonnyOMJ" pitchFamily="2" charset="0"/>
              </a:rPr>
              <a:t>তথ্য</a:t>
            </a:r>
            <a:r>
              <a:rPr sz="2000" dirty="0">
                <a:latin typeface="SutonnyOMJ" pitchFamily="2" charset="0"/>
                <a:cs typeface="SutonnyOMJ" pitchFamily="2" charset="0"/>
              </a:rPr>
              <a:t> </a:t>
            </a:r>
            <a:r>
              <a:rPr sz="2000" dirty="0" err="1">
                <a:latin typeface="SutonnyOMJ" pitchFamily="2" charset="0"/>
                <a:cs typeface="SutonnyOMJ" pitchFamily="2" charset="0"/>
              </a:rPr>
              <a:t>পাঠানো</a:t>
            </a:r>
            <a:r>
              <a:rPr sz="2000" dirty="0">
                <a:latin typeface="SutonnyOMJ" pitchFamily="2" charset="0"/>
                <a:cs typeface="SutonnyOMJ" pitchFamily="2" charset="0"/>
              </a:rPr>
              <a:t> </a:t>
            </a:r>
            <a:r>
              <a:rPr sz="2000" dirty="0" err="1">
                <a:latin typeface="SutonnyOMJ" pitchFamily="2" charset="0"/>
                <a:cs typeface="SutonnyOMJ" pitchFamily="2" charset="0"/>
              </a:rPr>
              <a:t>আর</a:t>
            </a:r>
            <a:r>
              <a:rPr sz="2000" dirty="0">
                <a:latin typeface="SutonnyOMJ" pitchFamily="2" charset="0"/>
                <a:cs typeface="SutonnyOMJ" pitchFamily="2" charset="0"/>
              </a:rPr>
              <a:t> </a:t>
            </a:r>
            <a:r>
              <a:rPr sz="2000" dirty="0" err="1">
                <a:latin typeface="SutonnyOMJ" pitchFamily="2" charset="0"/>
                <a:cs typeface="SutonnyOMJ" pitchFamily="2" charset="0"/>
              </a:rPr>
              <a:t>কার</a:t>
            </a:r>
            <a:r>
              <a:rPr sz="2000" dirty="0">
                <a:latin typeface="SutonnyOMJ" pitchFamily="2" charset="0"/>
                <a:cs typeface="SutonnyOMJ" pitchFamily="2" charset="0"/>
              </a:rPr>
              <a:t> </a:t>
            </a:r>
            <a:r>
              <a:rPr sz="2000" dirty="0" err="1">
                <a:latin typeface="SutonnyOMJ" pitchFamily="2" charset="0"/>
                <a:cs typeface="SutonnyOMJ" pitchFamily="2" charset="0"/>
              </a:rPr>
              <a:t>কাজ</a:t>
            </a:r>
            <a:r>
              <a:rPr sz="2000" dirty="0">
                <a:latin typeface="SutonnyOMJ" pitchFamily="2" charset="0"/>
                <a:cs typeface="SutonnyOMJ" pitchFamily="2" charset="0"/>
              </a:rPr>
              <a:t> </a:t>
            </a:r>
            <a:r>
              <a:rPr sz="2000" dirty="0" err="1">
                <a:latin typeface="SutonnyOMJ" pitchFamily="2" charset="0"/>
                <a:cs typeface="SutonnyOMJ" pitchFamily="2" charset="0"/>
              </a:rPr>
              <a:t>বাইরে</a:t>
            </a:r>
            <a:r>
              <a:rPr sz="2000" dirty="0">
                <a:latin typeface="SutonnyOMJ" pitchFamily="2" charset="0"/>
                <a:cs typeface="SutonnyOMJ" pitchFamily="2" charset="0"/>
              </a:rPr>
              <a:t> </a:t>
            </a:r>
            <a:r>
              <a:rPr sz="2000" dirty="0" err="1">
                <a:latin typeface="SutonnyOMJ" pitchFamily="2" charset="0"/>
                <a:cs typeface="SutonnyOMJ" pitchFamily="2" charset="0"/>
              </a:rPr>
              <a:t>পাঠানো</a:t>
            </a:r>
            <a:r>
              <a:rPr sz="2000" dirty="0">
                <a:latin typeface="SutonnyOMJ" pitchFamily="2" charset="0"/>
                <a:cs typeface="SutonnyOMJ" pitchFamily="2" charset="0"/>
              </a:rPr>
              <a:t>?</a:t>
            </a:r>
          </a:p>
          <a:p>
            <a:pPr marL="342900" indent="-342900">
              <a:spcAft>
                <a:spcPts val="1000"/>
              </a:spcAft>
              <a:buFont typeface="Wingdings" pitchFamily="2" charset="2"/>
              <a:buChar char="v"/>
              <a:defRPr sz="1600">
                <a:solidFill>
                  <a:srgbClr val="2D3748"/>
                </a:solidFill>
                <a:latin typeface="Kalpurush"/>
              </a:defRPr>
            </a:pPr>
            <a:r>
              <a:rPr sz="2000" dirty="0" err="1" smtClean="0">
                <a:latin typeface="SutonnyOMJ" pitchFamily="2" charset="0"/>
                <a:cs typeface="SutonnyOMJ" pitchFamily="2" charset="0"/>
              </a:rPr>
              <a:t>চলো</a:t>
            </a:r>
            <a:r>
              <a:rPr sz="20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sz="2000" dirty="0" err="1">
                <a:latin typeface="SutonnyOMJ" pitchFamily="2" charset="0"/>
                <a:cs typeface="SutonnyOMJ" pitchFamily="2" charset="0"/>
              </a:rPr>
              <a:t>আজ</a:t>
            </a:r>
            <a:r>
              <a:rPr sz="2000" dirty="0">
                <a:latin typeface="SutonnyOMJ" pitchFamily="2" charset="0"/>
                <a:cs typeface="SutonnyOMJ" pitchFamily="2" charset="0"/>
              </a:rPr>
              <a:t> </a:t>
            </a:r>
            <a:r>
              <a:rPr sz="2000" dirty="0" err="1">
                <a:latin typeface="SutonnyOMJ" pitchFamily="2" charset="0"/>
                <a:cs typeface="SutonnyOMJ" pitchFamily="2" charset="0"/>
              </a:rPr>
              <a:t>আমরা</a:t>
            </a:r>
            <a:r>
              <a:rPr sz="2000" dirty="0">
                <a:latin typeface="SutonnyOMJ" pitchFamily="2" charset="0"/>
                <a:cs typeface="SutonnyOMJ" pitchFamily="2" charset="0"/>
              </a:rPr>
              <a:t> </a:t>
            </a:r>
            <a:r>
              <a:rPr sz="2000" dirty="0" err="1">
                <a:latin typeface="SutonnyOMJ" pitchFamily="2" charset="0"/>
                <a:cs typeface="SutonnyOMJ" pitchFamily="2" charset="0"/>
              </a:rPr>
              <a:t>এই</a:t>
            </a:r>
            <a:r>
              <a:rPr sz="2000" dirty="0">
                <a:latin typeface="SutonnyOMJ" pitchFamily="2" charset="0"/>
                <a:cs typeface="SutonnyOMJ" pitchFamily="2" charset="0"/>
              </a:rPr>
              <a:t> </a:t>
            </a:r>
            <a:r>
              <a:rPr sz="2000" dirty="0" err="1">
                <a:latin typeface="SutonnyOMJ" pitchFamily="2" charset="0"/>
                <a:cs typeface="SutonnyOMJ" pitchFamily="2" charset="0"/>
              </a:rPr>
              <a:t>বিষয়ে</a:t>
            </a:r>
            <a:r>
              <a:rPr sz="2000" dirty="0">
                <a:latin typeface="SutonnyOMJ" pitchFamily="2" charset="0"/>
                <a:cs typeface="SutonnyOMJ" pitchFamily="2" charset="0"/>
              </a:rPr>
              <a:t> </a:t>
            </a:r>
            <a:r>
              <a:rPr sz="2000" dirty="0" err="1">
                <a:latin typeface="SutonnyOMJ" pitchFamily="2" charset="0"/>
                <a:cs typeface="SutonnyOMJ" pitchFamily="2" charset="0"/>
              </a:rPr>
              <a:t>বিস্তারিত</a:t>
            </a:r>
            <a:r>
              <a:rPr sz="2000" dirty="0">
                <a:latin typeface="SutonnyOMJ" pitchFamily="2" charset="0"/>
                <a:cs typeface="SutonnyOMJ" pitchFamily="2" charset="0"/>
              </a:rPr>
              <a:t> </a:t>
            </a:r>
            <a:r>
              <a:rPr sz="2000" dirty="0" err="1">
                <a:latin typeface="SutonnyOMJ" pitchFamily="2" charset="0"/>
                <a:cs typeface="SutonnyOMJ" pitchFamily="2" charset="0"/>
              </a:rPr>
              <a:t>জানি</a:t>
            </a:r>
            <a:r>
              <a:rPr sz="2000" dirty="0">
                <a:latin typeface="SutonnyOMJ" pitchFamily="2" charset="0"/>
                <a:cs typeface="SutonnyOMJ" pitchFamily="2" charset="0"/>
              </a:rPr>
              <a:t>!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65760"/>
            <a:ext cx="80467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1A365D"/>
                </a:solidFill>
                <a:latin typeface="Kalpurush"/>
              </a:defRPr>
            </a:pPr>
            <a:r>
              <a:rPr dirty="0"/>
              <a:t>২. </a:t>
            </a:r>
            <a:r>
              <a:rPr dirty="0" err="1"/>
              <a:t>ইনপুট</a:t>
            </a:r>
            <a:r>
              <a:rPr dirty="0"/>
              <a:t> </a:t>
            </a:r>
            <a:r>
              <a:rPr dirty="0" err="1"/>
              <a:t>ডিভাইস</a:t>
            </a:r>
            <a:r>
              <a:rPr dirty="0"/>
              <a:t> (Input Devices)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901788" y="1280160"/>
            <a:ext cx="7510692" cy="2931572"/>
            <a:chOff x="901788" y="1280160"/>
            <a:chExt cx="7510692" cy="2931572"/>
          </a:xfrm>
        </p:grpSpPr>
        <p:grpSp>
          <p:nvGrpSpPr>
            <p:cNvPr id="4" name="Group 3"/>
            <p:cNvGrpSpPr/>
            <p:nvPr/>
          </p:nvGrpSpPr>
          <p:grpSpPr>
            <a:xfrm>
              <a:off x="901788" y="1280160"/>
              <a:ext cx="7510692" cy="2931572"/>
              <a:chOff x="901788" y="1280160"/>
              <a:chExt cx="7510692" cy="2931572"/>
            </a:xfrm>
          </p:grpSpPr>
          <p:sp>
            <p:nvSpPr>
              <p:cNvPr id="3" name="TextBox 2"/>
              <p:cNvSpPr txBox="1"/>
              <p:nvPr/>
            </p:nvSpPr>
            <p:spPr>
              <a:xfrm>
                <a:off x="901788" y="1280160"/>
                <a:ext cx="7510692" cy="29315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spcAft>
                    <a:spcPts val="1500"/>
                  </a:spcAft>
                  <a:defRPr sz="1600" b="1">
                    <a:solidFill>
                      <a:srgbClr val="1A365D"/>
                    </a:solidFill>
                    <a:latin typeface="Kalpurush"/>
                  </a:defRPr>
                </a:pPr>
                <a:r>
                  <a:rPr dirty="0" err="1"/>
                  <a:t>সহজ</a:t>
                </a:r>
                <a:r>
                  <a:rPr dirty="0"/>
                  <a:t> </a:t>
                </a:r>
                <a:r>
                  <a:rPr dirty="0" err="1"/>
                  <a:t>অর্থ</a:t>
                </a:r>
                <a:r>
                  <a:rPr dirty="0"/>
                  <a:t>: </a:t>
                </a:r>
                <a:r>
                  <a:rPr dirty="0" err="1"/>
                  <a:t>কম্পিউটারের</a:t>
                </a:r>
                <a:r>
                  <a:rPr dirty="0"/>
                  <a:t> </a:t>
                </a:r>
                <a:r>
                  <a:rPr dirty="0" err="1"/>
                  <a:t>ভেতরে</a:t>
                </a:r>
                <a:r>
                  <a:rPr dirty="0"/>
                  <a:t> </a:t>
                </a:r>
                <a:r>
                  <a:rPr dirty="0" err="1"/>
                  <a:t>কোনো</a:t>
                </a:r>
                <a:r>
                  <a:rPr dirty="0"/>
                  <a:t> </a:t>
                </a:r>
                <a:r>
                  <a:rPr dirty="0" err="1"/>
                  <a:t>আদেশ</a:t>
                </a:r>
                <a:r>
                  <a:rPr dirty="0"/>
                  <a:t>, </a:t>
                </a:r>
                <a:r>
                  <a:rPr dirty="0" err="1"/>
                  <a:t>কথা</a:t>
                </a:r>
                <a:r>
                  <a:rPr dirty="0"/>
                  <a:t>, </a:t>
                </a:r>
                <a:r>
                  <a:rPr dirty="0" err="1"/>
                  <a:t>ছবি</a:t>
                </a:r>
                <a:r>
                  <a:rPr dirty="0"/>
                  <a:t> </a:t>
                </a:r>
                <a:r>
                  <a:rPr dirty="0" err="1"/>
                  <a:t>বা</a:t>
                </a:r>
                <a:r>
                  <a:rPr dirty="0"/>
                  <a:t> </a:t>
                </a:r>
                <a:r>
                  <a:rPr dirty="0" err="1"/>
                  <a:t>লেখা</a:t>
                </a:r>
                <a:r>
                  <a:rPr dirty="0"/>
                  <a:t> </a:t>
                </a:r>
                <a:r>
                  <a:rPr dirty="0" err="1"/>
                  <a:t>পাঠিয়ে</a:t>
                </a:r>
                <a:r>
                  <a:rPr dirty="0"/>
                  <a:t> </a:t>
                </a:r>
                <a:r>
                  <a:rPr dirty="0" err="1"/>
                  <a:t>দেওয়ার</a:t>
                </a:r>
                <a:r>
                  <a:rPr dirty="0"/>
                  <a:t> </a:t>
                </a:r>
                <a:r>
                  <a:rPr dirty="0" err="1"/>
                  <a:t>যন্ত্রই</a:t>
                </a:r>
                <a:r>
                  <a:rPr dirty="0"/>
                  <a:t> </a:t>
                </a:r>
                <a:r>
                  <a:rPr dirty="0" err="1"/>
                  <a:t>হলো</a:t>
                </a:r>
                <a:r>
                  <a:rPr dirty="0"/>
                  <a:t> </a:t>
                </a:r>
                <a:r>
                  <a:rPr dirty="0" err="1"/>
                  <a:t>ইনপুট</a:t>
                </a:r>
                <a:r>
                  <a:rPr dirty="0"/>
                  <a:t> </a:t>
                </a:r>
                <a:r>
                  <a:rPr dirty="0" err="1"/>
                  <a:t>ডিভাইস</a:t>
                </a:r>
                <a:r>
                  <a:rPr dirty="0"/>
                  <a:t>।</a:t>
                </a:r>
              </a:p>
              <a:p>
                <a:pPr marL="285750" indent="-285750">
                  <a:lnSpc>
                    <a:spcPct val="200000"/>
                  </a:lnSpc>
                  <a:spcAft>
                    <a:spcPts val="800"/>
                  </a:spcAft>
                  <a:buFont typeface="Wingdings" pitchFamily="2" charset="2"/>
                  <a:buChar char="q"/>
                  <a:defRPr sz="1500">
                    <a:solidFill>
                      <a:srgbClr val="2D3748"/>
                    </a:solidFill>
                    <a:latin typeface="Kalpurush"/>
                  </a:defRPr>
                </a:pPr>
                <a:r>
                  <a:rPr dirty="0" err="1" smtClean="0"/>
                  <a:t>কীবোর্ড</a:t>
                </a:r>
                <a:r>
                  <a:rPr dirty="0" smtClean="0"/>
                  <a:t> </a:t>
                </a:r>
                <a:r>
                  <a:rPr dirty="0"/>
                  <a:t>(Keyboard): </a:t>
                </a:r>
                <a:r>
                  <a:rPr dirty="0" err="1"/>
                  <a:t>লেখালেখি</a:t>
                </a:r>
                <a:r>
                  <a:rPr dirty="0"/>
                  <a:t> ও </a:t>
                </a:r>
                <a:r>
                  <a:rPr dirty="0" err="1"/>
                  <a:t>নির্দেশ</a:t>
                </a:r>
                <a:r>
                  <a:rPr dirty="0"/>
                  <a:t> </a:t>
                </a:r>
                <a:r>
                  <a:rPr dirty="0" err="1"/>
                  <a:t>দেওয়ার</a:t>
                </a:r>
                <a:r>
                  <a:rPr dirty="0"/>
                  <a:t> </a:t>
                </a:r>
                <a:r>
                  <a:rPr dirty="0" err="1"/>
                  <a:t>প্রধান</a:t>
                </a:r>
                <a:r>
                  <a:rPr dirty="0"/>
                  <a:t> </a:t>
                </a:r>
                <a:r>
                  <a:rPr dirty="0" err="1"/>
                  <a:t>যন্ত্র</a:t>
                </a:r>
                <a:r>
                  <a:rPr dirty="0"/>
                  <a:t>।</a:t>
                </a:r>
              </a:p>
              <a:p>
                <a:pPr marL="285750" indent="-285750">
                  <a:lnSpc>
                    <a:spcPct val="200000"/>
                  </a:lnSpc>
                  <a:spcAft>
                    <a:spcPts val="800"/>
                  </a:spcAft>
                  <a:buFont typeface="Wingdings" pitchFamily="2" charset="2"/>
                  <a:buChar char="q"/>
                  <a:defRPr sz="1500">
                    <a:solidFill>
                      <a:srgbClr val="2D3748"/>
                    </a:solidFill>
                    <a:latin typeface="Kalpurush"/>
                  </a:defRPr>
                </a:pPr>
                <a:r>
                  <a:rPr dirty="0" err="1" smtClean="0"/>
                  <a:t>মাউস</a:t>
                </a:r>
                <a:r>
                  <a:rPr dirty="0" smtClean="0"/>
                  <a:t> </a:t>
                </a:r>
                <a:r>
                  <a:rPr dirty="0"/>
                  <a:t>(Mouse): </a:t>
                </a:r>
                <a:r>
                  <a:rPr dirty="0" err="1"/>
                  <a:t>স্ক্রিনের</a:t>
                </a:r>
                <a:r>
                  <a:rPr dirty="0"/>
                  <a:t> </a:t>
                </a:r>
                <a:r>
                  <a:rPr dirty="0" err="1"/>
                  <a:t>তীর</a:t>
                </a:r>
                <a:r>
                  <a:rPr dirty="0"/>
                  <a:t> </a:t>
                </a:r>
                <a:r>
                  <a:rPr dirty="0" err="1"/>
                  <a:t>চিহ্ন</a:t>
                </a:r>
                <a:r>
                  <a:rPr dirty="0"/>
                  <a:t> </a:t>
                </a:r>
                <a:r>
                  <a:rPr dirty="0" err="1"/>
                  <a:t>নড়াচড়া</a:t>
                </a:r>
                <a:r>
                  <a:rPr dirty="0"/>
                  <a:t> ও </a:t>
                </a:r>
                <a:r>
                  <a:rPr dirty="0" err="1"/>
                  <a:t>ক্লিক</a:t>
                </a:r>
                <a:r>
                  <a:rPr dirty="0"/>
                  <a:t> </a:t>
                </a:r>
                <a:r>
                  <a:rPr dirty="0" err="1"/>
                  <a:t>করার</a:t>
                </a:r>
                <a:r>
                  <a:rPr dirty="0"/>
                  <a:t> </a:t>
                </a:r>
                <a:r>
                  <a:rPr dirty="0" err="1"/>
                  <a:t>যন্ত্র</a:t>
                </a:r>
                <a:r>
                  <a:rPr dirty="0"/>
                  <a:t>।</a:t>
                </a:r>
              </a:p>
              <a:p>
                <a:pPr marL="285750" indent="-285750">
                  <a:lnSpc>
                    <a:spcPct val="200000"/>
                  </a:lnSpc>
                  <a:spcAft>
                    <a:spcPts val="800"/>
                  </a:spcAft>
                  <a:buFont typeface="Wingdings" pitchFamily="2" charset="2"/>
                  <a:buChar char="q"/>
                  <a:defRPr sz="1500">
                    <a:solidFill>
                      <a:srgbClr val="2D3748"/>
                    </a:solidFill>
                    <a:latin typeface="Kalpurush"/>
                  </a:defRPr>
                </a:pPr>
                <a:r>
                  <a:rPr dirty="0" err="1" smtClean="0"/>
                  <a:t>স্ক্যানার</a:t>
                </a:r>
                <a:r>
                  <a:rPr dirty="0" smtClean="0"/>
                  <a:t> </a:t>
                </a:r>
                <a:r>
                  <a:rPr dirty="0"/>
                  <a:t>/ </a:t>
                </a:r>
                <a:r>
                  <a:rPr dirty="0" err="1"/>
                  <a:t>ক্যামেরা</a:t>
                </a:r>
                <a:r>
                  <a:rPr dirty="0"/>
                  <a:t>: </a:t>
                </a:r>
                <a:r>
                  <a:rPr dirty="0" err="1"/>
                  <a:t>ছবি</a:t>
                </a:r>
                <a:r>
                  <a:rPr dirty="0"/>
                  <a:t> </a:t>
                </a:r>
                <a:r>
                  <a:rPr dirty="0" err="1"/>
                  <a:t>বা</a:t>
                </a:r>
                <a:r>
                  <a:rPr dirty="0"/>
                  <a:t> </a:t>
                </a:r>
                <a:r>
                  <a:rPr dirty="0" err="1"/>
                  <a:t>কাগজ</a:t>
                </a:r>
                <a:r>
                  <a:rPr dirty="0"/>
                  <a:t> </a:t>
                </a:r>
                <a:r>
                  <a:rPr dirty="0" err="1"/>
                  <a:t>কম্পিউটারে</a:t>
                </a:r>
                <a:r>
                  <a:rPr dirty="0"/>
                  <a:t> </a:t>
                </a:r>
                <a:r>
                  <a:rPr dirty="0" err="1"/>
                  <a:t>তোলার</a:t>
                </a:r>
                <a:r>
                  <a:rPr dirty="0"/>
                  <a:t> </a:t>
                </a:r>
                <a:r>
                  <a:rPr dirty="0" err="1"/>
                  <a:t>যন্ত্র</a:t>
                </a:r>
                <a:r>
                  <a:rPr dirty="0" smtClean="0"/>
                  <a:t>।</a:t>
                </a:r>
              </a:p>
              <a:p>
                <a:pPr marL="285750" indent="-285750">
                  <a:lnSpc>
                    <a:spcPct val="200000"/>
                  </a:lnSpc>
                  <a:spcAft>
                    <a:spcPts val="800"/>
                  </a:spcAft>
                  <a:buFont typeface="Wingdings" pitchFamily="2" charset="2"/>
                  <a:buChar char="q"/>
                  <a:defRPr sz="1500">
                    <a:solidFill>
                      <a:srgbClr val="2D3748"/>
                    </a:solidFill>
                    <a:latin typeface="Kalpurush"/>
                  </a:defRPr>
                </a:pPr>
                <a:r>
                  <a:rPr dirty="0" err="1" smtClean="0"/>
                  <a:t>মাইক্রোফোন</a:t>
                </a:r>
                <a:r>
                  <a:rPr dirty="0" smtClean="0"/>
                  <a:t>: </a:t>
                </a:r>
                <a:r>
                  <a:rPr dirty="0" err="1" smtClean="0"/>
                  <a:t>কথা</a:t>
                </a:r>
                <a:r>
                  <a:rPr dirty="0" smtClean="0"/>
                  <a:t> </a:t>
                </a:r>
                <a:r>
                  <a:rPr dirty="0" err="1" smtClean="0"/>
                  <a:t>বা</a:t>
                </a:r>
                <a:r>
                  <a:rPr dirty="0" smtClean="0"/>
                  <a:t> </a:t>
                </a:r>
                <a:r>
                  <a:rPr dirty="0" err="1" smtClean="0"/>
                  <a:t>শব্দ</a:t>
                </a:r>
                <a:r>
                  <a:rPr dirty="0" smtClean="0"/>
                  <a:t> </a:t>
                </a:r>
                <a:r>
                  <a:rPr dirty="0" err="1" smtClean="0"/>
                  <a:t>কম্পিউটারের</a:t>
                </a:r>
                <a:r>
                  <a:rPr dirty="0" smtClean="0"/>
                  <a:t> </a:t>
                </a:r>
                <a:r>
                  <a:rPr dirty="0" err="1" smtClean="0"/>
                  <a:t>ভেতরে</a:t>
                </a:r>
                <a:r>
                  <a:rPr dirty="0" smtClean="0"/>
                  <a:t> </a:t>
                </a:r>
                <a:r>
                  <a:rPr dirty="0" err="1" smtClean="0"/>
                  <a:t>পাঠানোর</a:t>
                </a:r>
                <a:r>
                  <a:rPr dirty="0" smtClean="0"/>
                  <a:t> </a:t>
                </a:r>
                <a:r>
                  <a:rPr dirty="0" err="1" smtClean="0"/>
                  <a:t>যন্ত্র</a:t>
                </a:r>
                <a:r>
                  <a:rPr dirty="0" smtClean="0"/>
                  <a:t>।</a:t>
                </a:r>
                <a:endParaRPr dirty="0"/>
              </a:p>
            </p:txBody>
          </p:sp>
          <p:pic>
            <p:nvPicPr>
              <p:cNvPr id="1026" name="Picture 2"/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" r="52853" b="20568"/>
              <a:stretch/>
            </p:blipFill>
            <p:spPr bwMode="auto">
              <a:xfrm>
                <a:off x="6159079" y="2072391"/>
                <a:ext cx="656338" cy="38965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027" name="Picture 3"/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129" b="19368"/>
              <a:stretch/>
            </p:blipFill>
            <p:spPr bwMode="auto">
              <a:xfrm>
                <a:off x="6278910" y="2587198"/>
                <a:ext cx="581218" cy="4798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028" name="Picture 4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0571" y="3067071"/>
                <a:ext cx="694846" cy="55046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pic>
          <p:nvPicPr>
            <p:cNvPr id="1029" name="Picture 5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8304"/>
            <a:stretch/>
          </p:blipFill>
          <p:spPr bwMode="auto">
            <a:xfrm>
              <a:off x="6512455" y="3672614"/>
              <a:ext cx="484691" cy="5391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65760"/>
            <a:ext cx="80467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1A365D"/>
                </a:solidFill>
                <a:latin typeface="Kalpurush"/>
              </a:defRPr>
            </a:pPr>
            <a:r>
              <a:rPr dirty="0"/>
              <a:t>৩. </a:t>
            </a:r>
            <a:r>
              <a:rPr dirty="0" err="1"/>
              <a:t>আউটপুট</a:t>
            </a:r>
            <a:r>
              <a:rPr dirty="0"/>
              <a:t> </a:t>
            </a:r>
            <a:r>
              <a:rPr dirty="0" err="1"/>
              <a:t>ডিভাইস</a:t>
            </a:r>
            <a:r>
              <a:rPr dirty="0"/>
              <a:t> (Output Devices)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731520" y="1280160"/>
            <a:ext cx="7680960" cy="3516347"/>
            <a:chOff x="731520" y="1280160"/>
            <a:chExt cx="7680960" cy="3516347"/>
          </a:xfrm>
        </p:grpSpPr>
        <p:sp>
          <p:nvSpPr>
            <p:cNvPr id="3" name="TextBox 2"/>
            <p:cNvSpPr txBox="1"/>
            <p:nvPr/>
          </p:nvSpPr>
          <p:spPr>
            <a:xfrm>
              <a:off x="731520" y="1280160"/>
              <a:ext cx="7680960" cy="351634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1500"/>
                </a:spcAft>
                <a:defRPr sz="1600" b="1">
                  <a:solidFill>
                    <a:srgbClr val="1A365D"/>
                  </a:solidFill>
                  <a:latin typeface="Kalpurush"/>
                </a:defRPr>
              </a:pPr>
              <a:r>
                <a:rPr sz="2000" dirty="0" err="1" smtClean="0"/>
                <a:t>কম্পিউটার</a:t>
              </a:r>
              <a:r>
                <a:rPr sz="2000" dirty="0" smtClean="0"/>
                <a:t> </a:t>
              </a:r>
              <a:r>
                <a:rPr sz="2000" dirty="0" err="1"/>
                <a:t>কাজ</a:t>
              </a:r>
              <a:r>
                <a:rPr sz="2000" dirty="0"/>
                <a:t> </a:t>
              </a:r>
              <a:r>
                <a:rPr sz="2000" dirty="0" err="1"/>
                <a:t>শেষ</a:t>
              </a:r>
              <a:r>
                <a:rPr sz="2000" dirty="0"/>
                <a:t> </a:t>
              </a:r>
              <a:r>
                <a:rPr sz="2000" dirty="0" err="1"/>
                <a:t>করে</a:t>
              </a:r>
              <a:r>
                <a:rPr sz="2000" dirty="0"/>
                <a:t> </a:t>
              </a:r>
              <a:r>
                <a:rPr sz="2000" dirty="0" err="1"/>
                <a:t>যে</a:t>
              </a:r>
              <a:r>
                <a:rPr sz="2000" dirty="0"/>
                <a:t> </a:t>
              </a:r>
              <a:r>
                <a:rPr sz="2000" dirty="0" err="1"/>
                <a:t>ফলাফল</a:t>
              </a:r>
              <a:r>
                <a:rPr sz="2000" dirty="0"/>
                <a:t>, </a:t>
              </a:r>
              <a:r>
                <a:rPr sz="2000" dirty="0" err="1"/>
                <a:t>ছবি</a:t>
              </a:r>
              <a:r>
                <a:rPr sz="2000" dirty="0"/>
                <a:t> </a:t>
              </a:r>
              <a:r>
                <a:rPr sz="2000" dirty="0" err="1"/>
                <a:t>বা</a:t>
              </a:r>
              <a:r>
                <a:rPr sz="2000" dirty="0"/>
                <a:t> </a:t>
              </a:r>
              <a:r>
                <a:rPr sz="2000" dirty="0" err="1"/>
                <a:t>শব্দ</a:t>
              </a:r>
              <a:r>
                <a:rPr sz="2000" dirty="0"/>
                <a:t> </a:t>
              </a:r>
              <a:r>
                <a:rPr sz="2000" dirty="0" err="1"/>
                <a:t>আমাদের</a:t>
              </a:r>
              <a:r>
                <a:rPr sz="2000" dirty="0"/>
                <a:t> </a:t>
              </a:r>
              <a:r>
                <a:rPr sz="2000" dirty="0" err="1"/>
                <a:t>বাইরে</a:t>
              </a:r>
              <a:r>
                <a:rPr sz="2000" dirty="0"/>
                <a:t> </a:t>
              </a:r>
              <a:r>
                <a:rPr sz="2000" dirty="0" err="1"/>
                <a:t>দেখায়</a:t>
              </a:r>
              <a:r>
                <a:rPr sz="2000" dirty="0"/>
                <a:t> </a:t>
              </a:r>
              <a:r>
                <a:rPr sz="2000" dirty="0" err="1"/>
                <a:t>বা</a:t>
              </a:r>
              <a:r>
                <a:rPr sz="2000" dirty="0"/>
                <a:t> </a:t>
              </a:r>
              <a:r>
                <a:rPr sz="2000" dirty="0" err="1"/>
                <a:t>শোনায়</a:t>
              </a:r>
              <a:r>
                <a:rPr sz="2000" dirty="0"/>
                <a:t>—</a:t>
              </a:r>
              <a:r>
                <a:rPr sz="2000" dirty="0" err="1"/>
                <a:t>তাকে</a:t>
              </a:r>
              <a:r>
                <a:rPr sz="2000" dirty="0"/>
                <a:t> </a:t>
              </a:r>
              <a:r>
                <a:rPr sz="2000" dirty="0" err="1"/>
                <a:t>বলে</a:t>
              </a:r>
              <a:r>
                <a:rPr sz="2000" dirty="0"/>
                <a:t> </a:t>
              </a:r>
              <a:r>
                <a:rPr sz="2000" dirty="0" err="1"/>
                <a:t>আউটপুট</a:t>
              </a:r>
              <a:r>
                <a:rPr sz="2000" dirty="0"/>
                <a:t> </a:t>
              </a:r>
              <a:r>
                <a:rPr sz="2000" dirty="0" err="1"/>
                <a:t>ডিভাইস</a:t>
              </a:r>
              <a:r>
                <a:rPr sz="2000" dirty="0"/>
                <a:t>।</a:t>
              </a:r>
            </a:p>
            <a:p>
              <a:pPr marL="285750" indent="-285750">
                <a:lnSpc>
                  <a:spcPct val="250000"/>
                </a:lnSpc>
                <a:spcAft>
                  <a:spcPts val="800"/>
                </a:spcAft>
                <a:buFont typeface="Wingdings" pitchFamily="2" charset="2"/>
                <a:buChar char="q"/>
                <a:defRPr sz="1500">
                  <a:solidFill>
                    <a:srgbClr val="2D3748"/>
                  </a:solidFill>
                  <a:latin typeface="Kalpurush"/>
                </a:defRPr>
              </a:pPr>
              <a:r>
                <a:rPr dirty="0" err="1" smtClean="0"/>
                <a:t>মনিটর</a:t>
              </a:r>
              <a:r>
                <a:rPr dirty="0" smtClean="0"/>
                <a:t> </a:t>
              </a:r>
              <a:r>
                <a:rPr dirty="0"/>
                <a:t>(Monitor): </a:t>
              </a:r>
              <a:r>
                <a:rPr dirty="0" err="1"/>
                <a:t>ছবি</a:t>
              </a:r>
              <a:r>
                <a:rPr dirty="0"/>
                <a:t> </a:t>
              </a:r>
              <a:r>
                <a:rPr dirty="0" err="1"/>
                <a:t>বা</a:t>
              </a:r>
              <a:r>
                <a:rPr dirty="0"/>
                <a:t> </a:t>
              </a:r>
              <a:r>
                <a:rPr dirty="0" err="1"/>
                <a:t>লেখা</a:t>
              </a:r>
              <a:r>
                <a:rPr dirty="0"/>
                <a:t> </a:t>
              </a:r>
              <a:r>
                <a:rPr dirty="0" err="1"/>
                <a:t>আমাদের</a:t>
              </a:r>
              <a:r>
                <a:rPr dirty="0"/>
                <a:t> </a:t>
              </a:r>
              <a:r>
                <a:rPr dirty="0" err="1"/>
                <a:t>সামনে</a:t>
              </a:r>
              <a:r>
                <a:rPr dirty="0"/>
                <a:t> </a:t>
              </a:r>
              <a:r>
                <a:rPr dirty="0" err="1"/>
                <a:t>পর্দায়</a:t>
              </a:r>
              <a:r>
                <a:rPr dirty="0"/>
                <a:t> </a:t>
              </a:r>
              <a:r>
                <a:rPr dirty="0" err="1"/>
                <a:t>দেখায়</a:t>
              </a:r>
              <a:r>
                <a:rPr dirty="0"/>
                <a:t>।</a:t>
              </a:r>
            </a:p>
            <a:p>
              <a:pPr marL="285750" indent="-285750">
                <a:lnSpc>
                  <a:spcPct val="250000"/>
                </a:lnSpc>
                <a:spcAft>
                  <a:spcPts val="800"/>
                </a:spcAft>
                <a:buFont typeface="Wingdings" pitchFamily="2" charset="2"/>
                <a:buChar char="q"/>
                <a:defRPr sz="1500">
                  <a:solidFill>
                    <a:srgbClr val="2D3748"/>
                  </a:solidFill>
                  <a:latin typeface="Kalpurush"/>
                </a:defRPr>
              </a:pPr>
              <a:r>
                <a:rPr dirty="0" err="1" smtClean="0"/>
                <a:t>প্রিন্টার</a:t>
              </a:r>
              <a:r>
                <a:rPr dirty="0" smtClean="0"/>
                <a:t> </a:t>
              </a:r>
              <a:r>
                <a:rPr dirty="0"/>
                <a:t>(Printer): </a:t>
              </a:r>
              <a:r>
                <a:rPr dirty="0" err="1"/>
                <a:t>কাগজের</a:t>
              </a:r>
              <a:r>
                <a:rPr dirty="0"/>
                <a:t> </a:t>
              </a:r>
              <a:r>
                <a:rPr dirty="0" err="1"/>
                <a:t>ওপর</a:t>
              </a:r>
              <a:r>
                <a:rPr dirty="0"/>
                <a:t> </a:t>
              </a:r>
              <a:r>
                <a:rPr dirty="0" err="1"/>
                <a:t>লেখা</a:t>
              </a:r>
              <a:r>
                <a:rPr dirty="0"/>
                <a:t> </a:t>
              </a:r>
              <a:r>
                <a:rPr dirty="0" err="1"/>
                <a:t>বা</a:t>
              </a:r>
              <a:r>
                <a:rPr dirty="0"/>
                <a:t> </a:t>
              </a:r>
              <a:r>
                <a:rPr dirty="0" err="1"/>
                <a:t>ছবি</a:t>
              </a:r>
              <a:r>
                <a:rPr dirty="0"/>
                <a:t> </a:t>
              </a:r>
              <a:r>
                <a:rPr dirty="0" err="1"/>
                <a:t>ছাপিয়ে</a:t>
              </a:r>
              <a:r>
                <a:rPr dirty="0"/>
                <a:t> </a:t>
              </a:r>
              <a:r>
                <a:rPr dirty="0" err="1"/>
                <a:t>দেয়</a:t>
              </a:r>
              <a:r>
                <a:rPr dirty="0"/>
                <a:t>।</a:t>
              </a:r>
            </a:p>
            <a:p>
              <a:pPr marL="285750" indent="-285750">
                <a:lnSpc>
                  <a:spcPct val="250000"/>
                </a:lnSpc>
                <a:spcAft>
                  <a:spcPts val="800"/>
                </a:spcAft>
                <a:buFont typeface="Wingdings" pitchFamily="2" charset="2"/>
                <a:buChar char="q"/>
                <a:defRPr sz="1500">
                  <a:solidFill>
                    <a:srgbClr val="2D3748"/>
                  </a:solidFill>
                  <a:latin typeface="Kalpurush"/>
                </a:defRPr>
              </a:pPr>
              <a:r>
                <a:rPr dirty="0" err="1" smtClean="0"/>
                <a:t>স্পিকার</a:t>
              </a:r>
              <a:r>
                <a:rPr dirty="0" smtClean="0"/>
                <a:t> </a:t>
              </a:r>
              <a:r>
                <a:rPr dirty="0"/>
                <a:t>(Speaker): </a:t>
              </a:r>
              <a:r>
                <a:rPr dirty="0" err="1"/>
                <a:t>আমাদের</a:t>
              </a:r>
              <a:r>
                <a:rPr dirty="0"/>
                <a:t> </a:t>
              </a:r>
              <a:r>
                <a:rPr dirty="0" err="1"/>
                <a:t>গান</a:t>
              </a:r>
              <a:r>
                <a:rPr dirty="0"/>
                <a:t> </a:t>
              </a:r>
              <a:r>
                <a:rPr dirty="0" err="1"/>
                <a:t>বা</a:t>
              </a:r>
              <a:r>
                <a:rPr dirty="0"/>
                <a:t> </a:t>
              </a:r>
              <a:r>
                <a:rPr dirty="0" err="1"/>
                <a:t>বিভিন্ন</a:t>
              </a:r>
              <a:r>
                <a:rPr dirty="0"/>
                <a:t> </a:t>
              </a:r>
              <a:r>
                <a:rPr dirty="0" err="1"/>
                <a:t>শব্দ</a:t>
              </a:r>
              <a:r>
                <a:rPr dirty="0"/>
                <a:t> </a:t>
              </a:r>
              <a:r>
                <a:rPr dirty="0" err="1"/>
                <a:t>শোনায়</a:t>
              </a:r>
              <a:r>
                <a:rPr dirty="0" smtClean="0"/>
                <a:t>।</a:t>
              </a:r>
            </a:p>
            <a:p>
              <a:pPr marL="285750" indent="-285750">
                <a:lnSpc>
                  <a:spcPct val="250000"/>
                </a:lnSpc>
                <a:spcAft>
                  <a:spcPts val="800"/>
                </a:spcAft>
                <a:buFont typeface="Wingdings" pitchFamily="2" charset="2"/>
                <a:buChar char="q"/>
                <a:defRPr sz="1500">
                  <a:solidFill>
                    <a:srgbClr val="2D3748"/>
                  </a:solidFill>
                  <a:latin typeface="Kalpurush"/>
                </a:defRPr>
              </a:pPr>
              <a:r>
                <a:rPr dirty="0" err="1" smtClean="0"/>
                <a:t>প্রজেক্টর</a:t>
              </a:r>
              <a:r>
                <a:rPr dirty="0" smtClean="0"/>
                <a:t> (Projector): </a:t>
              </a:r>
              <a:r>
                <a:rPr dirty="0" err="1" smtClean="0"/>
                <a:t>বড়</a:t>
              </a:r>
              <a:r>
                <a:rPr dirty="0" smtClean="0"/>
                <a:t> </a:t>
              </a:r>
              <a:r>
                <a:rPr dirty="0" err="1" smtClean="0"/>
                <a:t>পর্দায়</a:t>
              </a:r>
              <a:r>
                <a:rPr dirty="0" smtClean="0"/>
                <a:t> </a:t>
              </a:r>
              <a:r>
                <a:rPr dirty="0" err="1" smtClean="0"/>
                <a:t>ছবি</a:t>
              </a:r>
              <a:r>
                <a:rPr dirty="0" smtClean="0"/>
                <a:t> </a:t>
              </a:r>
              <a:r>
                <a:rPr dirty="0" err="1" smtClean="0"/>
                <a:t>বা</a:t>
              </a:r>
              <a:r>
                <a:rPr dirty="0" smtClean="0"/>
                <a:t> </a:t>
              </a:r>
              <a:r>
                <a:rPr dirty="0" err="1" smtClean="0"/>
                <a:t>ভিডিও</a:t>
              </a:r>
              <a:r>
                <a:rPr dirty="0" smtClean="0"/>
                <a:t> </a:t>
              </a:r>
              <a:r>
                <a:rPr dirty="0" err="1" smtClean="0"/>
                <a:t>প্রদর্শন</a:t>
              </a:r>
              <a:r>
                <a:rPr dirty="0" smtClean="0"/>
                <a:t> </a:t>
              </a:r>
              <a:r>
                <a:rPr dirty="0" err="1" smtClean="0"/>
                <a:t>করে</a:t>
              </a:r>
              <a:r>
                <a:rPr dirty="0" smtClean="0"/>
                <a:t>।</a:t>
              </a:r>
              <a:endParaRPr dirty="0"/>
            </a:p>
          </p:txBody>
        </p:sp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43810" y="2819947"/>
              <a:ext cx="652069" cy="6806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28201" y="3592709"/>
              <a:ext cx="639127" cy="5573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2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01946" y="4193712"/>
              <a:ext cx="730763" cy="6027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3" name="Picture 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47313" y="2170517"/>
              <a:ext cx="697427" cy="5621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65760"/>
            <a:ext cx="80467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1A365D"/>
                </a:solidFill>
                <a:latin typeface="Kalpurush"/>
              </a:defRPr>
            </a:pPr>
            <a:r>
              <a:rPr dirty="0"/>
              <a:t>৪. </a:t>
            </a:r>
            <a:r>
              <a:rPr dirty="0" err="1"/>
              <a:t>দলগত</a:t>
            </a:r>
            <a:r>
              <a:rPr dirty="0"/>
              <a:t> </a:t>
            </a:r>
            <a:r>
              <a:rPr dirty="0" err="1"/>
              <a:t>কাজ</a:t>
            </a:r>
            <a:r>
              <a:rPr dirty="0"/>
              <a:t> (Reflection &amp; Analysis)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280160"/>
            <a:ext cx="768096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1800" b="1">
                <a:solidFill>
                  <a:srgbClr val="2B6CB0"/>
                </a:solidFill>
                <a:latin typeface="Kalpurush"/>
              </a:defRPr>
            </a:pPr>
            <a:r>
              <a:rPr dirty="0"/>
              <a:t>👥 </a:t>
            </a:r>
            <a:r>
              <a:rPr dirty="0" err="1"/>
              <a:t>দলগত</a:t>
            </a:r>
            <a:r>
              <a:rPr dirty="0"/>
              <a:t> </a:t>
            </a:r>
            <a:r>
              <a:rPr dirty="0" err="1"/>
              <a:t>কাজ</a:t>
            </a:r>
            <a:r>
              <a:rPr dirty="0"/>
              <a:t>: (</a:t>
            </a:r>
            <a:r>
              <a:rPr dirty="0" err="1"/>
              <a:t>দল</a:t>
            </a:r>
            <a:r>
              <a:rPr dirty="0"/>
              <a:t>: </a:t>
            </a:r>
            <a:r>
              <a:rPr dirty="0" err="1"/>
              <a:t>শাপলা</a:t>
            </a:r>
            <a:r>
              <a:rPr dirty="0"/>
              <a:t>, </a:t>
            </a:r>
            <a:r>
              <a:rPr dirty="0" err="1"/>
              <a:t>গোলাপ</a:t>
            </a:r>
            <a:r>
              <a:rPr dirty="0"/>
              <a:t>, </a:t>
            </a:r>
            <a:r>
              <a:rPr dirty="0" err="1"/>
              <a:t>বেলী</a:t>
            </a:r>
            <a:r>
              <a:rPr dirty="0"/>
              <a:t>, </a:t>
            </a:r>
            <a:r>
              <a:rPr dirty="0" err="1"/>
              <a:t>জবা</a:t>
            </a:r>
            <a:r>
              <a:rPr dirty="0"/>
              <a:t>)</a:t>
            </a:r>
          </a:p>
          <a:p>
            <a:pPr>
              <a:spcAft>
                <a:spcPts val="1500"/>
              </a:spcAft>
              <a:defRPr sz="1600">
                <a:solidFill>
                  <a:srgbClr val="2D3748"/>
                </a:solidFill>
                <a:latin typeface="Kalpurush"/>
              </a:defRPr>
            </a:pPr>
            <a:r>
              <a:rPr dirty="0" err="1"/>
              <a:t>নিচের</a:t>
            </a:r>
            <a:r>
              <a:rPr dirty="0"/>
              <a:t> </a:t>
            </a:r>
            <a:r>
              <a:rPr dirty="0" err="1"/>
              <a:t>যন্ত্রগুলোর</a:t>
            </a:r>
            <a:r>
              <a:rPr dirty="0"/>
              <a:t> </a:t>
            </a:r>
            <a:r>
              <a:rPr dirty="0" err="1"/>
              <a:t>তালিকা</a:t>
            </a:r>
            <a:r>
              <a:rPr dirty="0"/>
              <a:t> </a:t>
            </a:r>
            <a:r>
              <a:rPr dirty="0" err="1"/>
              <a:t>থেকে</a:t>
            </a:r>
            <a:r>
              <a:rPr dirty="0"/>
              <a:t> </a:t>
            </a:r>
            <a:r>
              <a:rPr dirty="0" err="1"/>
              <a:t>কোনটি</a:t>
            </a:r>
            <a:r>
              <a:rPr dirty="0"/>
              <a:t> </a:t>
            </a:r>
            <a:r>
              <a:rPr dirty="0" err="1"/>
              <a:t>ইনপুট</a:t>
            </a:r>
            <a:r>
              <a:rPr dirty="0"/>
              <a:t> </a:t>
            </a:r>
            <a:r>
              <a:rPr dirty="0" err="1"/>
              <a:t>এবং</a:t>
            </a:r>
            <a:r>
              <a:rPr dirty="0"/>
              <a:t> </a:t>
            </a:r>
            <a:r>
              <a:rPr dirty="0" err="1"/>
              <a:t>কোনটি</a:t>
            </a:r>
            <a:r>
              <a:rPr dirty="0"/>
              <a:t> </a:t>
            </a:r>
            <a:r>
              <a:rPr dirty="0" err="1"/>
              <a:t>আউটপুট</a:t>
            </a:r>
            <a:r>
              <a:rPr dirty="0"/>
              <a:t> </a:t>
            </a:r>
            <a:r>
              <a:rPr dirty="0" err="1"/>
              <a:t>আলাদা</a:t>
            </a:r>
            <a:r>
              <a:rPr dirty="0"/>
              <a:t> </a:t>
            </a:r>
            <a:r>
              <a:rPr dirty="0" err="1"/>
              <a:t>করে</a:t>
            </a:r>
            <a:r>
              <a:rPr dirty="0"/>
              <a:t> </a:t>
            </a:r>
            <a:r>
              <a:rPr dirty="0" err="1"/>
              <a:t>ছক</a:t>
            </a:r>
            <a:r>
              <a:rPr dirty="0"/>
              <a:t> </a:t>
            </a:r>
            <a:r>
              <a:rPr dirty="0" err="1"/>
              <a:t>তৈরি</a:t>
            </a:r>
            <a:r>
              <a:rPr dirty="0"/>
              <a:t> </a:t>
            </a:r>
            <a:r>
              <a:rPr dirty="0" err="1"/>
              <a:t>করো</a:t>
            </a:r>
            <a:r>
              <a:rPr dirty="0"/>
              <a:t>:</a:t>
            </a:r>
          </a:p>
          <a:p>
            <a:pPr>
              <a:defRPr sz="1600" b="1">
                <a:solidFill>
                  <a:srgbClr val="1A365D"/>
                </a:solidFill>
                <a:latin typeface="Kalpurush"/>
              </a:defRPr>
            </a:pPr>
            <a:r>
              <a:rPr dirty="0"/>
              <a:t>👉 </a:t>
            </a:r>
            <a:r>
              <a:rPr dirty="0" err="1"/>
              <a:t>যন্ত্রসমূহ</a:t>
            </a:r>
            <a:r>
              <a:rPr dirty="0"/>
              <a:t>: </a:t>
            </a:r>
            <a:r>
              <a:rPr dirty="0" err="1"/>
              <a:t>কীবোর্ড</a:t>
            </a:r>
            <a:r>
              <a:rPr dirty="0"/>
              <a:t>, </a:t>
            </a:r>
            <a:r>
              <a:rPr dirty="0" err="1"/>
              <a:t>মাউস</a:t>
            </a:r>
            <a:r>
              <a:rPr dirty="0"/>
              <a:t>, </a:t>
            </a:r>
            <a:r>
              <a:rPr dirty="0" err="1"/>
              <a:t>মনিটর</a:t>
            </a:r>
            <a:r>
              <a:rPr dirty="0"/>
              <a:t>, </a:t>
            </a:r>
            <a:r>
              <a:rPr dirty="0" err="1"/>
              <a:t>প্রিন্টার</a:t>
            </a:r>
            <a:r>
              <a:rPr dirty="0"/>
              <a:t>, </a:t>
            </a:r>
            <a:r>
              <a:rPr dirty="0" err="1"/>
              <a:t>স্পিকার</a:t>
            </a:r>
            <a:r>
              <a:rPr dirty="0"/>
              <a:t>, </a:t>
            </a:r>
            <a:r>
              <a:rPr dirty="0" err="1"/>
              <a:t>স্ক্যানার</a:t>
            </a:r>
            <a:endParaRPr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65760"/>
            <a:ext cx="80467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1A365D"/>
                </a:solidFill>
                <a:latin typeface="Kalpurush"/>
              </a:defRPr>
            </a:pPr>
            <a:r>
              <a:t>৫. মূল্যায়ন ও বাড়ির কাজ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280160"/>
            <a:ext cx="768096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600" b="1">
                <a:solidFill>
                  <a:srgbClr val="2B6CB0"/>
                </a:solidFill>
                <a:latin typeface="Kalpurush"/>
              </a:defRPr>
            </a:pPr>
            <a:r>
              <a:t>📝 শ্রেণির কাজ (একক মূল্যায়ন):</a:t>
            </a:r>
          </a:p>
          <a:p>
            <a:pPr>
              <a:spcAft>
                <a:spcPts val="1500"/>
              </a:spcAft>
              <a:defRPr sz="1400">
                <a:solidFill>
                  <a:srgbClr val="2D3748"/>
                </a:solidFill>
                <a:latin typeface="Kalpurush"/>
              </a:defRPr>
            </a:pPr>
            <a:r>
              <a:t>নিচের যন্ত্রগুলোর পাশে (ইনপুট) বা (আউটপুট) লেখো:</a:t>
            </a:r>
            <a:br/>
            <a:r>
              <a:t>১. টাচস্ক্রিন (   )  ২. প্রিন্টার (   )  ৩. মাউস (   )  ৪. হেডফোন (   )</a:t>
            </a:r>
          </a:p>
          <a:p>
            <a:pPr>
              <a:spcAft>
                <a:spcPts val="500"/>
              </a:spcAft>
              <a:defRPr sz="1600" b="1">
                <a:solidFill>
                  <a:srgbClr val="2B6CB0"/>
                </a:solidFill>
                <a:latin typeface="Kalpurush"/>
              </a:defRPr>
            </a:pPr>
            <a:r>
              <a:t>🏡 বাড়ির কাজ:</a:t>
            </a:r>
          </a:p>
          <a:p>
            <a:pPr>
              <a:defRPr sz="1400">
                <a:solidFill>
                  <a:srgbClr val="2D3748"/>
                </a:solidFill>
                <a:latin typeface="Kalpurush"/>
              </a:defRPr>
            </a:pPr>
            <a:r>
              <a:t>তোমার বাড়িতে বা আশেপাশে দেখা যায় এমন ৩টি ইনপুট এবং ৩টি আউটপুট যন্ত্রের নাম লিখে আনবে এবং তারা কী কাজ করে তা ১ বাক্যে লিখবে।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52215" y="1980149"/>
            <a:ext cx="420624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1A365D"/>
                </a:solidFill>
                <a:latin typeface="Kalpurush"/>
              </a:defRPr>
            </a:pPr>
            <a:r>
              <a:rPr lang="bn-BD" sz="8800" dirty="0" smtClean="0"/>
              <a:t>ধন্যবাদ</a:t>
            </a:r>
            <a:endParaRPr sz="8800" dirty="0"/>
          </a:p>
        </p:txBody>
      </p:sp>
    </p:spTree>
    <p:extLst>
      <p:ext uri="{BB962C8B-B14F-4D97-AF65-F5344CB8AC3E}">
        <p14:creationId xmlns:p14="http://schemas.microsoft.com/office/powerpoint/2010/main" val="148474987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390</Words>
  <Application>Microsoft Office PowerPoint</Application>
  <PresentationFormat>On-screen Show (16:9)</PresentationFormat>
  <Paragraphs>36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Mamun Reza</dc:creator>
  <dc:description>generated using python-pptx</dc:description>
  <cp:lastModifiedBy>Mamun Reza</cp:lastModifiedBy>
  <cp:revision>13</cp:revision>
  <dcterms:created xsi:type="dcterms:W3CDTF">2013-01-27T09:14:16Z</dcterms:created>
  <dcterms:modified xsi:type="dcterms:W3CDTF">2026-10-19T19:39:43Z</dcterms:modified>
</cp:coreProperties>
</file>