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3" d="100"/>
          <a:sy n="63" d="100"/>
        </p:scale>
        <p:origin x="780" y="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2033"/>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ounded Rectangle 2"/>
          <p:cNvSpPr/>
          <p:nvPr/>
        </p:nvSpPr>
        <p:spPr>
          <a:xfrm>
            <a:off x="4019550" y="2384077"/>
            <a:ext cx="4152900" cy="390525"/>
          </a:xfrm>
          <a:prstGeom prst="roundRect">
            <a:avLst>
              <a:gd name="adj" fmla="val 48780"/>
            </a:avLst>
          </a:prstGeom>
          <a:solidFill>
            <a:srgbClr val="133451"/>
          </a:solidFill>
          <a:ln w="9525">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5715000" y="4435673"/>
            <a:ext cx="762000" cy="38100"/>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3729037" y="2460277"/>
            <a:ext cx="4733925" cy="238125"/>
          </a:xfrm>
          <a:prstGeom prst="rect">
            <a:avLst/>
          </a:prstGeom>
          <a:noFill/>
        </p:spPr>
        <p:txBody>
          <a:bodyPr wrap="square" lIns="0" tIns="0" rIns="0" bIns="0" anchor="t">
            <a:spAutoFit/>
          </a:bodyPr>
          <a:lstStyle/>
          <a:p>
            <a:pPr algn="ctr"/>
            <a:r>
              <a:rPr sz="1125" b="1" i="0" u="none">
                <a:solidFill>
                  <a:srgbClr val="38BDF8"/>
                </a:solidFill>
                <a:latin typeface="Poppins"/>
              </a:rPr>
              <a:t>NCTB Class 8 English 1st Paper • Unit 10, Lesson 4</a:t>
            </a:r>
          </a:p>
        </p:txBody>
      </p:sp>
      <p:sp>
        <p:nvSpPr>
          <p:cNvPr id="6" name="TextBox 5"/>
          <p:cNvSpPr txBox="1"/>
          <p:nvPr/>
        </p:nvSpPr>
        <p:spPr>
          <a:xfrm>
            <a:off x="3408164" y="3003202"/>
            <a:ext cx="5375671" cy="594270"/>
          </a:xfrm>
          <a:prstGeom prst="rect">
            <a:avLst/>
          </a:prstGeom>
          <a:noFill/>
        </p:spPr>
        <p:txBody>
          <a:bodyPr wrap="none" lIns="0" tIns="0" rIns="0" bIns="0" anchor="t">
            <a:spAutoFit/>
          </a:bodyPr>
          <a:lstStyle/>
          <a:p>
            <a:pPr algn="ctr">
              <a:lnSpc>
                <a:spcPts val="4680"/>
              </a:lnSpc>
            </a:pPr>
            <a:r>
              <a:rPr sz="3900" b="1" i="0" u="none">
                <a:solidFill>
                  <a:srgbClr val="FFFFFF"/>
                </a:solidFill>
                <a:latin typeface="Poppins"/>
              </a:rPr>
              <a:t>A Summer Story</a:t>
            </a:r>
          </a:p>
        </p:txBody>
      </p:sp>
      <p:sp>
        <p:nvSpPr>
          <p:cNvPr id="7" name="TextBox 6"/>
          <p:cNvSpPr txBox="1"/>
          <p:nvPr/>
        </p:nvSpPr>
        <p:spPr>
          <a:xfrm>
            <a:off x="3369468" y="3749873"/>
            <a:ext cx="5453062" cy="304800"/>
          </a:xfrm>
          <a:prstGeom prst="rect">
            <a:avLst/>
          </a:prstGeom>
          <a:noFill/>
        </p:spPr>
        <p:txBody>
          <a:bodyPr wrap="square" lIns="0" tIns="0" rIns="0" bIns="0" anchor="t">
            <a:spAutoFit/>
          </a:bodyPr>
          <a:lstStyle/>
          <a:p>
            <a:pPr algn="ctr"/>
            <a:r>
              <a:rPr sz="1500" b="0" i="0" u="none">
                <a:solidFill>
                  <a:srgbClr val="94A3B8"/>
                </a:solidFill>
                <a:latin typeface="Hind Siliguri"/>
              </a:rPr>
              <a:t>একটি প্রখর গ্রীষ্মের গল্প: বুদ্ধিমান কাক ও তার আধুনিক সমাধান</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77525" y="200025"/>
            <a:ext cx="1057275"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271712"/>
            <a:ext cx="5543550" cy="2876550"/>
          </a:xfrm>
          <a:prstGeom prst="roundRect">
            <a:avLst>
              <a:gd name="adj" fmla="val 397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191250" y="2566987"/>
            <a:ext cx="5543550" cy="2286000"/>
          </a:xfrm>
          <a:prstGeom prst="roundRect">
            <a:avLst>
              <a:gd name="adj" fmla="val 500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mage.png"/>
          <p:cNvPicPr>
            <a:picLocks noChangeAspect="1"/>
          </p:cNvPicPr>
          <p:nvPr/>
        </p:nvPicPr>
        <p:blipFill>
          <a:blip r:embed="rId2"/>
          <a:stretch>
            <a:fillRect/>
          </a:stretch>
        </p:blipFill>
        <p:spPr>
          <a:xfrm>
            <a:off x="771525" y="2586037"/>
            <a:ext cx="666750" cy="666750"/>
          </a:xfrm>
          <a:prstGeom prst="rect">
            <a:avLst/>
          </a:prstGeom>
        </p:spPr>
      </p:pic>
      <p:pic>
        <p:nvPicPr>
          <p:cNvPr id="8" name="Picture 7" descr="image.png"/>
          <p:cNvPicPr>
            <a:picLocks noChangeAspect="1"/>
          </p:cNvPicPr>
          <p:nvPr/>
        </p:nvPicPr>
        <p:blipFill>
          <a:blip r:embed="rId3"/>
          <a:stretch>
            <a:fillRect/>
          </a:stretch>
        </p:blipFill>
        <p:spPr>
          <a:xfrm>
            <a:off x="971550" y="2767012"/>
            <a:ext cx="266700" cy="304800"/>
          </a:xfrm>
          <a:prstGeom prst="rect">
            <a:avLst/>
          </a:prstGeom>
        </p:spPr>
      </p:pic>
      <p:pic>
        <p:nvPicPr>
          <p:cNvPr id="9" name="Picture 8" descr="image.png"/>
          <p:cNvPicPr>
            <a:picLocks noChangeAspect="1"/>
          </p:cNvPicPr>
          <p:nvPr/>
        </p:nvPicPr>
        <p:blipFill>
          <a:blip r:embed="rId4"/>
          <a:stretch>
            <a:fillRect/>
          </a:stretch>
        </p:blipFill>
        <p:spPr>
          <a:xfrm>
            <a:off x="771525" y="4300537"/>
            <a:ext cx="190500" cy="152400"/>
          </a:xfrm>
          <a:prstGeom prst="rect">
            <a:avLst/>
          </a:prstGeom>
        </p:spPr>
      </p:pic>
      <p:pic>
        <p:nvPicPr>
          <p:cNvPr id="10" name="Picture 9" descr="image.png"/>
          <p:cNvPicPr>
            <a:picLocks noChangeAspect="1"/>
          </p:cNvPicPr>
          <p:nvPr/>
        </p:nvPicPr>
        <p:blipFill>
          <a:blip r:embed="rId5"/>
          <a:stretch>
            <a:fillRect/>
          </a:stretch>
        </p:blipFill>
        <p:spPr>
          <a:xfrm>
            <a:off x="771525" y="4624387"/>
            <a:ext cx="114300" cy="152400"/>
          </a:xfrm>
          <a:prstGeom prst="rect">
            <a:avLst/>
          </a:prstGeom>
        </p:spPr>
      </p:pic>
      <p:pic>
        <p:nvPicPr>
          <p:cNvPr id="11" name="Picture 10" descr="image.png"/>
          <p:cNvPicPr>
            <a:picLocks noChangeAspect="1"/>
          </p:cNvPicPr>
          <p:nvPr/>
        </p:nvPicPr>
        <p:blipFill>
          <a:blip r:embed="rId6"/>
          <a:stretch>
            <a:fillRect/>
          </a:stretch>
        </p:blipFill>
        <p:spPr>
          <a:xfrm>
            <a:off x="6505575" y="3395662"/>
            <a:ext cx="457200" cy="457200"/>
          </a:xfrm>
          <a:prstGeom prst="rect">
            <a:avLst/>
          </a:prstGeom>
        </p:spPr>
      </p:pic>
      <p:pic>
        <p:nvPicPr>
          <p:cNvPr id="12" name="Picture 11" descr="image.png"/>
          <p:cNvPicPr>
            <a:picLocks noChangeAspect="1"/>
          </p:cNvPicPr>
          <p:nvPr/>
        </p:nvPicPr>
        <p:blipFill>
          <a:blip r:embed="rId7"/>
          <a:stretch>
            <a:fillRect/>
          </a:stretch>
        </p:blipFill>
        <p:spPr>
          <a:xfrm>
            <a:off x="6505575" y="4081462"/>
            <a:ext cx="457200" cy="457200"/>
          </a:xfrm>
          <a:prstGeom prst="rect">
            <a:avLst/>
          </a:prstGeom>
        </p:spPr>
      </p:pic>
      <p:pic>
        <p:nvPicPr>
          <p:cNvPr id="13" name="Picture 12" descr="image.png"/>
          <p:cNvPicPr>
            <a:picLocks noChangeAspect="1"/>
          </p:cNvPicPr>
          <p:nvPr/>
        </p:nvPicPr>
        <p:blipFill>
          <a:blip r:embed="rId8"/>
          <a:stretch>
            <a:fillRect/>
          </a:stretch>
        </p:blipFill>
        <p:spPr>
          <a:xfrm>
            <a:off x="6638925" y="3529012"/>
            <a:ext cx="190500" cy="190500"/>
          </a:xfrm>
          <a:prstGeom prst="rect">
            <a:avLst/>
          </a:prstGeom>
        </p:spPr>
      </p:pic>
      <p:pic>
        <p:nvPicPr>
          <p:cNvPr id="14" name="Picture 13" descr="image.png"/>
          <p:cNvPicPr>
            <a:picLocks noChangeAspect="1"/>
          </p:cNvPicPr>
          <p:nvPr/>
        </p:nvPicPr>
        <p:blipFill>
          <a:blip r:embed="rId9"/>
          <a:stretch>
            <a:fillRect/>
          </a:stretch>
        </p:blipFill>
        <p:spPr>
          <a:xfrm>
            <a:off x="6638925" y="4214812"/>
            <a:ext cx="190500" cy="190500"/>
          </a:xfrm>
          <a:prstGeom prst="rect">
            <a:avLst/>
          </a:prstGeom>
        </p:spPr>
      </p:pic>
      <p:sp>
        <p:nvSpPr>
          <p:cNvPr id="15" name="TextBox 14"/>
          <p:cNvSpPr txBox="1"/>
          <p:nvPr/>
        </p:nvSpPr>
        <p:spPr>
          <a:xfrm>
            <a:off x="457200" y="190500"/>
            <a:ext cx="3309937" cy="333375"/>
          </a:xfrm>
          <a:prstGeom prst="rect">
            <a:avLst/>
          </a:prstGeom>
          <a:noFill/>
        </p:spPr>
        <p:txBody>
          <a:bodyPr wrap="none" lIns="0" tIns="0" rIns="0" bIns="0" anchor="t">
            <a:spAutoFit/>
          </a:bodyPr>
          <a:lstStyle/>
          <a:p>
            <a:pPr algn="l"/>
            <a:r>
              <a:rPr sz="1800" b="1" i="0" u="none">
                <a:solidFill>
                  <a:srgbClr val="0F172A"/>
                </a:solidFill>
                <a:latin typeface="Poppins"/>
              </a:rPr>
              <a:t>Teacher Identification</a:t>
            </a:r>
          </a:p>
        </p:txBody>
      </p:sp>
      <p:sp>
        <p:nvSpPr>
          <p:cNvPr id="16" name="TextBox 15"/>
          <p:cNvSpPr txBox="1"/>
          <p:nvPr/>
        </p:nvSpPr>
        <p:spPr>
          <a:xfrm>
            <a:off x="10829925" y="257175"/>
            <a:ext cx="847725" cy="200025"/>
          </a:xfrm>
          <a:prstGeom prst="rect">
            <a:avLst/>
          </a:prstGeom>
          <a:noFill/>
        </p:spPr>
        <p:txBody>
          <a:bodyPr wrap="square" lIns="0" tIns="0" rIns="0" bIns="0" anchor="t">
            <a:spAutoFit/>
          </a:bodyPr>
          <a:lstStyle/>
          <a:p>
            <a:pPr algn="l"/>
            <a:r>
              <a:rPr sz="1050" b="1" i="0" u="none">
                <a:solidFill>
                  <a:srgbClr val="FFFFFF"/>
                </a:solidFill>
                <a:latin typeface="Poppins"/>
              </a:rPr>
              <a:t>Slide 2 / 25</a:t>
            </a:r>
          </a:p>
        </p:txBody>
      </p:sp>
      <p:sp>
        <p:nvSpPr>
          <p:cNvPr id="17" name="TextBox 16"/>
          <p:cNvSpPr txBox="1"/>
          <p:nvPr/>
        </p:nvSpPr>
        <p:spPr>
          <a:xfrm>
            <a:off x="771525" y="3443287"/>
            <a:ext cx="5260657" cy="371475"/>
          </a:xfrm>
          <a:prstGeom prst="rect">
            <a:avLst/>
          </a:prstGeom>
          <a:noFill/>
        </p:spPr>
        <p:txBody>
          <a:bodyPr wrap="square" lIns="0" tIns="0" rIns="0" bIns="0" anchor="t">
            <a:spAutoFit/>
          </a:bodyPr>
          <a:lstStyle/>
          <a:p>
            <a:pPr algn="l"/>
            <a:r>
              <a:rPr sz="1950" b="1" i="0" u="none">
                <a:solidFill>
                  <a:srgbClr val="0F172A"/>
                </a:solidFill>
                <a:latin typeface="Poppins"/>
              </a:rPr>
              <a:t>Md. Laltu Mia</a:t>
            </a:r>
          </a:p>
        </p:txBody>
      </p:sp>
      <p:sp>
        <p:nvSpPr>
          <p:cNvPr id="18" name="TextBox 17"/>
          <p:cNvSpPr txBox="1"/>
          <p:nvPr/>
        </p:nvSpPr>
        <p:spPr>
          <a:xfrm>
            <a:off x="771525" y="3871912"/>
            <a:ext cx="5010150" cy="238125"/>
          </a:xfrm>
          <a:prstGeom prst="rect">
            <a:avLst/>
          </a:prstGeom>
          <a:noFill/>
        </p:spPr>
        <p:txBody>
          <a:bodyPr wrap="square" lIns="0" tIns="0" rIns="0" bIns="0" anchor="t">
            <a:spAutoFit/>
          </a:bodyPr>
          <a:lstStyle/>
          <a:p>
            <a:pPr algn="l"/>
            <a:r>
              <a:rPr sz="1200" b="1" i="0" u="none">
                <a:solidFill>
                  <a:srgbClr val="0284C7"/>
                </a:solidFill>
                <a:latin typeface="Poppins"/>
              </a:rPr>
              <a:t>Assistant Teacher (English)</a:t>
            </a:r>
          </a:p>
        </p:txBody>
      </p:sp>
      <p:sp>
        <p:nvSpPr>
          <p:cNvPr id="19" name="TextBox 18"/>
          <p:cNvSpPr txBox="1"/>
          <p:nvPr/>
        </p:nvSpPr>
        <p:spPr>
          <a:xfrm>
            <a:off x="771525" y="4262437"/>
            <a:ext cx="5010150" cy="247650"/>
          </a:xfrm>
          <a:prstGeom prst="rect">
            <a:avLst/>
          </a:prstGeom>
          <a:noFill/>
        </p:spPr>
        <p:txBody>
          <a:bodyPr wrap="square" lIns="266700" tIns="0" rIns="0" bIns="0" anchor="t">
            <a:spAutoFit/>
          </a:bodyPr>
          <a:lstStyle/>
          <a:p>
            <a:pPr algn="l"/>
            <a:r>
              <a:rPr sz="1200" b="0" i="0" u="none">
                <a:solidFill>
                  <a:srgbClr val="475569"/>
                </a:solidFill>
                <a:latin typeface="Hind Siliguri"/>
              </a:rPr>
              <a:t>ভাটাই মাধ্যমিক বিদ্যালয় (Bhatai Secondary School)</a:t>
            </a:r>
          </a:p>
        </p:txBody>
      </p:sp>
      <p:sp>
        <p:nvSpPr>
          <p:cNvPr id="20" name="TextBox 19"/>
          <p:cNvSpPr txBox="1"/>
          <p:nvPr/>
        </p:nvSpPr>
        <p:spPr>
          <a:xfrm>
            <a:off x="771525" y="4586287"/>
            <a:ext cx="5010150" cy="247650"/>
          </a:xfrm>
          <a:prstGeom prst="rect">
            <a:avLst/>
          </a:prstGeom>
          <a:noFill/>
        </p:spPr>
        <p:txBody>
          <a:bodyPr wrap="square" lIns="190500" tIns="0" rIns="0" bIns="0" anchor="t">
            <a:spAutoFit/>
          </a:bodyPr>
          <a:lstStyle/>
          <a:p>
            <a:pPr algn="l"/>
            <a:r>
              <a:rPr sz="1200" b="0" i="0" u="none">
                <a:solidFill>
                  <a:srgbClr val="475569"/>
                </a:solidFill>
                <a:latin typeface="Hind Siliguri"/>
              </a:rPr>
              <a:t>শৈলকুপা, ঝিনাইদহ (Shailkupa, Jhenaidah)</a:t>
            </a:r>
          </a:p>
        </p:txBody>
      </p:sp>
      <p:sp>
        <p:nvSpPr>
          <p:cNvPr id="21" name="TextBox 20"/>
          <p:cNvSpPr txBox="1"/>
          <p:nvPr/>
        </p:nvSpPr>
        <p:spPr>
          <a:xfrm>
            <a:off x="6505575" y="2881312"/>
            <a:ext cx="5260657" cy="285750"/>
          </a:xfrm>
          <a:prstGeom prst="rect">
            <a:avLst/>
          </a:prstGeom>
          <a:noFill/>
        </p:spPr>
        <p:txBody>
          <a:bodyPr wrap="square" lIns="0" tIns="0" rIns="0" bIns="0" anchor="t">
            <a:spAutoFit/>
          </a:bodyPr>
          <a:lstStyle/>
          <a:p>
            <a:pPr algn="l"/>
            <a:r>
              <a:rPr sz="1500" b="1" i="0" u="none">
                <a:solidFill>
                  <a:srgbClr val="0F172A"/>
                </a:solidFill>
                <a:latin typeface="Poppins"/>
              </a:rPr>
              <a:t>Contact Information</a:t>
            </a:r>
          </a:p>
        </p:txBody>
      </p:sp>
      <p:sp>
        <p:nvSpPr>
          <p:cNvPr id="22" name="TextBox 21"/>
          <p:cNvSpPr txBox="1"/>
          <p:nvPr/>
        </p:nvSpPr>
        <p:spPr>
          <a:xfrm>
            <a:off x="7115175" y="3400424"/>
            <a:ext cx="1133475" cy="190500"/>
          </a:xfrm>
          <a:prstGeom prst="rect">
            <a:avLst/>
          </a:prstGeom>
          <a:noFill/>
        </p:spPr>
        <p:txBody>
          <a:bodyPr wrap="square" lIns="0" tIns="0" rIns="0" bIns="0" anchor="t">
            <a:spAutoFit/>
          </a:bodyPr>
          <a:lstStyle/>
          <a:p>
            <a:pPr algn="l"/>
            <a:r>
              <a:rPr sz="975" b="0" i="0" u="none">
                <a:solidFill>
                  <a:srgbClr val="64748B"/>
                </a:solidFill>
                <a:latin typeface="Poppins"/>
              </a:rPr>
              <a:t>Mobile Number</a:t>
            </a:r>
          </a:p>
        </p:txBody>
      </p:sp>
      <p:sp>
        <p:nvSpPr>
          <p:cNvPr id="23" name="TextBox 22"/>
          <p:cNvSpPr txBox="1"/>
          <p:nvPr/>
        </p:nvSpPr>
        <p:spPr>
          <a:xfrm>
            <a:off x="7115175" y="3590924"/>
            <a:ext cx="1133475" cy="257175"/>
          </a:xfrm>
          <a:prstGeom prst="rect">
            <a:avLst/>
          </a:prstGeom>
          <a:noFill/>
        </p:spPr>
        <p:txBody>
          <a:bodyPr wrap="square" lIns="0" tIns="0" rIns="0" bIns="0" anchor="t">
            <a:spAutoFit/>
          </a:bodyPr>
          <a:lstStyle/>
          <a:p>
            <a:pPr algn="l"/>
            <a:r>
              <a:rPr sz="1350" b="1" i="0" u="none">
                <a:solidFill>
                  <a:srgbClr val="0F172A"/>
                </a:solidFill>
                <a:latin typeface="Poppins"/>
              </a:rPr>
              <a:t>01912394162</a:t>
            </a:r>
          </a:p>
        </p:txBody>
      </p:sp>
      <p:sp>
        <p:nvSpPr>
          <p:cNvPr id="24" name="TextBox 23"/>
          <p:cNvSpPr txBox="1"/>
          <p:nvPr/>
        </p:nvSpPr>
        <p:spPr>
          <a:xfrm>
            <a:off x="7115175" y="4086224"/>
            <a:ext cx="2352675" cy="190500"/>
          </a:xfrm>
          <a:prstGeom prst="rect">
            <a:avLst/>
          </a:prstGeom>
          <a:noFill/>
        </p:spPr>
        <p:txBody>
          <a:bodyPr wrap="square" lIns="0" tIns="0" rIns="0" bIns="0" anchor="t">
            <a:spAutoFit/>
          </a:bodyPr>
          <a:lstStyle/>
          <a:p>
            <a:pPr algn="l"/>
            <a:r>
              <a:rPr sz="975" b="0" i="0" u="none">
                <a:solidFill>
                  <a:srgbClr val="64748B"/>
                </a:solidFill>
                <a:latin typeface="Poppins"/>
              </a:rPr>
              <a:t>E-mail Address</a:t>
            </a:r>
          </a:p>
        </p:txBody>
      </p:sp>
      <p:sp>
        <p:nvSpPr>
          <p:cNvPr id="25" name="TextBox 24"/>
          <p:cNvSpPr txBox="1"/>
          <p:nvPr/>
        </p:nvSpPr>
        <p:spPr>
          <a:xfrm>
            <a:off x="7115175" y="4276724"/>
            <a:ext cx="2352675" cy="257175"/>
          </a:xfrm>
          <a:prstGeom prst="rect">
            <a:avLst/>
          </a:prstGeom>
          <a:noFill/>
        </p:spPr>
        <p:txBody>
          <a:bodyPr wrap="square" lIns="0" tIns="0" rIns="0" bIns="0" anchor="t">
            <a:spAutoFit/>
          </a:bodyPr>
          <a:lstStyle/>
          <a:p>
            <a:pPr algn="l"/>
            <a:r>
              <a:rPr sz="1350" b="1" i="0" u="none">
                <a:solidFill>
                  <a:srgbClr val="0F172A"/>
                </a:solidFill>
                <a:latin typeface="Poppins"/>
              </a:rPr>
              <a:t>mlaltumia81@gmail.com</a:t>
            </a:r>
          </a:p>
        </p:txBody>
      </p:sp>
      <p:sp>
        <p:nvSpPr>
          <p:cNvPr id="26" name="Rectangle 25"/>
          <p:cNvSpPr/>
          <p:nvPr/>
        </p:nvSpPr>
        <p:spPr>
          <a:xfrm>
            <a:off x="0" y="6476999"/>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457200" y="6572249"/>
            <a:ext cx="2352675" cy="190500"/>
          </a:xfrm>
          <a:prstGeom prst="rect">
            <a:avLst/>
          </a:prstGeom>
          <a:noFill/>
        </p:spPr>
        <p:txBody>
          <a:bodyPr wrap="square" lIns="0" tIns="0" rIns="0" bIns="0" anchor="t">
            <a:spAutoFit/>
          </a:bodyPr>
          <a:lstStyle/>
          <a:p>
            <a:pPr algn="l"/>
            <a:r>
              <a:rPr sz="975" b="0" i="0" u="none">
                <a:solidFill>
                  <a:srgbClr val="94A3B8"/>
                </a:solidFill>
                <a:latin typeface="Poppins"/>
              </a:rPr>
              <a:t>Class 8 English • Lesson Presentation</a:t>
            </a:r>
          </a:p>
        </p:txBody>
      </p:sp>
      <p:sp>
        <p:nvSpPr>
          <p:cNvPr id="28" name="TextBox 27"/>
          <p:cNvSpPr txBox="1"/>
          <p:nvPr/>
        </p:nvSpPr>
        <p:spPr>
          <a:xfrm>
            <a:off x="10325100" y="6572249"/>
            <a:ext cx="1504950" cy="190500"/>
          </a:xfrm>
          <a:prstGeom prst="rect">
            <a:avLst/>
          </a:prstGeom>
          <a:noFill/>
        </p:spPr>
        <p:txBody>
          <a:bodyPr wrap="square" lIns="0" tIns="0" rIns="0" bIns="0" anchor="t">
            <a:spAutoFit/>
          </a:bodyPr>
          <a:lstStyle/>
          <a:p>
            <a:pPr algn="l"/>
            <a:r>
              <a:rPr sz="975" b="0" i="0" u="none">
                <a:solidFill>
                  <a:srgbClr val="94A3B8"/>
                </a:solidFill>
                <a:latin typeface="Poppins"/>
              </a:rPr>
              <a:t>Instructor: Md. Laltu Mia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77525" y="200025"/>
            <a:ext cx="1057275"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466975"/>
            <a:ext cx="11277600" cy="895350"/>
          </a:xfrm>
          <a:prstGeom prst="roundRect">
            <a:avLst>
              <a:gd name="adj" fmla="val 12765"/>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457200" y="3514725"/>
            <a:ext cx="11277600" cy="895350"/>
          </a:xfrm>
          <a:prstGeom prst="roundRect">
            <a:avLst>
              <a:gd name="adj" fmla="val 12765"/>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57200" y="4562475"/>
            <a:ext cx="11277600" cy="895350"/>
          </a:xfrm>
          <a:prstGeom prst="roundRect">
            <a:avLst>
              <a:gd name="adj" fmla="val 12765"/>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95325" y="2686050"/>
            <a:ext cx="457200" cy="457200"/>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695325" y="3733800"/>
            <a:ext cx="457200" cy="457200"/>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695325" y="4781550"/>
            <a:ext cx="457200" cy="457200"/>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7200" y="190500"/>
            <a:ext cx="2893218" cy="333375"/>
          </a:xfrm>
          <a:prstGeom prst="rect">
            <a:avLst/>
          </a:prstGeom>
          <a:noFill/>
        </p:spPr>
        <p:txBody>
          <a:bodyPr wrap="none" lIns="0" tIns="0" rIns="0" bIns="0" anchor="t">
            <a:spAutoFit/>
          </a:bodyPr>
          <a:lstStyle/>
          <a:p>
            <a:pPr algn="l"/>
            <a:r>
              <a:rPr sz="1800" b="1" i="0" u="none">
                <a:solidFill>
                  <a:srgbClr val="0F172A"/>
                </a:solidFill>
                <a:latin typeface="Poppins"/>
              </a:rPr>
              <a:t>Learning Outcomes</a:t>
            </a:r>
          </a:p>
        </p:txBody>
      </p:sp>
      <p:sp>
        <p:nvSpPr>
          <p:cNvPr id="12" name="TextBox 11"/>
          <p:cNvSpPr txBox="1"/>
          <p:nvPr/>
        </p:nvSpPr>
        <p:spPr>
          <a:xfrm>
            <a:off x="10829925" y="257175"/>
            <a:ext cx="847725" cy="200025"/>
          </a:xfrm>
          <a:prstGeom prst="rect">
            <a:avLst/>
          </a:prstGeom>
          <a:noFill/>
        </p:spPr>
        <p:txBody>
          <a:bodyPr wrap="square" lIns="0" tIns="0" rIns="0" bIns="0" anchor="t">
            <a:spAutoFit/>
          </a:bodyPr>
          <a:lstStyle/>
          <a:p>
            <a:pPr algn="l"/>
            <a:r>
              <a:rPr sz="1050" b="1" i="0" u="none">
                <a:solidFill>
                  <a:srgbClr val="FFFFFF"/>
                </a:solidFill>
                <a:latin typeface="Poppins"/>
              </a:rPr>
              <a:t>Slide 3 / 25</a:t>
            </a:r>
          </a:p>
        </p:txBody>
      </p:sp>
      <p:sp>
        <p:nvSpPr>
          <p:cNvPr id="13" name="TextBox 12"/>
          <p:cNvSpPr txBox="1"/>
          <p:nvPr/>
        </p:nvSpPr>
        <p:spPr>
          <a:xfrm>
            <a:off x="457200" y="1962150"/>
            <a:ext cx="11372850" cy="276225"/>
          </a:xfrm>
          <a:prstGeom prst="rect">
            <a:avLst/>
          </a:prstGeom>
          <a:noFill/>
        </p:spPr>
        <p:txBody>
          <a:bodyPr wrap="square" lIns="0" tIns="0" rIns="0" bIns="0" anchor="t">
            <a:spAutoFit/>
          </a:bodyPr>
          <a:lstStyle/>
          <a:p>
            <a:pPr algn="l"/>
            <a:r>
              <a:rPr sz="1350" b="0" i="0" u="none">
                <a:solidFill>
                  <a:srgbClr val="475569"/>
                </a:solidFill>
                <a:latin typeface="Hind Siliguri"/>
              </a:rPr>
              <a:t>পাঠ শেষে শিক্ষার্থীরা যে ৩টি প্রধান দক্ষতা অর্জন করবে (By the end of the lesson, students will be able to):</a:t>
            </a:r>
          </a:p>
        </p:txBody>
      </p:sp>
      <p:sp>
        <p:nvSpPr>
          <p:cNvPr id="14" name="TextBox 13"/>
          <p:cNvSpPr txBox="1"/>
          <p:nvPr/>
        </p:nvSpPr>
        <p:spPr>
          <a:xfrm>
            <a:off x="552450" y="2686050"/>
            <a:ext cx="742950" cy="457200"/>
          </a:xfrm>
          <a:prstGeom prst="rect">
            <a:avLst/>
          </a:prstGeom>
          <a:noFill/>
        </p:spPr>
        <p:txBody>
          <a:bodyPr wrap="square" lIns="0" tIns="0" rIns="0" bIns="0" anchor="ctr">
            <a:spAutoFit/>
          </a:bodyPr>
          <a:lstStyle/>
          <a:p>
            <a:pPr algn="ctr"/>
            <a:r>
              <a:rPr sz="1500" b="1" i="0" u="none">
                <a:solidFill>
                  <a:srgbClr val="FFFFFF"/>
                </a:solidFill>
                <a:latin typeface="Poppins"/>
              </a:rPr>
              <a:t>1</a:t>
            </a:r>
          </a:p>
        </p:txBody>
      </p:sp>
      <p:sp>
        <p:nvSpPr>
          <p:cNvPr id="15" name="TextBox 14"/>
          <p:cNvSpPr txBox="1"/>
          <p:nvPr/>
        </p:nvSpPr>
        <p:spPr>
          <a:xfrm>
            <a:off x="552450" y="3733800"/>
            <a:ext cx="742950" cy="457200"/>
          </a:xfrm>
          <a:prstGeom prst="rect">
            <a:avLst/>
          </a:prstGeom>
          <a:noFill/>
        </p:spPr>
        <p:txBody>
          <a:bodyPr wrap="square" lIns="0" tIns="0" rIns="0" bIns="0" anchor="ctr">
            <a:spAutoFit/>
          </a:bodyPr>
          <a:lstStyle/>
          <a:p>
            <a:pPr algn="ctr"/>
            <a:r>
              <a:rPr sz="1500" b="1" i="0" u="none">
                <a:solidFill>
                  <a:srgbClr val="FFFFFF"/>
                </a:solidFill>
                <a:latin typeface="Poppins"/>
              </a:rPr>
              <a:t>2</a:t>
            </a:r>
          </a:p>
        </p:txBody>
      </p:sp>
      <p:sp>
        <p:nvSpPr>
          <p:cNvPr id="16" name="TextBox 15"/>
          <p:cNvSpPr txBox="1"/>
          <p:nvPr/>
        </p:nvSpPr>
        <p:spPr>
          <a:xfrm>
            <a:off x="552450" y="4781550"/>
            <a:ext cx="742950" cy="457200"/>
          </a:xfrm>
          <a:prstGeom prst="rect">
            <a:avLst/>
          </a:prstGeom>
          <a:noFill/>
        </p:spPr>
        <p:txBody>
          <a:bodyPr wrap="square" lIns="0" tIns="0" rIns="0" bIns="0" anchor="ctr">
            <a:spAutoFit/>
          </a:bodyPr>
          <a:lstStyle/>
          <a:p>
            <a:pPr algn="ctr"/>
            <a:r>
              <a:rPr sz="1500" b="1" i="0" u="none">
                <a:solidFill>
                  <a:srgbClr val="FFFFFF"/>
                </a:solidFill>
                <a:latin typeface="Poppins"/>
              </a:rPr>
              <a:t>3</a:t>
            </a:r>
          </a:p>
        </p:txBody>
      </p:sp>
      <p:sp>
        <p:nvSpPr>
          <p:cNvPr id="17" name="TextBox 16"/>
          <p:cNvSpPr txBox="1"/>
          <p:nvPr/>
        </p:nvSpPr>
        <p:spPr>
          <a:xfrm>
            <a:off x="1343025" y="2667000"/>
            <a:ext cx="5130641" cy="257175"/>
          </a:xfrm>
          <a:prstGeom prst="rect">
            <a:avLst/>
          </a:prstGeom>
          <a:noFill/>
        </p:spPr>
        <p:txBody>
          <a:bodyPr wrap="square" lIns="0" tIns="0" rIns="0" bIns="0" anchor="t">
            <a:spAutoFit/>
          </a:bodyPr>
          <a:lstStyle/>
          <a:p>
            <a:pPr algn="l"/>
            <a:r>
              <a:rPr sz="1350" b="1" i="0" u="none">
                <a:solidFill>
                  <a:srgbClr val="0F172A"/>
                </a:solidFill>
                <a:latin typeface="Poppins"/>
              </a:rPr>
              <a:t>Comprehend &amp; Analyze the Story</a:t>
            </a:r>
          </a:p>
        </p:txBody>
      </p:sp>
      <p:sp>
        <p:nvSpPr>
          <p:cNvPr id="18" name="TextBox 17"/>
          <p:cNvSpPr txBox="1"/>
          <p:nvPr/>
        </p:nvSpPr>
        <p:spPr>
          <a:xfrm>
            <a:off x="1343025" y="2924175"/>
            <a:ext cx="4886325" cy="238125"/>
          </a:xfrm>
          <a:prstGeom prst="rect">
            <a:avLst/>
          </a:prstGeom>
          <a:noFill/>
        </p:spPr>
        <p:txBody>
          <a:bodyPr wrap="square" lIns="0" tIns="0" rIns="0" bIns="0" anchor="t">
            <a:spAutoFit/>
          </a:bodyPr>
          <a:lstStyle/>
          <a:p>
            <a:pPr algn="l"/>
            <a:r>
              <a:rPr sz="1125" b="0" i="0" u="none">
                <a:solidFill>
                  <a:srgbClr val="64748B"/>
                </a:solidFill>
                <a:latin typeface="Hind Siliguri"/>
              </a:rPr>
              <a:t>পাঠ্যপুস্তকের গল্পটি মনোযোগ দিয়ে পড়ে এর মূল বিষয়বস্তু ও ঘটনাপ্রবাহ অনুধাবন করতে পারবে।</a:t>
            </a:r>
          </a:p>
        </p:txBody>
      </p:sp>
      <p:sp>
        <p:nvSpPr>
          <p:cNvPr id="19" name="TextBox 18"/>
          <p:cNvSpPr txBox="1"/>
          <p:nvPr/>
        </p:nvSpPr>
        <p:spPr>
          <a:xfrm>
            <a:off x="1343025" y="3714750"/>
            <a:ext cx="4870608" cy="257175"/>
          </a:xfrm>
          <a:prstGeom prst="rect">
            <a:avLst/>
          </a:prstGeom>
          <a:noFill/>
        </p:spPr>
        <p:txBody>
          <a:bodyPr wrap="square" lIns="0" tIns="0" rIns="0" bIns="0" anchor="t">
            <a:spAutoFit/>
          </a:bodyPr>
          <a:lstStyle/>
          <a:p>
            <a:pPr algn="l"/>
            <a:r>
              <a:rPr sz="1350" b="1" i="0" u="none">
                <a:solidFill>
                  <a:srgbClr val="0F172A"/>
                </a:solidFill>
                <a:latin typeface="Poppins"/>
              </a:rPr>
              <a:t>Master Key Vocabulary with IPA Pronunciations</a:t>
            </a:r>
          </a:p>
        </p:txBody>
      </p:sp>
      <p:sp>
        <p:nvSpPr>
          <p:cNvPr id="20" name="TextBox 19"/>
          <p:cNvSpPr txBox="1"/>
          <p:nvPr/>
        </p:nvSpPr>
        <p:spPr>
          <a:xfrm>
            <a:off x="1343025" y="3971925"/>
            <a:ext cx="4638675" cy="238125"/>
          </a:xfrm>
          <a:prstGeom prst="rect">
            <a:avLst/>
          </a:prstGeom>
          <a:noFill/>
        </p:spPr>
        <p:txBody>
          <a:bodyPr wrap="square" lIns="0" tIns="0" rIns="0" bIns="0" anchor="t">
            <a:spAutoFit/>
          </a:bodyPr>
          <a:lstStyle/>
          <a:p>
            <a:pPr algn="l"/>
            <a:r>
              <a:rPr sz="1125" b="0" i="0" u="none">
                <a:solidFill>
                  <a:srgbClr val="64748B"/>
                </a:solidFill>
                <a:latin typeface="Hind Siliguri"/>
              </a:rPr>
              <a:t>গল্পের প্রতিটি মূল শব্দের সঠিক উচ্চারণ (IPA), বাংলা অর্থ ও বাক্যে প্রয়োগ শিখতে পারবে।</a:t>
            </a:r>
          </a:p>
        </p:txBody>
      </p:sp>
      <p:sp>
        <p:nvSpPr>
          <p:cNvPr id="21" name="TextBox 20"/>
          <p:cNvSpPr txBox="1"/>
          <p:nvPr/>
        </p:nvSpPr>
        <p:spPr>
          <a:xfrm>
            <a:off x="1343025" y="4762500"/>
            <a:ext cx="5540692" cy="257175"/>
          </a:xfrm>
          <a:prstGeom prst="rect">
            <a:avLst/>
          </a:prstGeom>
          <a:noFill/>
        </p:spPr>
        <p:txBody>
          <a:bodyPr wrap="square" lIns="0" tIns="0" rIns="0" bIns="0" anchor="t">
            <a:spAutoFit/>
          </a:bodyPr>
          <a:lstStyle/>
          <a:p>
            <a:pPr algn="l"/>
            <a:r>
              <a:rPr sz="1350" b="1" i="0" u="none">
                <a:solidFill>
                  <a:srgbClr val="0F172A"/>
                </a:solidFill>
                <a:latin typeface="Poppins"/>
              </a:rPr>
              <a:t>Solve Textbook Exercises &amp; Apply Critical Thinking</a:t>
            </a:r>
          </a:p>
        </p:txBody>
      </p:sp>
      <p:sp>
        <p:nvSpPr>
          <p:cNvPr id="22" name="TextBox 21"/>
          <p:cNvSpPr txBox="1"/>
          <p:nvPr/>
        </p:nvSpPr>
        <p:spPr>
          <a:xfrm>
            <a:off x="1343025" y="5019675"/>
            <a:ext cx="5276850" cy="238125"/>
          </a:xfrm>
          <a:prstGeom prst="rect">
            <a:avLst/>
          </a:prstGeom>
          <a:noFill/>
        </p:spPr>
        <p:txBody>
          <a:bodyPr wrap="square" lIns="0" tIns="0" rIns="0" bIns="0" anchor="t">
            <a:spAutoFit/>
          </a:bodyPr>
          <a:lstStyle/>
          <a:p>
            <a:pPr algn="l"/>
            <a:r>
              <a:rPr sz="1125" b="0" i="0" u="none">
                <a:solidFill>
                  <a:srgbClr val="64748B"/>
                </a:solidFill>
                <a:latin typeface="Hind Siliguri"/>
              </a:rPr>
              <a:t>পাঠ্যবইয়ের অনুশীলনীসমূহের উত্তর প্রদান করতে পারবে এবং উদ্ভাবনী চিন্তাভাবনা প্রয়োগ করতে পারবে।</a:t>
            </a:r>
          </a:p>
        </p:txBody>
      </p:sp>
      <p:sp>
        <p:nvSpPr>
          <p:cNvPr id="23" name="Rectangle 22"/>
          <p:cNvSpPr/>
          <p:nvPr/>
        </p:nvSpPr>
        <p:spPr>
          <a:xfrm>
            <a:off x="0" y="6477000"/>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457200" y="6572250"/>
            <a:ext cx="2114550" cy="190500"/>
          </a:xfrm>
          <a:prstGeom prst="rect">
            <a:avLst/>
          </a:prstGeom>
          <a:noFill/>
        </p:spPr>
        <p:txBody>
          <a:bodyPr wrap="square" lIns="0" tIns="0" rIns="0" bIns="0" anchor="t">
            <a:spAutoFit/>
          </a:bodyPr>
          <a:lstStyle/>
          <a:p>
            <a:pPr algn="l"/>
            <a:r>
              <a:rPr sz="975" b="0" i="0" u="none">
                <a:solidFill>
                  <a:srgbClr val="94A3B8"/>
                </a:solidFill>
                <a:latin typeface="Poppins"/>
              </a:rPr>
              <a:t>Unit 10, Lesson 4: A Summer Story</a:t>
            </a:r>
          </a:p>
        </p:txBody>
      </p:sp>
      <p:sp>
        <p:nvSpPr>
          <p:cNvPr id="25" name="TextBox 24"/>
          <p:cNvSpPr txBox="1"/>
          <p:nvPr/>
        </p:nvSpPr>
        <p:spPr>
          <a:xfrm>
            <a:off x="10515600" y="6572250"/>
            <a:ext cx="1314450" cy="190500"/>
          </a:xfrm>
          <a:prstGeom prst="rect">
            <a:avLst/>
          </a:prstGeom>
          <a:noFill/>
        </p:spPr>
        <p:txBody>
          <a:bodyPr wrap="square" lIns="0" tIns="0" rIns="0" bIns="0" anchor="t">
            <a:spAutoFit/>
          </a:bodyPr>
          <a:lstStyle/>
          <a:p>
            <a:pPr algn="l"/>
            <a:r>
              <a:rPr sz="975" b="0" i="0" u="none">
                <a:solidFill>
                  <a:srgbClr val="94A3B8"/>
                </a:solidFill>
                <a:latin typeface="Poppins"/>
              </a:rPr>
              <a:t>Learning Outcomes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DEEEF"/>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68000" y="200024"/>
            <a:ext cx="1066800"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191250" y="2462212"/>
            <a:ext cx="5543550" cy="2495550"/>
          </a:xfrm>
          <a:prstGeom prst="roundRect">
            <a:avLst>
              <a:gd name="adj" fmla="val 458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457200" y="3899445"/>
            <a:ext cx="5543550" cy="781050"/>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457200" y="3899445"/>
            <a:ext cx="38100" cy="78105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6429375" y="2662237"/>
            <a:ext cx="5067300" cy="1714500"/>
          </a:xfrm>
          <a:prstGeom prst="rect">
            <a:avLst/>
          </a:prstGeom>
        </p:spPr>
      </p:pic>
      <p:sp>
        <p:nvSpPr>
          <p:cNvPr id="9" name="TextBox 8"/>
          <p:cNvSpPr txBox="1"/>
          <p:nvPr/>
        </p:nvSpPr>
        <p:spPr>
          <a:xfrm>
            <a:off x="457200" y="190499"/>
            <a:ext cx="6107906" cy="333375"/>
          </a:xfrm>
          <a:prstGeom prst="rect">
            <a:avLst/>
          </a:prstGeom>
          <a:noFill/>
        </p:spPr>
        <p:txBody>
          <a:bodyPr wrap="none" lIns="0" tIns="0" rIns="0" bIns="0" anchor="t">
            <a:spAutoFit/>
          </a:bodyPr>
          <a:lstStyle/>
          <a:p>
            <a:pPr algn="l"/>
            <a:r>
              <a:rPr sz="1800" b="1" i="0" u="none">
                <a:solidFill>
                  <a:srgbClr val="0F172A"/>
                </a:solidFill>
                <a:latin typeface="Poppins"/>
              </a:rPr>
              <a:t>Topic Discovery: What is the Story About?</a:t>
            </a:r>
          </a:p>
        </p:txBody>
      </p:sp>
      <p:sp>
        <p:nvSpPr>
          <p:cNvPr id="10" name="TextBox 9"/>
          <p:cNvSpPr txBox="1"/>
          <p:nvPr/>
        </p:nvSpPr>
        <p:spPr>
          <a:xfrm>
            <a:off x="10820400" y="257174"/>
            <a:ext cx="857250" cy="200025"/>
          </a:xfrm>
          <a:prstGeom prst="rect">
            <a:avLst/>
          </a:prstGeom>
          <a:noFill/>
        </p:spPr>
        <p:txBody>
          <a:bodyPr wrap="square" lIns="0" tIns="0" rIns="0" bIns="0" anchor="t">
            <a:spAutoFit/>
          </a:bodyPr>
          <a:lstStyle/>
          <a:p>
            <a:pPr algn="l"/>
            <a:r>
              <a:rPr sz="1050" b="1" i="0" u="none">
                <a:solidFill>
                  <a:srgbClr val="FFFFFF"/>
                </a:solidFill>
                <a:latin typeface="Poppins"/>
              </a:rPr>
              <a:t>Slide 4 / 25</a:t>
            </a:r>
          </a:p>
        </p:txBody>
      </p:sp>
      <p:sp>
        <p:nvSpPr>
          <p:cNvPr id="11" name="TextBox 10"/>
          <p:cNvSpPr txBox="1"/>
          <p:nvPr/>
        </p:nvSpPr>
        <p:spPr>
          <a:xfrm>
            <a:off x="457200" y="2587079"/>
            <a:ext cx="5920740" cy="314325"/>
          </a:xfrm>
          <a:prstGeom prst="rect">
            <a:avLst/>
          </a:prstGeom>
          <a:noFill/>
        </p:spPr>
        <p:txBody>
          <a:bodyPr wrap="square" lIns="0" tIns="0" rIns="0" bIns="0" anchor="t">
            <a:spAutoFit/>
          </a:bodyPr>
          <a:lstStyle/>
          <a:p>
            <a:pPr algn="l"/>
            <a:r>
              <a:rPr sz="1650" b="1" i="0" u="none">
                <a:solidFill>
                  <a:srgbClr val="0F172A"/>
                </a:solidFill>
                <a:latin typeface="Poppins"/>
              </a:rPr>
              <a:t>Fable Adaptation: The Clever Crow</a:t>
            </a:r>
          </a:p>
        </p:txBody>
      </p:sp>
      <p:sp>
        <p:nvSpPr>
          <p:cNvPr id="12" name="TextBox 11"/>
          <p:cNvSpPr txBox="1"/>
          <p:nvPr/>
        </p:nvSpPr>
        <p:spPr>
          <a:xfrm>
            <a:off x="457200" y="3015704"/>
            <a:ext cx="5638800" cy="731341"/>
          </a:xfrm>
          <a:prstGeom prst="rect">
            <a:avLst/>
          </a:prstGeom>
          <a:noFill/>
        </p:spPr>
        <p:txBody>
          <a:bodyPr wrap="square" lIns="0" tIns="0" rIns="0" bIns="0" anchor="t">
            <a:spAutoFit/>
          </a:bodyPr>
          <a:lstStyle/>
          <a:p>
            <a:pPr algn="l">
              <a:lnSpc>
                <a:spcPts val="1920"/>
              </a:lnSpc>
            </a:pPr>
            <a:r>
              <a:rPr sz="1200" b="0" i="0" u="none">
                <a:solidFill>
                  <a:srgbClr val="475569"/>
                </a:solidFill>
                <a:latin typeface="Hind Siliguri"/>
              </a:rPr>
              <a:t>গল্পটি ঈশপের বিখ্যাত 'বুদ্ধিমান কাক'-এর গল্পের একটি আধুনিক ও হাস্যরসাত্মক সংস্করণ। এখানে প্রখর গ্রীষ্মের দিনে তৃষ্ণার্ত কাক প্রথাগত নুড়িপাথরের পদ্ধতির ঝুঁকি এড়িয়ে আধুনিক মানুষ উদ্ভাবিত 'স্ট্র' (Straw) ব্যবহার করে বোতল থেকে পানি পান করে।</a:t>
            </a:r>
          </a:p>
        </p:txBody>
      </p:sp>
      <p:sp>
        <p:nvSpPr>
          <p:cNvPr id="13" name="TextBox 12"/>
          <p:cNvSpPr txBox="1"/>
          <p:nvPr/>
        </p:nvSpPr>
        <p:spPr>
          <a:xfrm>
            <a:off x="647700" y="4051845"/>
            <a:ext cx="5257800" cy="476250"/>
          </a:xfrm>
          <a:prstGeom prst="rect">
            <a:avLst/>
          </a:prstGeom>
          <a:noFill/>
        </p:spPr>
        <p:txBody>
          <a:bodyPr wrap="square" lIns="0" tIns="0" rIns="0" bIns="0" anchor="t">
            <a:spAutoFit/>
          </a:bodyPr>
          <a:lstStyle/>
          <a:p>
            <a:pPr algn="l"/>
            <a:r>
              <a:rPr sz="1200" b="1" i="0" u="none">
                <a:solidFill>
                  <a:srgbClr val="0284C7"/>
                </a:solidFill>
                <a:latin typeface="Poppins"/>
              </a:rPr>
              <a:t>Theme Focus:</a:t>
            </a:r>
            <a:r>
              <a:rPr sz="1200" b="0" i="0" u="none">
                <a:solidFill>
                  <a:srgbClr val="1E293B"/>
                </a:solidFill>
                <a:latin typeface="Poppins"/>
              </a:rPr>
              <a:t> Critical thinking, problem-solving, and adaptation to modern tools.</a:t>
            </a:r>
          </a:p>
        </p:txBody>
      </p:sp>
      <p:sp>
        <p:nvSpPr>
          <p:cNvPr id="14" name="TextBox 13"/>
          <p:cNvSpPr txBox="1"/>
          <p:nvPr/>
        </p:nvSpPr>
        <p:spPr>
          <a:xfrm>
            <a:off x="5795962" y="4557712"/>
            <a:ext cx="6334125" cy="200025"/>
          </a:xfrm>
          <a:prstGeom prst="rect">
            <a:avLst/>
          </a:prstGeom>
          <a:noFill/>
        </p:spPr>
        <p:txBody>
          <a:bodyPr wrap="square" lIns="0" tIns="0" rIns="0" bIns="0" anchor="t">
            <a:spAutoFit/>
          </a:bodyPr>
          <a:lstStyle/>
          <a:p>
            <a:pPr algn="ctr"/>
            <a:r>
              <a:rPr sz="1050" b="0" i="1" u="none">
                <a:solidFill>
                  <a:srgbClr val="64748B"/>
                </a:solidFill>
                <a:latin typeface="Poppins"/>
              </a:rPr>
              <a:t>The clever crow using a straw in the bottle</a:t>
            </a:r>
          </a:p>
        </p:txBody>
      </p:sp>
      <p:sp>
        <p:nvSpPr>
          <p:cNvPr id="15" name="Rectangle 14"/>
          <p:cNvSpPr/>
          <p:nvPr/>
        </p:nvSpPr>
        <p:spPr>
          <a:xfrm>
            <a:off x="0" y="6477000"/>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57200" y="6572250"/>
            <a:ext cx="2114550" cy="190500"/>
          </a:xfrm>
          <a:prstGeom prst="rect">
            <a:avLst/>
          </a:prstGeom>
          <a:noFill/>
        </p:spPr>
        <p:txBody>
          <a:bodyPr wrap="square" lIns="0" tIns="0" rIns="0" bIns="0" anchor="t">
            <a:spAutoFit/>
          </a:bodyPr>
          <a:lstStyle/>
          <a:p>
            <a:pPr algn="l"/>
            <a:r>
              <a:rPr sz="975" b="0" i="0" u="none">
                <a:solidFill>
                  <a:srgbClr val="94A3B8"/>
                </a:solidFill>
                <a:latin typeface="Poppins"/>
              </a:rPr>
              <a:t>Unit 10, Lesson 4: A Summer Story</a:t>
            </a:r>
          </a:p>
        </p:txBody>
      </p:sp>
      <p:sp>
        <p:nvSpPr>
          <p:cNvPr id="17" name="TextBox 16"/>
          <p:cNvSpPr txBox="1"/>
          <p:nvPr/>
        </p:nvSpPr>
        <p:spPr>
          <a:xfrm>
            <a:off x="10753725" y="6572250"/>
            <a:ext cx="1076325" cy="190500"/>
          </a:xfrm>
          <a:prstGeom prst="rect">
            <a:avLst/>
          </a:prstGeom>
          <a:noFill/>
        </p:spPr>
        <p:txBody>
          <a:bodyPr wrap="square" lIns="0" tIns="0" rIns="0" bIns="0" anchor="t">
            <a:spAutoFit/>
          </a:bodyPr>
          <a:lstStyle/>
          <a:p>
            <a:pPr algn="l"/>
            <a:r>
              <a:rPr sz="975" b="0" i="0" u="none">
                <a:solidFill>
                  <a:srgbClr val="94A3B8"/>
                </a:solidFill>
                <a:latin typeface="Poppins"/>
              </a:rPr>
              <a:t>Topic Discovery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77525" y="200025"/>
            <a:ext cx="1057275"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571750"/>
            <a:ext cx="5543550" cy="2276475"/>
          </a:xfrm>
          <a:prstGeom prst="roundRect">
            <a:avLst>
              <a:gd name="adj" fmla="val 502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191250" y="2262187"/>
            <a:ext cx="5543550" cy="2895600"/>
          </a:xfrm>
          <a:prstGeom prst="roundRect">
            <a:avLst>
              <a:gd name="adj" fmla="val 3947"/>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95325" y="4029075"/>
            <a:ext cx="5067300" cy="9525"/>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6429375" y="2462212"/>
            <a:ext cx="5067300" cy="2095500"/>
          </a:xfrm>
          <a:prstGeom prst="rect">
            <a:avLst/>
          </a:prstGeom>
        </p:spPr>
      </p:pic>
      <p:sp>
        <p:nvSpPr>
          <p:cNvPr id="9" name="TextBox 8"/>
          <p:cNvSpPr txBox="1"/>
          <p:nvPr/>
        </p:nvSpPr>
        <p:spPr>
          <a:xfrm>
            <a:off x="457200" y="190500"/>
            <a:ext cx="3833812" cy="333375"/>
          </a:xfrm>
          <a:prstGeom prst="rect">
            <a:avLst/>
          </a:prstGeom>
          <a:noFill/>
        </p:spPr>
        <p:txBody>
          <a:bodyPr wrap="none" lIns="0" tIns="0" rIns="0" bIns="0" anchor="t">
            <a:spAutoFit/>
          </a:bodyPr>
          <a:lstStyle/>
          <a:p>
            <a:pPr algn="l"/>
            <a:r>
              <a:rPr sz="1800" b="1" i="0" u="none">
                <a:solidFill>
                  <a:srgbClr val="0F172A"/>
                </a:solidFill>
                <a:latin typeface="Poppins"/>
              </a:rPr>
              <a:t>Vocabulary Analysis (1/8)</a:t>
            </a:r>
          </a:p>
        </p:txBody>
      </p:sp>
      <p:sp>
        <p:nvSpPr>
          <p:cNvPr id="10" name="TextBox 9"/>
          <p:cNvSpPr txBox="1"/>
          <p:nvPr/>
        </p:nvSpPr>
        <p:spPr>
          <a:xfrm>
            <a:off x="10829925" y="257175"/>
            <a:ext cx="847725" cy="200025"/>
          </a:xfrm>
          <a:prstGeom prst="rect">
            <a:avLst/>
          </a:prstGeom>
          <a:noFill/>
        </p:spPr>
        <p:txBody>
          <a:bodyPr wrap="square" lIns="0" tIns="0" rIns="0" bIns="0" anchor="t">
            <a:spAutoFit/>
          </a:bodyPr>
          <a:lstStyle/>
          <a:p>
            <a:pPr algn="l"/>
            <a:r>
              <a:rPr sz="1050" b="1" i="0" u="none">
                <a:solidFill>
                  <a:srgbClr val="FFFFFF"/>
                </a:solidFill>
                <a:latin typeface="Poppins"/>
              </a:rPr>
              <a:t>Slide 5 / 25</a:t>
            </a:r>
          </a:p>
        </p:txBody>
      </p:sp>
      <p:sp>
        <p:nvSpPr>
          <p:cNvPr id="11" name="TextBox 10"/>
          <p:cNvSpPr txBox="1"/>
          <p:nvPr/>
        </p:nvSpPr>
        <p:spPr>
          <a:xfrm>
            <a:off x="695325" y="2771775"/>
            <a:ext cx="5420677" cy="457200"/>
          </a:xfrm>
          <a:prstGeom prst="rect">
            <a:avLst/>
          </a:prstGeom>
          <a:noFill/>
        </p:spPr>
        <p:txBody>
          <a:bodyPr wrap="square" lIns="0" tIns="0" rIns="0" bIns="0" anchor="t">
            <a:spAutoFit/>
          </a:bodyPr>
          <a:lstStyle/>
          <a:p>
            <a:pPr algn="l"/>
            <a:r>
              <a:rPr sz="2400" b="1" i="0" u="none">
                <a:solidFill>
                  <a:srgbClr val="0F172A"/>
                </a:solidFill>
                <a:latin typeface="Poppins"/>
              </a:rPr>
              <a:t>1. Barren</a:t>
            </a:r>
          </a:p>
        </p:txBody>
      </p:sp>
      <p:sp>
        <p:nvSpPr>
          <p:cNvPr id="12" name="TextBox 11"/>
          <p:cNvSpPr txBox="1"/>
          <p:nvPr/>
        </p:nvSpPr>
        <p:spPr>
          <a:xfrm>
            <a:off x="695325" y="3305175"/>
            <a:ext cx="6334125" cy="180975"/>
          </a:xfrm>
          <a:prstGeom prst="rect">
            <a:avLst/>
          </a:prstGeom>
          <a:noFill/>
        </p:spPr>
        <p:txBody>
          <a:bodyPr wrap="none" lIns="0" tIns="0" rIns="0" bIns="0" anchor="t">
            <a:spAutoFit/>
          </a:bodyPr>
          <a:lstStyle/>
          <a:p>
            <a:pPr algn="l"/>
            <a:r>
              <a:rPr sz="1200" b="1" i="0" u="none">
                <a:solidFill>
                  <a:srgbClr val="0284C7"/>
                </a:solidFill>
                <a:latin typeface="monospace"/>
              </a:rPr>
              <a:t>/ˈbær.ən/ (Adjective)</a:t>
            </a:r>
          </a:p>
        </p:txBody>
      </p:sp>
      <p:sp>
        <p:nvSpPr>
          <p:cNvPr id="13" name="TextBox 12"/>
          <p:cNvSpPr txBox="1"/>
          <p:nvPr/>
        </p:nvSpPr>
        <p:spPr>
          <a:xfrm>
            <a:off x="695325" y="3600450"/>
            <a:ext cx="5162550" cy="276225"/>
          </a:xfrm>
          <a:prstGeom prst="rect">
            <a:avLst/>
          </a:prstGeom>
          <a:noFill/>
        </p:spPr>
        <p:txBody>
          <a:bodyPr wrap="square" lIns="0" tIns="0" rIns="0" bIns="0" anchor="t">
            <a:spAutoFit/>
          </a:bodyPr>
          <a:lstStyle/>
          <a:p>
            <a:pPr algn="l"/>
            <a:r>
              <a:rPr sz="1350" b="1" i="0" u="none">
                <a:solidFill>
                  <a:srgbClr val="1E293B"/>
                </a:solidFill>
                <a:latin typeface="Hind Siliguri"/>
              </a:rPr>
              <a:t>বাংলা অর্থ:</a:t>
            </a:r>
            <a:r>
              <a:rPr sz="1350" b="0" i="0" u="none">
                <a:solidFill>
                  <a:srgbClr val="1E293B"/>
                </a:solidFill>
                <a:latin typeface="Hind Siliguri"/>
              </a:rPr>
              <a:t> অনাবাদী, শুষ্ক, অনুর্বর মাঠ</a:t>
            </a:r>
          </a:p>
        </p:txBody>
      </p:sp>
      <p:sp>
        <p:nvSpPr>
          <p:cNvPr id="14" name="TextBox 13"/>
          <p:cNvSpPr txBox="1"/>
          <p:nvPr/>
        </p:nvSpPr>
        <p:spPr>
          <a:xfrm>
            <a:off x="695325" y="4191000"/>
            <a:ext cx="516255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Poppins"/>
              </a:rPr>
              <a:t>Sentence Example:</a:t>
            </a:r>
            <a:r>
              <a:t>
</a:t>
            </a:r>
            <a:r>
              <a:rPr sz="1200" b="1" i="1" u="none">
                <a:solidFill>
                  <a:srgbClr val="334155"/>
                </a:solidFill>
                <a:latin typeface="Poppins"/>
              </a:rPr>
              <a:t>"The crow flew over a dry and barren land in search of water."</a:t>
            </a:r>
          </a:p>
        </p:txBody>
      </p:sp>
      <p:sp>
        <p:nvSpPr>
          <p:cNvPr id="15" name="TextBox 14"/>
          <p:cNvSpPr txBox="1"/>
          <p:nvPr/>
        </p:nvSpPr>
        <p:spPr>
          <a:xfrm>
            <a:off x="5795962" y="4738687"/>
            <a:ext cx="6334125" cy="219075"/>
          </a:xfrm>
          <a:prstGeom prst="rect">
            <a:avLst/>
          </a:prstGeom>
          <a:noFill/>
        </p:spPr>
        <p:txBody>
          <a:bodyPr wrap="square" lIns="0" tIns="0" rIns="0" bIns="0" anchor="t">
            <a:spAutoFit/>
          </a:bodyPr>
          <a:lstStyle/>
          <a:p>
            <a:pPr algn="ctr"/>
            <a:r>
              <a:rPr sz="1050" b="0" i="0" u="none">
                <a:solidFill>
                  <a:srgbClr val="64748B"/>
                </a:solidFill>
                <a:latin typeface="Hind Siliguri"/>
              </a:rPr>
              <a:t>শুষ্ক ও অনাবাদী ভূমি (Barren Land)</a:t>
            </a:r>
          </a:p>
        </p:txBody>
      </p:sp>
      <p:sp>
        <p:nvSpPr>
          <p:cNvPr id="16" name="Rectangle 15"/>
          <p:cNvSpPr/>
          <p:nvPr/>
        </p:nvSpPr>
        <p:spPr>
          <a:xfrm>
            <a:off x="0" y="6477000"/>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57200" y="6572250"/>
            <a:ext cx="2238375" cy="190500"/>
          </a:xfrm>
          <a:prstGeom prst="rect">
            <a:avLst/>
          </a:prstGeom>
          <a:noFill/>
        </p:spPr>
        <p:txBody>
          <a:bodyPr wrap="square" lIns="0" tIns="0" rIns="0" bIns="0" anchor="t">
            <a:spAutoFit/>
          </a:bodyPr>
          <a:lstStyle/>
          <a:p>
            <a:pPr algn="l"/>
            <a:r>
              <a:rPr sz="975" b="0" i="0" u="none">
                <a:solidFill>
                  <a:srgbClr val="94A3B8"/>
                </a:solidFill>
                <a:latin typeface="Poppins"/>
              </a:rPr>
              <a:t>Class 8 English • Key Word Analysis</a:t>
            </a:r>
          </a:p>
        </p:txBody>
      </p:sp>
      <p:sp>
        <p:nvSpPr>
          <p:cNvPr id="18" name="TextBox 17"/>
          <p:cNvSpPr txBox="1"/>
          <p:nvPr/>
        </p:nvSpPr>
        <p:spPr>
          <a:xfrm>
            <a:off x="11315700" y="6572250"/>
            <a:ext cx="514350" cy="190500"/>
          </a:xfrm>
          <a:prstGeom prst="rect">
            <a:avLst/>
          </a:prstGeom>
          <a:noFill/>
        </p:spPr>
        <p:txBody>
          <a:bodyPr wrap="square" lIns="0" tIns="0" rIns="0" bIns="0" anchor="t">
            <a:spAutoFit/>
          </a:bodyPr>
          <a:lstStyle/>
          <a:p>
            <a:pPr algn="l"/>
            <a:r>
              <a:rPr sz="975" b="0" i="0" u="none">
                <a:solidFill>
                  <a:srgbClr val="94A3B8"/>
                </a:solidFill>
                <a:latin typeface="Poppins"/>
              </a:rPr>
              <a:t>Barren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DEEEF"/>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77525" y="200024"/>
            <a:ext cx="1057275"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571750"/>
            <a:ext cx="5543550" cy="2276475"/>
          </a:xfrm>
          <a:prstGeom prst="roundRect">
            <a:avLst>
              <a:gd name="adj" fmla="val 502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191250" y="2590800"/>
            <a:ext cx="5543550" cy="2238375"/>
          </a:xfrm>
          <a:prstGeom prst="roundRect">
            <a:avLst>
              <a:gd name="adj" fmla="val 5106"/>
            </a:avLst>
          </a:prstGeom>
          <a:solidFill>
            <a:srgbClr val="FFF7ED"/>
          </a:solidFill>
          <a:ln w="9525">
            <a:solidFill>
              <a:srgbClr val="FFED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95325" y="4029075"/>
            <a:ext cx="5067300" cy="9525"/>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8486775" y="2981325"/>
            <a:ext cx="952500" cy="762000"/>
          </a:xfrm>
          <a:prstGeom prst="rect">
            <a:avLst/>
          </a:prstGeom>
        </p:spPr>
      </p:pic>
      <p:sp>
        <p:nvSpPr>
          <p:cNvPr id="9" name="TextBox 8"/>
          <p:cNvSpPr txBox="1"/>
          <p:nvPr/>
        </p:nvSpPr>
        <p:spPr>
          <a:xfrm>
            <a:off x="457200" y="190499"/>
            <a:ext cx="3893343" cy="333375"/>
          </a:xfrm>
          <a:prstGeom prst="rect">
            <a:avLst/>
          </a:prstGeom>
          <a:noFill/>
        </p:spPr>
        <p:txBody>
          <a:bodyPr wrap="none" lIns="0" tIns="0" rIns="0" bIns="0" anchor="t">
            <a:spAutoFit/>
          </a:bodyPr>
          <a:lstStyle/>
          <a:p>
            <a:pPr algn="l"/>
            <a:r>
              <a:rPr sz="1800" b="1" i="0" u="none">
                <a:solidFill>
                  <a:srgbClr val="0F172A"/>
                </a:solidFill>
                <a:latin typeface="Poppins"/>
              </a:rPr>
              <a:t>Vocabulary Analysis (2/8)</a:t>
            </a:r>
          </a:p>
        </p:txBody>
      </p:sp>
      <p:sp>
        <p:nvSpPr>
          <p:cNvPr id="10" name="TextBox 9"/>
          <p:cNvSpPr txBox="1"/>
          <p:nvPr/>
        </p:nvSpPr>
        <p:spPr>
          <a:xfrm>
            <a:off x="10829925" y="257174"/>
            <a:ext cx="847725" cy="200025"/>
          </a:xfrm>
          <a:prstGeom prst="rect">
            <a:avLst/>
          </a:prstGeom>
          <a:noFill/>
        </p:spPr>
        <p:txBody>
          <a:bodyPr wrap="square" lIns="0" tIns="0" rIns="0" bIns="0" anchor="t">
            <a:spAutoFit/>
          </a:bodyPr>
          <a:lstStyle/>
          <a:p>
            <a:pPr algn="l"/>
            <a:r>
              <a:rPr sz="1050" b="1" i="0" u="none">
                <a:solidFill>
                  <a:srgbClr val="FFFFFF"/>
                </a:solidFill>
                <a:latin typeface="Poppins"/>
              </a:rPr>
              <a:t>Slide 6 / 25</a:t>
            </a:r>
          </a:p>
        </p:txBody>
      </p:sp>
      <p:sp>
        <p:nvSpPr>
          <p:cNvPr id="11" name="TextBox 10"/>
          <p:cNvSpPr txBox="1"/>
          <p:nvPr/>
        </p:nvSpPr>
        <p:spPr>
          <a:xfrm>
            <a:off x="695325" y="2771775"/>
            <a:ext cx="5420677" cy="457200"/>
          </a:xfrm>
          <a:prstGeom prst="rect">
            <a:avLst/>
          </a:prstGeom>
          <a:noFill/>
        </p:spPr>
        <p:txBody>
          <a:bodyPr wrap="square" lIns="0" tIns="0" rIns="0" bIns="0" anchor="t">
            <a:spAutoFit/>
          </a:bodyPr>
          <a:lstStyle/>
          <a:p>
            <a:pPr algn="l"/>
            <a:r>
              <a:rPr sz="2400" b="1" i="0" u="none">
                <a:solidFill>
                  <a:srgbClr val="0F172A"/>
                </a:solidFill>
                <a:latin typeface="Poppins"/>
              </a:rPr>
              <a:t>2. Scarce</a:t>
            </a:r>
          </a:p>
        </p:txBody>
      </p:sp>
      <p:sp>
        <p:nvSpPr>
          <p:cNvPr id="12" name="TextBox 11"/>
          <p:cNvSpPr txBox="1"/>
          <p:nvPr/>
        </p:nvSpPr>
        <p:spPr>
          <a:xfrm>
            <a:off x="695325" y="3305175"/>
            <a:ext cx="6334125" cy="180975"/>
          </a:xfrm>
          <a:prstGeom prst="rect">
            <a:avLst/>
          </a:prstGeom>
          <a:noFill/>
        </p:spPr>
        <p:txBody>
          <a:bodyPr wrap="none" lIns="0" tIns="0" rIns="0" bIns="0" anchor="t">
            <a:spAutoFit/>
          </a:bodyPr>
          <a:lstStyle/>
          <a:p>
            <a:pPr algn="l"/>
            <a:r>
              <a:rPr sz="1200" b="1" i="0" u="none">
                <a:solidFill>
                  <a:srgbClr val="0284C7"/>
                </a:solidFill>
                <a:latin typeface="monospace"/>
              </a:rPr>
              <a:t>/skeəs/ (Adjective)</a:t>
            </a:r>
          </a:p>
        </p:txBody>
      </p:sp>
      <p:sp>
        <p:nvSpPr>
          <p:cNvPr id="13" name="TextBox 12"/>
          <p:cNvSpPr txBox="1"/>
          <p:nvPr/>
        </p:nvSpPr>
        <p:spPr>
          <a:xfrm>
            <a:off x="695325" y="3600450"/>
            <a:ext cx="5162550" cy="276225"/>
          </a:xfrm>
          <a:prstGeom prst="rect">
            <a:avLst/>
          </a:prstGeom>
          <a:noFill/>
        </p:spPr>
        <p:txBody>
          <a:bodyPr wrap="square" lIns="0" tIns="0" rIns="0" bIns="0" anchor="t">
            <a:spAutoFit/>
          </a:bodyPr>
          <a:lstStyle/>
          <a:p>
            <a:pPr algn="l"/>
            <a:r>
              <a:rPr sz="1350" b="1" i="0" u="none">
                <a:solidFill>
                  <a:srgbClr val="1E293B"/>
                </a:solidFill>
                <a:latin typeface="Hind Siliguri"/>
              </a:rPr>
              <a:t>বাংলা অর্থ:</a:t>
            </a:r>
            <a:r>
              <a:rPr sz="1350" b="0" i="0" u="none">
                <a:solidFill>
                  <a:srgbClr val="1E293B"/>
                </a:solidFill>
                <a:latin typeface="Hind Siliguri"/>
              </a:rPr>
              <a:t> অপ্রতুল, দুর্লভ, দুষ্প্রাপ্য</a:t>
            </a:r>
          </a:p>
        </p:txBody>
      </p:sp>
      <p:sp>
        <p:nvSpPr>
          <p:cNvPr id="14" name="TextBox 13"/>
          <p:cNvSpPr txBox="1"/>
          <p:nvPr/>
        </p:nvSpPr>
        <p:spPr>
          <a:xfrm>
            <a:off x="695325" y="4191000"/>
            <a:ext cx="516255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Poppins"/>
              </a:rPr>
              <a:t>Sentence Example:</a:t>
            </a:r>
            <a:r>
              <a:t>
</a:t>
            </a:r>
            <a:r>
              <a:rPr sz="1200" b="1" i="1" u="none">
                <a:solidFill>
                  <a:srgbClr val="334155"/>
                </a:solidFill>
                <a:latin typeface="Poppins"/>
              </a:rPr>
              <a:t>"Water becomes scarce in the scorching heat of July."</a:t>
            </a:r>
          </a:p>
        </p:txBody>
      </p:sp>
      <p:sp>
        <p:nvSpPr>
          <p:cNvPr id="15" name="TextBox 14"/>
          <p:cNvSpPr txBox="1"/>
          <p:nvPr/>
        </p:nvSpPr>
        <p:spPr>
          <a:xfrm>
            <a:off x="5860256" y="3933825"/>
            <a:ext cx="6205537" cy="304800"/>
          </a:xfrm>
          <a:prstGeom prst="rect">
            <a:avLst/>
          </a:prstGeom>
          <a:noFill/>
        </p:spPr>
        <p:txBody>
          <a:bodyPr wrap="square" lIns="0" tIns="0" rIns="0" bIns="0" anchor="t">
            <a:spAutoFit/>
          </a:bodyPr>
          <a:lstStyle/>
          <a:p>
            <a:pPr algn="ctr"/>
            <a:r>
              <a:rPr sz="1500" b="1" i="0" u="none">
                <a:solidFill>
                  <a:srgbClr val="9A3412"/>
                </a:solidFill>
                <a:latin typeface="Hind Siliguri"/>
              </a:rPr>
              <a:t>পানির তীব্র সংকট</a:t>
            </a:r>
          </a:p>
        </p:txBody>
      </p:sp>
      <p:sp>
        <p:nvSpPr>
          <p:cNvPr id="16" name="TextBox 15"/>
          <p:cNvSpPr txBox="1"/>
          <p:nvPr/>
        </p:nvSpPr>
        <p:spPr>
          <a:xfrm>
            <a:off x="5986462" y="4238625"/>
            <a:ext cx="5953125" cy="200025"/>
          </a:xfrm>
          <a:prstGeom prst="rect">
            <a:avLst/>
          </a:prstGeom>
          <a:noFill/>
        </p:spPr>
        <p:txBody>
          <a:bodyPr wrap="square" lIns="0" tIns="0" rIns="0" bIns="0" anchor="t">
            <a:spAutoFit/>
          </a:bodyPr>
          <a:lstStyle/>
          <a:p>
            <a:pPr algn="ctr"/>
            <a:r>
              <a:rPr sz="1050" b="0" i="0" u="none">
                <a:solidFill>
                  <a:srgbClr val="C2410C"/>
                </a:solidFill>
                <a:latin typeface="Poppins"/>
              </a:rPr>
              <a:t>Scarcity of Drinking Water</a:t>
            </a:r>
          </a:p>
        </p:txBody>
      </p:sp>
      <p:sp>
        <p:nvSpPr>
          <p:cNvPr id="17" name="Rectangle 16"/>
          <p:cNvSpPr/>
          <p:nvPr/>
        </p:nvSpPr>
        <p:spPr>
          <a:xfrm>
            <a:off x="0" y="6477000"/>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57200" y="6572250"/>
            <a:ext cx="2238375" cy="190500"/>
          </a:xfrm>
          <a:prstGeom prst="rect">
            <a:avLst/>
          </a:prstGeom>
          <a:noFill/>
        </p:spPr>
        <p:txBody>
          <a:bodyPr wrap="square" lIns="0" tIns="0" rIns="0" bIns="0" anchor="t">
            <a:spAutoFit/>
          </a:bodyPr>
          <a:lstStyle/>
          <a:p>
            <a:pPr algn="l"/>
            <a:r>
              <a:rPr sz="975" b="0" i="0" u="none">
                <a:solidFill>
                  <a:srgbClr val="94A3B8"/>
                </a:solidFill>
                <a:latin typeface="Poppins"/>
              </a:rPr>
              <a:t>Class 8 English • Key Word Analysis</a:t>
            </a:r>
          </a:p>
        </p:txBody>
      </p:sp>
      <p:sp>
        <p:nvSpPr>
          <p:cNvPr id="19" name="TextBox 18"/>
          <p:cNvSpPr txBox="1"/>
          <p:nvPr/>
        </p:nvSpPr>
        <p:spPr>
          <a:xfrm>
            <a:off x="11287125" y="6572250"/>
            <a:ext cx="542925" cy="190500"/>
          </a:xfrm>
          <a:prstGeom prst="rect">
            <a:avLst/>
          </a:prstGeom>
          <a:noFill/>
        </p:spPr>
        <p:txBody>
          <a:bodyPr wrap="square" lIns="0" tIns="0" rIns="0" bIns="0" anchor="t">
            <a:spAutoFit/>
          </a:bodyPr>
          <a:lstStyle/>
          <a:p>
            <a:pPr algn="l"/>
            <a:r>
              <a:rPr sz="975" b="0" i="0" u="none">
                <a:solidFill>
                  <a:srgbClr val="94A3B8"/>
                </a:solidFill>
                <a:latin typeface="Poppins"/>
              </a:rPr>
              <a:t>Scarce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DEEEF"/>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77525" y="200024"/>
            <a:ext cx="1057275"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571749"/>
            <a:ext cx="5543550" cy="2276475"/>
          </a:xfrm>
          <a:prstGeom prst="roundRect">
            <a:avLst>
              <a:gd name="adj" fmla="val 502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191250" y="2590799"/>
            <a:ext cx="5543550" cy="2238375"/>
          </a:xfrm>
          <a:prstGeom prst="roundRect">
            <a:avLst>
              <a:gd name="adj" fmla="val 5106"/>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95325" y="4029074"/>
            <a:ext cx="5067300" cy="9525"/>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8629650" y="2981324"/>
            <a:ext cx="666750" cy="762000"/>
          </a:xfrm>
          <a:prstGeom prst="rect">
            <a:avLst/>
          </a:prstGeom>
        </p:spPr>
      </p:pic>
      <p:sp>
        <p:nvSpPr>
          <p:cNvPr id="9" name="TextBox 8"/>
          <p:cNvSpPr txBox="1"/>
          <p:nvPr/>
        </p:nvSpPr>
        <p:spPr>
          <a:xfrm>
            <a:off x="457200" y="190499"/>
            <a:ext cx="3893343" cy="333375"/>
          </a:xfrm>
          <a:prstGeom prst="rect">
            <a:avLst/>
          </a:prstGeom>
          <a:noFill/>
        </p:spPr>
        <p:txBody>
          <a:bodyPr wrap="none" lIns="0" tIns="0" rIns="0" bIns="0" anchor="t">
            <a:spAutoFit/>
          </a:bodyPr>
          <a:lstStyle/>
          <a:p>
            <a:pPr algn="l"/>
            <a:r>
              <a:rPr sz="1800" b="1" i="0" u="none">
                <a:solidFill>
                  <a:srgbClr val="0F172A"/>
                </a:solidFill>
                <a:latin typeface="Poppins"/>
              </a:rPr>
              <a:t>Vocabulary Analysis (3/8)</a:t>
            </a:r>
          </a:p>
        </p:txBody>
      </p:sp>
      <p:sp>
        <p:nvSpPr>
          <p:cNvPr id="10" name="TextBox 9"/>
          <p:cNvSpPr txBox="1"/>
          <p:nvPr/>
        </p:nvSpPr>
        <p:spPr>
          <a:xfrm>
            <a:off x="10829925" y="257174"/>
            <a:ext cx="847725" cy="200025"/>
          </a:xfrm>
          <a:prstGeom prst="rect">
            <a:avLst/>
          </a:prstGeom>
          <a:noFill/>
        </p:spPr>
        <p:txBody>
          <a:bodyPr wrap="square" lIns="0" tIns="0" rIns="0" bIns="0" anchor="t">
            <a:spAutoFit/>
          </a:bodyPr>
          <a:lstStyle/>
          <a:p>
            <a:pPr algn="l"/>
            <a:r>
              <a:rPr sz="1050" b="1" i="0" u="none">
                <a:solidFill>
                  <a:srgbClr val="FFFFFF"/>
                </a:solidFill>
                <a:latin typeface="Poppins"/>
              </a:rPr>
              <a:t>Slide 7 / 25</a:t>
            </a:r>
          </a:p>
        </p:txBody>
      </p:sp>
      <p:sp>
        <p:nvSpPr>
          <p:cNvPr id="11" name="TextBox 10"/>
          <p:cNvSpPr txBox="1"/>
          <p:nvPr/>
        </p:nvSpPr>
        <p:spPr>
          <a:xfrm>
            <a:off x="695325" y="2771774"/>
            <a:ext cx="5420677" cy="457200"/>
          </a:xfrm>
          <a:prstGeom prst="rect">
            <a:avLst/>
          </a:prstGeom>
          <a:noFill/>
        </p:spPr>
        <p:txBody>
          <a:bodyPr wrap="square" lIns="0" tIns="0" rIns="0" bIns="0" anchor="t">
            <a:spAutoFit/>
          </a:bodyPr>
          <a:lstStyle/>
          <a:p>
            <a:pPr algn="l"/>
            <a:r>
              <a:rPr sz="2400" b="1" i="0" u="none">
                <a:solidFill>
                  <a:srgbClr val="0F172A"/>
                </a:solidFill>
                <a:latin typeface="Poppins"/>
              </a:rPr>
              <a:t>3. Doddering</a:t>
            </a:r>
          </a:p>
        </p:txBody>
      </p:sp>
      <p:sp>
        <p:nvSpPr>
          <p:cNvPr id="12" name="TextBox 11"/>
          <p:cNvSpPr txBox="1"/>
          <p:nvPr/>
        </p:nvSpPr>
        <p:spPr>
          <a:xfrm>
            <a:off x="695325" y="3305174"/>
            <a:ext cx="6334125" cy="180975"/>
          </a:xfrm>
          <a:prstGeom prst="rect">
            <a:avLst/>
          </a:prstGeom>
          <a:noFill/>
        </p:spPr>
        <p:txBody>
          <a:bodyPr wrap="none" lIns="0" tIns="0" rIns="0" bIns="0" anchor="t">
            <a:spAutoFit/>
          </a:bodyPr>
          <a:lstStyle/>
          <a:p>
            <a:pPr algn="l"/>
            <a:r>
              <a:rPr sz="1200" b="1" i="0" u="none">
                <a:solidFill>
                  <a:srgbClr val="0284C7"/>
                </a:solidFill>
                <a:latin typeface="monospace"/>
              </a:rPr>
              <a:t>/ˈdɒd.ər.ɪŋ/ (Adjective)</a:t>
            </a:r>
          </a:p>
        </p:txBody>
      </p:sp>
      <p:sp>
        <p:nvSpPr>
          <p:cNvPr id="13" name="TextBox 12"/>
          <p:cNvSpPr txBox="1"/>
          <p:nvPr/>
        </p:nvSpPr>
        <p:spPr>
          <a:xfrm>
            <a:off x="695325" y="3600449"/>
            <a:ext cx="5162550" cy="276225"/>
          </a:xfrm>
          <a:prstGeom prst="rect">
            <a:avLst/>
          </a:prstGeom>
          <a:noFill/>
        </p:spPr>
        <p:txBody>
          <a:bodyPr wrap="square" lIns="0" tIns="0" rIns="0" bIns="0" anchor="t">
            <a:spAutoFit/>
          </a:bodyPr>
          <a:lstStyle/>
          <a:p>
            <a:pPr algn="l"/>
            <a:r>
              <a:rPr sz="1350" b="1" i="0" u="none">
                <a:solidFill>
                  <a:srgbClr val="1E293B"/>
                </a:solidFill>
                <a:latin typeface="Hind Siliguri"/>
              </a:rPr>
              <a:t>বাংলা অর্থ:</a:t>
            </a:r>
            <a:r>
              <a:rPr sz="1350" b="0" i="0" u="none">
                <a:solidFill>
                  <a:srgbClr val="1E293B"/>
                </a:solidFill>
                <a:latin typeface="Hind Siliguri"/>
              </a:rPr>
              <a:t> বার্ধক্যের কারণে কাঁপতে থাকা বা দুর্বল</a:t>
            </a:r>
          </a:p>
        </p:txBody>
      </p:sp>
      <p:sp>
        <p:nvSpPr>
          <p:cNvPr id="14" name="TextBox 13"/>
          <p:cNvSpPr txBox="1"/>
          <p:nvPr/>
        </p:nvSpPr>
        <p:spPr>
          <a:xfrm>
            <a:off x="695325" y="4190999"/>
            <a:ext cx="516255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Poppins"/>
              </a:rPr>
              <a:t>Sentence Example:</a:t>
            </a:r>
            <a:r>
              <a:t>
</a:t>
            </a:r>
            <a:r>
              <a:rPr sz="1200" b="1" i="1" u="none">
                <a:solidFill>
                  <a:srgbClr val="334155"/>
                </a:solidFill>
                <a:latin typeface="Poppins"/>
              </a:rPr>
              <a:t>"Grandpa crow was a doddering old bird, but he was wise."</a:t>
            </a:r>
          </a:p>
        </p:txBody>
      </p:sp>
      <p:sp>
        <p:nvSpPr>
          <p:cNvPr id="15" name="TextBox 14"/>
          <p:cNvSpPr txBox="1"/>
          <p:nvPr/>
        </p:nvSpPr>
        <p:spPr>
          <a:xfrm>
            <a:off x="5860256" y="3933824"/>
            <a:ext cx="6205537" cy="304800"/>
          </a:xfrm>
          <a:prstGeom prst="rect">
            <a:avLst/>
          </a:prstGeom>
          <a:noFill/>
        </p:spPr>
        <p:txBody>
          <a:bodyPr wrap="square" lIns="0" tIns="0" rIns="0" bIns="0" anchor="t">
            <a:spAutoFit/>
          </a:bodyPr>
          <a:lstStyle/>
          <a:p>
            <a:pPr algn="ctr"/>
            <a:r>
              <a:rPr sz="1500" b="1" i="0" u="none">
                <a:solidFill>
                  <a:srgbClr val="334155"/>
                </a:solidFill>
                <a:latin typeface="Hind Siliguri"/>
              </a:rPr>
              <a:t>বৃদ্ধ ও দুর্বল অবস্থা</a:t>
            </a:r>
          </a:p>
        </p:txBody>
      </p:sp>
      <p:sp>
        <p:nvSpPr>
          <p:cNvPr id="16" name="TextBox 15"/>
          <p:cNvSpPr txBox="1"/>
          <p:nvPr/>
        </p:nvSpPr>
        <p:spPr>
          <a:xfrm>
            <a:off x="5986462" y="4238624"/>
            <a:ext cx="5953125" cy="200025"/>
          </a:xfrm>
          <a:prstGeom prst="rect">
            <a:avLst/>
          </a:prstGeom>
          <a:noFill/>
        </p:spPr>
        <p:txBody>
          <a:bodyPr wrap="square" lIns="0" tIns="0" rIns="0" bIns="0" anchor="t">
            <a:spAutoFit/>
          </a:bodyPr>
          <a:lstStyle/>
          <a:p>
            <a:pPr algn="ctr"/>
            <a:r>
              <a:rPr sz="1050" b="0" i="0" u="none">
                <a:solidFill>
                  <a:srgbClr val="64748B"/>
                </a:solidFill>
                <a:latin typeface="Poppins"/>
              </a:rPr>
              <a:t>Weak and trembling due to old age</a:t>
            </a:r>
          </a:p>
        </p:txBody>
      </p:sp>
      <p:sp>
        <p:nvSpPr>
          <p:cNvPr id="17" name="Rectangle 16"/>
          <p:cNvSpPr/>
          <p:nvPr/>
        </p:nvSpPr>
        <p:spPr>
          <a:xfrm>
            <a:off x="0" y="6476999"/>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57200" y="6572249"/>
            <a:ext cx="2238375" cy="190500"/>
          </a:xfrm>
          <a:prstGeom prst="rect">
            <a:avLst/>
          </a:prstGeom>
          <a:noFill/>
        </p:spPr>
        <p:txBody>
          <a:bodyPr wrap="square" lIns="0" tIns="0" rIns="0" bIns="0" anchor="t">
            <a:spAutoFit/>
          </a:bodyPr>
          <a:lstStyle/>
          <a:p>
            <a:pPr algn="l"/>
            <a:r>
              <a:rPr sz="975" b="0" i="0" u="none">
                <a:solidFill>
                  <a:srgbClr val="94A3B8"/>
                </a:solidFill>
                <a:latin typeface="Poppins"/>
              </a:rPr>
              <a:t>Class 8 English • Key Word Analysis</a:t>
            </a:r>
          </a:p>
        </p:txBody>
      </p:sp>
      <p:sp>
        <p:nvSpPr>
          <p:cNvPr id="19" name="TextBox 18"/>
          <p:cNvSpPr txBox="1"/>
          <p:nvPr/>
        </p:nvSpPr>
        <p:spPr>
          <a:xfrm>
            <a:off x="11068050" y="6572249"/>
            <a:ext cx="762000" cy="190500"/>
          </a:xfrm>
          <a:prstGeom prst="rect">
            <a:avLst/>
          </a:prstGeom>
          <a:noFill/>
        </p:spPr>
        <p:txBody>
          <a:bodyPr wrap="square" lIns="0" tIns="0" rIns="0" bIns="0" anchor="t">
            <a:spAutoFit/>
          </a:bodyPr>
          <a:lstStyle/>
          <a:p>
            <a:pPr algn="l"/>
            <a:r>
              <a:rPr sz="975" b="0" i="0" u="none">
                <a:solidFill>
                  <a:srgbClr val="94A3B8"/>
                </a:solidFill>
                <a:latin typeface="Poppins"/>
              </a:rPr>
              <a:t>Doddering</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AFB"/>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77525" y="200025"/>
            <a:ext cx="1057275"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571749"/>
            <a:ext cx="5543550" cy="2276475"/>
          </a:xfrm>
          <a:prstGeom prst="roundRect">
            <a:avLst>
              <a:gd name="adj" fmla="val 502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191250" y="2590799"/>
            <a:ext cx="5543550" cy="2238375"/>
          </a:xfrm>
          <a:prstGeom prst="roundRect">
            <a:avLst>
              <a:gd name="adj" fmla="val 5106"/>
            </a:avLst>
          </a:prstGeom>
          <a:solidFill>
            <a:srgbClr val="F0F9FF"/>
          </a:solidFill>
          <a:ln w="9525">
            <a:solidFill>
              <a:srgbClr val="BAE6F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95325" y="4029074"/>
            <a:ext cx="5067300" cy="9525"/>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8582025" y="2981324"/>
            <a:ext cx="762000" cy="762000"/>
          </a:xfrm>
          <a:prstGeom prst="rect">
            <a:avLst/>
          </a:prstGeom>
        </p:spPr>
      </p:pic>
      <p:sp>
        <p:nvSpPr>
          <p:cNvPr id="9" name="TextBox 8"/>
          <p:cNvSpPr txBox="1"/>
          <p:nvPr/>
        </p:nvSpPr>
        <p:spPr>
          <a:xfrm>
            <a:off x="457200" y="190500"/>
            <a:ext cx="3917156" cy="333375"/>
          </a:xfrm>
          <a:prstGeom prst="rect">
            <a:avLst/>
          </a:prstGeom>
          <a:noFill/>
        </p:spPr>
        <p:txBody>
          <a:bodyPr wrap="none" lIns="0" tIns="0" rIns="0" bIns="0" anchor="t">
            <a:spAutoFit/>
          </a:bodyPr>
          <a:lstStyle/>
          <a:p>
            <a:pPr algn="l"/>
            <a:r>
              <a:rPr sz="1800" b="1" i="0" u="none">
                <a:solidFill>
                  <a:srgbClr val="0F172A"/>
                </a:solidFill>
                <a:latin typeface="Poppins"/>
              </a:rPr>
              <a:t>Vocabulary Analysis (4/8)</a:t>
            </a:r>
          </a:p>
        </p:txBody>
      </p:sp>
      <p:sp>
        <p:nvSpPr>
          <p:cNvPr id="10" name="TextBox 9"/>
          <p:cNvSpPr txBox="1"/>
          <p:nvPr/>
        </p:nvSpPr>
        <p:spPr>
          <a:xfrm>
            <a:off x="10829925" y="257175"/>
            <a:ext cx="847725" cy="200025"/>
          </a:xfrm>
          <a:prstGeom prst="rect">
            <a:avLst/>
          </a:prstGeom>
          <a:noFill/>
        </p:spPr>
        <p:txBody>
          <a:bodyPr wrap="square" lIns="0" tIns="0" rIns="0" bIns="0" anchor="t">
            <a:spAutoFit/>
          </a:bodyPr>
          <a:lstStyle/>
          <a:p>
            <a:pPr algn="l"/>
            <a:r>
              <a:rPr sz="1050" b="1" i="0" u="none">
                <a:solidFill>
                  <a:srgbClr val="FFFFFF"/>
                </a:solidFill>
                <a:latin typeface="Poppins"/>
              </a:rPr>
              <a:t>Slide 8 / 25</a:t>
            </a:r>
          </a:p>
        </p:txBody>
      </p:sp>
      <p:sp>
        <p:nvSpPr>
          <p:cNvPr id="11" name="TextBox 10"/>
          <p:cNvSpPr txBox="1"/>
          <p:nvPr/>
        </p:nvSpPr>
        <p:spPr>
          <a:xfrm>
            <a:off x="695325" y="2771774"/>
            <a:ext cx="5420677" cy="457200"/>
          </a:xfrm>
          <a:prstGeom prst="rect">
            <a:avLst/>
          </a:prstGeom>
          <a:noFill/>
        </p:spPr>
        <p:txBody>
          <a:bodyPr wrap="square" lIns="0" tIns="0" rIns="0" bIns="0" anchor="t">
            <a:spAutoFit/>
          </a:bodyPr>
          <a:lstStyle/>
          <a:p>
            <a:pPr algn="l"/>
            <a:r>
              <a:rPr sz="2400" b="1" i="0" u="none">
                <a:solidFill>
                  <a:srgbClr val="0F172A"/>
                </a:solidFill>
                <a:latin typeface="Poppins"/>
              </a:rPr>
              <a:t>4. Cistern</a:t>
            </a:r>
          </a:p>
        </p:txBody>
      </p:sp>
      <p:sp>
        <p:nvSpPr>
          <p:cNvPr id="12" name="TextBox 11"/>
          <p:cNvSpPr txBox="1"/>
          <p:nvPr/>
        </p:nvSpPr>
        <p:spPr>
          <a:xfrm>
            <a:off x="695325" y="3305174"/>
            <a:ext cx="6334125" cy="180975"/>
          </a:xfrm>
          <a:prstGeom prst="rect">
            <a:avLst/>
          </a:prstGeom>
          <a:noFill/>
        </p:spPr>
        <p:txBody>
          <a:bodyPr wrap="none" lIns="0" tIns="0" rIns="0" bIns="0" anchor="t">
            <a:spAutoFit/>
          </a:bodyPr>
          <a:lstStyle/>
          <a:p>
            <a:pPr algn="l"/>
            <a:r>
              <a:rPr sz="1200" b="1" i="0" u="none">
                <a:solidFill>
                  <a:srgbClr val="0284C7"/>
                </a:solidFill>
                <a:latin typeface="monospace"/>
              </a:rPr>
              <a:t>/ˈsɪs.tən/ (Noun)</a:t>
            </a:r>
          </a:p>
        </p:txBody>
      </p:sp>
      <p:sp>
        <p:nvSpPr>
          <p:cNvPr id="13" name="TextBox 12"/>
          <p:cNvSpPr txBox="1"/>
          <p:nvPr/>
        </p:nvSpPr>
        <p:spPr>
          <a:xfrm>
            <a:off x="695325" y="3600449"/>
            <a:ext cx="5162550" cy="276225"/>
          </a:xfrm>
          <a:prstGeom prst="rect">
            <a:avLst/>
          </a:prstGeom>
          <a:noFill/>
        </p:spPr>
        <p:txBody>
          <a:bodyPr wrap="square" lIns="0" tIns="0" rIns="0" bIns="0" anchor="t">
            <a:spAutoFit/>
          </a:bodyPr>
          <a:lstStyle/>
          <a:p>
            <a:pPr algn="l"/>
            <a:r>
              <a:rPr sz="1350" b="1" i="0" u="none">
                <a:solidFill>
                  <a:srgbClr val="1E293B"/>
                </a:solidFill>
                <a:latin typeface="Hind Siliguri"/>
              </a:rPr>
              <a:t>বাংলা অর্থ:</a:t>
            </a:r>
            <a:r>
              <a:rPr sz="1350" b="0" i="0" u="none">
                <a:solidFill>
                  <a:srgbClr val="1E293B"/>
                </a:solidFill>
                <a:latin typeface="Hind Siliguri"/>
              </a:rPr>
              <a:t> জলাধার, কৃত্রিম পানির ট্যাংক</a:t>
            </a:r>
          </a:p>
        </p:txBody>
      </p:sp>
      <p:sp>
        <p:nvSpPr>
          <p:cNvPr id="14" name="TextBox 13"/>
          <p:cNvSpPr txBox="1"/>
          <p:nvPr/>
        </p:nvSpPr>
        <p:spPr>
          <a:xfrm>
            <a:off x="695325" y="4190999"/>
            <a:ext cx="516255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Poppins"/>
              </a:rPr>
              <a:t>Sentence Example:</a:t>
            </a:r>
            <a:r>
              <a:t>
</a:t>
            </a:r>
            <a:r>
              <a:rPr sz="1200" b="1" i="1" u="none">
                <a:solidFill>
                  <a:srgbClr val="334155"/>
                </a:solidFill>
                <a:latin typeface="Poppins"/>
              </a:rPr>
              <a:t>"All the town cisterns were completely dry during the drought."</a:t>
            </a:r>
          </a:p>
        </p:txBody>
      </p:sp>
      <p:sp>
        <p:nvSpPr>
          <p:cNvPr id="15" name="TextBox 14"/>
          <p:cNvSpPr txBox="1"/>
          <p:nvPr/>
        </p:nvSpPr>
        <p:spPr>
          <a:xfrm>
            <a:off x="5860256" y="3933824"/>
            <a:ext cx="6205537" cy="304800"/>
          </a:xfrm>
          <a:prstGeom prst="rect">
            <a:avLst/>
          </a:prstGeom>
          <a:noFill/>
        </p:spPr>
        <p:txBody>
          <a:bodyPr wrap="square" lIns="0" tIns="0" rIns="0" bIns="0" anchor="t">
            <a:spAutoFit/>
          </a:bodyPr>
          <a:lstStyle/>
          <a:p>
            <a:pPr algn="ctr"/>
            <a:r>
              <a:rPr sz="1500" b="1" i="0" u="none">
                <a:solidFill>
                  <a:srgbClr val="0369A1"/>
                </a:solidFill>
                <a:latin typeface="Hind Siliguri"/>
              </a:rPr>
              <a:t>পানির ট্যাংক বা জলাধার</a:t>
            </a:r>
          </a:p>
        </p:txBody>
      </p:sp>
      <p:sp>
        <p:nvSpPr>
          <p:cNvPr id="16" name="TextBox 15"/>
          <p:cNvSpPr txBox="1"/>
          <p:nvPr/>
        </p:nvSpPr>
        <p:spPr>
          <a:xfrm>
            <a:off x="5986462" y="4238624"/>
            <a:ext cx="5953125" cy="200025"/>
          </a:xfrm>
          <a:prstGeom prst="rect">
            <a:avLst/>
          </a:prstGeom>
          <a:noFill/>
        </p:spPr>
        <p:txBody>
          <a:bodyPr wrap="square" lIns="0" tIns="0" rIns="0" bIns="0" anchor="t">
            <a:spAutoFit/>
          </a:bodyPr>
          <a:lstStyle/>
          <a:p>
            <a:pPr algn="ctr"/>
            <a:r>
              <a:rPr sz="1050" b="0" i="0" u="none">
                <a:solidFill>
                  <a:srgbClr val="0284C7"/>
                </a:solidFill>
                <a:latin typeface="Poppins"/>
              </a:rPr>
              <a:t>Water Storage Tank</a:t>
            </a:r>
          </a:p>
        </p:txBody>
      </p:sp>
      <p:sp>
        <p:nvSpPr>
          <p:cNvPr id="17" name="Rectangle 16"/>
          <p:cNvSpPr/>
          <p:nvPr/>
        </p:nvSpPr>
        <p:spPr>
          <a:xfrm>
            <a:off x="0" y="6476999"/>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57200" y="6572249"/>
            <a:ext cx="2238375" cy="190500"/>
          </a:xfrm>
          <a:prstGeom prst="rect">
            <a:avLst/>
          </a:prstGeom>
          <a:noFill/>
        </p:spPr>
        <p:txBody>
          <a:bodyPr wrap="square" lIns="0" tIns="0" rIns="0" bIns="0" anchor="t">
            <a:spAutoFit/>
          </a:bodyPr>
          <a:lstStyle/>
          <a:p>
            <a:pPr algn="l"/>
            <a:r>
              <a:rPr sz="975" b="0" i="0" u="none">
                <a:solidFill>
                  <a:srgbClr val="94A3B8"/>
                </a:solidFill>
                <a:latin typeface="Poppins"/>
              </a:rPr>
              <a:t>Class 8 English • Key Word Analysis</a:t>
            </a:r>
          </a:p>
        </p:txBody>
      </p:sp>
      <p:sp>
        <p:nvSpPr>
          <p:cNvPr id="19" name="TextBox 18"/>
          <p:cNvSpPr txBox="1"/>
          <p:nvPr/>
        </p:nvSpPr>
        <p:spPr>
          <a:xfrm>
            <a:off x="11296650" y="6572249"/>
            <a:ext cx="533400" cy="190500"/>
          </a:xfrm>
          <a:prstGeom prst="rect">
            <a:avLst/>
          </a:prstGeom>
          <a:noFill/>
        </p:spPr>
        <p:txBody>
          <a:bodyPr wrap="square" lIns="0" tIns="0" rIns="0" bIns="0" anchor="t">
            <a:spAutoFit/>
          </a:bodyPr>
          <a:lstStyle/>
          <a:p>
            <a:pPr algn="l"/>
            <a:r>
              <a:rPr sz="975" b="0" i="0" u="none">
                <a:solidFill>
                  <a:srgbClr val="94A3B8"/>
                </a:solidFill>
                <a:latin typeface="Poppins"/>
              </a:rPr>
              <a:t>Cistern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8F8"/>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77525" y="200025"/>
            <a:ext cx="1057275"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571749"/>
            <a:ext cx="5543550" cy="2276475"/>
          </a:xfrm>
          <a:prstGeom prst="roundRect">
            <a:avLst>
              <a:gd name="adj" fmla="val 502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191250" y="3224212"/>
            <a:ext cx="5543550" cy="971550"/>
          </a:xfrm>
          <a:prstGeom prst="roundRect">
            <a:avLst>
              <a:gd name="adj" fmla="val 11764"/>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95325" y="4029074"/>
            <a:ext cx="5067300" cy="9525"/>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8039100" y="3424237"/>
            <a:ext cx="1847850" cy="238125"/>
          </a:xfrm>
          <a:prstGeom prst="rect">
            <a:avLst/>
          </a:prstGeom>
        </p:spPr>
      </p:pic>
      <p:sp>
        <p:nvSpPr>
          <p:cNvPr id="9" name="TextBox 8"/>
          <p:cNvSpPr txBox="1"/>
          <p:nvPr/>
        </p:nvSpPr>
        <p:spPr>
          <a:xfrm>
            <a:off x="457200" y="190500"/>
            <a:ext cx="3905250" cy="333375"/>
          </a:xfrm>
          <a:prstGeom prst="rect">
            <a:avLst/>
          </a:prstGeom>
          <a:noFill/>
        </p:spPr>
        <p:txBody>
          <a:bodyPr wrap="none" lIns="0" tIns="0" rIns="0" bIns="0" anchor="t">
            <a:spAutoFit/>
          </a:bodyPr>
          <a:lstStyle/>
          <a:p>
            <a:pPr algn="l"/>
            <a:r>
              <a:rPr sz="1800" b="1" i="0" u="none">
                <a:solidFill>
                  <a:srgbClr val="0F172A"/>
                </a:solidFill>
                <a:latin typeface="Poppins"/>
              </a:rPr>
              <a:t>Vocabulary Analysis (5/8)</a:t>
            </a:r>
          </a:p>
        </p:txBody>
      </p:sp>
      <p:sp>
        <p:nvSpPr>
          <p:cNvPr id="10" name="TextBox 9"/>
          <p:cNvSpPr txBox="1"/>
          <p:nvPr/>
        </p:nvSpPr>
        <p:spPr>
          <a:xfrm>
            <a:off x="10829925" y="257175"/>
            <a:ext cx="847725" cy="200025"/>
          </a:xfrm>
          <a:prstGeom prst="rect">
            <a:avLst/>
          </a:prstGeom>
          <a:noFill/>
        </p:spPr>
        <p:txBody>
          <a:bodyPr wrap="square" lIns="0" tIns="0" rIns="0" bIns="0" anchor="t">
            <a:spAutoFit/>
          </a:bodyPr>
          <a:lstStyle/>
          <a:p>
            <a:pPr algn="l"/>
            <a:r>
              <a:rPr sz="1050" b="1" i="0" u="none">
                <a:solidFill>
                  <a:srgbClr val="FFFFFF"/>
                </a:solidFill>
                <a:latin typeface="Poppins"/>
              </a:rPr>
              <a:t>Slide 9 / 25</a:t>
            </a:r>
          </a:p>
        </p:txBody>
      </p:sp>
      <p:sp>
        <p:nvSpPr>
          <p:cNvPr id="11" name="TextBox 10"/>
          <p:cNvSpPr txBox="1"/>
          <p:nvPr/>
        </p:nvSpPr>
        <p:spPr>
          <a:xfrm>
            <a:off x="695325" y="2771774"/>
            <a:ext cx="5420677" cy="457200"/>
          </a:xfrm>
          <a:prstGeom prst="rect">
            <a:avLst/>
          </a:prstGeom>
          <a:noFill/>
        </p:spPr>
        <p:txBody>
          <a:bodyPr wrap="square" lIns="0" tIns="0" rIns="0" bIns="0" anchor="t">
            <a:spAutoFit/>
          </a:bodyPr>
          <a:lstStyle/>
          <a:p>
            <a:pPr algn="l"/>
            <a:r>
              <a:rPr sz="2400" b="1" i="0" u="none">
                <a:solidFill>
                  <a:srgbClr val="0F172A"/>
                </a:solidFill>
                <a:latin typeface="Poppins"/>
              </a:rPr>
              <a:t>5. Pebble</a:t>
            </a:r>
          </a:p>
        </p:txBody>
      </p:sp>
      <p:sp>
        <p:nvSpPr>
          <p:cNvPr id="12" name="TextBox 11"/>
          <p:cNvSpPr txBox="1"/>
          <p:nvPr/>
        </p:nvSpPr>
        <p:spPr>
          <a:xfrm>
            <a:off x="695325" y="3305174"/>
            <a:ext cx="6334125" cy="180975"/>
          </a:xfrm>
          <a:prstGeom prst="rect">
            <a:avLst/>
          </a:prstGeom>
          <a:noFill/>
        </p:spPr>
        <p:txBody>
          <a:bodyPr wrap="none" lIns="0" tIns="0" rIns="0" bIns="0" anchor="t">
            <a:spAutoFit/>
          </a:bodyPr>
          <a:lstStyle/>
          <a:p>
            <a:pPr algn="l"/>
            <a:r>
              <a:rPr sz="1200" b="1" i="0" u="none">
                <a:solidFill>
                  <a:srgbClr val="0284C7"/>
                </a:solidFill>
                <a:latin typeface="monospace"/>
              </a:rPr>
              <a:t>/ˈpeb.əl/ (Noun)</a:t>
            </a:r>
          </a:p>
        </p:txBody>
      </p:sp>
      <p:sp>
        <p:nvSpPr>
          <p:cNvPr id="13" name="TextBox 12"/>
          <p:cNvSpPr txBox="1"/>
          <p:nvPr/>
        </p:nvSpPr>
        <p:spPr>
          <a:xfrm>
            <a:off x="695325" y="3600449"/>
            <a:ext cx="5162550" cy="276225"/>
          </a:xfrm>
          <a:prstGeom prst="rect">
            <a:avLst/>
          </a:prstGeom>
          <a:noFill/>
        </p:spPr>
        <p:txBody>
          <a:bodyPr wrap="square" lIns="0" tIns="0" rIns="0" bIns="0" anchor="t">
            <a:spAutoFit/>
          </a:bodyPr>
          <a:lstStyle/>
          <a:p>
            <a:pPr algn="l"/>
            <a:r>
              <a:rPr sz="1350" b="1" i="0" u="none">
                <a:solidFill>
                  <a:srgbClr val="1E293B"/>
                </a:solidFill>
                <a:latin typeface="Hind Siliguri"/>
              </a:rPr>
              <a:t>বাংলা অর্থ:</a:t>
            </a:r>
            <a:r>
              <a:rPr sz="1350" b="0" i="0" u="none">
                <a:solidFill>
                  <a:srgbClr val="1E293B"/>
                </a:solidFill>
                <a:latin typeface="Hind Siliguri"/>
              </a:rPr>
              <a:t> নদী বা নদীর তীরের ছোট গোলাকার পাথর</a:t>
            </a:r>
          </a:p>
        </p:txBody>
      </p:sp>
      <p:sp>
        <p:nvSpPr>
          <p:cNvPr id="14" name="TextBox 13"/>
          <p:cNvSpPr txBox="1"/>
          <p:nvPr/>
        </p:nvSpPr>
        <p:spPr>
          <a:xfrm>
            <a:off x="695325" y="4190999"/>
            <a:ext cx="516255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Poppins"/>
              </a:rPr>
              <a:t>Sentence Example:</a:t>
            </a:r>
            <a:r>
              <a:t>
</a:t>
            </a:r>
            <a:r>
              <a:rPr sz="1200" b="1" i="1" u="none">
                <a:solidFill>
                  <a:srgbClr val="334155"/>
                </a:solidFill>
                <a:latin typeface="Poppins"/>
              </a:rPr>
              <a:t>"Grandpa advised dropping pebbles into the bottle to raise water."</a:t>
            </a:r>
          </a:p>
        </p:txBody>
      </p:sp>
      <p:sp>
        <p:nvSpPr>
          <p:cNvPr id="15" name="TextBox 14"/>
          <p:cNvSpPr txBox="1"/>
          <p:nvPr/>
        </p:nvSpPr>
        <p:spPr>
          <a:xfrm>
            <a:off x="5795962" y="3776662"/>
            <a:ext cx="6334125" cy="219075"/>
          </a:xfrm>
          <a:prstGeom prst="rect">
            <a:avLst/>
          </a:prstGeom>
          <a:noFill/>
        </p:spPr>
        <p:txBody>
          <a:bodyPr wrap="square" lIns="0" tIns="0" rIns="0" bIns="0" anchor="t">
            <a:spAutoFit/>
          </a:bodyPr>
          <a:lstStyle/>
          <a:p>
            <a:pPr algn="ctr"/>
            <a:r>
              <a:rPr sz="1050" b="0" i="0" u="none">
                <a:solidFill>
                  <a:srgbClr val="64748B"/>
                </a:solidFill>
                <a:latin typeface="Hind Siliguri"/>
              </a:rPr>
              <a:t>নুড়িপাথর (Pebbles)</a:t>
            </a:r>
          </a:p>
        </p:txBody>
      </p:sp>
      <p:sp>
        <p:nvSpPr>
          <p:cNvPr id="16" name="Rectangle 15"/>
          <p:cNvSpPr/>
          <p:nvPr/>
        </p:nvSpPr>
        <p:spPr>
          <a:xfrm>
            <a:off x="0" y="6476999"/>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57200" y="6572249"/>
            <a:ext cx="2238375" cy="190500"/>
          </a:xfrm>
          <a:prstGeom prst="rect">
            <a:avLst/>
          </a:prstGeom>
          <a:noFill/>
        </p:spPr>
        <p:txBody>
          <a:bodyPr wrap="square" lIns="0" tIns="0" rIns="0" bIns="0" anchor="t">
            <a:spAutoFit/>
          </a:bodyPr>
          <a:lstStyle/>
          <a:p>
            <a:pPr algn="l"/>
            <a:r>
              <a:rPr sz="975" b="0" i="0" u="none">
                <a:solidFill>
                  <a:srgbClr val="94A3B8"/>
                </a:solidFill>
                <a:latin typeface="Poppins"/>
              </a:rPr>
              <a:t>Class 8 English • Key Word Analysis</a:t>
            </a:r>
          </a:p>
        </p:txBody>
      </p:sp>
      <p:sp>
        <p:nvSpPr>
          <p:cNvPr id="18" name="TextBox 17"/>
          <p:cNvSpPr txBox="1"/>
          <p:nvPr/>
        </p:nvSpPr>
        <p:spPr>
          <a:xfrm>
            <a:off x="11287125" y="6572249"/>
            <a:ext cx="542925" cy="190500"/>
          </a:xfrm>
          <a:prstGeom prst="rect">
            <a:avLst/>
          </a:prstGeom>
          <a:noFill/>
        </p:spPr>
        <p:txBody>
          <a:bodyPr wrap="square" lIns="0" tIns="0" rIns="0" bIns="0" anchor="t">
            <a:spAutoFit/>
          </a:bodyPr>
          <a:lstStyle/>
          <a:p>
            <a:pPr algn="l"/>
            <a:r>
              <a:rPr sz="975" b="0" i="0" u="none">
                <a:solidFill>
                  <a:srgbClr val="94A3B8"/>
                </a:solidFill>
                <a:latin typeface="Poppins"/>
              </a:rPr>
              <a:t>Pebble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8F8"/>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20375" y="200024"/>
            <a:ext cx="1114425"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571750"/>
            <a:ext cx="5543550" cy="2276475"/>
          </a:xfrm>
          <a:prstGeom prst="roundRect">
            <a:avLst>
              <a:gd name="adj" fmla="val 502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191250" y="2590800"/>
            <a:ext cx="5543550" cy="2238375"/>
          </a:xfrm>
          <a:prstGeom prst="roundRect">
            <a:avLst>
              <a:gd name="adj" fmla="val 5106"/>
            </a:avLst>
          </a:prstGeom>
          <a:solidFill>
            <a:srgbClr val="F0FDF4"/>
          </a:solidFill>
          <a:ln w="9525">
            <a:solidFill>
              <a:srgbClr val="BBF7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95325" y="4029075"/>
            <a:ext cx="5067300" cy="9525"/>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8677275" y="2981325"/>
            <a:ext cx="571500" cy="762000"/>
          </a:xfrm>
          <a:prstGeom prst="rect">
            <a:avLst/>
          </a:prstGeom>
        </p:spPr>
      </p:pic>
      <p:sp>
        <p:nvSpPr>
          <p:cNvPr id="9" name="TextBox 8"/>
          <p:cNvSpPr txBox="1"/>
          <p:nvPr/>
        </p:nvSpPr>
        <p:spPr>
          <a:xfrm>
            <a:off x="457200" y="190499"/>
            <a:ext cx="3905250" cy="333375"/>
          </a:xfrm>
          <a:prstGeom prst="rect">
            <a:avLst/>
          </a:prstGeom>
          <a:noFill/>
        </p:spPr>
        <p:txBody>
          <a:bodyPr wrap="none" lIns="0" tIns="0" rIns="0" bIns="0" anchor="t">
            <a:spAutoFit/>
          </a:bodyPr>
          <a:lstStyle/>
          <a:p>
            <a:pPr algn="l"/>
            <a:r>
              <a:rPr sz="1800" b="1" i="0" u="none">
                <a:solidFill>
                  <a:srgbClr val="0F172A"/>
                </a:solidFill>
                <a:latin typeface="Poppins"/>
              </a:rPr>
              <a:t>Vocabulary Analysis (6/8)</a:t>
            </a:r>
          </a:p>
        </p:txBody>
      </p:sp>
      <p:sp>
        <p:nvSpPr>
          <p:cNvPr id="10" name="TextBox 9"/>
          <p:cNvSpPr txBox="1"/>
          <p:nvPr/>
        </p:nvSpPr>
        <p:spPr>
          <a:xfrm>
            <a:off x="10772775" y="257174"/>
            <a:ext cx="904875" cy="200025"/>
          </a:xfrm>
          <a:prstGeom prst="rect">
            <a:avLst/>
          </a:prstGeom>
          <a:noFill/>
        </p:spPr>
        <p:txBody>
          <a:bodyPr wrap="square" lIns="0" tIns="0" rIns="0" bIns="0" anchor="t">
            <a:spAutoFit/>
          </a:bodyPr>
          <a:lstStyle/>
          <a:p>
            <a:pPr algn="l"/>
            <a:r>
              <a:rPr sz="1050" b="1" i="0" u="none">
                <a:solidFill>
                  <a:srgbClr val="FFFFFF"/>
                </a:solidFill>
                <a:latin typeface="Poppins"/>
              </a:rPr>
              <a:t>Slide 10 / 25</a:t>
            </a:r>
          </a:p>
        </p:txBody>
      </p:sp>
      <p:sp>
        <p:nvSpPr>
          <p:cNvPr id="11" name="TextBox 10"/>
          <p:cNvSpPr txBox="1"/>
          <p:nvPr/>
        </p:nvSpPr>
        <p:spPr>
          <a:xfrm>
            <a:off x="695325" y="2771775"/>
            <a:ext cx="5420677" cy="457200"/>
          </a:xfrm>
          <a:prstGeom prst="rect">
            <a:avLst/>
          </a:prstGeom>
          <a:noFill/>
        </p:spPr>
        <p:txBody>
          <a:bodyPr wrap="square" lIns="0" tIns="0" rIns="0" bIns="0" anchor="t">
            <a:spAutoFit/>
          </a:bodyPr>
          <a:lstStyle/>
          <a:p>
            <a:pPr algn="l"/>
            <a:r>
              <a:rPr sz="2400" b="1" i="0" u="none">
                <a:solidFill>
                  <a:srgbClr val="0F172A"/>
                </a:solidFill>
                <a:latin typeface="Poppins"/>
              </a:rPr>
              <a:t>6. Brim</a:t>
            </a:r>
          </a:p>
        </p:txBody>
      </p:sp>
      <p:sp>
        <p:nvSpPr>
          <p:cNvPr id="12" name="TextBox 11"/>
          <p:cNvSpPr txBox="1"/>
          <p:nvPr/>
        </p:nvSpPr>
        <p:spPr>
          <a:xfrm>
            <a:off x="695325" y="3305175"/>
            <a:ext cx="6334125" cy="180975"/>
          </a:xfrm>
          <a:prstGeom prst="rect">
            <a:avLst/>
          </a:prstGeom>
          <a:noFill/>
        </p:spPr>
        <p:txBody>
          <a:bodyPr wrap="none" lIns="0" tIns="0" rIns="0" bIns="0" anchor="t">
            <a:spAutoFit/>
          </a:bodyPr>
          <a:lstStyle/>
          <a:p>
            <a:pPr algn="l"/>
            <a:r>
              <a:rPr sz="1200" b="1" i="0" u="none">
                <a:solidFill>
                  <a:srgbClr val="0284C7"/>
                </a:solidFill>
                <a:latin typeface="monospace"/>
              </a:rPr>
              <a:t>/brɪm/ (Noun)</a:t>
            </a:r>
          </a:p>
        </p:txBody>
      </p:sp>
      <p:sp>
        <p:nvSpPr>
          <p:cNvPr id="13" name="TextBox 12"/>
          <p:cNvSpPr txBox="1"/>
          <p:nvPr/>
        </p:nvSpPr>
        <p:spPr>
          <a:xfrm>
            <a:off x="695325" y="3600450"/>
            <a:ext cx="5162550" cy="276225"/>
          </a:xfrm>
          <a:prstGeom prst="rect">
            <a:avLst/>
          </a:prstGeom>
          <a:noFill/>
        </p:spPr>
        <p:txBody>
          <a:bodyPr wrap="square" lIns="0" tIns="0" rIns="0" bIns="0" anchor="t">
            <a:spAutoFit/>
          </a:bodyPr>
          <a:lstStyle/>
          <a:p>
            <a:pPr algn="l"/>
            <a:r>
              <a:rPr sz="1350" b="1" i="0" u="none">
                <a:solidFill>
                  <a:srgbClr val="1E293B"/>
                </a:solidFill>
                <a:latin typeface="Hind Siliguri"/>
              </a:rPr>
              <a:t>বাংলা অর্থ:</a:t>
            </a:r>
            <a:r>
              <a:rPr sz="1350" b="0" i="0" u="none">
                <a:solidFill>
                  <a:srgbClr val="1E293B"/>
                </a:solidFill>
                <a:latin typeface="Hind Siliguri"/>
              </a:rPr>
              <a:t> পাত্রের কানায় কানায় বা উপরিভাগ</a:t>
            </a:r>
          </a:p>
        </p:txBody>
      </p:sp>
      <p:sp>
        <p:nvSpPr>
          <p:cNvPr id="14" name="TextBox 13"/>
          <p:cNvSpPr txBox="1"/>
          <p:nvPr/>
        </p:nvSpPr>
        <p:spPr>
          <a:xfrm>
            <a:off x="695325" y="4191000"/>
            <a:ext cx="516255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Poppins"/>
              </a:rPr>
              <a:t>Sentence Example:</a:t>
            </a:r>
            <a:r>
              <a:t>
</a:t>
            </a:r>
            <a:r>
              <a:rPr sz="1200" b="1" i="1" u="none">
                <a:solidFill>
                  <a:srgbClr val="334155"/>
                </a:solidFill>
                <a:latin typeface="Poppins"/>
              </a:rPr>
              <a:t>"When the bottle fills up, the water will come up to the brim."</a:t>
            </a:r>
          </a:p>
        </p:txBody>
      </p:sp>
      <p:sp>
        <p:nvSpPr>
          <p:cNvPr id="15" name="TextBox 14"/>
          <p:cNvSpPr txBox="1"/>
          <p:nvPr/>
        </p:nvSpPr>
        <p:spPr>
          <a:xfrm>
            <a:off x="5860256" y="3933825"/>
            <a:ext cx="6205537" cy="304800"/>
          </a:xfrm>
          <a:prstGeom prst="rect">
            <a:avLst/>
          </a:prstGeom>
          <a:noFill/>
        </p:spPr>
        <p:txBody>
          <a:bodyPr wrap="square" lIns="0" tIns="0" rIns="0" bIns="0" anchor="t">
            <a:spAutoFit/>
          </a:bodyPr>
          <a:lstStyle/>
          <a:p>
            <a:pPr algn="ctr"/>
            <a:r>
              <a:rPr sz="1500" b="1" i="0" u="none">
                <a:solidFill>
                  <a:srgbClr val="15803D"/>
                </a:solidFill>
                <a:latin typeface="Hind Siliguri"/>
              </a:rPr>
              <a:t>কানায় কানায় পূর্ণ পাত্র</a:t>
            </a:r>
          </a:p>
        </p:txBody>
      </p:sp>
      <p:sp>
        <p:nvSpPr>
          <p:cNvPr id="16" name="TextBox 15"/>
          <p:cNvSpPr txBox="1"/>
          <p:nvPr/>
        </p:nvSpPr>
        <p:spPr>
          <a:xfrm>
            <a:off x="5986462" y="4238625"/>
            <a:ext cx="5953125" cy="200025"/>
          </a:xfrm>
          <a:prstGeom prst="rect">
            <a:avLst/>
          </a:prstGeom>
          <a:noFill/>
        </p:spPr>
        <p:txBody>
          <a:bodyPr wrap="square" lIns="0" tIns="0" rIns="0" bIns="0" anchor="t">
            <a:spAutoFit/>
          </a:bodyPr>
          <a:lstStyle/>
          <a:p>
            <a:pPr algn="ctr"/>
            <a:r>
              <a:rPr sz="1050" b="0" i="0" u="none">
                <a:solidFill>
                  <a:srgbClr val="16A34A"/>
                </a:solidFill>
                <a:latin typeface="Poppins"/>
              </a:rPr>
              <a:t>Top Edge / Rim of Container</a:t>
            </a:r>
          </a:p>
        </p:txBody>
      </p:sp>
      <p:sp>
        <p:nvSpPr>
          <p:cNvPr id="17" name="Rectangle 16"/>
          <p:cNvSpPr/>
          <p:nvPr/>
        </p:nvSpPr>
        <p:spPr>
          <a:xfrm>
            <a:off x="0" y="6477000"/>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57200" y="6572250"/>
            <a:ext cx="2238375" cy="190500"/>
          </a:xfrm>
          <a:prstGeom prst="rect">
            <a:avLst/>
          </a:prstGeom>
          <a:noFill/>
        </p:spPr>
        <p:txBody>
          <a:bodyPr wrap="square" lIns="0" tIns="0" rIns="0" bIns="0" anchor="t">
            <a:spAutoFit/>
          </a:bodyPr>
          <a:lstStyle/>
          <a:p>
            <a:pPr algn="l"/>
            <a:r>
              <a:rPr sz="975" b="0" i="0" u="none">
                <a:solidFill>
                  <a:srgbClr val="94A3B8"/>
                </a:solidFill>
                <a:latin typeface="Poppins"/>
              </a:rPr>
              <a:t>Class 8 English • Key Word Analysis</a:t>
            </a:r>
          </a:p>
        </p:txBody>
      </p:sp>
      <p:sp>
        <p:nvSpPr>
          <p:cNvPr id="19" name="TextBox 18"/>
          <p:cNvSpPr txBox="1"/>
          <p:nvPr/>
        </p:nvSpPr>
        <p:spPr>
          <a:xfrm>
            <a:off x="11458575" y="6572250"/>
            <a:ext cx="371475" cy="190500"/>
          </a:xfrm>
          <a:prstGeom prst="rect">
            <a:avLst/>
          </a:prstGeom>
          <a:noFill/>
        </p:spPr>
        <p:txBody>
          <a:bodyPr wrap="square" lIns="0" tIns="0" rIns="0" bIns="0" anchor="t">
            <a:spAutoFit/>
          </a:bodyPr>
          <a:lstStyle/>
          <a:p>
            <a:pPr algn="l"/>
            <a:r>
              <a:rPr sz="975" b="0" i="0" u="none">
                <a:solidFill>
                  <a:srgbClr val="94A3B8"/>
                </a:solidFill>
                <a:latin typeface="Poppins"/>
              </a:rPr>
              <a:t>Brim</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8F8"/>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68000" y="200024"/>
            <a:ext cx="1066800"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571749"/>
            <a:ext cx="5543550" cy="2276475"/>
          </a:xfrm>
          <a:prstGeom prst="roundRect">
            <a:avLst>
              <a:gd name="adj" fmla="val 502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191250" y="2590799"/>
            <a:ext cx="5543550" cy="2238375"/>
          </a:xfrm>
          <a:prstGeom prst="roundRect">
            <a:avLst>
              <a:gd name="adj" fmla="val 5106"/>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95325" y="4029074"/>
            <a:ext cx="5067300" cy="9525"/>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8582025" y="2981324"/>
            <a:ext cx="762000" cy="762000"/>
          </a:xfrm>
          <a:prstGeom prst="rect">
            <a:avLst/>
          </a:prstGeom>
        </p:spPr>
      </p:pic>
      <p:sp>
        <p:nvSpPr>
          <p:cNvPr id="9" name="TextBox 8"/>
          <p:cNvSpPr txBox="1"/>
          <p:nvPr/>
        </p:nvSpPr>
        <p:spPr>
          <a:xfrm>
            <a:off x="457200" y="190499"/>
            <a:ext cx="3893343" cy="333375"/>
          </a:xfrm>
          <a:prstGeom prst="rect">
            <a:avLst/>
          </a:prstGeom>
          <a:noFill/>
        </p:spPr>
        <p:txBody>
          <a:bodyPr wrap="none" lIns="0" tIns="0" rIns="0" bIns="0" anchor="t">
            <a:spAutoFit/>
          </a:bodyPr>
          <a:lstStyle/>
          <a:p>
            <a:pPr algn="l"/>
            <a:r>
              <a:rPr sz="1800" b="1" i="0" u="none">
                <a:solidFill>
                  <a:srgbClr val="0F172A"/>
                </a:solidFill>
                <a:latin typeface="Poppins"/>
              </a:rPr>
              <a:t>Vocabulary Analysis (7/8)</a:t>
            </a:r>
          </a:p>
        </p:txBody>
      </p:sp>
      <p:sp>
        <p:nvSpPr>
          <p:cNvPr id="10" name="TextBox 9"/>
          <p:cNvSpPr txBox="1"/>
          <p:nvPr/>
        </p:nvSpPr>
        <p:spPr>
          <a:xfrm>
            <a:off x="10820400" y="257174"/>
            <a:ext cx="857250" cy="200025"/>
          </a:xfrm>
          <a:prstGeom prst="rect">
            <a:avLst/>
          </a:prstGeom>
          <a:noFill/>
        </p:spPr>
        <p:txBody>
          <a:bodyPr wrap="square" lIns="0" tIns="0" rIns="0" bIns="0" anchor="t">
            <a:spAutoFit/>
          </a:bodyPr>
          <a:lstStyle/>
          <a:p>
            <a:pPr algn="l"/>
            <a:r>
              <a:rPr sz="1050" b="1" i="0" u="none">
                <a:solidFill>
                  <a:srgbClr val="FFFFFF"/>
                </a:solidFill>
                <a:latin typeface="Poppins"/>
              </a:rPr>
              <a:t>Slide 11 / 25</a:t>
            </a:r>
          </a:p>
        </p:txBody>
      </p:sp>
      <p:sp>
        <p:nvSpPr>
          <p:cNvPr id="11" name="TextBox 10"/>
          <p:cNvSpPr txBox="1"/>
          <p:nvPr/>
        </p:nvSpPr>
        <p:spPr>
          <a:xfrm>
            <a:off x="695325" y="2771774"/>
            <a:ext cx="5420677" cy="457200"/>
          </a:xfrm>
          <a:prstGeom prst="rect">
            <a:avLst/>
          </a:prstGeom>
          <a:noFill/>
        </p:spPr>
        <p:txBody>
          <a:bodyPr wrap="square" lIns="0" tIns="0" rIns="0" bIns="0" anchor="t">
            <a:spAutoFit/>
          </a:bodyPr>
          <a:lstStyle/>
          <a:p>
            <a:pPr algn="l"/>
            <a:r>
              <a:rPr sz="2400" b="1" i="0" u="none">
                <a:solidFill>
                  <a:srgbClr val="0F172A"/>
                </a:solidFill>
                <a:latin typeface="Poppins"/>
              </a:rPr>
              <a:t>7. Pant</a:t>
            </a:r>
          </a:p>
        </p:txBody>
      </p:sp>
      <p:sp>
        <p:nvSpPr>
          <p:cNvPr id="12" name="TextBox 11"/>
          <p:cNvSpPr txBox="1"/>
          <p:nvPr/>
        </p:nvSpPr>
        <p:spPr>
          <a:xfrm>
            <a:off x="695325" y="3305174"/>
            <a:ext cx="6334125" cy="180975"/>
          </a:xfrm>
          <a:prstGeom prst="rect">
            <a:avLst/>
          </a:prstGeom>
          <a:noFill/>
        </p:spPr>
        <p:txBody>
          <a:bodyPr wrap="none" lIns="0" tIns="0" rIns="0" bIns="0" anchor="t">
            <a:spAutoFit/>
          </a:bodyPr>
          <a:lstStyle/>
          <a:p>
            <a:pPr algn="l"/>
            <a:r>
              <a:rPr sz="1200" b="1" i="0" u="none">
                <a:solidFill>
                  <a:srgbClr val="0284C7"/>
                </a:solidFill>
                <a:latin typeface="monospace"/>
              </a:rPr>
              <a:t>/pænt/ (Verb)</a:t>
            </a:r>
          </a:p>
        </p:txBody>
      </p:sp>
      <p:sp>
        <p:nvSpPr>
          <p:cNvPr id="13" name="TextBox 12"/>
          <p:cNvSpPr txBox="1"/>
          <p:nvPr/>
        </p:nvSpPr>
        <p:spPr>
          <a:xfrm>
            <a:off x="695325" y="3600449"/>
            <a:ext cx="5162550" cy="276225"/>
          </a:xfrm>
          <a:prstGeom prst="rect">
            <a:avLst/>
          </a:prstGeom>
          <a:noFill/>
        </p:spPr>
        <p:txBody>
          <a:bodyPr wrap="square" lIns="0" tIns="0" rIns="0" bIns="0" anchor="t">
            <a:spAutoFit/>
          </a:bodyPr>
          <a:lstStyle/>
          <a:p>
            <a:pPr algn="l"/>
            <a:r>
              <a:rPr sz="1350" b="1" i="0" u="none">
                <a:solidFill>
                  <a:srgbClr val="1E293B"/>
                </a:solidFill>
                <a:latin typeface="Hind Siliguri"/>
              </a:rPr>
              <a:t>বাংলা অর্থ:</a:t>
            </a:r>
            <a:r>
              <a:rPr sz="1350" b="0" i="0" u="none">
                <a:solidFill>
                  <a:srgbClr val="1E293B"/>
                </a:solidFill>
                <a:latin typeface="Hind Siliguri"/>
              </a:rPr>
              <a:t> হাঁপানো, দ্রুত শ্বাস নেওয়া</a:t>
            </a:r>
          </a:p>
        </p:txBody>
      </p:sp>
      <p:sp>
        <p:nvSpPr>
          <p:cNvPr id="14" name="TextBox 13"/>
          <p:cNvSpPr txBox="1"/>
          <p:nvPr/>
        </p:nvSpPr>
        <p:spPr>
          <a:xfrm>
            <a:off x="695325" y="4190999"/>
            <a:ext cx="516255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Poppins"/>
              </a:rPr>
              <a:t>Sentence Example:</a:t>
            </a:r>
            <a:r>
              <a:t>
</a:t>
            </a:r>
            <a:r>
              <a:rPr sz="1200" b="1" i="1" u="none">
                <a:solidFill>
                  <a:srgbClr val="334155"/>
                </a:solidFill>
                <a:latin typeface="Poppins"/>
              </a:rPr>
              <a:t>"The crow panted and sweated as it carried heavy stones."</a:t>
            </a:r>
          </a:p>
        </p:txBody>
      </p:sp>
      <p:sp>
        <p:nvSpPr>
          <p:cNvPr id="15" name="TextBox 14"/>
          <p:cNvSpPr txBox="1"/>
          <p:nvPr/>
        </p:nvSpPr>
        <p:spPr>
          <a:xfrm>
            <a:off x="5860256" y="3933824"/>
            <a:ext cx="6205537" cy="304800"/>
          </a:xfrm>
          <a:prstGeom prst="rect">
            <a:avLst/>
          </a:prstGeom>
          <a:noFill/>
        </p:spPr>
        <p:txBody>
          <a:bodyPr wrap="square" lIns="0" tIns="0" rIns="0" bIns="0" anchor="t">
            <a:spAutoFit/>
          </a:bodyPr>
          <a:lstStyle/>
          <a:p>
            <a:pPr algn="ctr"/>
            <a:r>
              <a:rPr sz="1500" b="1" i="0" u="none">
                <a:solidFill>
                  <a:srgbClr val="0F172A"/>
                </a:solidFill>
                <a:latin typeface="Hind Siliguri"/>
              </a:rPr>
              <a:t>ক্লান্তিতে হাঁপানো</a:t>
            </a:r>
          </a:p>
        </p:txBody>
      </p:sp>
      <p:sp>
        <p:nvSpPr>
          <p:cNvPr id="16" name="TextBox 15"/>
          <p:cNvSpPr txBox="1"/>
          <p:nvPr/>
        </p:nvSpPr>
        <p:spPr>
          <a:xfrm>
            <a:off x="5986462" y="4238624"/>
            <a:ext cx="5953125" cy="200025"/>
          </a:xfrm>
          <a:prstGeom prst="rect">
            <a:avLst/>
          </a:prstGeom>
          <a:noFill/>
        </p:spPr>
        <p:txBody>
          <a:bodyPr wrap="square" lIns="0" tIns="0" rIns="0" bIns="0" anchor="t">
            <a:spAutoFit/>
          </a:bodyPr>
          <a:lstStyle/>
          <a:p>
            <a:pPr algn="ctr"/>
            <a:r>
              <a:rPr sz="1050" b="0" i="0" u="none">
                <a:solidFill>
                  <a:srgbClr val="64748B"/>
                </a:solidFill>
                <a:latin typeface="Poppins"/>
              </a:rPr>
              <a:t>Breathing heavily due to fatigue</a:t>
            </a:r>
          </a:p>
        </p:txBody>
      </p:sp>
      <p:sp>
        <p:nvSpPr>
          <p:cNvPr id="17" name="Rectangle 16"/>
          <p:cNvSpPr/>
          <p:nvPr/>
        </p:nvSpPr>
        <p:spPr>
          <a:xfrm>
            <a:off x="0" y="6476999"/>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57200" y="6572249"/>
            <a:ext cx="2238375" cy="190500"/>
          </a:xfrm>
          <a:prstGeom prst="rect">
            <a:avLst/>
          </a:prstGeom>
          <a:noFill/>
        </p:spPr>
        <p:txBody>
          <a:bodyPr wrap="square" lIns="0" tIns="0" rIns="0" bIns="0" anchor="t">
            <a:spAutoFit/>
          </a:bodyPr>
          <a:lstStyle/>
          <a:p>
            <a:pPr algn="l"/>
            <a:r>
              <a:rPr sz="975" b="0" i="0" u="none">
                <a:solidFill>
                  <a:srgbClr val="94A3B8"/>
                </a:solidFill>
                <a:latin typeface="Poppins"/>
              </a:rPr>
              <a:t>Class 8 English • Key Word Analysis</a:t>
            </a:r>
          </a:p>
        </p:txBody>
      </p:sp>
      <p:sp>
        <p:nvSpPr>
          <p:cNvPr id="19" name="TextBox 18"/>
          <p:cNvSpPr txBox="1"/>
          <p:nvPr/>
        </p:nvSpPr>
        <p:spPr>
          <a:xfrm>
            <a:off x="11458575" y="6572249"/>
            <a:ext cx="371475" cy="190500"/>
          </a:xfrm>
          <a:prstGeom prst="rect">
            <a:avLst/>
          </a:prstGeom>
          <a:noFill/>
        </p:spPr>
        <p:txBody>
          <a:bodyPr wrap="square" lIns="0" tIns="0" rIns="0" bIns="0" anchor="t">
            <a:spAutoFit/>
          </a:bodyPr>
          <a:lstStyle/>
          <a:p>
            <a:pPr algn="l"/>
            <a:r>
              <a:rPr sz="975" b="0" i="0" u="none">
                <a:solidFill>
                  <a:srgbClr val="94A3B8"/>
                </a:solidFill>
                <a:latin typeface="Poppins"/>
              </a:rPr>
              <a:t>Pant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5F5"/>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29900" y="200024"/>
            <a:ext cx="1104900"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571749"/>
            <a:ext cx="5543550" cy="2276475"/>
          </a:xfrm>
          <a:prstGeom prst="roundRect">
            <a:avLst>
              <a:gd name="adj" fmla="val 502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191250" y="2590799"/>
            <a:ext cx="5543550" cy="2238375"/>
          </a:xfrm>
          <a:prstGeom prst="roundRect">
            <a:avLst>
              <a:gd name="adj" fmla="val 5106"/>
            </a:avLst>
          </a:prstGeom>
          <a:solidFill>
            <a:srgbClr val="FFFBEB"/>
          </a:solidFill>
          <a:ln w="9525">
            <a:solidFill>
              <a:srgbClr val="FDE6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95325" y="4029074"/>
            <a:ext cx="5067300" cy="9525"/>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8582025" y="2981324"/>
            <a:ext cx="762000" cy="762000"/>
          </a:xfrm>
          <a:prstGeom prst="rect">
            <a:avLst/>
          </a:prstGeom>
        </p:spPr>
      </p:pic>
      <p:sp>
        <p:nvSpPr>
          <p:cNvPr id="9" name="TextBox 8"/>
          <p:cNvSpPr txBox="1"/>
          <p:nvPr/>
        </p:nvSpPr>
        <p:spPr>
          <a:xfrm>
            <a:off x="457200" y="190499"/>
            <a:ext cx="3905250" cy="333375"/>
          </a:xfrm>
          <a:prstGeom prst="rect">
            <a:avLst/>
          </a:prstGeom>
          <a:noFill/>
        </p:spPr>
        <p:txBody>
          <a:bodyPr wrap="none" lIns="0" tIns="0" rIns="0" bIns="0" anchor="t">
            <a:spAutoFit/>
          </a:bodyPr>
          <a:lstStyle/>
          <a:p>
            <a:pPr algn="l"/>
            <a:r>
              <a:rPr sz="1800" b="1" i="0" u="none">
                <a:solidFill>
                  <a:srgbClr val="0F172A"/>
                </a:solidFill>
                <a:latin typeface="Poppins"/>
              </a:rPr>
              <a:t>Vocabulary Analysis (8/8)</a:t>
            </a:r>
          </a:p>
        </p:txBody>
      </p:sp>
      <p:sp>
        <p:nvSpPr>
          <p:cNvPr id="10" name="TextBox 9"/>
          <p:cNvSpPr txBox="1"/>
          <p:nvPr/>
        </p:nvSpPr>
        <p:spPr>
          <a:xfrm>
            <a:off x="10782300" y="257174"/>
            <a:ext cx="895350" cy="200025"/>
          </a:xfrm>
          <a:prstGeom prst="rect">
            <a:avLst/>
          </a:prstGeom>
          <a:noFill/>
        </p:spPr>
        <p:txBody>
          <a:bodyPr wrap="square" lIns="0" tIns="0" rIns="0" bIns="0" anchor="t">
            <a:spAutoFit/>
          </a:bodyPr>
          <a:lstStyle/>
          <a:p>
            <a:pPr algn="l"/>
            <a:r>
              <a:rPr sz="1050" b="1" i="0" u="none">
                <a:solidFill>
                  <a:srgbClr val="FFFFFF"/>
                </a:solidFill>
                <a:latin typeface="Poppins"/>
              </a:rPr>
              <a:t>Slide 12 / 25</a:t>
            </a:r>
          </a:p>
        </p:txBody>
      </p:sp>
      <p:sp>
        <p:nvSpPr>
          <p:cNvPr id="11" name="TextBox 10"/>
          <p:cNvSpPr txBox="1"/>
          <p:nvPr/>
        </p:nvSpPr>
        <p:spPr>
          <a:xfrm>
            <a:off x="695325" y="2771774"/>
            <a:ext cx="5420677" cy="457200"/>
          </a:xfrm>
          <a:prstGeom prst="rect">
            <a:avLst/>
          </a:prstGeom>
          <a:noFill/>
        </p:spPr>
        <p:txBody>
          <a:bodyPr wrap="square" lIns="0" tIns="0" rIns="0" bIns="0" anchor="t">
            <a:spAutoFit/>
          </a:bodyPr>
          <a:lstStyle/>
          <a:p>
            <a:pPr algn="l"/>
            <a:r>
              <a:rPr sz="2400" b="1" i="0" u="none">
                <a:solidFill>
                  <a:srgbClr val="0F172A"/>
                </a:solidFill>
                <a:latin typeface="Poppins"/>
              </a:rPr>
              <a:t>8. Straw</a:t>
            </a:r>
          </a:p>
        </p:txBody>
      </p:sp>
      <p:sp>
        <p:nvSpPr>
          <p:cNvPr id="12" name="TextBox 11"/>
          <p:cNvSpPr txBox="1"/>
          <p:nvPr/>
        </p:nvSpPr>
        <p:spPr>
          <a:xfrm>
            <a:off x="695325" y="3305174"/>
            <a:ext cx="6334125" cy="180975"/>
          </a:xfrm>
          <a:prstGeom prst="rect">
            <a:avLst/>
          </a:prstGeom>
          <a:noFill/>
        </p:spPr>
        <p:txBody>
          <a:bodyPr wrap="none" lIns="0" tIns="0" rIns="0" bIns="0" anchor="t">
            <a:spAutoFit/>
          </a:bodyPr>
          <a:lstStyle/>
          <a:p>
            <a:pPr algn="l"/>
            <a:r>
              <a:rPr sz="1200" b="1" i="0" u="none">
                <a:solidFill>
                  <a:srgbClr val="0284C7"/>
                </a:solidFill>
                <a:latin typeface="monospace"/>
              </a:rPr>
              <a:t>/strɔː/ (Noun)</a:t>
            </a:r>
          </a:p>
        </p:txBody>
      </p:sp>
      <p:sp>
        <p:nvSpPr>
          <p:cNvPr id="13" name="TextBox 12"/>
          <p:cNvSpPr txBox="1"/>
          <p:nvPr/>
        </p:nvSpPr>
        <p:spPr>
          <a:xfrm>
            <a:off x="695325" y="3600449"/>
            <a:ext cx="5162550" cy="276225"/>
          </a:xfrm>
          <a:prstGeom prst="rect">
            <a:avLst/>
          </a:prstGeom>
          <a:noFill/>
        </p:spPr>
        <p:txBody>
          <a:bodyPr wrap="square" lIns="0" tIns="0" rIns="0" bIns="0" anchor="t">
            <a:spAutoFit/>
          </a:bodyPr>
          <a:lstStyle/>
          <a:p>
            <a:pPr algn="l"/>
            <a:r>
              <a:rPr sz="1350" b="1" i="0" u="none">
                <a:solidFill>
                  <a:srgbClr val="1E293B"/>
                </a:solidFill>
                <a:latin typeface="Hind Siliguri"/>
              </a:rPr>
              <a:t>বাংলা অর্থ:</a:t>
            </a:r>
            <a:r>
              <a:rPr sz="1350" b="0" i="0" u="none">
                <a:solidFill>
                  <a:srgbClr val="1E293B"/>
                </a:solidFill>
                <a:latin typeface="Hind Siliguri"/>
              </a:rPr>
              <a:t> পানি পানের নল, খড়</a:t>
            </a:r>
          </a:p>
        </p:txBody>
      </p:sp>
      <p:sp>
        <p:nvSpPr>
          <p:cNvPr id="14" name="TextBox 13"/>
          <p:cNvSpPr txBox="1"/>
          <p:nvPr/>
        </p:nvSpPr>
        <p:spPr>
          <a:xfrm>
            <a:off x="695325" y="4190999"/>
            <a:ext cx="5162550" cy="457200"/>
          </a:xfrm>
          <a:prstGeom prst="rect">
            <a:avLst/>
          </a:prstGeom>
          <a:noFill/>
        </p:spPr>
        <p:txBody>
          <a:bodyPr wrap="square" lIns="0" tIns="0" rIns="0" bIns="0" anchor="t">
            <a:spAutoFit/>
          </a:bodyPr>
          <a:lstStyle/>
          <a:p>
            <a:pPr algn="l">
              <a:lnSpc>
                <a:spcPts val="1800"/>
              </a:lnSpc>
            </a:pPr>
            <a:r>
              <a:rPr sz="1200" b="1" i="0" u="none">
                <a:solidFill>
                  <a:srgbClr val="334155"/>
                </a:solidFill>
                <a:latin typeface="Poppins"/>
              </a:rPr>
              <a:t>Sentence Example:</a:t>
            </a:r>
            <a:r>
              <a:t>
</a:t>
            </a:r>
            <a:r>
              <a:rPr sz="1200" b="1" i="1" u="none">
                <a:solidFill>
                  <a:srgbClr val="334155"/>
                </a:solidFill>
                <a:latin typeface="Poppins"/>
              </a:rPr>
              <a:t>"If men can drink through straws, then so can smart crows!"</a:t>
            </a:r>
          </a:p>
        </p:txBody>
      </p:sp>
      <p:sp>
        <p:nvSpPr>
          <p:cNvPr id="15" name="TextBox 14"/>
          <p:cNvSpPr txBox="1"/>
          <p:nvPr/>
        </p:nvSpPr>
        <p:spPr>
          <a:xfrm>
            <a:off x="5860256" y="3933824"/>
            <a:ext cx="6205537" cy="304800"/>
          </a:xfrm>
          <a:prstGeom prst="rect">
            <a:avLst/>
          </a:prstGeom>
          <a:noFill/>
        </p:spPr>
        <p:txBody>
          <a:bodyPr wrap="square" lIns="0" tIns="0" rIns="0" bIns="0" anchor="t">
            <a:spAutoFit/>
          </a:bodyPr>
          <a:lstStyle/>
          <a:p>
            <a:pPr algn="ctr"/>
            <a:r>
              <a:rPr sz="1500" b="1" i="0" u="none">
                <a:solidFill>
                  <a:srgbClr val="B45309"/>
                </a:solidFill>
                <a:latin typeface="Hind Siliguri"/>
              </a:rPr>
              <a:t>পানের পাইপ বা স্ট্র</a:t>
            </a:r>
          </a:p>
        </p:txBody>
      </p:sp>
      <p:sp>
        <p:nvSpPr>
          <p:cNvPr id="16" name="TextBox 15"/>
          <p:cNvSpPr txBox="1"/>
          <p:nvPr/>
        </p:nvSpPr>
        <p:spPr>
          <a:xfrm>
            <a:off x="5986462" y="4238624"/>
            <a:ext cx="5953125" cy="200025"/>
          </a:xfrm>
          <a:prstGeom prst="rect">
            <a:avLst/>
          </a:prstGeom>
          <a:noFill/>
        </p:spPr>
        <p:txBody>
          <a:bodyPr wrap="square" lIns="0" tIns="0" rIns="0" bIns="0" anchor="t">
            <a:spAutoFit/>
          </a:bodyPr>
          <a:lstStyle/>
          <a:p>
            <a:pPr algn="ctr"/>
            <a:r>
              <a:rPr sz="1050" b="0" i="0" u="none">
                <a:solidFill>
                  <a:srgbClr val="D97706"/>
                </a:solidFill>
                <a:latin typeface="Poppins"/>
              </a:rPr>
              <a:t>Drinking Straw</a:t>
            </a:r>
          </a:p>
        </p:txBody>
      </p:sp>
      <p:sp>
        <p:nvSpPr>
          <p:cNvPr id="17" name="Rectangle 16"/>
          <p:cNvSpPr/>
          <p:nvPr/>
        </p:nvSpPr>
        <p:spPr>
          <a:xfrm>
            <a:off x="0" y="6477000"/>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57200" y="6572250"/>
            <a:ext cx="2238375" cy="190500"/>
          </a:xfrm>
          <a:prstGeom prst="rect">
            <a:avLst/>
          </a:prstGeom>
          <a:noFill/>
        </p:spPr>
        <p:txBody>
          <a:bodyPr wrap="square" lIns="0" tIns="0" rIns="0" bIns="0" anchor="t">
            <a:spAutoFit/>
          </a:bodyPr>
          <a:lstStyle/>
          <a:p>
            <a:pPr algn="l"/>
            <a:r>
              <a:rPr sz="975" b="0" i="0" u="none">
                <a:solidFill>
                  <a:srgbClr val="94A3B8"/>
                </a:solidFill>
                <a:latin typeface="Poppins"/>
              </a:rPr>
              <a:t>Class 8 English • Key Word Analysis</a:t>
            </a:r>
          </a:p>
        </p:txBody>
      </p:sp>
      <p:sp>
        <p:nvSpPr>
          <p:cNvPr id="19" name="TextBox 18"/>
          <p:cNvSpPr txBox="1"/>
          <p:nvPr/>
        </p:nvSpPr>
        <p:spPr>
          <a:xfrm>
            <a:off x="11382375" y="6572250"/>
            <a:ext cx="447675" cy="190500"/>
          </a:xfrm>
          <a:prstGeom prst="rect">
            <a:avLst/>
          </a:prstGeom>
          <a:noFill/>
        </p:spPr>
        <p:txBody>
          <a:bodyPr wrap="square" lIns="0" tIns="0" rIns="0" bIns="0" anchor="t">
            <a:spAutoFit/>
          </a:bodyPr>
          <a:lstStyle/>
          <a:p>
            <a:pPr algn="l"/>
            <a:r>
              <a:rPr sz="975" b="0" i="0" u="none">
                <a:solidFill>
                  <a:srgbClr val="94A3B8"/>
                </a:solidFill>
                <a:latin typeface="Poppins"/>
              </a:rPr>
              <a:t>Straw</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29900" y="200025"/>
            <a:ext cx="1104900"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419350"/>
            <a:ext cx="11277600" cy="1171575"/>
          </a:xfrm>
          <a:prstGeom prst="roundRect">
            <a:avLst>
              <a:gd name="adj" fmla="val 9756"/>
            </a:avLst>
          </a:prstGeom>
          <a:solidFill>
            <a:srgbClr val="F0FDF4"/>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457200" y="3781425"/>
            <a:ext cx="11277600" cy="1066800"/>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457200" y="3781425"/>
            <a:ext cx="38100" cy="10668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57200" y="190500"/>
            <a:ext cx="6393656" cy="333375"/>
          </a:xfrm>
          <a:prstGeom prst="rect">
            <a:avLst/>
          </a:prstGeom>
          <a:noFill/>
        </p:spPr>
        <p:txBody>
          <a:bodyPr wrap="none" lIns="0" tIns="0" rIns="0" bIns="0" anchor="t">
            <a:spAutoFit/>
          </a:bodyPr>
          <a:lstStyle/>
          <a:p>
            <a:pPr algn="l"/>
            <a:r>
              <a:rPr sz="1800" b="1" i="0" u="none">
                <a:solidFill>
                  <a:srgbClr val="0F172A"/>
                </a:solidFill>
                <a:latin typeface="Poppins"/>
              </a:rPr>
              <a:t>Passage Explanation: The Summer Drought</a:t>
            </a:r>
          </a:p>
        </p:txBody>
      </p:sp>
      <p:sp>
        <p:nvSpPr>
          <p:cNvPr id="9" name="TextBox 8"/>
          <p:cNvSpPr txBox="1"/>
          <p:nvPr/>
        </p:nvSpPr>
        <p:spPr>
          <a:xfrm>
            <a:off x="10782300" y="257175"/>
            <a:ext cx="895350" cy="200025"/>
          </a:xfrm>
          <a:prstGeom prst="rect">
            <a:avLst/>
          </a:prstGeom>
          <a:noFill/>
        </p:spPr>
        <p:txBody>
          <a:bodyPr wrap="square" lIns="0" tIns="0" rIns="0" bIns="0" anchor="t">
            <a:spAutoFit/>
          </a:bodyPr>
          <a:lstStyle/>
          <a:p>
            <a:pPr algn="l"/>
            <a:r>
              <a:rPr sz="1050" b="1" i="0" u="none">
                <a:solidFill>
                  <a:srgbClr val="FFFFFF"/>
                </a:solidFill>
                <a:latin typeface="Poppins"/>
              </a:rPr>
              <a:t>Slide 13 / 25</a:t>
            </a:r>
          </a:p>
        </p:txBody>
      </p:sp>
      <p:sp>
        <p:nvSpPr>
          <p:cNvPr id="10" name="TextBox 9"/>
          <p:cNvSpPr txBox="1"/>
          <p:nvPr/>
        </p:nvSpPr>
        <p:spPr>
          <a:xfrm>
            <a:off x="695325" y="2619375"/>
            <a:ext cx="11441430" cy="257175"/>
          </a:xfrm>
          <a:prstGeom prst="rect">
            <a:avLst/>
          </a:prstGeom>
          <a:noFill/>
        </p:spPr>
        <p:txBody>
          <a:bodyPr wrap="square" lIns="0" tIns="0" rIns="0" bIns="0" anchor="t">
            <a:spAutoFit/>
          </a:bodyPr>
          <a:lstStyle/>
          <a:p>
            <a:pPr algn="l"/>
            <a:r>
              <a:rPr sz="1350" b="1" i="0" u="none">
                <a:solidFill>
                  <a:srgbClr val="166534"/>
                </a:solidFill>
                <a:latin typeface="Poppins"/>
              </a:rPr>
              <a:t>Original Text Fragment:</a:t>
            </a:r>
          </a:p>
        </p:txBody>
      </p:sp>
      <p:sp>
        <p:nvSpPr>
          <p:cNvPr id="11" name="TextBox 10"/>
          <p:cNvSpPr txBox="1"/>
          <p:nvPr/>
        </p:nvSpPr>
        <p:spPr>
          <a:xfrm>
            <a:off x="695325" y="2952750"/>
            <a:ext cx="10896600" cy="438150"/>
          </a:xfrm>
          <a:prstGeom prst="rect">
            <a:avLst/>
          </a:prstGeom>
          <a:noFill/>
        </p:spPr>
        <p:txBody>
          <a:bodyPr wrap="square" lIns="0" tIns="0" rIns="0" bIns="0" anchor="t">
            <a:spAutoFit/>
          </a:bodyPr>
          <a:lstStyle/>
          <a:p>
            <a:pPr algn="l"/>
            <a:r>
              <a:rPr sz="1125" b="0" i="1" u="none">
                <a:solidFill>
                  <a:srgbClr val="15803D"/>
                </a:solidFill>
                <a:latin typeface="Poppins"/>
              </a:rPr>
              <a:t>"July, but there was still no sign of rain. Clouds crossed the sky but they only made the heat hotter. I was thirsty... The wells were dry and there were no waterholes."</a:t>
            </a:r>
          </a:p>
        </p:txBody>
      </p:sp>
      <p:sp>
        <p:nvSpPr>
          <p:cNvPr id="12" name="TextBox 11"/>
          <p:cNvSpPr txBox="1"/>
          <p:nvPr/>
        </p:nvSpPr>
        <p:spPr>
          <a:xfrm>
            <a:off x="685800" y="3933825"/>
            <a:ext cx="11501437" cy="247650"/>
          </a:xfrm>
          <a:prstGeom prst="rect">
            <a:avLst/>
          </a:prstGeom>
          <a:noFill/>
        </p:spPr>
        <p:txBody>
          <a:bodyPr wrap="square" lIns="0" tIns="0" rIns="0" bIns="0" anchor="t">
            <a:spAutoFit/>
          </a:bodyPr>
          <a:lstStyle/>
          <a:p>
            <a:pPr algn="l"/>
            <a:r>
              <a:rPr sz="1200" b="1" i="0" u="none">
                <a:solidFill>
                  <a:srgbClr val="0284C7"/>
                </a:solidFill>
                <a:latin typeface="Hind Siliguri"/>
              </a:rPr>
              <a:t>সহজ বাংলা ব্যাখ্যা:</a:t>
            </a:r>
          </a:p>
        </p:txBody>
      </p:sp>
      <p:sp>
        <p:nvSpPr>
          <p:cNvPr id="13" name="TextBox 12"/>
          <p:cNvSpPr txBox="1"/>
          <p:nvPr/>
        </p:nvSpPr>
        <p:spPr>
          <a:xfrm>
            <a:off x="685800" y="4238625"/>
            <a:ext cx="10953750" cy="457200"/>
          </a:xfrm>
          <a:prstGeom prst="rect">
            <a:avLst/>
          </a:prstGeom>
          <a:noFill/>
        </p:spPr>
        <p:txBody>
          <a:bodyPr wrap="square" lIns="0" tIns="0" rIns="0" bIns="0" anchor="t">
            <a:spAutoFit/>
          </a:bodyPr>
          <a:lstStyle/>
          <a:p>
            <a:pPr algn="l">
              <a:lnSpc>
                <a:spcPts val="1800"/>
              </a:lnSpc>
            </a:pPr>
            <a:r>
              <a:rPr sz="1125" b="0" i="0" u="none">
                <a:solidFill>
                  <a:srgbClr val="334155"/>
                </a:solidFill>
                <a:latin typeface="Hind Siliguri"/>
              </a:rPr>
              <a:t>জুলাই মাস হওয়া সত্ত্বেও কোনো বৃষ্টির দেখা নেই। কাকটি প্রচণ্ড তৃষ্ণার্ত ছিল কিন্তু গ্রামীণ এলাকার কূপ ও জলাশয়গুলো সম্পূর্ণ শুকিয়ে গিয়েছিল। তাই তৃষ্ণা মেটাতে সে মাইলের পর মাইল উড়ে মানুষের বসবাসের শহর অভিমুখে রওয়ানা হলো।</a:t>
            </a:r>
          </a:p>
        </p:txBody>
      </p:sp>
      <p:sp>
        <p:nvSpPr>
          <p:cNvPr id="14" name="Rectangle 13"/>
          <p:cNvSpPr/>
          <p:nvPr/>
        </p:nvSpPr>
        <p:spPr>
          <a:xfrm>
            <a:off x="0" y="6477000"/>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57200" y="6572250"/>
            <a:ext cx="2114550" cy="190500"/>
          </a:xfrm>
          <a:prstGeom prst="rect">
            <a:avLst/>
          </a:prstGeom>
          <a:noFill/>
        </p:spPr>
        <p:txBody>
          <a:bodyPr wrap="square" lIns="0" tIns="0" rIns="0" bIns="0" anchor="t">
            <a:spAutoFit/>
          </a:bodyPr>
          <a:lstStyle/>
          <a:p>
            <a:pPr algn="l"/>
            <a:r>
              <a:rPr sz="975" b="0" i="0" u="none">
                <a:solidFill>
                  <a:srgbClr val="94A3B8"/>
                </a:solidFill>
                <a:latin typeface="Poppins"/>
              </a:rPr>
              <a:t>Unit 10, Lesson 4: A Summer Story</a:t>
            </a:r>
          </a:p>
        </p:txBody>
      </p:sp>
      <p:sp>
        <p:nvSpPr>
          <p:cNvPr id="16" name="TextBox 15"/>
          <p:cNvSpPr txBox="1"/>
          <p:nvPr/>
        </p:nvSpPr>
        <p:spPr>
          <a:xfrm>
            <a:off x="10620375" y="6572250"/>
            <a:ext cx="1209675" cy="190500"/>
          </a:xfrm>
          <a:prstGeom prst="rect">
            <a:avLst/>
          </a:prstGeom>
          <a:noFill/>
        </p:spPr>
        <p:txBody>
          <a:bodyPr wrap="square" lIns="0" tIns="0" rIns="0" bIns="0" anchor="t">
            <a:spAutoFit/>
          </a:bodyPr>
          <a:lstStyle/>
          <a:p>
            <a:pPr algn="l"/>
            <a:r>
              <a:rPr sz="975" b="0" i="0" u="none">
                <a:solidFill>
                  <a:srgbClr val="94A3B8"/>
                </a:solidFill>
                <a:latin typeface="Poppins"/>
              </a:rPr>
              <a:t>Passage Section 1</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20375" y="200024"/>
            <a:ext cx="1114425"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528887"/>
            <a:ext cx="11277600" cy="952500"/>
          </a:xfrm>
          <a:prstGeom prst="roundRect">
            <a:avLst>
              <a:gd name="adj" fmla="val 12000"/>
            </a:avLst>
          </a:prstGeom>
          <a:solidFill>
            <a:srgbClr val="F0FDF4"/>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457200" y="3671887"/>
            <a:ext cx="11277600" cy="1066800"/>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457200" y="3671887"/>
            <a:ext cx="38100" cy="10668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57200" y="190499"/>
            <a:ext cx="5893593" cy="333375"/>
          </a:xfrm>
          <a:prstGeom prst="rect">
            <a:avLst/>
          </a:prstGeom>
          <a:noFill/>
        </p:spPr>
        <p:txBody>
          <a:bodyPr wrap="none" lIns="0" tIns="0" rIns="0" bIns="0" anchor="t">
            <a:spAutoFit/>
          </a:bodyPr>
          <a:lstStyle/>
          <a:p>
            <a:pPr algn="l"/>
            <a:r>
              <a:rPr sz="1800" b="1" i="0" u="none">
                <a:solidFill>
                  <a:srgbClr val="0F172A"/>
                </a:solidFill>
                <a:latin typeface="Poppins"/>
              </a:rPr>
              <a:t>Passage Explanation: Grandpa's Advice</a:t>
            </a:r>
          </a:p>
        </p:txBody>
      </p:sp>
      <p:sp>
        <p:nvSpPr>
          <p:cNvPr id="9" name="TextBox 8"/>
          <p:cNvSpPr txBox="1"/>
          <p:nvPr/>
        </p:nvSpPr>
        <p:spPr>
          <a:xfrm>
            <a:off x="10772775" y="257174"/>
            <a:ext cx="904875" cy="200025"/>
          </a:xfrm>
          <a:prstGeom prst="rect">
            <a:avLst/>
          </a:prstGeom>
          <a:noFill/>
        </p:spPr>
        <p:txBody>
          <a:bodyPr wrap="square" lIns="0" tIns="0" rIns="0" bIns="0" anchor="t">
            <a:spAutoFit/>
          </a:bodyPr>
          <a:lstStyle/>
          <a:p>
            <a:pPr algn="l"/>
            <a:r>
              <a:rPr sz="1050" b="1" i="0" u="none">
                <a:solidFill>
                  <a:srgbClr val="FFFFFF"/>
                </a:solidFill>
                <a:latin typeface="Poppins"/>
              </a:rPr>
              <a:t>Slide 14 / 25</a:t>
            </a:r>
          </a:p>
        </p:txBody>
      </p:sp>
      <p:sp>
        <p:nvSpPr>
          <p:cNvPr id="10" name="TextBox 9"/>
          <p:cNvSpPr txBox="1"/>
          <p:nvPr/>
        </p:nvSpPr>
        <p:spPr>
          <a:xfrm>
            <a:off x="695325" y="2728912"/>
            <a:ext cx="11441430" cy="257175"/>
          </a:xfrm>
          <a:prstGeom prst="rect">
            <a:avLst/>
          </a:prstGeom>
          <a:noFill/>
        </p:spPr>
        <p:txBody>
          <a:bodyPr wrap="square" lIns="0" tIns="0" rIns="0" bIns="0" anchor="t">
            <a:spAutoFit/>
          </a:bodyPr>
          <a:lstStyle/>
          <a:p>
            <a:pPr algn="l"/>
            <a:r>
              <a:rPr sz="1350" b="1" i="0" u="none">
                <a:solidFill>
                  <a:srgbClr val="166534"/>
                </a:solidFill>
                <a:latin typeface="Poppins"/>
              </a:rPr>
              <a:t>Original Text Fragment:</a:t>
            </a:r>
          </a:p>
        </p:txBody>
      </p:sp>
      <p:sp>
        <p:nvSpPr>
          <p:cNvPr id="11" name="TextBox 10"/>
          <p:cNvSpPr txBox="1"/>
          <p:nvPr/>
        </p:nvSpPr>
        <p:spPr>
          <a:xfrm>
            <a:off x="695325" y="3062287"/>
            <a:ext cx="10896600" cy="219075"/>
          </a:xfrm>
          <a:prstGeom prst="rect">
            <a:avLst/>
          </a:prstGeom>
          <a:noFill/>
        </p:spPr>
        <p:txBody>
          <a:bodyPr wrap="square" lIns="0" tIns="0" rIns="0" bIns="0" anchor="t">
            <a:spAutoFit/>
          </a:bodyPr>
          <a:lstStyle/>
          <a:p>
            <a:pPr algn="l"/>
            <a:r>
              <a:rPr sz="1125" b="0" i="1" u="none">
                <a:solidFill>
                  <a:srgbClr val="15803D"/>
                </a:solidFill>
                <a:latin typeface="Poppins"/>
              </a:rPr>
              <a:t>"My beak was too fat and neck of the bottle, too narrow... So I went to Grandpa for advice... 'Go and get pebbles from the riverbed and drop them in...'"</a:t>
            </a:r>
          </a:p>
        </p:txBody>
      </p:sp>
      <p:sp>
        <p:nvSpPr>
          <p:cNvPr id="12" name="TextBox 11"/>
          <p:cNvSpPr txBox="1"/>
          <p:nvPr/>
        </p:nvSpPr>
        <p:spPr>
          <a:xfrm>
            <a:off x="685800" y="3824287"/>
            <a:ext cx="11501437" cy="247650"/>
          </a:xfrm>
          <a:prstGeom prst="rect">
            <a:avLst/>
          </a:prstGeom>
          <a:noFill/>
        </p:spPr>
        <p:txBody>
          <a:bodyPr wrap="square" lIns="0" tIns="0" rIns="0" bIns="0" anchor="t">
            <a:spAutoFit/>
          </a:bodyPr>
          <a:lstStyle/>
          <a:p>
            <a:pPr algn="l"/>
            <a:r>
              <a:rPr sz="1200" b="1" i="0" u="none">
                <a:solidFill>
                  <a:srgbClr val="0284C7"/>
                </a:solidFill>
                <a:latin typeface="Hind Siliguri"/>
              </a:rPr>
              <a:t>সহজ বাংলা ব্যাখ্যা:</a:t>
            </a:r>
          </a:p>
        </p:txBody>
      </p:sp>
      <p:sp>
        <p:nvSpPr>
          <p:cNvPr id="13" name="TextBox 12"/>
          <p:cNvSpPr txBox="1"/>
          <p:nvPr/>
        </p:nvSpPr>
        <p:spPr>
          <a:xfrm>
            <a:off x="685800" y="4129087"/>
            <a:ext cx="10953750" cy="457200"/>
          </a:xfrm>
          <a:prstGeom prst="rect">
            <a:avLst/>
          </a:prstGeom>
          <a:noFill/>
        </p:spPr>
        <p:txBody>
          <a:bodyPr wrap="square" lIns="0" tIns="0" rIns="0" bIns="0" anchor="t">
            <a:spAutoFit/>
          </a:bodyPr>
          <a:lstStyle/>
          <a:p>
            <a:pPr algn="l">
              <a:lnSpc>
                <a:spcPts val="1800"/>
              </a:lnSpc>
            </a:pPr>
            <a:r>
              <a:rPr sz="1125" b="0" i="0" u="none">
                <a:solidFill>
                  <a:srgbClr val="334155"/>
                </a:solidFill>
                <a:latin typeface="Hind Siliguri"/>
              </a:rPr>
              <a:t>শহরে এসে কাকটি একটি কাচের বোতলে পানি দেখল। কিন্তু বোতলের মুখ সরু হওয়ায় সে ঠোঁট ঢোকাতে পারছিল না। সে তার অভিজ্ঞ বৃদ্ধ দাদার কাছে পরামর্শ চাইল। দাদা কাক তাকে আর্কিমিডিসের নীতি অনুযায়ী বোতলে নুড়িপাথর ফেলার প্রাচীন পরামর্শ দিলেন।</a:t>
            </a:r>
          </a:p>
        </p:txBody>
      </p:sp>
      <p:sp>
        <p:nvSpPr>
          <p:cNvPr id="14" name="Rectangle 13"/>
          <p:cNvSpPr/>
          <p:nvPr/>
        </p:nvSpPr>
        <p:spPr>
          <a:xfrm>
            <a:off x="0" y="6477000"/>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57200" y="6572250"/>
            <a:ext cx="2114550" cy="190500"/>
          </a:xfrm>
          <a:prstGeom prst="rect">
            <a:avLst/>
          </a:prstGeom>
          <a:noFill/>
        </p:spPr>
        <p:txBody>
          <a:bodyPr wrap="square" lIns="0" tIns="0" rIns="0" bIns="0" anchor="t">
            <a:spAutoFit/>
          </a:bodyPr>
          <a:lstStyle/>
          <a:p>
            <a:pPr algn="l"/>
            <a:r>
              <a:rPr sz="975" b="0" i="0" u="none">
                <a:solidFill>
                  <a:srgbClr val="94A3B8"/>
                </a:solidFill>
                <a:latin typeface="Poppins"/>
              </a:rPr>
              <a:t>Unit 10, Lesson 4: A Summer Story</a:t>
            </a:r>
          </a:p>
        </p:txBody>
      </p:sp>
      <p:sp>
        <p:nvSpPr>
          <p:cNvPr id="16" name="TextBox 15"/>
          <p:cNvSpPr txBox="1"/>
          <p:nvPr/>
        </p:nvSpPr>
        <p:spPr>
          <a:xfrm>
            <a:off x="10582275" y="6572250"/>
            <a:ext cx="1247775" cy="190500"/>
          </a:xfrm>
          <a:prstGeom prst="rect">
            <a:avLst/>
          </a:prstGeom>
          <a:noFill/>
        </p:spPr>
        <p:txBody>
          <a:bodyPr wrap="square" lIns="0" tIns="0" rIns="0" bIns="0" anchor="t">
            <a:spAutoFit/>
          </a:bodyPr>
          <a:lstStyle/>
          <a:p>
            <a:pPr algn="l"/>
            <a:r>
              <a:rPr sz="975" b="0" i="0" u="none">
                <a:solidFill>
                  <a:srgbClr val="94A3B8"/>
                </a:solidFill>
                <a:latin typeface="Poppins"/>
              </a:rPr>
              <a:t>Passage Section 2</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29900" y="200024"/>
            <a:ext cx="1104900"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419350"/>
            <a:ext cx="11277600" cy="1171575"/>
          </a:xfrm>
          <a:prstGeom prst="roundRect">
            <a:avLst>
              <a:gd name="adj" fmla="val 9756"/>
            </a:avLst>
          </a:prstGeom>
          <a:solidFill>
            <a:srgbClr val="F0FDF4"/>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457200" y="3781425"/>
            <a:ext cx="11277600" cy="1066800"/>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457200" y="3781425"/>
            <a:ext cx="38100" cy="10668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57200" y="190499"/>
            <a:ext cx="6286500" cy="333375"/>
          </a:xfrm>
          <a:prstGeom prst="rect">
            <a:avLst/>
          </a:prstGeom>
          <a:noFill/>
        </p:spPr>
        <p:txBody>
          <a:bodyPr wrap="none" lIns="0" tIns="0" rIns="0" bIns="0" anchor="t">
            <a:spAutoFit/>
          </a:bodyPr>
          <a:lstStyle/>
          <a:p>
            <a:pPr algn="l"/>
            <a:r>
              <a:rPr sz="1800" b="1" i="0" u="none">
                <a:solidFill>
                  <a:srgbClr val="0F172A"/>
                </a:solidFill>
                <a:latin typeface="Poppins"/>
              </a:rPr>
              <a:t>Passage Explanation: The Modern Solution</a:t>
            </a:r>
          </a:p>
        </p:txBody>
      </p:sp>
      <p:sp>
        <p:nvSpPr>
          <p:cNvPr id="9" name="TextBox 8"/>
          <p:cNvSpPr txBox="1"/>
          <p:nvPr/>
        </p:nvSpPr>
        <p:spPr>
          <a:xfrm>
            <a:off x="10782300" y="257174"/>
            <a:ext cx="895350" cy="200025"/>
          </a:xfrm>
          <a:prstGeom prst="rect">
            <a:avLst/>
          </a:prstGeom>
          <a:noFill/>
        </p:spPr>
        <p:txBody>
          <a:bodyPr wrap="square" lIns="0" tIns="0" rIns="0" bIns="0" anchor="t">
            <a:spAutoFit/>
          </a:bodyPr>
          <a:lstStyle/>
          <a:p>
            <a:pPr algn="l"/>
            <a:r>
              <a:rPr sz="1050" b="1" i="0" u="none">
                <a:solidFill>
                  <a:srgbClr val="FFFFFF"/>
                </a:solidFill>
                <a:latin typeface="Poppins"/>
              </a:rPr>
              <a:t>Slide 15 / 25</a:t>
            </a:r>
          </a:p>
        </p:txBody>
      </p:sp>
      <p:sp>
        <p:nvSpPr>
          <p:cNvPr id="10" name="TextBox 9"/>
          <p:cNvSpPr txBox="1"/>
          <p:nvPr/>
        </p:nvSpPr>
        <p:spPr>
          <a:xfrm>
            <a:off x="695325" y="2619375"/>
            <a:ext cx="11441430" cy="257175"/>
          </a:xfrm>
          <a:prstGeom prst="rect">
            <a:avLst/>
          </a:prstGeom>
          <a:noFill/>
        </p:spPr>
        <p:txBody>
          <a:bodyPr wrap="square" lIns="0" tIns="0" rIns="0" bIns="0" anchor="t">
            <a:spAutoFit/>
          </a:bodyPr>
          <a:lstStyle/>
          <a:p>
            <a:pPr algn="l"/>
            <a:r>
              <a:rPr sz="1350" b="1" i="0" u="none">
                <a:solidFill>
                  <a:srgbClr val="166534"/>
                </a:solidFill>
                <a:latin typeface="Poppins"/>
              </a:rPr>
              <a:t>Original Text Fragment:</a:t>
            </a:r>
          </a:p>
        </p:txBody>
      </p:sp>
      <p:sp>
        <p:nvSpPr>
          <p:cNvPr id="11" name="TextBox 10"/>
          <p:cNvSpPr txBox="1"/>
          <p:nvPr/>
        </p:nvSpPr>
        <p:spPr>
          <a:xfrm>
            <a:off x="695325" y="2952750"/>
            <a:ext cx="10896600" cy="438150"/>
          </a:xfrm>
          <a:prstGeom prst="rect">
            <a:avLst/>
          </a:prstGeom>
          <a:noFill/>
        </p:spPr>
        <p:txBody>
          <a:bodyPr wrap="square" lIns="0" tIns="0" rIns="0" bIns="0" anchor="t">
            <a:spAutoFit/>
          </a:bodyPr>
          <a:lstStyle/>
          <a:p>
            <a:pPr algn="l"/>
            <a:r>
              <a:rPr sz="1125" b="0" i="1" u="none">
                <a:solidFill>
                  <a:srgbClr val="15803D"/>
                </a:solidFill>
                <a:latin typeface="Poppins"/>
              </a:rPr>
              <a:t>"I noticed the poster over the bus stop... 'If men can drink through straws, then so can crows.' Straws were plenty in the haystacks... I drank to my heart's content."</a:t>
            </a:r>
          </a:p>
        </p:txBody>
      </p:sp>
      <p:sp>
        <p:nvSpPr>
          <p:cNvPr id="12" name="TextBox 11"/>
          <p:cNvSpPr txBox="1"/>
          <p:nvPr/>
        </p:nvSpPr>
        <p:spPr>
          <a:xfrm>
            <a:off x="685800" y="3933825"/>
            <a:ext cx="11501437" cy="247650"/>
          </a:xfrm>
          <a:prstGeom prst="rect">
            <a:avLst/>
          </a:prstGeom>
          <a:noFill/>
        </p:spPr>
        <p:txBody>
          <a:bodyPr wrap="square" lIns="0" tIns="0" rIns="0" bIns="0" anchor="t">
            <a:spAutoFit/>
          </a:bodyPr>
          <a:lstStyle/>
          <a:p>
            <a:pPr algn="l"/>
            <a:r>
              <a:rPr sz="1200" b="1" i="0" u="none">
                <a:solidFill>
                  <a:srgbClr val="0284C7"/>
                </a:solidFill>
                <a:latin typeface="Hind Siliguri"/>
              </a:rPr>
              <a:t>সহজ বাংলা ব্যাখ্যা:</a:t>
            </a:r>
          </a:p>
        </p:txBody>
      </p:sp>
      <p:sp>
        <p:nvSpPr>
          <p:cNvPr id="13" name="TextBox 12"/>
          <p:cNvSpPr txBox="1"/>
          <p:nvPr/>
        </p:nvSpPr>
        <p:spPr>
          <a:xfrm>
            <a:off x="685800" y="4238625"/>
            <a:ext cx="10953750" cy="457200"/>
          </a:xfrm>
          <a:prstGeom prst="rect">
            <a:avLst/>
          </a:prstGeom>
          <a:noFill/>
        </p:spPr>
        <p:txBody>
          <a:bodyPr wrap="square" lIns="0" tIns="0" rIns="0" bIns="0" anchor="t">
            <a:spAutoFit/>
          </a:bodyPr>
          <a:lstStyle/>
          <a:p>
            <a:pPr algn="l">
              <a:lnSpc>
                <a:spcPts val="1800"/>
              </a:lnSpc>
            </a:pPr>
            <a:r>
              <a:rPr sz="1125" b="0" i="0" u="none">
                <a:solidFill>
                  <a:srgbClr val="334155"/>
                </a:solidFill>
                <a:latin typeface="Hind Siliguri"/>
              </a:rPr>
              <a:t>নুড়িপাথর বহনে ক্লান্ত হয়ে এবং বোতল ভেঙে যাওয়ার ভয়ে কাকটি বিকল্প ভাবল। বাস স্টপের পোস্টার দেখে সে মানুষের মতো খড়ের বা প্লাস্টিকের 'স্ট্র' দিয়ে পানি পানের আইডিয়া পেল। গাদা থেকে খড় এনে পরিষ্কার করে খুব সহজেই সে পানি পান করে প্রাণ জুড়ালো।</a:t>
            </a:r>
          </a:p>
        </p:txBody>
      </p:sp>
      <p:sp>
        <p:nvSpPr>
          <p:cNvPr id="14" name="Rectangle 13"/>
          <p:cNvSpPr/>
          <p:nvPr/>
        </p:nvSpPr>
        <p:spPr>
          <a:xfrm>
            <a:off x="0" y="6477000"/>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57200" y="6572250"/>
            <a:ext cx="2114550" cy="190500"/>
          </a:xfrm>
          <a:prstGeom prst="rect">
            <a:avLst/>
          </a:prstGeom>
          <a:noFill/>
        </p:spPr>
        <p:txBody>
          <a:bodyPr wrap="square" lIns="0" tIns="0" rIns="0" bIns="0" anchor="t">
            <a:spAutoFit/>
          </a:bodyPr>
          <a:lstStyle/>
          <a:p>
            <a:pPr algn="l"/>
            <a:r>
              <a:rPr sz="975" b="0" i="0" u="none">
                <a:solidFill>
                  <a:srgbClr val="94A3B8"/>
                </a:solidFill>
                <a:latin typeface="Poppins"/>
              </a:rPr>
              <a:t>Unit 10, Lesson 4: A Summer Story</a:t>
            </a:r>
          </a:p>
        </p:txBody>
      </p:sp>
      <p:sp>
        <p:nvSpPr>
          <p:cNvPr id="16" name="TextBox 15"/>
          <p:cNvSpPr txBox="1"/>
          <p:nvPr/>
        </p:nvSpPr>
        <p:spPr>
          <a:xfrm>
            <a:off x="10582275" y="6572250"/>
            <a:ext cx="1247775" cy="190500"/>
          </a:xfrm>
          <a:prstGeom prst="rect">
            <a:avLst/>
          </a:prstGeom>
          <a:noFill/>
        </p:spPr>
        <p:txBody>
          <a:bodyPr wrap="square" lIns="0" tIns="0" rIns="0" bIns="0" anchor="t">
            <a:spAutoFit/>
          </a:bodyPr>
          <a:lstStyle/>
          <a:p>
            <a:pPr algn="l"/>
            <a:r>
              <a:rPr sz="975" b="0" i="0" u="none">
                <a:solidFill>
                  <a:srgbClr val="94A3B8"/>
                </a:solidFill>
                <a:latin typeface="Poppins"/>
              </a:rPr>
              <a:t>Passage Section 3</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29900" y="200025"/>
            <a:ext cx="1104900"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57200" y="2962275"/>
            <a:ext cx="11277600" cy="800100"/>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457200" y="2962275"/>
            <a:ext cx="38100" cy="8001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457200" y="3914775"/>
            <a:ext cx="11277600" cy="800100"/>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57200" y="3914775"/>
            <a:ext cx="38100" cy="8001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57200" y="190500"/>
            <a:ext cx="5631656" cy="333375"/>
          </a:xfrm>
          <a:prstGeom prst="rect">
            <a:avLst/>
          </a:prstGeom>
          <a:noFill/>
        </p:spPr>
        <p:txBody>
          <a:bodyPr wrap="none" lIns="0" tIns="0" rIns="0" bIns="0" anchor="t">
            <a:spAutoFit/>
          </a:bodyPr>
          <a:lstStyle/>
          <a:p>
            <a:pPr algn="l"/>
            <a:r>
              <a:rPr sz="1800" b="1" i="0" u="none">
                <a:solidFill>
                  <a:srgbClr val="0F172A"/>
                </a:solidFill>
                <a:latin typeface="Poppins"/>
              </a:rPr>
              <a:t>Textbook Exercise A: Group Discussion</a:t>
            </a:r>
          </a:p>
        </p:txBody>
      </p:sp>
      <p:sp>
        <p:nvSpPr>
          <p:cNvPr id="10" name="TextBox 9"/>
          <p:cNvSpPr txBox="1"/>
          <p:nvPr/>
        </p:nvSpPr>
        <p:spPr>
          <a:xfrm>
            <a:off x="10782300" y="257175"/>
            <a:ext cx="895350" cy="200025"/>
          </a:xfrm>
          <a:prstGeom prst="rect">
            <a:avLst/>
          </a:prstGeom>
          <a:noFill/>
        </p:spPr>
        <p:txBody>
          <a:bodyPr wrap="square" lIns="0" tIns="0" rIns="0" bIns="0" anchor="t">
            <a:spAutoFit/>
          </a:bodyPr>
          <a:lstStyle/>
          <a:p>
            <a:pPr algn="l"/>
            <a:r>
              <a:rPr sz="1050" b="1" i="0" u="none">
                <a:solidFill>
                  <a:srgbClr val="FFFFFF"/>
                </a:solidFill>
                <a:latin typeface="Poppins"/>
              </a:rPr>
              <a:t>Slide 16 / 25</a:t>
            </a:r>
          </a:p>
        </p:txBody>
      </p:sp>
      <p:sp>
        <p:nvSpPr>
          <p:cNvPr id="11" name="TextBox 10"/>
          <p:cNvSpPr txBox="1"/>
          <p:nvPr/>
        </p:nvSpPr>
        <p:spPr>
          <a:xfrm>
            <a:off x="457200" y="2552700"/>
            <a:ext cx="11734800" cy="257175"/>
          </a:xfrm>
          <a:prstGeom prst="rect">
            <a:avLst/>
          </a:prstGeom>
          <a:noFill/>
        </p:spPr>
        <p:txBody>
          <a:bodyPr wrap="square" lIns="0" tIns="0" rIns="0" bIns="0" anchor="t">
            <a:spAutoFit/>
          </a:bodyPr>
          <a:lstStyle/>
          <a:p>
            <a:pPr algn="l"/>
            <a:r>
              <a:rPr sz="1350" b="1" i="0" u="none">
                <a:solidFill>
                  <a:srgbClr val="0F172A"/>
                </a:solidFill>
                <a:latin typeface="Poppins"/>
              </a:rPr>
              <a:t>Look at the image in your textbook and discuss the questions:</a:t>
            </a:r>
          </a:p>
        </p:txBody>
      </p:sp>
      <p:sp>
        <p:nvSpPr>
          <p:cNvPr id="12" name="TextBox 11"/>
          <p:cNvSpPr txBox="1"/>
          <p:nvPr/>
        </p:nvSpPr>
        <p:spPr>
          <a:xfrm>
            <a:off x="647700" y="3114675"/>
            <a:ext cx="10991850" cy="495300"/>
          </a:xfrm>
          <a:prstGeom prst="rect">
            <a:avLst/>
          </a:prstGeom>
          <a:noFill/>
        </p:spPr>
        <p:txBody>
          <a:bodyPr wrap="square" lIns="0" tIns="0" rIns="0" bIns="0" anchor="t">
            <a:spAutoFit/>
          </a:bodyPr>
          <a:lstStyle/>
          <a:p>
            <a:pPr algn="l"/>
            <a:r>
              <a:rPr sz="1200" b="1" i="0" u="none">
                <a:solidFill>
                  <a:srgbClr val="0284C7"/>
                </a:solidFill>
                <a:latin typeface="Poppins"/>
              </a:rPr>
              <a:t>Q1: What does the image remind you of?</a:t>
            </a:r>
          </a:p>
        </p:txBody>
      </p:sp>
      <p:sp>
        <p:nvSpPr>
          <p:cNvPr id="13" name="TextBox 12"/>
          <p:cNvSpPr txBox="1"/>
          <p:nvPr/>
        </p:nvSpPr>
        <p:spPr>
          <a:xfrm>
            <a:off x="647700" y="4067175"/>
            <a:ext cx="10991850" cy="495300"/>
          </a:xfrm>
          <a:prstGeom prst="rect">
            <a:avLst/>
          </a:prstGeom>
          <a:noFill/>
        </p:spPr>
        <p:txBody>
          <a:bodyPr wrap="square" lIns="0" tIns="0" rIns="0" bIns="0" anchor="t">
            <a:spAutoFit/>
          </a:bodyPr>
          <a:lstStyle/>
          <a:p>
            <a:pPr algn="l"/>
            <a:r>
              <a:rPr sz="1200" b="1" i="0" u="none">
                <a:solidFill>
                  <a:srgbClr val="0284C7"/>
                </a:solidFill>
                <a:latin typeface="Poppins"/>
              </a:rPr>
              <a:t>Q2: How do crows usually drink water in urban areas?</a:t>
            </a:r>
          </a:p>
        </p:txBody>
      </p:sp>
      <p:sp>
        <p:nvSpPr>
          <p:cNvPr id="14" name="TextBox 13"/>
          <p:cNvSpPr txBox="1"/>
          <p:nvPr/>
        </p:nvSpPr>
        <p:spPr>
          <a:xfrm>
            <a:off x="685800" y="3390900"/>
            <a:ext cx="10953750" cy="219075"/>
          </a:xfrm>
          <a:prstGeom prst="rect">
            <a:avLst/>
          </a:prstGeom>
          <a:noFill/>
        </p:spPr>
        <p:txBody>
          <a:bodyPr wrap="square" lIns="0" tIns="0" rIns="0" bIns="0" anchor="t">
            <a:spAutoFit/>
          </a:bodyPr>
          <a:lstStyle/>
          <a:p>
            <a:pPr algn="l"/>
            <a:r>
              <a:rPr sz="1125" b="1" i="0" u="none">
                <a:solidFill>
                  <a:srgbClr val="334155"/>
                </a:solidFill>
                <a:latin typeface="Poppins"/>
              </a:rPr>
              <a:t>Ans:</a:t>
            </a:r>
            <a:r>
              <a:rPr sz="1125" b="0" i="0" u="none">
                <a:solidFill>
                  <a:srgbClr val="334155"/>
                </a:solidFill>
                <a:latin typeface="Poppins"/>
              </a:rPr>
              <a:t> The image reminds us of Aesop's famous fable "The Clever Crow", but here the crow is using a straw instead of dropping pebbles.</a:t>
            </a:r>
          </a:p>
        </p:txBody>
      </p:sp>
      <p:sp>
        <p:nvSpPr>
          <p:cNvPr id="15" name="TextBox 14"/>
          <p:cNvSpPr txBox="1"/>
          <p:nvPr/>
        </p:nvSpPr>
        <p:spPr>
          <a:xfrm>
            <a:off x="685800" y="4343400"/>
            <a:ext cx="10953750" cy="219075"/>
          </a:xfrm>
          <a:prstGeom prst="rect">
            <a:avLst/>
          </a:prstGeom>
          <a:noFill/>
        </p:spPr>
        <p:txBody>
          <a:bodyPr wrap="square" lIns="0" tIns="0" rIns="0" bIns="0" anchor="t">
            <a:spAutoFit/>
          </a:bodyPr>
          <a:lstStyle/>
          <a:p>
            <a:pPr algn="l"/>
            <a:r>
              <a:rPr sz="1125" b="1" i="0" u="none">
                <a:solidFill>
                  <a:srgbClr val="334155"/>
                </a:solidFill>
                <a:latin typeface="Poppins"/>
              </a:rPr>
              <a:t>Ans:</a:t>
            </a:r>
            <a:r>
              <a:rPr sz="1125" b="0" i="0" u="none">
                <a:solidFill>
                  <a:srgbClr val="334155"/>
                </a:solidFill>
                <a:latin typeface="Poppins"/>
              </a:rPr>
              <a:t> Crows usually dip their beaks in water and tilt their heads back, but clever crows adapt to drinking from taps or narrow bottles.</a:t>
            </a:r>
          </a:p>
        </p:txBody>
      </p:sp>
      <p:sp>
        <p:nvSpPr>
          <p:cNvPr id="16" name="Rectangle 15"/>
          <p:cNvSpPr/>
          <p:nvPr/>
        </p:nvSpPr>
        <p:spPr>
          <a:xfrm>
            <a:off x="0" y="6477000"/>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57200" y="6572250"/>
            <a:ext cx="2114550" cy="190500"/>
          </a:xfrm>
          <a:prstGeom prst="rect">
            <a:avLst/>
          </a:prstGeom>
          <a:noFill/>
        </p:spPr>
        <p:txBody>
          <a:bodyPr wrap="square" lIns="0" tIns="0" rIns="0" bIns="0" anchor="t">
            <a:spAutoFit/>
          </a:bodyPr>
          <a:lstStyle/>
          <a:p>
            <a:pPr algn="l"/>
            <a:r>
              <a:rPr sz="975" b="0" i="0" u="none">
                <a:solidFill>
                  <a:srgbClr val="94A3B8"/>
                </a:solidFill>
                <a:latin typeface="Poppins"/>
              </a:rPr>
              <a:t>Unit 10, Lesson 4: A Summer Story</a:t>
            </a:r>
          </a:p>
        </p:txBody>
      </p:sp>
      <p:sp>
        <p:nvSpPr>
          <p:cNvPr id="18" name="TextBox 17"/>
          <p:cNvSpPr txBox="1"/>
          <p:nvPr/>
        </p:nvSpPr>
        <p:spPr>
          <a:xfrm>
            <a:off x="11106150" y="6572250"/>
            <a:ext cx="723900" cy="190500"/>
          </a:xfrm>
          <a:prstGeom prst="rect">
            <a:avLst/>
          </a:prstGeom>
          <a:noFill/>
        </p:spPr>
        <p:txBody>
          <a:bodyPr wrap="square" lIns="0" tIns="0" rIns="0" bIns="0" anchor="t">
            <a:spAutoFit/>
          </a:bodyPr>
          <a:lstStyle/>
          <a:p>
            <a:pPr algn="l"/>
            <a:r>
              <a:rPr sz="975" b="0" i="0" u="none">
                <a:solidFill>
                  <a:srgbClr val="94A3B8"/>
                </a:solidFill>
                <a:latin typeface="Poppins"/>
              </a:rPr>
              <a:t>Exercise 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29900" y="200024"/>
            <a:ext cx="1104900"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57200" y="2757487"/>
            <a:ext cx="11277600" cy="800100"/>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457200" y="2757487"/>
            <a:ext cx="38100" cy="8001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457200" y="3709987"/>
            <a:ext cx="11277600" cy="800100"/>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57200" y="3709987"/>
            <a:ext cx="38100" cy="8001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57200" y="190499"/>
            <a:ext cx="6572250" cy="333375"/>
          </a:xfrm>
          <a:prstGeom prst="rect">
            <a:avLst/>
          </a:prstGeom>
          <a:noFill/>
        </p:spPr>
        <p:txBody>
          <a:bodyPr wrap="none" lIns="0" tIns="0" rIns="0" bIns="0" anchor="t">
            <a:spAutoFit/>
          </a:bodyPr>
          <a:lstStyle/>
          <a:p>
            <a:pPr algn="l"/>
            <a:r>
              <a:rPr sz="1800" b="1" i="0" u="none">
                <a:solidFill>
                  <a:srgbClr val="0F172A"/>
                </a:solidFill>
                <a:latin typeface="Poppins"/>
              </a:rPr>
              <a:t>Textbook Exercise C: Comprehension (Part 1)</a:t>
            </a:r>
          </a:p>
        </p:txBody>
      </p:sp>
      <p:sp>
        <p:nvSpPr>
          <p:cNvPr id="10" name="TextBox 9"/>
          <p:cNvSpPr txBox="1"/>
          <p:nvPr/>
        </p:nvSpPr>
        <p:spPr>
          <a:xfrm>
            <a:off x="10782300" y="257174"/>
            <a:ext cx="895350" cy="200025"/>
          </a:xfrm>
          <a:prstGeom prst="rect">
            <a:avLst/>
          </a:prstGeom>
          <a:noFill/>
        </p:spPr>
        <p:txBody>
          <a:bodyPr wrap="square" lIns="0" tIns="0" rIns="0" bIns="0" anchor="t">
            <a:spAutoFit/>
          </a:bodyPr>
          <a:lstStyle/>
          <a:p>
            <a:pPr algn="l"/>
            <a:r>
              <a:rPr sz="1050" b="1" i="0" u="none">
                <a:solidFill>
                  <a:srgbClr val="FFFFFF"/>
                </a:solidFill>
                <a:latin typeface="Poppins"/>
              </a:rPr>
              <a:t>Slide 17 / 25</a:t>
            </a:r>
          </a:p>
        </p:txBody>
      </p:sp>
      <p:sp>
        <p:nvSpPr>
          <p:cNvPr id="11" name="TextBox 10"/>
          <p:cNvSpPr txBox="1"/>
          <p:nvPr/>
        </p:nvSpPr>
        <p:spPr>
          <a:xfrm>
            <a:off x="647700" y="2909887"/>
            <a:ext cx="10991850" cy="495300"/>
          </a:xfrm>
          <a:prstGeom prst="rect">
            <a:avLst/>
          </a:prstGeom>
          <a:noFill/>
        </p:spPr>
        <p:txBody>
          <a:bodyPr wrap="square" lIns="0" tIns="0" rIns="0" bIns="0" anchor="t">
            <a:spAutoFit/>
          </a:bodyPr>
          <a:lstStyle/>
          <a:p>
            <a:pPr algn="l"/>
            <a:r>
              <a:rPr sz="1200" b="1" i="0" u="none">
                <a:solidFill>
                  <a:srgbClr val="0284C7"/>
                </a:solidFill>
                <a:latin typeface="Poppins"/>
              </a:rPr>
              <a:t>Q1: What problem is the crow facing at the beginning of the story?</a:t>
            </a:r>
          </a:p>
        </p:txBody>
      </p:sp>
      <p:sp>
        <p:nvSpPr>
          <p:cNvPr id="12" name="TextBox 11"/>
          <p:cNvSpPr txBox="1"/>
          <p:nvPr/>
        </p:nvSpPr>
        <p:spPr>
          <a:xfrm>
            <a:off x="647700" y="3862387"/>
            <a:ext cx="10991850" cy="495300"/>
          </a:xfrm>
          <a:prstGeom prst="rect">
            <a:avLst/>
          </a:prstGeom>
          <a:noFill/>
        </p:spPr>
        <p:txBody>
          <a:bodyPr wrap="square" lIns="0" tIns="0" rIns="0" bIns="0" anchor="t">
            <a:spAutoFit/>
          </a:bodyPr>
          <a:lstStyle/>
          <a:p>
            <a:pPr algn="l"/>
            <a:r>
              <a:rPr sz="1200" b="1" i="0" u="none">
                <a:solidFill>
                  <a:srgbClr val="0284C7"/>
                </a:solidFill>
                <a:latin typeface="Poppins"/>
              </a:rPr>
              <a:t>Q2: What does Grandpa crow advise him to do?</a:t>
            </a:r>
          </a:p>
        </p:txBody>
      </p:sp>
      <p:sp>
        <p:nvSpPr>
          <p:cNvPr id="13" name="TextBox 12"/>
          <p:cNvSpPr txBox="1"/>
          <p:nvPr/>
        </p:nvSpPr>
        <p:spPr>
          <a:xfrm>
            <a:off x="685800" y="3186112"/>
            <a:ext cx="10953750" cy="219075"/>
          </a:xfrm>
          <a:prstGeom prst="rect">
            <a:avLst/>
          </a:prstGeom>
          <a:noFill/>
        </p:spPr>
        <p:txBody>
          <a:bodyPr wrap="square" lIns="0" tIns="0" rIns="0" bIns="0" anchor="t">
            <a:spAutoFit/>
          </a:bodyPr>
          <a:lstStyle/>
          <a:p>
            <a:pPr algn="l"/>
            <a:r>
              <a:rPr sz="1125" b="1" i="0" u="none">
                <a:solidFill>
                  <a:srgbClr val="334155"/>
                </a:solidFill>
                <a:latin typeface="Poppins"/>
              </a:rPr>
              <a:t>Ans:</a:t>
            </a:r>
            <a:r>
              <a:rPr sz="1125" b="0" i="0" u="none">
                <a:solidFill>
                  <a:srgbClr val="334155"/>
                </a:solidFill>
                <a:latin typeface="Poppins"/>
              </a:rPr>
              <a:t> At the beginning, the crow is facing a severe lack of drinking water due to the intense summer drought as wells and waterholes were dry.</a:t>
            </a:r>
          </a:p>
        </p:txBody>
      </p:sp>
      <p:sp>
        <p:nvSpPr>
          <p:cNvPr id="14" name="TextBox 13"/>
          <p:cNvSpPr txBox="1"/>
          <p:nvPr/>
        </p:nvSpPr>
        <p:spPr>
          <a:xfrm>
            <a:off x="685800" y="4138612"/>
            <a:ext cx="10953750" cy="219075"/>
          </a:xfrm>
          <a:prstGeom prst="rect">
            <a:avLst/>
          </a:prstGeom>
          <a:noFill/>
        </p:spPr>
        <p:txBody>
          <a:bodyPr wrap="square" lIns="0" tIns="0" rIns="0" bIns="0" anchor="t">
            <a:spAutoFit/>
          </a:bodyPr>
          <a:lstStyle/>
          <a:p>
            <a:pPr algn="l"/>
            <a:r>
              <a:rPr sz="1125" b="1" i="0" u="none">
                <a:solidFill>
                  <a:srgbClr val="334155"/>
                </a:solidFill>
                <a:latin typeface="Poppins"/>
              </a:rPr>
              <a:t>Ans:</a:t>
            </a:r>
            <a:r>
              <a:rPr sz="1125" b="0" i="0" u="none">
                <a:solidFill>
                  <a:srgbClr val="334155"/>
                </a:solidFill>
                <a:latin typeface="Poppins"/>
              </a:rPr>
              <a:t> Grandpa advises him to collect pebbles from the riverbed and drop them into the bottle so that the water level rises to the brim.</a:t>
            </a:r>
          </a:p>
        </p:txBody>
      </p:sp>
      <p:sp>
        <p:nvSpPr>
          <p:cNvPr id="15" name="Rectangle 14"/>
          <p:cNvSpPr/>
          <p:nvPr/>
        </p:nvSpPr>
        <p:spPr>
          <a:xfrm>
            <a:off x="0" y="6477000"/>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57200" y="6572250"/>
            <a:ext cx="2114550" cy="190500"/>
          </a:xfrm>
          <a:prstGeom prst="rect">
            <a:avLst/>
          </a:prstGeom>
          <a:noFill/>
        </p:spPr>
        <p:txBody>
          <a:bodyPr wrap="square" lIns="0" tIns="0" rIns="0" bIns="0" anchor="t">
            <a:spAutoFit/>
          </a:bodyPr>
          <a:lstStyle/>
          <a:p>
            <a:pPr algn="l"/>
            <a:r>
              <a:rPr sz="975" b="0" i="0" u="none">
                <a:solidFill>
                  <a:srgbClr val="94A3B8"/>
                </a:solidFill>
                <a:latin typeface="Poppins"/>
              </a:rPr>
              <a:t>Unit 10, Lesson 4: A Summer Story</a:t>
            </a:r>
          </a:p>
        </p:txBody>
      </p:sp>
      <p:sp>
        <p:nvSpPr>
          <p:cNvPr id="17" name="TextBox 16"/>
          <p:cNvSpPr txBox="1"/>
          <p:nvPr/>
        </p:nvSpPr>
        <p:spPr>
          <a:xfrm>
            <a:off x="10782300" y="6572250"/>
            <a:ext cx="1047750" cy="190500"/>
          </a:xfrm>
          <a:prstGeom prst="rect">
            <a:avLst/>
          </a:prstGeom>
          <a:noFill/>
        </p:spPr>
        <p:txBody>
          <a:bodyPr wrap="square" lIns="0" tIns="0" rIns="0" bIns="0" anchor="t">
            <a:spAutoFit/>
          </a:bodyPr>
          <a:lstStyle/>
          <a:p>
            <a:pPr algn="l"/>
            <a:r>
              <a:rPr sz="975" b="0" i="0" u="none">
                <a:solidFill>
                  <a:srgbClr val="94A3B8"/>
                </a:solidFill>
                <a:latin typeface="Poppins"/>
              </a:rPr>
              <a:t>Exercise C (1/2)</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8F8"/>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29900" y="200024"/>
            <a:ext cx="1104900"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57200" y="2757487"/>
            <a:ext cx="11277600" cy="800100"/>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457200" y="2757487"/>
            <a:ext cx="38100" cy="8001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457200" y="3709987"/>
            <a:ext cx="11277600" cy="800100"/>
          </a:xfrm>
          <a:prstGeom prst="rect">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57200" y="3709987"/>
            <a:ext cx="38100" cy="8001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57200" y="190499"/>
            <a:ext cx="6631781" cy="333375"/>
          </a:xfrm>
          <a:prstGeom prst="rect">
            <a:avLst/>
          </a:prstGeom>
          <a:noFill/>
        </p:spPr>
        <p:txBody>
          <a:bodyPr wrap="none" lIns="0" tIns="0" rIns="0" bIns="0" anchor="t">
            <a:spAutoFit/>
          </a:bodyPr>
          <a:lstStyle/>
          <a:p>
            <a:pPr algn="l"/>
            <a:r>
              <a:rPr sz="1800" b="1" i="0" u="none">
                <a:solidFill>
                  <a:srgbClr val="0F172A"/>
                </a:solidFill>
                <a:latin typeface="Poppins"/>
              </a:rPr>
              <a:t>Textbook Exercise C: Comprehension (Part 2)</a:t>
            </a:r>
          </a:p>
        </p:txBody>
      </p:sp>
      <p:sp>
        <p:nvSpPr>
          <p:cNvPr id="10" name="TextBox 9"/>
          <p:cNvSpPr txBox="1"/>
          <p:nvPr/>
        </p:nvSpPr>
        <p:spPr>
          <a:xfrm>
            <a:off x="10782300" y="257174"/>
            <a:ext cx="895350" cy="200025"/>
          </a:xfrm>
          <a:prstGeom prst="rect">
            <a:avLst/>
          </a:prstGeom>
          <a:noFill/>
        </p:spPr>
        <p:txBody>
          <a:bodyPr wrap="square" lIns="0" tIns="0" rIns="0" bIns="0" anchor="t">
            <a:spAutoFit/>
          </a:bodyPr>
          <a:lstStyle/>
          <a:p>
            <a:pPr algn="l"/>
            <a:r>
              <a:rPr sz="1050" b="1" i="0" u="none">
                <a:solidFill>
                  <a:srgbClr val="FFFFFF"/>
                </a:solidFill>
                <a:latin typeface="Poppins"/>
              </a:rPr>
              <a:t>Slide 18 / 25</a:t>
            </a:r>
          </a:p>
        </p:txBody>
      </p:sp>
      <p:sp>
        <p:nvSpPr>
          <p:cNvPr id="11" name="TextBox 10"/>
          <p:cNvSpPr txBox="1"/>
          <p:nvPr/>
        </p:nvSpPr>
        <p:spPr>
          <a:xfrm>
            <a:off x="647700" y="2909887"/>
            <a:ext cx="10991850" cy="495300"/>
          </a:xfrm>
          <a:prstGeom prst="rect">
            <a:avLst/>
          </a:prstGeom>
          <a:noFill/>
        </p:spPr>
        <p:txBody>
          <a:bodyPr wrap="square" lIns="0" tIns="0" rIns="0" bIns="0" anchor="t">
            <a:spAutoFit/>
          </a:bodyPr>
          <a:lstStyle/>
          <a:p>
            <a:pPr algn="l"/>
            <a:r>
              <a:rPr sz="1200" b="1" i="0" u="none">
                <a:solidFill>
                  <a:srgbClr val="0284C7"/>
                </a:solidFill>
                <a:latin typeface="Poppins"/>
              </a:rPr>
              <a:t>Q3: Why does the crow decide against using pebbles?</a:t>
            </a:r>
          </a:p>
        </p:txBody>
      </p:sp>
      <p:sp>
        <p:nvSpPr>
          <p:cNvPr id="12" name="TextBox 11"/>
          <p:cNvSpPr txBox="1"/>
          <p:nvPr/>
        </p:nvSpPr>
        <p:spPr>
          <a:xfrm>
            <a:off x="647700" y="3862387"/>
            <a:ext cx="10991850" cy="495300"/>
          </a:xfrm>
          <a:prstGeom prst="rect">
            <a:avLst/>
          </a:prstGeom>
          <a:noFill/>
        </p:spPr>
        <p:txBody>
          <a:bodyPr wrap="square" lIns="0" tIns="0" rIns="0" bIns="0" anchor="t">
            <a:spAutoFit/>
          </a:bodyPr>
          <a:lstStyle/>
          <a:p>
            <a:pPr algn="l"/>
            <a:r>
              <a:rPr sz="1200" b="1" i="0" u="none">
                <a:solidFill>
                  <a:srgbClr val="0284C7"/>
                </a:solidFill>
                <a:latin typeface="Poppins"/>
              </a:rPr>
              <a:t>Q4: How does the crow eventually solve his drinking water problem?</a:t>
            </a:r>
          </a:p>
        </p:txBody>
      </p:sp>
      <p:sp>
        <p:nvSpPr>
          <p:cNvPr id="13" name="TextBox 12"/>
          <p:cNvSpPr txBox="1"/>
          <p:nvPr/>
        </p:nvSpPr>
        <p:spPr>
          <a:xfrm>
            <a:off x="685800" y="3186112"/>
            <a:ext cx="10953750" cy="219075"/>
          </a:xfrm>
          <a:prstGeom prst="rect">
            <a:avLst/>
          </a:prstGeom>
          <a:noFill/>
        </p:spPr>
        <p:txBody>
          <a:bodyPr wrap="square" lIns="0" tIns="0" rIns="0" bIns="0" anchor="t">
            <a:spAutoFit/>
          </a:bodyPr>
          <a:lstStyle/>
          <a:p>
            <a:pPr algn="l"/>
            <a:r>
              <a:rPr sz="1125" b="1" i="0" u="none">
                <a:solidFill>
                  <a:srgbClr val="334155"/>
                </a:solidFill>
                <a:latin typeface="Poppins"/>
              </a:rPr>
              <a:t>Ans:</a:t>
            </a:r>
            <a:r>
              <a:rPr sz="1125" b="0" i="0" u="none">
                <a:solidFill>
                  <a:srgbClr val="334155"/>
                </a:solidFill>
                <a:latin typeface="Poppins"/>
              </a:rPr>
              <a:t> The crow fears that dropping heavy pebbles might accidentally break the glass bottle, rendering the trick useless.</a:t>
            </a:r>
          </a:p>
        </p:txBody>
      </p:sp>
      <p:sp>
        <p:nvSpPr>
          <p:cNvPr id="14" name="TextBox 13"/>
          <p:cNvSpPr txBox="1"/>
          <p:nvPr/>
        </p:nvSpPr>
        <p:spPr>
          <a:xfrm>
            <a:off x="685800" y="4138612"/>
            <a:ext cx="10953750" cy="219075"/>
          </a:xfrm>
          <a:prstGeom prst="rect">
            <a:avLst/>
          </a:prstGeom>
          <a:noFill/>
        </p:spPr>
        <p:txBody>
          <a:bodyPr wrap="square" lIns="0" tIns="0" rIns="0" bIns="0" anchor="t">
            <a:spAutoFit/>
          </a:bodyPr>
          <a:lstStyle/>
          <a:p>
            <a:pPr algn="l"/>
            <a:r>
              <a:rPr sz="1125" b="1" i="0" u="none">
                <a:solidFill>
                  <a:srgbClr val="334155"/>
                </a:solidFill>
                <a:latin typeface="Poppins"/>
              </a:rPr>
              <a:t>Ans:</a:t>
            </a:r>
            <a:r>
              <a:rPr sz="1125" b="0" i="0" u="none">
                <a:solidFill>
                  <a:srgbClr val="334155"/>
                </a:solidFill>
                <a:latin typeface="Poppins"/>
              </a:rPr>
              <a:t> The crow notices a poster over the bus stop, gets straws from a haystack, cleans them, and drinks water through the straw.</a:t>
            </a:r>
          </a:p>
        </p:txBody>
      </p:sp>
      <p:sp>
        <p:nvSpPr>
          <p:cNvPr id="15" name="Rectangle 14"/>
          <p:cNvSpPr/>
          <p:nvPr/>
        </p:nvSpPr>
        <p:spPr>
          <a:xfrm>
            <a:off x="0" y="6476999"/>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57200" y="6572249"/>
            <a:ext cx="2114550" cy="190500"/>
          </a:xfrm>
          <a:prstGeom prst="rect">
            <a:avLst/>
          </a:prstGeom>
          <a:noFill/>
        </p:spPr>
        <p:txBody>
          <a:bodyPr wrap="square" lIns="0" tIns="0" rIns="0" bIns="0" anchor="t">
            <a:spAutoFit/>
          </a:bodyPr>
          <a:lstStyle/>
          <a:p>
            <a:pPr algn="l"/>
            <a:r>
              <a:rPr sz="975" b="0" i="0" u="none">
                <a:solidFill>
                  <a:srgbClr val="94A3B8"/>
                </a:solidFill>
                <a:latin typeface="Poppins"/>
              </a:rPr>
              <a:t>Unit 10, Lesson 4: A Summer Story</a:t>
            </a:r>
          </a:p>
        </p:txBody>
      </p:sp>
      <p:sp>
        <p:nvSpPr>
          <p:cNvPr id="17" name="TextBox 16"/>
          <p:cNvSpPr txBox="1"/>
          <p:nvPr/>
        </p:nvSpPr>
        <p:spPr>
          <a:xfrm>
            <a:off x="10744200" y="6572249"/>
            <a:ext cx="1085850" cy="190500"/>
          </a:xfrm>
          <a:prstGeom prst="rect">
            <a:avLst/>
          </a:prstGeom>
          <a:noFill/>
        </p:spPr>
        <p:txBody>
          <a:bodyPr wrap="square" lIns="0" tIns="0" rIns="0" bIns="0" anchor="t">
            <a:spAutoFit/>
          </a:bodyPr>
          <a:lstStyle/>
          <a:p>
            <a:pPr algn="l"/>
            <a:r>
              <a:rPr sz="975" b="0" i="0" u="none">
                <a:solidFill>
                  <a:srgbClr val="94A3B8"/>
                </a:solidFill>
                <a:latin typeface="Poppins"/>
              </a:rPr>
              <a:t>Exercise C (2/2)</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29900" y="200025"/>
            <a:ext cx="1104900"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562225"/>
            <a:ext cx="11277600" cy="742950"/>
          </a:xfrm>
          <a:prstGeom prst="roundRect">
            <a:avLst>
              <a:gd name="adj" fmla="val 15384"/>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457200" y="3438525"/>
            <a:ext cx="11277600" cy="742950"/>
          </a:xfrm>
          <a:prstGeom prst="roundRect">
            <a:avLst>
              <a:gd name="adj" fmla="val 15384"/>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57200" y="4314825"/>
            <a:ext cx="11277600" cy="542925"/>
          </a:xfrm>
          <a:prstGeom prst="roundRect">
            <a:avLst>
              <a:gd name="adj" fmla="val 21052"/>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57200" y="190500"/>
            <a:ext cx="4929187" cy="333375"/>
          </a:xfrm>
          <a:prstGeom prst="rect">
            <a:avLst/>
          </a:prstGeom>
          <a:noFill/>
        </p:spPr>
        <p:txBody>
          <a:bodyPr wrap="none" lIns="0" tIns="0" rIns="0" bIns="0" anchor="t">
            <a:spAutoFit/>
          </a:bodyPr>
          <a:lstStyle/>
          <a:p>
            <a:pPr algn="l"/>
            <a:r>
              <a:rPr sz="1800" b="1" i="0" u="none">
                <a:solidFill>
                  <a:srgbClr val="0F172A"/>
                </a:solidFill>
                <a:latin typeface="Poppins"/>
              </a:rPr>
              <a:t>Textbook Exercise D: True or False</a:t>
            </a:r>
          </a:p>
        </p:txBody>
      </p:sp>
      <p:sp>
        <p:nvSpPr>
          <p:cNvPr id="9" name="TextBox 8"/>
          <p:cNvSpPr txBox="1"/>
          <p:nvPr/>
        </p:nvSpPr>
        <p:spPr>
          <a:xfrm>
            <a:off x="10782300" y="257175"/>
            <a:ext cx="895350" cy="200025"/>
          </a:xfrm>
          <a:prstGeom prst="rect">
            <a:avLst/>
          </a:prstGeom>
          <a:noFill/>
        </p:spPr>
        <p:txBody>
          <a:bodyPr wrap="square" lIns="0" tIns="0" rIns="0" bIns="0" anchor="t">
            <a:spAutoFit/>
          </a:bodyPr>
          <a:lstStyle/>
          <a:p>
            <a:pPr algn="l"/>
            <a:r>
              <a:rPr sz="1050" b="1" i="0" u="none">
                <a:solidFill>
                  <a:srgbClr val="FFFFFF"/>
                </a:solidFill>
                <a:latin typeface="Poppins"/>
              </a:rPr>
              <a:t>Slide 19 / 25</a:t>
            </a:r>
          </a:p>
        </p:txBody>
      </p:sp>
      <p:sp>
        <p:nvSpPr>
          <p:cNvPr id="10" name="TextBox 9"/>
          <p:cNvSpPr txBox="1"/>
          <p:nvPr/>
        </p:nvSpPr>
        <p:spPr>
          <a:xfrm>
            <a:off x="619125" y="2724150"/>
            <a:ext cx="11049000" cy="219075"/>
          </a:xfrm>
          <a:prstGeom prst="rect">
            <a:avLst/>
          </a:prstGeom>
          <a:noFill/>
        </p:spPr>
        <p:txBody>
          <a:bodyPr wrap="square" lIns="0" tIns="0" rIns="0" bIns="0" anchor="t">
            <a:spAutoFit/>
          </a:bodyPr>
          <a:lstStyle/>
          <a:p>
            <a:pPr algn="l"/>
            <a:r>
              <a:rPr sz="1125" b="0" i="0" u="none">
                <a:solidFill>
                  <a:srgbClr val="1E293B"/>
                </a:solidFill>
                <a:latin typeface="Poppins"/>
              </a:rPr>
              <a:t>1. The story takes place in the rainy season. → </a:t>
            </a:r>
            <a:r>
              <a:rPr sz="1125" b="1" i="0" u="none">
                <a:solidFill>
                  <a:srgbClr val="DC2626"/>
                </a:solidFill>
                <a:latin typeface="Poppins"/>
              </a:rPr>
              <a:t>False</a:t>
            </a:r>
          </a:p>
        </p:txBody>
      </p:sp>
      <p:sp>
        <p:nvSpPr>
          <p:cNvPr id="11" name="TextBox 10"/>
          <p:cNvSpPr txBox="1"/>
          <p:nvPr/>
        </p:nvSpPr>
        <p:spPr>
          <a:xfrm>
            <a:off x="619125" y="2943225"/>
            <a:ext cx="11049000" cy="200025"/>
          </a:xfrm>
          <a:prstGeom prst="rect">
            <a:avLst/>
          </a:prstGeom>
          <a:noFill/>
        </p:spPr>
        <p:txBody>
          <a:bodyPr wrap="square" lIns="0" tIns="0" rIns="0" bIns="0" anchor="t">
            <a:spAutoFit/>
          </a:bodyPr>
          <a:lstStyle/>
          <a:p>
            <a:pPr algn="l"/>
            <a:r>
              <a:rPr sz="1050" b="1" i="0" u="none">
                <a:solidFill>
                  <a:srgbClr val="16A34A"/>
                </a:solidFill>
                <a:latin typeface="Poppins"/>
              </a:rPr>
              <a:t>Correct:</a:t>
            </a:r>
            <a:r>
              <a:rPr sz="1050" b="0" i="0" u="none">
                <a:solidFill>
                  <a:srgbClr val="16A34A"/>
                </a:solidFill>
                <a:latin typeface="Poppins"/>
              </a:rPr>
              <a:t> The story takes place in the hot summer month of July.</a:t>
            </a:r>
          </a:p>
        </p:txBody>
      </p:sp>
      <p:sp>
        <p:nvSpPr>
          <p:cNvPr id="12" name="TextBox 11"/>
          <p:cNvSpPr txBox="1"/>
          <p:nvPr/>
        </p:nvSpPr>
        <p:spPr>
          <a:xfrm>
            <a:off x="619125" y="3600450"/>
            <a:ext cx="11049000" cy="219075"/>
          </a:xfrm>
          <a:prstGeom prst="rect">
            <a:avLst/>
          </a:prstGeom>
          <a:noFill/>
        </p:spPr>
        <p:txBody>
          <a:bodyPr wrap="square" lIns="0" tIns="0" rIns="0" bIns="0" anchor="t">
            <a:spAutoFit/>
          </a:bodyPr>
          <a:lstStyle/>
          <a:p>
            <a:pPr algn="l"/>
            <a:r>
              <a:rPr sz="1125" b="0" i="0" u="none">
                <a:solidFill>
                  <a:srgbClr val="1E293B"/>
                </a:solidFill>
                <a:latin typeface="Poppins"/>
              </a:rPr>
              <a:t>2. The crow found water easily in the countryside. → </a:t>
            </a:r>
            <a:r>
              <a:rPr sz="1125" b="1" i="0" u="none">
                <a:solidFill>
                  <a:srgbClr val="DC2626"/>
                </a:solidFill>
                <a:latin typeface="Poppins"/>
              </a:rPr>
              <a:t>False</a:t>
            </a:r>
          </a:p>
        </p:txBody>
      </p:sp>
      <p:sp>
        <p:nvSpPr>
          <p:cNvPr id="13" name="TextBox 12"/>
          <p:cNvSpPr txBox="1"/>
          <p:nvPr/>
        </p:nvSpPr>
        <p:spPr>
          <a:xfrm>
            <a:off x="619125" y="3819525"/>
            <a:ext cx="11049000" cy="200025"/>
          </a:xfrm>
          <a:prstGeom prst="rect">
            <a:avLst/>
          </a:prstGeom>
          <a:noFill/>
        </p:spPr>
        <p:txBody>
          <a:bodyPr wrap="square" lIns="0" tIns="0" rIns="0" bIns="0" anchor="t">
            <a:spAutoFit/>
          </a:bodyPr>
          <a:lstStyle/>
          <a:p>
            <a:pPr algn="l"/>
            <a:r>
              <a:rPr sz="1050" b="1" i="0" u="none">
                <a:solidFill>
                  <a:srgbClr val="16A34A"/>
                </a:solidFill>
                <a:latin typeface="Poppins"/>
              </a:rPr>
              <a:t>Correct:</a:t>
            </a:r>
            <a:r>
              <a:rPr sz="1050" b="0" i="0" u="none">
                <a:solidFill>
                  <a:srgbClr val="16A34A"/>
                </a:solidFill>
                <a:latin typeface="Poppins"/>
              </a:rPr>
              <a:t> All countryside waterholes were dry, so he went to town.</a:t>
            </a:r>
          </a:p>
        </p:txBody>
      </p:sp>
      <p:sp>
        <p:nvSpPr>
          <p:cNvPr id="14" name="TextBox 13"/>
          <p:cNvSpPr txBox="1"/>
          <p:nvPr/>
        </p:nvSpPr>
        <p:spPr>
          <a:xfrm>
            <a:off x="619125" y="4476750"/>
            <a:ext cx="11049000" cy="219075"/>
          </a:xfrm>
          <a:prstGeom prst="rect">
            <a:avLst/>
          </a:prstGeom>
          <a:noFill/>
        </p:spPr>
        <p:txBody>
          <a:bodyPr wrap="square" lIns="0" tIns="0" rIns="0" bIns="0" anchor="t">
            <a:spAutoFit/>
          </a:bodyPr>
          <a:lstStyle/>
          <a:p>
            <a:pPr algn="l"/>
            <a:r>
              <a:rPr sz="1125" b="0" i="0" u="none">
                <a:solidFill>
                  <a:srgbClr val="1E293B"/>
                </a:solidFill>
                <a:latin typeface="Poppins"/>
              </a:rPr>
              <a:t>3. Grandpa learned the pebble trick from Ar-crow-medes. → </a:t>
            </a:r>
            <a:r>
              <a:rPr sz="1125" b="1" i="0" u="none">
                <a:solidFill>
                  <a:srgbClr val="16A34A"/>
                </a:solidFill>
                <a:latin typeface="Poppins"/>
              </a:rPr>
              <a:t>True</a:t>
            </a:r>
          </a:p>
        </p:txBody>
      </p:sp>
      <p:sp>
        <p:nvSpPr>
          <p:cNvPr id="15" name="Rectangle 14"/>
          <p:cNvSpPr/>
          <p:nvPr/>
        </p:nvSpPr>
        <p:spPr>
          <a:xfrm>
            <a:off x="0" y="6476999"/>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57200" y="6572249"/>
            <a:ext cx="2114550" cy="190500"/>
          </a:xfrm>
          <a:prstGeom prst="rect">
            <a:avLst/>
          </a:prstGeom>
          <a:noFill/>
        </p:spPr>
        <p:txBody>
          <a:bodyPr wrap="square" lIns="0" tIns="0" rIns="0" bIns="0" anchor="t">
            <a:spAutoFit/>
          </a:bodyPr>
          <a:lstStyle/>
          <a:p>
            <a:pPr algn="l"/>
            <a:r>
              <a:rPr sz="975" b="0" i="0" u="none">
                <a:solidFill>
                  <a:srgbClr val="94A3B8"/>
                </a:solidFill>
                <a:latin typeface="Poppins"/>
              </a:rPr>
              <a:t>Unit 10, Lesson 4: A Summer Story</a:t>
            </a:r>
          </a:p>
        </p:txBody>
      </p:sp>
      <p:sp>
        <p:nvSpPr>
          <p:cNvPr id="17" name="TextBox 16"/>
          <p:cNvSpPr txBox="1"/>
          <p:nvPr/>
        </p:nvSpPr>
        <p:spPr>
          <a:xfrm>
            <a:off x="11106150" y="6572249"/>
            <a:ext cx="723900" cy="190500"/>
          </a:xfrm>
          <a:prstGeom prst="rect">
            <a:avLst/>
          </a:prstGeom>
          <a:noFill/>
        </p:spPr>
        <p:txBody>
          <a:bodyPr wrap="square" lIns="0" tIns="0" rIns="0" bIns="0" anchor="t">
            <a:spAutoFit/>
          </a:bodyPr>
          <a:lstStyle/>
          <a:p>
            <a:pPr algn="l"/>
            <a:r>
              <a:rPr sz="975" b="0" i="0" u="none">
                <a:solidFill>
                  <a:srgbClr val="94A3B8"/>
                </a:solidFill>
                <a:latin typeface="Poppins"/>
              </a:rPr>
              <a:t>Exercise 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582275" y="200025"/>
            <a:ext cx="1152525"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3028950"/>
            <a:ext cx="5543550" cy="1362075"/>
          </a:xfrm>
          <a:prstGeom prst="roundRect">
            <a:avLst>
              <a:gd name="adj" fmla="val 839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191250" y="3028950"/>
            <a:ext cx="5543550" cy="1362075"/>
          </a:xfrm>
          <a:prstGeom prst="roundRect">
            <a:avLst>
              <a:gd name="adj" fmla="val 839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457200" y="190500"/>
            <a:ext cx="6203156" cy="333375"/>
          </a:xfrm>
          <a:prstGeom prst="rect">
            <a:avLst/>
          </a:prstGeom>
          <a:noFill/>
        </p:spPr>
        <p:txBody>
          <a:bodyPr wrap="none" lIns="0" tIns="0" rIns="0" bIns="0" anchor="t">
            <a:spAutoFit/>
          </a:bodyPr>
          <a:lstStyle/>
          <a:p>
            <a:pPr algn="l"/>
            <a:r>
              <a:rPr sz="1800" b="1" i="0" u="none">
                <a:solidFill>
                  <a:srgbClr val="0F172A"/>
                </a:solidFill>
                <a:latin typeface="Poppins"/>
              </a:rPr>
              <a:t>Language Focus: Onomatopoeia &amp; Idioms</a:t>
            </a:r>
          </a:p>
        </p:txBody>
      </p:sp>
      <p:sp>
        <p:nvSpPr>
          <p:cNvPr id="8" name="TextBox 7"/>
          <p:cNvSpPr txBox="1"/>
          <p:nvPr/>
        </p:nvSpPr>
        <p:spPr>
          <a:xfrm>
            <a:off x="10734675" y="257175"/>
            <a:ext cx="942975" cy="200025"/>
          </a:xfrm>
          <a:prstGeom prst="rect">
            <a:avLst/>
          </a:prstGeom>
          <a:noFill/>
        </p:spPr>
        <p:txBody>
          <a:bodyPr wrap="square" lIns="0" tIns="0" rIns="0" bIns="0" anchor="t">
            <a:spAutoFit/>
          </a:bodyPr>
          <a:lstStyle/>
          <a:p>
            <a:pPr algn="l"/>
            <a:r>
              <a:rPr sz="1050" b="1" i="0" u="none">
                <a:solidFill>
                  <a:srgbClr val="FFFFFF"/>
                </a:solidFill>
                <a:latin typeface="Poppins"/>
              </a:rPr>
              <a:t>Slide 20 / 25</a:t>
            </a:r>
          </a:p>
        </p:txBody>
      </p:sp>
      <p:sp>
        <p:nvSpPr>
          <p:cNvPr id="9" name="TextBox 8"/>
          <p:cNvSpPr txBox="1"/>
          <p:nvPr/>
        </p:nvSpPr>
        <p:spPr>
          <a:xfrm>
            <a:off x="695325" y="3228975"/>
            <a:ext cx="5420677" cy="257175"/>
          </a:xfrm>
          <a:prstGeom prst="rect">
            <a:avLst/>
          </a:prstGeom>
          <a:noFill/>
        </p:spPr>
        <p:txBody>
          <a:bodyPr wrap="square" lIns="0" tIns="0" rIns="0" bIns="0" anchor="t">
            <a:spAutoFit/>
          </a:bodyPr>
          <a:lstStyle/>
          <a:p>
            <a:pPr algn="l"/>
            <a:r>
              <a:rPr sz="1350" b="1" i="0" u="none">
                <a:solidFill>
                  <a:srgbClr val="0284C7"/>
                </a:solidFill>
                <a:latin typeface="Poppins"/>
              </a:rPr>
              <a:t>Sound Words (Onomatopoeia)</a:t>
            </a:r>
          </a:p>
        </p:txBody>
      </p:sp>
      <p:sp>
        <p:nvSpPr>
          <p:cNvPr id="10" name="TextBox 9"/>
          <p:cNvSpPr txBox="1"/>
          <p:nvPr/>
        </p:nvSpPr>
        <p:spPr>
          <a:xfrm>
            <a:off x="695325" y="3600450"/>
            <a:ext cx="5162550" cy="219075"/>
          </a:xfrm>
          <a:prstGeom prst="rect">
            <a:avLst/>
          </a:prstGeom>
          <a:noFill/>
        </p:spPr>
        <p:txBody>
          <a:bodyPr wrap="square" lIns="0" tIns="0" rIns="0" bIns="0" anchor="t">
            <a:spAutoFit/>
          </a:bodyPr>
          <a:lstStyle/>
          <a:p>
            <a:pPr algn="l"/>
            <a:r>
              <a:rPr sz="1125" b="0" i="0" u="none">
                <a:solidFill>
                  <a:srgbClr val="1E293B"/>
                </a:solidFill>
                <a:latin typeface="Poppins"/>
              </a:rPr>
              <a:t>• </a:t>
            </a:r>
            <a:r>
              <a:rPr sz="1125" b="1" i="0" u="none">
                <a:solidFill>
                  <a:srgbClr val="1E293B"/>
                </a:solidFill>
                <a:latin typeface="Poppins"/>
              </a:rPr>
              <a:t>Plop:</a:t>
            </a:r>
            <a:r>
              <a:rPr sz="1125" b="0" i="0" u="none">
                <a:solidFill>
                  <a:srgbClr val="1E293B"/>
                </a:solidFill>
                <a:latin typeface="Poppins"/>
              </a:rPr>
              <a:t> Sound of pebble hitting glass roof.</a:t>
            </a:r>
          </a:p>
        </p:txBody>
      </p:sp>
      <p:sp>
        <p:nvSpPr>
          <p:cNvPr id="11" name="TextBox 10"/>
          <p:cNvSpPr txBox="1"/>
          <p:nvPr/>
        </p:nvSpPr>
        <p:spPr>
          <a:xfrm>
            <a:off x="695325" y="3895725"/>
            <a:ext cx="5162550" cy="219075"/>
          </a:xfrm>
          <a:prstGeom prst="rect">
            <a:avLst/>
          </a:prstGeom>
          <a:noFill/>
        </p:spPr>
        <p:txBody>
          <a:bodyPr wrap="square" lIns="0" tIns="0" rIns="0" bIns="0" anchor="t">
            <a:spAutoFit/>
          </a:bodyPr>
          <a:lstStyle/>
          <a:p>
            <a:pPr algn="l"/>
            <a:r>
              <a:rPr sz="1125" b="0" i="0" u="none">
                <a:solidFill>
                  <a:srgbClr val="1E293B"/>
                </a:solidFill>
                <a:latin typeface="Poppins"/>
              </a:rPr>
              <a:t>• </a:t>
            </a:r>
            <a:r>
              <a:rPr sz="1125" b="1" i="0" u="none">
                <a:solidFill>
                  <a:srgbClr val="1E293B"/>
                </a:solidFill>
                <a:latin typeface="Poppins"/>
              </a:rPr>
              <a:t>Clitter-clatter:</a:t>
            </a:r>
            <a:r>
              <a:rPr sz="1125" b="0" i="0" u="none">
                <a:solidFill>
                  <a:srgbClr val="1E293B"/>
                </a:solidFill>
                <a:latin typeface="Poppins"/>
              </a:rPr>
              <a:t> Sound of glass shattering.</a:t>
            </a:r>
          </a:p>
        </p:txBody>
      </p:sp>
      <p:sp>
        <p:nvSpPr>
          <p:cNvPr id="12" name="TextBox 11"/>
          <p:cNvSpPr txBox="1"/>
          <p:nvPr/>
        </p:nvSpPr>
        <p:spPr>
          <a:xfrm>
            <a:off x="6429375" y="3228975"/>
            <a:ext cx="5420677" cy="257175"/>
          </a:xfrm>
          <a:prstGeom prst="rect">
            <a:avLst/>
          </a:prstGeom>
          <a:noFill/>
        </p:spPr>
        <p:txBody>
          <a:bodyPr wrap="square" lIns="0" tIns="0" rIns="0" bIns="0" anchor="t">
            <a:spAutoFit/>
          </a:bodyPr>
          <a:lstStyle/>
          <a:p>
            <a:pPr algn="l"/>
            <a:r>
              <a:rPr sz="1350" b="1" i="0" u="none">
                <a:solidFill>
                  <a:srgbClr val="0284C7"/>
                </a:solidFill>
                <a:latin typeface="Poppins"/>
              </a:rPr>
              <a:t>Idioms &amp; Expressions</a:t>
            </a:r>
          </a:p>
        </p:txBody>
      </p:sp>
      <p:sp>
        <p:nvSpPr>
          <p:cNvPr id="13" name="TextBox 12"/>
          <p:cNvSpPr txBox="1"/>
          <p:nvPr/>
        </p:nvSpPr>
        <p:spPr>
          <a:xfrm>
            <a:off x="6429375" y="3600450"/>
            <a:ext cx="5162550" cy="219075"/>
          </a:xfrm>
          <a:prstGeom prst="rect">
            <a:avLst/>
          </a:prstGeom>
          <a:noFill/>
        </p:spPr>
        <p:txBody>
          <a:bodyPr wrap="square" lIns="0" tIns="0" rIns="0" bIns="0" anchor="t">
            <a:spAutoFit/>
          </a:bodyPr>
          <a:lstStyle/>
          <a:p>
            <a:pPr algn="l"/>
            <a:r>
              <a:rPr sz="1125" b="0" i="0" u="none">
                <a:solidFill>
                  <a:srgbClr val="1E293B"/>
                </a:solidFill>
                <a:latin typeface="Poppins"/>
              </a:rPr>
              <a:t>• </a:t>
            </a:r>
            <a:r>
              <a:rPr sz="1125" b="1" i="0" u="none">
                <a:solidFill>
                  <a:srgbClr val="1E293B"/>
                </a:solidFill>
                <a:latin typeface="Poppins"/>
              </a:rPr>
              <a:t>Helter-skelter:</a:t>
            </a:r>
            <a:r>
              <a:rPr sz="1125" b="0" i="0" u="none">
                <a:solidFill>
                  <a:srgbClr val="1E293B"/>
                </a:solidFill>
                <a:latin typeface="Poppins"/>
              </a:rPr>
              <a:t> In a confused or hurried manner.</a:t>
            </a:r>
          </a:p>
        </p:txBody>
      </p:sp>
      <p:sp>
        <p:nvSpPr>
          <p:cNvPr id="14" name="TextBox 13"/>
          <p:cNvSpPr txBox="1"/>
          <p:nvPr/>
        </p:nvSpPr>
        <p:spPr>
          <a:xfrm>
            <a:off x="6429375" y="3895725"/>
            <a:ext cx="5162550" cy="219075"/>
          </a:xfrm>
          <a:prstGeom prst="rect">
            <a:avLst/>
          </a:prstGeom>
          <a:noFill/>
        </p:spPr>
        <p:txBody>
          <a:bodyPr wrap="square" lIns="0" tIns="0" rIns="0" bIns="0" anchor="t">
            <a:spAutoFit/>
          </a:bodyPr>
          <a:lstStyle/>
          <a:p>
            <a:pPr algn="l"/>
            <a:r>
              <a:rPr sz="1125" b="0" i="0" u="none">
                <a:solidFill>
                  <a:srgbClr val="1E293B"/>
                </a:solidFill>
                <a:latin typeface="Poppins"/>
              </a:rPr>
              <a:t>• </a:t>
            </a:r>
            <a:r>
              <a:rPr sz="1125" b="1" i="0" u="none">
                <a:solidFill>
                  <a:srgbClr val="1E293B"/>
                </a:solidFill>
                <a:latin typeface="Poppins"/>
              </a:rPr>
              <a:t>To heart's content:</a:t>
            </a:r>
            <a:r>
              <a:rPr sz="1125" b="0" i="0" u="none">
                <a:solidFill>
                  <a:srgbClr val="1E293B"/>
                </a:solidFill>
                <a:latin typeface="Poppins"/>
              </a:rPr>
              <a:t> As much as one desires.</a:t>
            </a:r>
          </a:p>
        </p:txBody>
      </p:sp>
      <p:sp>
        <p:nvSpPr>
          <p:cNvPr id="15" name="Rectangle 14"/>
          <p:cNvSpPr/>
          <p:nvPr/>
        </p:nvSpPr>
        <p:spPr>
          <a:xfrm>
            <a:off x="0" y="6477000"/>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57200" y="6572250"/>
            <a:ext cx="2114550" cy="190500"/>
          </a:xfrm>
          <a:prstGeom prst="rect">
            <a:avLst/>
          </a:prstGeom>
          <a:noFill/>
        </p:spPr>
        <p:txBody>
          <a:bodyPr wrap="square" lIns="0" tIns="0" rIns="0" bIns="0" anchor="t">
            <a:spAutoFit/>
          </a:bodyPr>
          <a:lstStyle/>
          <a:p>
            <a:pPr algn="l"/>
            <a:r>
              <a:rPr sz="975" b="0" i="0" u="none">
                <a:solidFill>
                  <a:srgbClr val="94A3B8"/>
                </a:solidFill>
                <a:latin typeface="Poppins"/>
              </a:rPr>
              <a:t>Unit 10, Lesson 4: A Summer Story</a:t>
            </a:r>
          </a:p>
        </p:txBody>
      </p:sp>
      <p:sp>
        <p:nvSpPr>
          <p:cNvPr id="17" name="TextBox 16"/>
          <p:cNvSpPr txBox="1"/>
          <p:nvPr/>
        </p:nvSpPr>
        <p:spPr>
          <a:xfrm>
            <a:off x="10344150" y="6572250"/>
            <a:ext cx="1485900" cy="190500"/>
          </a:xfrm>
          <a:prstGeom prst="rect">
            <a:avLst/>
          </a:prstGeom>
          <a:noFill/>
        </p:spPr>
        <p:txBody>
          <a:bodyPr wrap="square" lIns="0" tIns="0" rIns="0" bIns="0" anchor="t">
            <a:spAutoFit/>
          </a:bodyPr>
          <a:lstStyle/>
          <a:p>
            <a:pPr algn="l"/>
            <a:r>
              <a:rPr sz="975" b="0" i="0" u="none">
                <a:solidFill>
                  <a:srgbClr val="94A3B8"/>
                </a:solidFill>
                <a:latin typeface="Poppins"/>
              </a:rPr>
              <a:t>Grammar &amp; Language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8F8"/>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629900" y="200025"/>
            <a:ext cx="1104900"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247899"/>
            <a:ext cx="11277600" cy="2924175"/>
          </a:xfrm>
          <a:prstGeom prst="roundRect">
            <a:avLst>
              <a:gd name="adj" fmla="val 3908"/>
            </a:avLst>
          </a:prstGeom>
          <a:solidFill>
            <a:srgbClr val="F0F9FF"/>
          </a:solidFill>
          <a:ln w="9525">
            <a:solidFill>
              <a:srgbClr val="BAE6F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image.png"/>
          <p:cNvPicPr>
            <a:picLocks noChangeAspect="1"/>
          </p:cNvPicPr>
          <p:nvPr/>
        </p:nvPicPr>
        <p:blipFill>
          <a:blip r:embed="rId2"/>
          <a:stretch>
            <a:fillRect/>
          </a:stretch>
        </p:blipFill>
        <p:spPr>
          <a:xfrm>
            <a:off x="5867400" y="2600325"/>
            <a:ext cx="457200" cy="609600"/>
          </a:xfrm>
          <a:prstGeom prst="rect">
            <a:avLst/>
          </a:prstGeom>
        </p:spPr>
      </p:pic>
      <p:sp>
        <p:nvSpPr>
          <p:cNvPr id="7" name="TextBox 6"/>
          <p:cNvSpPr txBox="1"/>
          <p:nvPr/>
        </p:nvSpPr>
        <p:spPr>
          <a:xfrm>
            <a:off x="457200" y="190500"/>
            <a:ext cx="3774281" cy="333375"/>
          </a:xfrm>
          <a:prstGeom prst="rect">
            <a:avLst/>
          </a:prstGeom>
          <a:noFill/>
        </p:spPr>
        <p:txBody>
          <a:bodyPr wrap="none" lIns="0" tIns="0" rIns="0" bIns="0" anchor="t">
            <a:spAutoFit/>
          </a:bodyPr>
          <a:lstStyle/>
          <a:p>
            <a:pPr algn="l"/>
            <a:r>
              <a:rPr sz="1800" b="1" i="0" u="none">
                <a:solidFill>
                  <a:srgbClr val="0F172A"/>
                </a:solidFill>
                <a:latin typeface="Poppins"/>
              </a:rPr>
              <a:t>Moral Lesson &amp; Reflection</a:t>
            </a:r>
          </a:p>
        </p:txBody>
      </p:sp>
      <p:sp>
        <p:nvSpPr>
          <p:cNvPr id="8" name="TextBox 7"/>
          <p:cNvSpPr txBox="1"/>
          <p:nvPr/>
        </p:nvSpPr>
        <p:spPr>
          <a:xfrm>
            <a:off x="10782300" y="257175"/>
            <a:ext cx="895350" cy="200025"/>
          </a:xfrm>
          <a:prstGeom prst="rect">
            <a:avLst/>
          </a:prstGeom>
          <a:noFill/>
        </p:spPr>
        <p:txBody>
          <a:bodyPr wrap="square" lIns="0" tIns="0" rIns="0" bIns="0" anchor="t">
            <a:spAutoFit/>
          </a:bodyPr>
          <a:lstStyle/>
          <a:p>
            <a:pPr algn="l"/>
            <a:r>
              <a:rPr sz="1050" b="1" i="0" u="none">
                <a:solidFill>
                  <a:srgbClr val="FFFFFF"/>
                </a:solidFill>
                <a:latin typeface="Poppins"/>
              </a:rPr>
              <a:t>Slide 21 / 25</a:t>
            </a:r>
          </a:p>
        </p:txBody>
      </p:sp>
      <p:sp>
        <p:nvSpPr>
          <p:cNvPr id="9" name="TextBox 8"/>
          <p:cNvSpPr txBox="1"/>
          <p:nvPr/>
        </p:nvSpPr>
        <p:spPr>
          <a:xfrm>
            <a:off x="-255984" y="3362325"/>
            <a:ext cx="12703968" cy="400050"/>
          </a:xfrm>
          <a:prstGeom prst="rect">
            <a:avLst/>
          </a:prstGeom>
          <a:noFill/>
        </p:spPr>
        <p:txBody>
          <a:bodyPr wrap="square" lIns="0" tIns="0" rIns="0" bIns="0" anchor="t">
            <a:spAutoFit/>
          </a:bodyPr>
          <a:lstStyle/>
          <a:p>
            <a:pPr algn="ctr"/>
            <a:r>
              <a:rPr sz="2100" b="1" i="0" u="none">
                <a:solidFill>
                  <a:srgbClr val="0369A1"/>
                </a:solidFill>
                <a:latin typeface="Poppins"/>
              </a:rPr>
              <a:t>Key Takeaway of the Lesson</a:t>
            </a:r>
          </a:p>
        </p:txBody>
      </p:sp>
      <p:sp>
        <p:nvSpPr>
          <p:cNvPr id="10" name="TextBox 9"/>
          <p:cNvSpPr txBox="1"/>
          <p:nvPr/>
        </p:nvSpPr>
        <p:spPr>
          <a:xfrm>
            <a:off x="1333500" y="3876675"/>
            <a:ext cx="9525000" cy="552450"/>
          </a:xfrm>
          <a:prstGeom prst="rect">
            <a:avLst/>
          </a:prstGeom>
          <a:noFill/>
        </p:spPr>
        <p:txBody>
          <a:bodyPr wrap="square" lIns="0" tIns="0" rIns="0" bIns="0" anchor="t">
            <a:spAutoFit/>
          </a:bodyPr>
          <a:lstStyle/>
          <a:p>
            <a:pPr algn="ctr"/>
            <a:r>
              <a:rPr sz="1350" b="0" i="0" u="none">
                <a:solidFill>
                  <a:srgbClr val="334155"/>
                </a:solidFill>
                <a:latin typeface="Hind Siliguri"/>
              </a:rPr>
              <a:t>"প্রথাগত উপায় সবসময় সেরা না-ও হতে পারে। পরিবর্তনশীল বিশ্বে আমাদের অবশ্যই আধুনিক ও নতুন পদ্ধতি উদ্ভাবন করতে শিখতে হবে।"</a:t>
            </a:r>
          </a:p>
        </p:txBody>
      </p:sp>
      <p:sp>
        <p:nvSpPr>
          <p:cNvPr id="11" name="TextBox 10"/>
          <p:cNvSpPr txBox="1"/>
          <p:nvPr/>
        </p:nvSpPr>
        <p:spPr>
          <a:xfrm>
            <a:off x="-255984" y="4581525"/>
            <a:ext cx="12703968" cy="238125"/>
          </a:xfrm>
          <a:prstGeom prst="rect">
            <a:avLst/>
          </a:prstGeom>
          <a:noFill/>
        </p:spPr>
        <p:txBody>
          <a:bodyPr wrap="square" lIns="0" tIns="0" rIns="0" bIns="0" anchor="t">
            <a:spAutoFit/>
          </a:bodyPr>
          <a:lstStyle/>
          <a:p>
            <a:pPr algn="ctr"/>
            <a:r>
              <a:rPr sz="1200" b="1" i="0" u="none">
                <a:solidFill>
                  <a:srgbClr val="0284C7"/>
                </a:solidFill>
                <a:latin typeface="Poppins"/>
              </a:rPr>
              <a:t>Work smart, not just hard!</a:t>
            </a:r>
          </a:p>
        </p:txBody>
      </p:sp>
      <p:sp>
        <p:nvSpPr>
          <p:cNvPr id="12" name="Rectangle 11"/>
          <p:cNvSpPr/>
          <p:nvPr/>
        </p:nvSpPr>
        <p:spPr>
          <a:xfrm>
            <a:off x="0" y="6476999"/>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57200" y="6572249"/>
            <a:ext cx="2114550" cy="190500"/>
          </a:xfrm>
          <a:prstGeom prst="rect">
            <a:avLst/>
          </a:prstGeom>
          <a:noFill/>
        </p:spPr>
        <p:txBody>
          <a:bodyPr wrap="square" lIns="0" tIns="0" rIns="0" bIns="0" anchor="t">
            <a:spAutoFit/>
          </a:bodyPr>
          <a:lstStyle/>
          <a:p>
            <a:pPr algn="l"/>
            <a:r>
              <a:rPr sz="975" b="0" i="0" u="none">
                <a:solidFill>
                  <a:srgbClr val="94A3B8"/>
                </a:solidFill>
                <a:latin typeface="Poppins"/>
              </a:rPr>
              <a:t>Unit 10, Lesson 4: A Summer Story</a:t>
            </a:r>
          </a:p>
        </p:txBody>
      </p:sp>
      <p:sp>
        <p:nvSpPr>
          <p:cNvPr id="14" name="TextBox 13"/>
          <p:cNvSpPr txBox="1"/>
          <p:nvPr/>
        </p:nvSpPr>
        <p:spPr>
          <a:xfrm>
            <a:off x="10734675" y="6572249"/>
            <a:ext cx="1095375" cy="190500"/>
          </a:xfrm>
          <a:prstGeom prst="rect">
            <a:avLst/>
          </a:prstGeom>
          <a:noFill/>
        </p:spPr>
        <p:txBody>
          <a:bodyPr wrap="square" lIns="0" tIns="0" rIns="0" bIns="0" anchor="t">
            <a:spAutoFit/>
          </a:bodyPr>
          <a:lstStyle/>
          <a:p>
            <a:pPr algn="l"/>
            <a:r>
              <a:rPr sz="975" b="0" i="0" u="none">
                <a:solidFill>
                  <a:srgbClr val="94A3B8"/>
                </a:solidFill>
                <a:latin typeface="Poppins"/>
              </a:rPr>
              <a:t>Moral Reflection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8F8"/>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591800" y="200025"/>
            <a:ext cx="1143000"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819399"/>
            <a:ext cx="11277600" cy="1781175"/>
          </a:xfrm>
          <a:prstGeom prst="roundRect">
            <a:avLst>
              <a:gd name="adj" fmla="val 6417"/>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95325" y="3857624"/>
            <a:ext cx="10801350" cy="542925"/>
          </a:xfrm>
          <a:prstGeom prst="roundRect">
            <a:avLst>
              <a:gd name="adj" fmla="val 14035"/>
            </a:avLst>
          </a:prstGeom>
          <a:solidFill>
            <a:srgbClr val="FFFFFF"/>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457200" y="190500"/>
            <a:ext cx="3798093" cy="333375"/>
          </a:xfrm>
          <a:prstGeom prst="rect">
            <a:avLst/>
          </a:prstGeom>
          <a:noFill/>
        </p:spPr>
        <p:txBody>
          <a:bodyPr wrap="none" lIns="0" tIns="0" rIns="0" bIns="0" anchor="t">
            <a:spAutoFit/>
          </a:bodyPr>
          <a:lstStyle/>
          <a:p>
            <a:pPr algn="l"/>
            <a:r>
              <a:rPr sz="1800" b="1" i="0" u="none">
                <a:solidFill>
                  <a:srgbClr val="0F172A"/>
                </a:solidFill>
                <a:latin typeface="Poppins"/>
              </a:rPr>
              <a:t>Classroom Group Activity</a:t>
            </a:r>
          </a:p>
        </p:txBody>
      </p:sp>
      <p:sp>
        <p:nvSpPr>
          <p:cNvPr id="8" name="TextBox 7"/>
          <p:cNvSpPr txBox="1"/>
          <p:nvPr/>
        </p:nvSpPr>
        <p:spPr>
          <a:xfrm>
            <a:off x="10744200" y="257175"/>
            <a:ext cx="933450" cy="200025"/>
          </a:xfrm>
          <a:prstGeom prst="rect">
            <a:avLst/>
          </a:prstGeom>
          <a:noFill/>
        </p:spPr>
        <p:txBody>
          <a:bodyPr wrap="square" lIns="0" tIns="0" rIns="0" bIns="0" anchor="t">
            <a:spAutoFit/>
          </a:bodyPr>
          <a:lstStyle/>
          <a:p>
            <a:pPr algn="l"/>
            <a:r>
              <a:rPr sz="1050" b="1" i="0" u="none">
                <a:solidFill>
                  <a:srgbClr val="FFFFFF"/>
                </a:solidFill>
                <a:latin typeface="Poppins"/>
              </a:rPr>
              <a:t>Slide 22 / 25</a:t>
            </a:r>
          </a:p>
        </p:txBody>
      </p:sp>
      <p:sp>
        <p:nvSpPr>
          <p:cNvPr id="9" name="TextBox 8"/>
          <p:cNvSpPr txBox="1"/>
          <p:nvPr/>
        </p:nvSpPr>
        <p:spPr>
          <a:xfrm>
            <a:off x="695325" y="3019424"/>
            <a:ext cx="11441430" cy="285750"/>
          </a:xfrm>
          <a:prstGeom prst="rect">
            <a:avLst/>
          </a:prstGeom>
          <a:noFill/>
        </p:spPr>
        <p:txBody>
          <a:bodyPr wrap="square" lIns="0" tIns="0" rIns="0" bIns="0" anchor="t">
            <a:spAutoFit/>
          </a:bodyPr>
          <a:lstStyle/>
          <a:p>
            <a:pPr algn="l"/>
            <a:r>
              <a:rPr sz="1500" b="1" i="0" u="none">
                <a:solidFill>
                  <a:srgbClr val="0F172A"/>
                </a:solidFill>
                <a:latin typeface="Poppins"/>
              </a:rPr>
              <a:t>Group Work (10 Minutes)</a:t>
            </a:r>
          </a:p>
        </p:txBody>
      </p:sp>
      <p:sp>
        <p:nvSpPr>
          <p:cNvPr id="10" name="TextBox 9"/>
          <p:cNvSpPr txBox="1"/>
          <p:nvPr/>
        </p:nvSpPr>
        <p:spPr>
          <a:xfrm>
            <a:off x="695325" y="3457574"/>
            <a:ext cx="10896600" cy="247650"/>
          </a:xfrm>
          <a:prstGeom prst="rect">
            <a:avLst/>
          </a:prstGeom>
          <a:noFill/>
        </p:spPr>
        <p:txBody>
          <a:bodyPr wrap="square" lIns="0" tIns="0" rIns="0" bIns="0" anchor="t">
            <a:spAutoFit/>
          </a:bodyPr>
          <a:lstStyle/>
          <a:p>
            <a:pPr algn="l"/>
            <a:r>
              <a:rPr sz="1200" b="1" i="0" u="none">
                <a:solidFill>
                  <a:srgbClr val="334155"/>
                </a:solidFill>
                <a:latin typeface="Hind Siliguri"/>
              </a:rPr>
              <a:t>Task:</a:t>
            </a:r>
            <a:r>
              <a:rPr sz="1200" b="0" i="0" u="none">
                <a:solidFill>
                  <a:srgbClr val="334155"/>
                </a:solidFill>
                <a:latin typeface="Hind Siliguri"/>
              </a:rPr>
              <a:t> ৪ জনের দলে বিভক্ত হয়ে আলোচনা করো— "আমাদের দৈনন্দিন জীবনের এমন ২টি সমস্যা চিহ্নিত করো যা প্রথাগত নিয়মের বদলে নতুন কৌশলে সমাধান করা সম্ভব।"</a:t>
            </a:r>
          </a:p>
        </p:txBody>
      </p:sp>
      <p:sp>
        <p:nvSpPr>
          <p:cNvPr id="11" name="TextBox 10"/>
          <p:cNvSpPr txBox="1"/>
          <p:nvPr/>
        </p:nvSpPr>
        <p:spPr>
          <a:xfrm>
            <a:off x="857250" y="4019549"/>
            <a:ext cx="10572750" cy="219075"/>
          </a:xfrm>
          <a:prstGeom prst="rect">
            <a:avLst/>
          </a:prstGeom>
          <a:noFill/>
        </p:spPr>
        <p:txBody>
          <a:bodyPr wrap="square" lIns="0" tIns="0" rIns="0" bIns="0" anchor="t">
            <a:spAutoFit/>
          </a:bodyPr>
          <a:lstStyle/>
          <a:p>
            <a:pPr algn="l"/>
            <a:r>
              <a:rPr sz="1125" b="0" i="0" u="none">
                <a:solidFill>
                  <a:srgbClr val="64748B"/>
                </a:solidFill>
                <a:latin typeface="Poppins"/>
              </a:rPr>
              <a:t>Example: Using digital note-taking apps instead of heavy paper notebooks.</a:t>
            </a:r>
          </a:p>
        </p:txBody>
      </p:sp>
      <p:sp>
        <p:nvSpPr>
          <p:cNvPr id="12" name="Rectangle 11"/>
          <p:cNvSpPr/>
          <p:nvPr/>
        </p:nvSpPr>
        <p:spPr>
          <a:xfrm>
            <a:off x="0" y="6476999"/>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57200" y="6572249"/>
            <a:ext cx="2114550" cy="190500"/>
          </a:xfrm>
          <a:prstGeom prst="rect">
            <a:avLst/>
          </a:prstGeom>
          <a:noFill/>
        </p:spPr>
        <p:txBody>
          <a:bodyPr wrap="square" lIns="0" tIns="0" rIns="0" bIns="0" anchor="t">
            <a:spAutoFit/>
          </a:bodyPr>
          <a:lstStyle/>
          <a:p>
            <a:pPr algn="l"/>
            <a:r>
              <a:rPr sz="975" b="0" i="0" u="none">
                <a:solidFill>
                  <a:srgbClr val="94A3B8"/>
                </a:solidFill>
                <a:latin typeface="Poppins"/>
              </a:rPr>
              <a:t>Unit 10, Lesson 4: A Summer Story</a:t>
            </a:r>
          </a:p>
        </p:txBody>
      </p:sp>
      <p:sp>
        <p:nvSpPr>
          <p:cNvPr id="14" name="TextBox 13"/>
          <p:cNvSpPr txBox="1"/>
          <p:nvPr/>
        </p:nvSpPr>
        <p:spPr>
          <a:xfrm>
            <a:off x="10887075" y="6572249"/>
            <a:ext cx="942975" cy="190500"/>
          </a:xfrm>
          <a:prstGeom prst="rect">
            <a:avLst/>
          </a:prstGeom>
          <a:noFill/>
        </p:spPr>
        <p:txBody>
          <a:bodyPr wrap="square" lIns="0" tIns="0" rIns="0" bIns="0" anchor="t">
            <a:spAutoFit/>
          </a:bodyPr>
          <a:lstStyle/>
          <a:p>
            <a:pPr algn="l"/>
            <a:r>
              <a:rPr sz="975" b="0" i="0" u="none">
                <a:solidFill>
                  <a:srgbClr val="94A3B8"/>
                </a:solidFill>
                <a:latin typeface="Poppins"/>
              </a:rPr>
              <a:t>Group Activity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591800" y="200025"/>
            <a:ext cx="1143000"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3014662"/>
            <a:ext cx="3632150" cy="1390650"/>
          </a:xfrm>
          <a:prstGeom prst="roundRect">
            <a:avLst>
              <a:gd name="adj" fmla="val 8219"/>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4279850" y="3014662"/>
            <a:ext cx="3632150" cy="1390650"/>
          </a:xfrm>
          <a:prstGeom prst="roundRect">
            <a:avLst>
              <a:gd name="adj" fmla="val 8219"/>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8102500" y="3014662"/>
            <a:ext cx="3632299" cy="1390650"/>
          </a:xfrm>
          <a:prstGeom prst="roundRect">
            <a:avLst>
              <a:gd name="adj" fmla="val 8219"/>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57200" y="190500"/>
            <a:ext cx="3738562" cy="333375"/>
          </a:xfrm>
          <a:prstGeom prst="rect">
            <a:avLst/>
          </a:prstGeom>
          <a:noFill/>
        </p:spPr>
        <p:txBody>
          <a:bodyPr wrap="none" lIns="0" tIns="0" rIns="0" bIns="0" anchor="t">
            <a:spAutoFit/>
          </a:bodyPr>
          <a:lstStyle/>
          <a:p>
            <a:pPr algn="l"/>
            <a:r>
              <a:rPr sz="1800" b="1" i="0" u="none">
                <a:solidFill>
                  <a:srgbClr val="0F172A"/>
                </a:solidFill>
                <a:latin typeface="Poppins"/>
              </a:rPr>
              <a:t>Quick Student Evaluation</a:t>
            </a:r>
          </a:p>
        </p:txBody>
      </p:sp>
      <p:sp>
        <p:nvSpPr>
          <p:cNvPr id="9" name="TextBox 8"/>
          <p:cNvSpPr txBox="1"/>
          <p:nvPr/>
        </p:nvSpPr>
        <p:spPr>
          <a:xfrm>
            <a:off x="10744200" y="257175"/>
            <a:ext cx="933450" cy="200025"/>
          </a:xfrm>
          <a:prstGeom prst="rect">
            <a:avLst/>
          </a:prstGeom>
          <a:noFill/>
        </p:spPr>
        <p:txBody>
          <a:bodyPr wrap="square" lIns="0" tIns="0" rIns="0" bIns="0" anchor="t">
            <a:spAutoFit/>
          </a:bodyPr>
          <a:lstStyle/>
          <a:p>
            <a:pPr algn="l"/>
            <a:r>
              <a:rPr sz="1050" b="1" i="0" u="none">
                <a:solidFill>
                  <a:srgbClr val="FFFFFF"/>
                </a:solidFill>
                <a:latin typeface="Poppins"/>
              </a:rPr>
              <a:t>Slide 23 / 25</a:t>
            </a:r>
          </a:p>
        </p:txBody>
      </p:sp>
      <p:sp>
        <p:nvSpPr>
          <p:cNvPr id="10" name="TextBox 9"/>
          <p:cNvSpPr txBox="1"/>
          <p:nvPr/>
        </p:nvSpPr>
        <p:spPr>
          <a:xfrm>
            <a:off x="202215" y="3214687"/>
            <a:ext cx="4142119" cy="238125"/>
          </a:xfrm>
          <a:prstGeom prst="rect">
            <a:avLst/>
          </a:prstGeom>
          <a:noFill/>
        </p:spPr>
        <p:txBody>
          <a:bodyPr wrap="square" lIns="0" tIns="0" rIns="0" bIns="0" anchor="t">
            <a:spAutoFit/>
          </a:bodyPr>
          <a:lstStyle/>
          <a:p>
            <a:pPr algn="ctr"/>
            <a:r>
              <a:rPr sz="1200" b="1" i="0" u="none">
                <a:solidFill>
                  <a:srgbClr val="0284C7"/>
                </a:solidFill>
                <a:latin typeface="Poppins"/>
              </a:rPr>
              <a:t>Question 1</a:t>
            </a:r>
          </a:p>
        </p:txBody>
      </p:sp>
      <p:sp>
        <p:nvSpPr>
          <p:cNvPr id="11" name="TextBox 10"/>
          <p:cNvSpPr txBox="1"/>
          <p:nvPr/>
        </p:nvSpPr>
        <p:spPr>
          <a:xfrm>
            <a:off x="300837" y="3529012"/>
            <a:ext cx="3944875" cy="219075"/>
          </a:xfrm>
          <a:prstGeom prst="rect">
            <a:avLst/>
          </a:prstGeom>
          <a:noFill/>
        </p:spPr>
        <p:txBody>
          <a:bodyPr wrap="square" lIns="0" tIns="0" rIns="0" bIns="0" anchor="t">
            <a:spAutoFit/>
          </a:bodyPr>
          <a:lstStyle/>
          <a:p>
            <a:pPr algn="ctr"/>
            <a:r>
              <a:rPr sz="1050" b="0" i="0" u="none">
                <a:solidFill>
                  <a:srgbClr val="1E293B"/>
                </a:solidFill>
                <a:latin typeface="Hind Siliguri"/>
              </a:rPr>
              <a:t>'Barren' শব্দের সঠিক বাংলা অর্থ কী?</a:t>
            </a:r>
          </a:p>
        </p:txBody>
      </p:sp>
      <p:sp>
        <p:nvSpPr>
          <p:cNvPr id="12" name="TextBox 11"/>
          <p:cNvSpPr txBox="1"/>
          <p:nvPr/>
        </p:nvSpPr>
        <p:spPr>
          <a:xfrm>
            <a:off x="300837" y="3824287"/>
            <a:ext cx="3944875" cy="219075"/>
          </a:xfrm>
          <a:prstGeom prst="rect">
            <a:avLst/>
          </a:prstGeom>
          <a:noFill/>
        </p:spPr>
        <p:txBody>
          <a:bodyPr wrap="square" lIns="0" tIns="0" rIns="0" bIns="0" anchor="t">
            <a:spAutoFit/>
          </a:bodyPr>
          <a:lstStyle/>
          <a:p>
            <a:pPr algn="ctr"/>
            <a:r>
              <a:rPr sz="1050" b="1" i="0" u="none">
                <a:solidFill>
                  <a:srgbClr val="16A34A"/>
                </a:solidFill>
                <a:latin typeface="Hind Siliguri"/>
              </a:rPr>
              <a:t>উত্তর: অনুর্বর / অনাবাদী</a:t>
            </a:r>
          </a:p>
        </p:txBody>
      </p:sp>
      <p:sp>
        <p:nvSpPr>
          <p:cNvPr id="13" name="TextBox 12"/>
          <p:cNvSpPr txBox="1"/>
          <p:nvPr/>
        </p:nvSpPr>
        <p:spPr>
          <a:xfrm>
            <a:off x="4024865" y="3214687"/>
            <a:ext cx="4142119" cy="238125"/>
          </a:xfrm>
          <a:prstGeom prst="rect">
            <a:avLst/>
          </a:prstGeom>
          <a:noFill/>
        </p:spPr>
        <p:txBody>
          <a:bodyPr wrap="square" lIns="0" tIns="0" rIns="0" bIns="0" anchor="t">
            <a:spAutoFit/>
          </a:bodyPr>
          <a:lstStyle/>
          <a:p>
            <a:pPr algn="ctr"/>
            <a:r>
              <a:rPr sz="1200" b="1" i="0" u="none">
                <a:solidFill>
                  <a:srgbClr val="0284C7"/>
                </a:solidFill>
                <a:latin typeface="Poppins"/>
              </a:rPr>
              <a:t>Question 2</a:t>
            </a:r>
          </a:p>
        </p:txBody>
      </p:sp>
      <p:sp>
        <p:nvSpPr>
          <p:cNvPr id="14" name="TextBox 13"/>
          <p:cNvSpPr txBox="1"/>
          <p:nvPr/>
        </p:nvSpPr>
        <p:spPr>
          <a:xfrm>
            <a:off x="4123487" y="3529012"/>
            <a:ext cx="3944875" cy="400050"/>
          </a:xfrm>
          <a:prstGeom prst="rect">
            <a:avLst/>
          </a:prstGeom>
          <a:noFill/>
        </p:spPr>
        <p:txBody>
          <a:bodyPr wrap="square" lIns="0" tIns="0" rIns="0" bIns="0" anchor="t">
            <a:spAutoFit/>
          </a:bodyPr>
          <a:lstStyle/>
          <a:p>
            <a:pPr algn="ctr"/>
            <a:r>
              <a:rPr sz="1050" b="0" i="0" u="none">
                <a:solidFill>
                  <a:srgbClr val="1E293B"/>
                </a:solidFill>
                <a:latin typeface="Poppins"/>
              </a:rPr>
              <a:t>Who was Ar-crow-medes according to Grandpa?</a:t>
            </a:r>
          </a:p>
        </p:txBody>
      </p:sp>
      <p:sp>
        <p:nvSpPr>
          <p:cNvPr id="15" name="TextBox 14"/>
          <p:cNvSpPr txBox="1"/>
          <p:nvPr/>
        </p:nvSpPr>
        <p:spPr>
          <a:xfrm>
            <a:off x="4123487" y="4005262"/>
            <a:ext cx="3944875" cy="200025"/>
          </a:xfrm>
          <a:prstGeom prst="rect">
            <a:avLst/>
          </a:prstGeom>
          <a:noFill/>
        </p:spPr>
        <p:txBody>
          <a:bodyPr wrap="square" lIns="0" tIns="0" rIns="0" bIns="0" anchor="t">
            <a:spAutoFit/>
          </a:bodyPr>
          <a:lstStyle/>
          <a:p>
            <a:pPr algn="ctr"/>
            <a:r>
              <a:rPr sz="1050" b="1" i="0" u="none">
                <a:solidFill>
                  <a:srgbClr val="16A34A"/>
                </a:solidFill>
                <a:latin typeface="Poppins"/>
              </a:rPr>
              <a:t>Ans: An old Greek crow</a:t>
            </a:r>
          </a:p>
        </p:txBody>
      </p:sp>
      <p:sp>
        <p:nvSpPr>
          <p:cNvPr id="16" name="TextBox 15"/>
          <p:cNvSpPr txBox="1"/>
          <p:nvPr/>
        </p:nvSpPr>
        <p:spPr>
          <a:xfrm>
            <a:off x="7847493" y="3214687"/>
            <a:ext cx="4142314" cy="238125"/>
          </a:xfrm>
          <a:prstGeom prst="rect">
            <a:avLst/>
          </a:prstGeom>
          <a:noFill/>
        </p:spPr>
        <p:txBody>
          <a:bodyPr wrap="square" lIns="0" tIns="0" rIns="0" bIns="0" anchor="t">
            <a:spAutoFit/>
          </a:bodyPr>
          <a:lstStyle/>
          <a:p>
            <a:pPr algn="ctr"/>
            <a:r>
              <a:rPr sz="1200" b="1" i="0" u="none">
                <a:solidFill>
                  <a:srgbClr val="0284C7"/>
                </a:solidFill>
                <a:latin typeface="Poppins"/>
              </a:rPr>
              <a:t>Question 3</a:t>
            </a:r>
          </a:p>
        </p:txBody>
      </p:sp>
      <p:sp>
        <p:nvSpPr>
          <p:cNvPr id="17" name="TextBox 16"/>
          <p:cNvSpPr txBox="1"/>
          <p:nvPr/>
        </p:nvSpPr>
        <p:spPr>
          <a:xfrm>
            <a:off x="7946119" y="3529012"/>
            <a:ext cx="3945061" cy="200025"/>
          </a:xfrm>
          <a:prstGeom prst="rect">
            <a:avLst/>
          </a:prstGeom>
          <a:noFill/>
        </p:spPr>
        <p:txBody>
          <a:bodyPr wrap="square" lIns="0" tIns="0" rIns="0" bIns="0" anchor="t">
            <a:spAutoFit/>
          </a:bodyPr>
          <a:lstStyle/>
          <a:p>
            <a:pPr algn="ctr"/>
            <a:r>
              <a:rPr sz="1050" b="0" i="0" u="none">
                <a:solidFill>
                  <a:srgbClr val="1E293B"/>
                </a:solidFill>
                <a:latin typeface="Poppins"/>
              </a:rPr>
              <a:t>Where did the crow find straws?</a:t>
            </a:r>
          </a:p>
        </p:txBody>
      </p:sp>
      <p:sp>
        <p:nvSpPr>
          <p:cNvPr id="18" name="TextBox 17"/>
          <p:cNvSpPr txBox="1"/>
          <p:nvPr/>
        </p:nvSpPr>
        <p:spPr>
          <a:xfrm>
            <a:off x="7946119" y="3805237"/>
            <a:ext cx="3945061" cy="200025"/>
          </a:xfrm>
          <a:prstGeom prst="rect">
            <a:avLst/>
          </a:prstGeom>
          <a:noFill/>
        </p:spPr>
        <p:txBody>
          <a:bodyPr wrap="square" lIns="0" tIns="0" rIns="0" bIns="0" anchor="t">
            <a:spAutoFit/>
          </a:bodyPr>
          <a:lstStyle/>
          <a:p>
            <a:pPr algn="ctr"/>
            <a:r>
              <a:rPr sz="1050" b="1" i="0" u="none">
                <a:solidFill>
                  <a:srgbClr val="16A34A"/>
                </a:solidFill>
                <a:latin typeface="Poppins"/>
              </a:rPr>
              <a:t>Ans: In the haystacks</a:t>
            </a:r>
          </a:p>
        </p:txBody>
      </p:sp>
      <p:sp>
        <p:nvSpPr>
          <p:cNvPr id="19" name="Rectangle 18"/>
          <p:cNvSpPr/>
          <p:nvPr/>
        </p:nvSpPr>
        <p:spPr>
          <a:xfrm>
            <a:off x="0" y="6477000"/>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457200" y="6572250"/>
            <a:ext cx="2114550" cy="190500"/>
          </a:xfrm>
          <a:prstGeom prst="rect">
            <a:avLst/>
          </a:prstGeom>
          <a:noFill/>
        </p:spPr>
        <p:txBody>
          <a:bodyPr wrap="square" lIns="0" tIns="0" rIns="0" bIns="0" anchor="t">
            <a:spAutoFit/>
          </a:bodyPr>
          <a:lstStyle/>
          <a:p>
            <a:pPr algn="l"/>
            <a:r>
              <a:rPr sz="975" b="0" i="0" u="none">
                <a:solidFill>
                  <a:srgbClr val="94A3B8"/>
                </a:solidFill>
                <a:latin typeface="Poppins"/>
              </a:rPr>
              <a:t>Unit 10, Lesson 4: A Summer Story</a:t>
            </a:r>
          </a:p>
        </p:txBody>
      </p:sp>
      <p:sp>
        <p:nvSpPr>
          <p:cNvPr id="21" name="TextBox 20"/>
          <p:cNvSpPr txBox="1"/>
          <p:nvPr/>
        </p:nvSpPr>
        <p:spPr>
          <a:xfrm>
            <a:off x="11077575" y="6572250"/>
            <a:ext cx="752475" cy="190500"/>
          </a:xfrm>
          <a:prstGeom prst="rect">
            <a:avLst/>
          </a:prstGeom>
          <a:noFill/>
        </p:spPr>
        <p:txBody>
          <a:bodyPr wrap="square" lIns="0" tIns="0" rIns="0" bIns="0" anchor="t">
            <a:spAutoFit/>
          </a:bodyPr>
          <a:lstStyle/>
          <a:p>
            <a:pPr algn="l"/>
            <a:r>
              <a:rPr sz="975" b="0" i="0" u="none">
                <a:solidFill>
                  <a:srgbClr val="94A3B8"/>
                </a:solidFill>
                <a:latin typeface="Poppins"/>
              </a:rPr>
              <a:t>Quick Quiz</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73342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714375"/>
            <a:ext cx="121920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582275" y="200025"/>
            <a:ext cx="1152525" cy="314325"/>
          </a:xfrm>
          <a:prstGeom prst="roundRect">
            <a:avLst>
              <a:gd name="adj" fmla="val 5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200" y="2990850"/>
            <a:ext cx="11277600" cy="1438275"/>
          </a:xfrm>
          <a:prstGeom prst="roundRect">
            <a:avLst>
              <a:gd name="adj" fmla="val 7947"/>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457200" y="4419600"/>
            <a:ext cx="112776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457200" y="2990850"/>
            <a:ext cx="112776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57200" y="2990850"/>
            <a:ext cx="57150" cy="14382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11725275" y="2990850"/>
            <a:ext cx="9525" cy="143827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7200" y="190500"/>
            <a:ext cx="2512218" cy="333375"/>
          </a:xfrm>
          <a:prstGeom prst="rect">
            <a:avLst/>
          </a:prstGeom>
          <a:noFill/>
        </p:spPr>
        <p:txBody>
          <a:bodyPr wrap="none" lIns="0" tIns="0" rIns="0" bIns="0" anchor="t">
            <a:spAutoFit/>
          </a:bodyPr>
          <a:lstStyle/>
          <a:p>
            <a:pPr algn="l"/>
            <a:r>
              <a:rPr sz="1800" b="1" i="0" u="none">
                <a:solidFill>
                  <a:srgbClr val="0F172A"/>
                </a:solidFill>
                <a:latin typeface="Poppins"/>
              </a:rPr>
              <a:t>Homework Tasks</a:t>
            </a:r>
          </a:p>
        </p:txBody>
      </p:sp>
      <p:sp>
        <p:nvSpPr>
          <p:cNvPr id="11" name="TextBox 10"/>
          <p:cNvSpPr txBox="1"/>
          <p:nvPr/>
        </p:nvSpPr>
        <p:spPr>
          <a:xfrm>
            <a:off x="10734675" y="257175"/>
            <a:ext cx="942975" cy="200025"/>
          </a:xfrm>
          <a:prstGeom prst="rect">
            <a:avLst/>
          </a:prstGeom>
          <a:noFill/>
        </p:spPr>
        <p:txBody>
          <a:bodyPr wrap="square" lIns="0" tIns="0" rIns="0" bIns="0" anchor="t">
            <a:spAutoFit/>
          </a:bodyPr>
          <a:lstStyle/>
          <a:p>
            <a:pPr algn="l"/>
            <a:r>
              <a:rPr sz="1050" b="1" i="0" u="none">
                <a:solidFill>
                  <a:srgbClr val="FFFFFF"/>
                </a:solidFill>
                <a:latin typeface="Poppins"/>
              </a:rPr>
              <a:t>Slide 24 / 25</a:t>
            </a:r>
          </a:p>
        </p:txBody>
      </p:sp>
      <p:sp>
        <p:nvSpPr>
          <p:cNvPr id="12" name="TextBox 11"/>
          <p:cNvSpPr txBox="1"/>
          <p:nvPr/>
        </p:nvSpPr>
        <p:spPr>
          <a:xfrm>
            <a:off x="742950" y="3190875"/>
            <a:ext cx="11391423" cy="285750"/>
          </a:xfrm>
          <a:prstGeom prst="rect">
            <a:avLst/>
          </a:prstGeom>
          <a:noFill/>
        </p:spPr>
        <p:txBody>
          <a:bodyPr wrap="square" lIns="0" tIns="0" rIns="0" bIns="0" anchor="t">
            <a:spAutoFit/>
          </a:bodyPr>
          <a:lstStyle/>
          <a:p>
            <a:pPr algn="l"/>
            <a:r>
              <a:rPr sz="1500" b="1" i="0" u="none">
                <a:solidFill>
                  <a:srgbClr val="0F172A"/>
                </a:solidFill>
                <a:latin typeface="Poppins"/>
              </a:rPr>
              <a:t>Assigned Home Tasks</a:t>
            </a:r>
          </a:p>
        </p:txBody>
      </p:sp>
      <p:sp>
        <p:nvSpPr>
          <p:cNvPr id="13" name="TextBox 12"/>
          <p:cNvSpPr txBox="1"/>
          <p:nvPr/>
        </p:nvSpPr>
        <p:spPr>
          <a:xfrm>
            <a:off x="742950" y="3629025"/>
            <a:ext cx="10848975" cy="238125"/>
          </a:xfrm>
          <a:prstGeom prst="rect">
            <a:avLst/>
          </a:prstGeom>
          <a:noFill/>
        </p:spPr>
        <p:txBody>
          <a:bodyPr wrap="square" lIns="0" tIns="0" rIns="0" bIns="0" anchor="t">
            <a:spAutoFit/>
          </a:bodyPr>
          <a:lstStyle/>
          <a:p>
            <a:pPr algn="l"/>
            <a:r>
              <a:rPr sz="1200" b="1" i="0" u="none">
                <a:solidFill>
                  <a:srgbClr val="334155"/>
                </a:solidFill>
                <a:latin typeface="Poppins"/>
              </a:rPr>
              <a:t>Task 1:</a:t>
            </a:r>
            <a:r>
              <a:rPr sz="1200" b="0" i="0" u="none">
                <a:solidFill>
                  <a:srgbClr val="334155"/>
                </a:solidFill>
                <a:latin typeface="Poppins"/>
              </a:rPr>
              <a:t> Write a short paragraph (around 80-100 words) summarizing </a:t>
            </a:r>
            <a:r>
              <a:rPr sz="1200" b="0" i="1" u="none">
                <a:solidFill>
                  <a:srgbClr val="334155"/>
                </a:solidFill>
                <a:latin typeface="Poppins"/>
              </a:rPr>
              <a:t>"A Summer Story"</a:t>
            </a:r>
            <a:r>
              <a:rPr sz="1200" b="0" i="0" u="none">
                <a:solidFill>
                  <a:srgbClr val="334155"/>
                </a:solidFill>
                <a:latin typeface="Poppins"/>
              </a:rPr>
              <a:t> in your own words.</a:t>
            </a:r>
          </a:p>
        </p:txBody>
      </p:sp>
      <p:sp>
        <p:nvSpPr>
          <p:cNvPr id="14" name="TextBox 13"/>
          <p:cNvSpPr txBox="1"/>
          <p:nvPr/>
        </p:nvSpPr>
        <p:spPr>
          <a:xfrm>
            <a:off x="742950" y="3981450"/>
            <a:ext cx="10848975" cy="247650"/>
          </a:xfrm>
          <a:prstGeom prst="rect">
            <a:avLst/>
          </a:prstGeom>
          <a:noFill/>
        </p:spPr>
        <p:txBody>
          <a:bodyPr wrap="square" lIns="0" tIns="0" rIns="0" bIns="0" anchor="t">
            <a:spAutoFit/>
          </a:bodyPr>
          <a:lstStyle/>
          <a:p>
            <a:pPr algn="l"/>
            <a:r>
              <a:rPr sz="1200" b="1" i="0" u="none">
                <a:solidFill>
                  <a:srgbClr val="334155"/>
                </a:solidFill>
                <a:latin typeface="Hind Siliguri"/>
              </a:rPr>
              <a:t>Task 2:</a:t>
            </a:r>
            <a:r>
              <a:rPr sz="1200" b="0" i="0" u="none">
                <a:solidFill>
                  <a:srgbClr val="334155"/>
                </a:solidFill>
                <a:latin typeface="Hind Siliguri"/>
              </a:rPr>
              <a:t> আজকের পাঠ থেকে ১০টি কঠিন শব্দের IPA উচ্চারণ ও বাংলা অর্থ খাতায় লিখে আনবে।</a:t>
            </a:r>
          </a:p>
        </p:txBody>
      </p:sp>
      <p:sp>
        <p:nvSpPr>
          <p:cNvPr id="15" name="Rectangle 14"/>
          <p:cNvSpPr/>
          <p:nvPr/>
        </p:nvSpPr>
        <p:spPr>
          <a:xfrm>
            <a:off x="0" y="6477000"/>
            <a:ext cx="12192000" cy="381000"/>
          </a:xfrm>
          <a:prstGeom prst="rect">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57200" y="6572250"/>
            <a:ext cx="2114550" cy="190500"/>
          </a:xfrm>
          <a:prstGeom prst="rect">
            <a:avLst/>
          </a:prstGeom>
          <a:noFill/>
        </p:spPr>
        <p:txBody>
          <a:bodyPr wrap="square" lIns="0" tIns="0" rIns="0" bIns="0" anchor="t">
            <a:spAutoFit/>
          </a:bodyPr>
          <a:lstStyle/>
          <a:p>
            <a:pPr algn="l"/>
            <a:r>
              <a:rPr sz="975" b="0" i="0" u="none">
                <a:solidFill>
                  <a:srgbClr val="94A3B8"/>
                </a:solidFill>
                <a:latin typeface="Poppins"/>
              </a:rPr>
              <a:t>Unit 10, Lesson 4: A Summer Story</a:t>
            </a:r>
          </a:p>
        </p:txBody>
      </p:sp>
      <p:sp>
        <p:nvSpPr>
          <p:cNvPr id="17" name="TextBox 16"/>
          <p:cNvSpPr txBox="1"/>
          <p:nvPr/>
        </p:nvSpPr>
        <p:spPr>
          <a:xfrm>
            <a:off x="11049000" y="6572250"/>
            <a:ext cx="781050" cy="190500"/>
          </a:xfrm>
          <a:prstGeom prst="rect">
            <a:avLst/>
          </a:prstGeom>
          <a:noFill/>
        </p:spPr>
        <p:txBody>
          <a:bodyPr wrap="square" lIns="0" tIns="0" rIns="0" bIns="0" anchor="t">
            <a:spAutoFit/>
          </a:bodyPr>
          <a:lstStyle/>
          <a:p>
            <a:pPr algn="l"/>
            <a:r>
              <a:rPr sz="975" b="0" i="0" u="none">
                <a:solidFill>
                  <a:srgbClr val="94A3B8"/>
                </a:solidFill>
                <a:latin typeface="Poppins"/>
              </a:rPr>
              <a:t>Homework</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72033"/>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ounded Rectangle 2"/>
          <p:cNvSpPr/>
          <p:nvPr/>
        </p:nvSpPr>
        <p:spPr>
          <a:xfrm>
            <a:off x="3505200" y="4300537"/>
            <a:ext cx="5181600" cy="542925"/>
          </a:xfrm>
          <a:prstGeom prst="roundRect">
            <a:avLst>
              <a:gd name="adj" fmla="val 21052"/>
            </a:avLst>
          </a:prstGeom>
          <a:solidFill>
            <a:srgbClr val="2E36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png"/>
          <p:cNvPicPr>
            <a:picLocks noChangeAspect="1"/>
          </p:cNvPicPr>
          <p:nvPr/>
        </p:nvPicPr>
        <p:blipFill>
          <a:blip r:embed="rId3"/>
          <a:stretch>
            <a:fillRect/>
          </a:stretch>
        </p:blipFill>
        <p:spPr>
          <a:xfrm>
            <a:off x="5715000" y="2014537"/>
            <a:ext cx="762000" cy="609600"/>
          </a:xfrm>
          <a:prstGeom prst="rect">
            <a:avLst/>
          </a:prstGeom>
        </p:spPr>
      </p:pic>
      <p:sp>
        <p:nvSpPr>
          <p:cNvPr id="5" name="TextBox 4"/>
          <p:cNvSpPr txBox="1"/>
          <p:nvPr/>
        </p:nvSpPr>
        <p:spPr>
          <a:xfrm>
            <a:off x="3883223" y="2852737"/>
            <a:ext cx="4425553" cy="685800"/>
          </a:xfrm>
          <a:prstGeom prst="rect">
            <a:avLst/>
          </a:prstGeom>
          <a:noFill/>
        </p:spPr>
        <p:txBody>
          <a:bodyPr wrap="square" lIns="0" tIns="0" rIns="0" bIns="0" anchor="t">
            <a:spAutoFit/>
          </a:bodyPr>
          <a:lstStyle/>
          <a:p>
            <a:pPr algn="ctr"/>
            <a:r>
              <a:rPr sz="3600" b="1" i="0" u="none">
                <a:solidFill>
                  <a:srgbClr val="FFFFFF"/>
                </a:solidFill>
                <a:latin typeface="Poppins"/>
              </a:rPr>
              <a:t>Thank You All!</a:t>
            </a:r>
          </a:p>
        </p:txBody>
      </p:sp>
      <p:sp>
        <p:nvSpPr>
          <p:cNvPr id="6" name="TextBox 5"/>
          <p:cNvSpPr txBox="1"/>
          <p:nvPr/>
        </p:nvSpPr>
        <p:spPr>
          <a:xfrm>
            <a:off x="3548062" y="3690937"/>
            <a:ext cx="5095875" cy="304800"/>
          </a:xfrm>
          <a:prstGeom prst="rect">
            <a:avLst/>
          </a:prstGeom>
          <a:noFill/>
        </p:spPr>
        <p:txBody>
          <a:bodyPr wrap="square" lIns="0" tIns="0" rIns="0" bIns="0" anchor="t">
            <a:spAutoFit/>
          </a:bodyPr>
          <a:lstStyle/>
          <a:p>
            <a:pPr algn="ctr"/>
            <a:r>
              <a:rPr sz="1500" b="0" i="0" u="none">
                <a:solidFill>
                  <a:srgbClr val="94A3B8"/>
                </a:solidFill>
                <a:latin typeface="Hind Siliguri"/>
              </a:rPr>
              <a:t>আজকের ক্লাসে সক্রিয় অংশগ্রহণের জন্য সবাইকে ধন্যবাদ।</a:t>
            </a:r>
          </a:p>
        </p:txBody>
      </p:sp>
      <p:sp>
        <p:nvSpPr>
          <p:cNvPr id="7" name="TextBox 6"/>
          <p:cNvSpPr txBox="1"/>
          <p:nvPr/>
        </p:nvSpPr>
        <p:spPr>
          <a:xfrm>
            <a:off x="3238500" y="4452937"/>
            <a:ext cx="5715000" cy="238125"/>
          </a:xfrm>
          <a:prstGeom prst="rect">
            <a:avLst/>
          </a:prstGeom>
          <a:noFill/>
        </p:spPr>
        <p:txBody>
          <a:bodyPr wrap="square" lIns="0" tIns="0" rIns="0" bIns="0" anchor="t">
            <a:spAutoFit/>
          </a:bodyPr>
          <a:lstStyle/>
          <a:p>
            <a:pPr algn="ctr"/>
            <a:r>
              <a:rPr sz="1200" b="0" i="0" u="none">
                <a:solidFill>
                  <a:srgbClr val="38BDF8"/>
                </a:solidFill>
                <a:latin typeface="Poppins"/>
              </a:rPr>
              <a:t>Md. Laltu Mia • Bhatai Secondary School, Shailkupa, Jhenaidah</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1028700" y="1209675"/>
            <a:ext cx="10134600" cy="77152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028700" y="1971675"/>
            <a:ext cx="10134600" cy="9525"/>
          </a:xfrm>
          <a:prstGeom prst="rect">
            <a:avLst/>
          </a:prstGeom>
          <a:solidFill>
            <a:srgbClr val="7575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1028700" y="1971675"/>
            <a:ext cx="10134600" cy="9525"/>
          </a:xfrm>
          <a:prstGeom prst="rect">
            <a:avLst/>
          </a:prstGeom>
          <a:solidFill>
            <a:srgbClr val="7575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1028700" y="1352550"/>
            <a:ext cx="857250" cy="476250"/>
          </a:xfrm>
          <a:prstGeom prst="rect">
            <a:avLst/>
          </a:prstGeom>
        </p:spPr>
      </p:pic>
      <p:pic>
        <p:nvPicPr>
          <p:cNvPr id="6" name="Picture 5" descr="image.png"/>
          <p:cNvPicPr>
            <a:picLocks noChangeAspect="1"/>
          </p:cNvPicPr>
          <p:nvPr/>
        </p:nvPicPr>
        <p:blipFill>
          <a:blip r:embed="rId3"/>
          <a:stretch>
            <a:fillRect/>
          </a:stretch>
        </p:blipFill>
        <p:spPr>
          <a:xfrm>
            <a:off x="1028700" y="2124075"/>
            <a:ext cx="857250" cy="476250"/>
          </a:xfrm>
          <a:prstGeom prst="rect">
            <a:avLst/>
          </a:prstGeom>
        </p:spPr>
      </p:pic>
      <p:sp>
        <p:nvSpPr>
          <p:cNvPr id="7" name="TextBox 6"/>
          <p:cNvSpPr txBox="1"/>
          <p:nvPr/>
        </p:nvSpPr>
        <p:spPr>
          <a:xfrm>
            <a:off x="571500" y="571500"/>
            <a:ext cx="2325290" cy="333375"/>
          </a:xfrm>
          <a:prstGeom prst="rect">
            <a:avLst/>
          </a:prstGeom>
          <a:noFill/>
        </p:spPr>
        <p:txBody>
          <a:bodyPr wrap="none" lIns="0" tIns="0" rIns="0" bIns="0" anchor="t">
            <a:spAutoFit/>
          </a:bodyPr>
          <a:lstStyle/>
          <a:p>
            <a:pPr algn="l"/>
            <a:r>
              <a:rPr sz="1800" b="1" i="0" u="none">
                <a:solidFill>
                  <a:srgbClr val="0F172A"/>
                </a:solidFill>
                <a:latin typeface="Poppins"/>
              </a:rPr>
              <a:t>Image Sources</a:t>
            </a:r>
          </a:p>
        </p:txBody>
      </p:sp>
      <p:sp>
        <p:nvSpPr>
          <p:cNvPr id="8" name="TextBox 7"/>
          <p:cNvSpPr txBox="1"/>
          <p:nvPr/>
        </p:nvSpPr>
        <p:spPr>
          <a:xfrm>
            <a:off x="2124075" y="1352550"/>
            <a:ext cx="5895975" cy="190500"/>
          </a:xfrm>
          <a:prstGeom prst="rect">
            <a:avLst/>
          </a:prstGeom>
          <a:noFill/>
        </p:spPr>
        <p:txBody>
          <a:bodyPr wrap="square" lIns="0" tIns="0" rIns="0" bIns="0" anchor="t">
            <a:spAutoFit/>
          </a:bodyPr>
          <a:lstStyle/>
          <a:p>
            <a:pPr algn="l"/>
            <a:r>
              <a:rPr sz="975" b="0" i="0" u="none">
                <a:solidFill>
                  <a:srgbClr val="1E293B"/>
                </a:solidFill>
                <a:latin typeface="Poppins"/>
              </a:rPr>
              <a:t>https://www.shootinguk.co.uk/app/uploads/2026/09/early-season-mallard-dropping-in.jpg</a:t>
            </a:r>
          </a:p>
        </p:txBody>
      </p:sp>
      <p:sp>
        <p:nvSpPr>
          <p:cNvPr id="9" name="TextBox 8"/>
          <p:cNvSpPr txBox="1"/>
          <p:nvPr/>
        </p:nvSpPr>
        <p:spPr>
          <a:xfrm>
            <a:off x="2124075" y="1590675"/>
            <a:ext cx="2324100" cy="238125"/>
          </a:xfrm>
          <a:prstGeom prst="rect">
            <a:avLst/>
          </a:prstGeom>
          <a:noFill/>
        </p:spPr>
        <p:txBody>
          <a:bodyPr wrap="square" lIns="0" tIns="0" rIns="0" bIns="0" anchor="t">
            <a:spAutoFit/>
          </a:bodyPr>
          <a:lstStyle/>
          <a:p>
            <a:pPr algn="l"/>
            <a:r>
              <a:rPr sz="1200" b="0" i="0" u="none">
                <a:solidFill>
                  <a:srgbClr val="1E293B"/>
                </a:solidFill>
                <a:latin typeface="Poppins"/>
              </a:rPr>
              <a:t>Source: </a:t>
            </a:r>
            <a:r>
              <a:rPr sz="1200" b="0" i="0" u="none">
                <a:solidFill>
                  <a:srgbClr val="4F46E5"/>
                </a:solidFill>
                <a:latin typeface="Poppins"/>
              </a:rPr>
              <a:t>www.shootinguk.co.uk</a:t>
            </a:r>
          </a:p>
        </p:txBody>
      </p:sp>
      <p:sp>
        <p:nvSpPr>
          <p:cNvPr id="10" name="TextBox 9"/>
          <p:cNvSpPr txBox="1"/>
          <p:nvPr/>
        </p:nvSpPr>
        <p:spPr>
          <a:xfrm>
            <a:off x="2124075" y="2124075"/>
            <a:ext cx="7439025" cy="190500"/>
          </a:xfrm>
          <a:prstGeom prst="rect">
            <a:avLst/>
          </a:prstGeom>
          <a:noFill/>
        </p:spPr>
        <p:txBody>
          <a:bodyPr wrap="square" lIns="0" tIns="0" rIns="0" bIns="0" anchor="t">
            <a:spAutoFit/>
          </a:bodyPr>
          <a:lstStyle/>
          <a:p>
            <a:pPr algn="l"/>
            <a:r>
              <a:rPr sz="975" b="0" i="0" u="none">
                <a:solidFill>
                  <a:srgbClr val="1E293B"/>
                </a:solidFill>
                <a:latin typeface="Poppins"/>
              </a:rPr>
              <a:t>https://crystaldivine.in/wp-content/uploads/2025/12/Orange-And-White-Modern-How-To-YouTube-Thumbnail-2.jpg</a:t>
            </a:r>
          </a:p>
        </p:txBody>
      </p:sp>
      <p:sp>
        <p:nvSpPr>
          <p:cNvPr id="11" name="TextBox 10"/>
          <p:cNvSpPr txBox="1"/>
          <p:nvPr/>
        </p:nvSpPr>
        <p:spPr>
          <a:xfrm>
            <a:off x="2124075" y="2362200"/>
            <a:ext cx="1790700" cy="238125"/>
          </a:xfrm>
          <a:prstGeom prst="rect">
            <a:avLst/>
          </a:prstGeom>
          <a:noFill/>
        </p:spPr>
        <p:txBody>
          <a:bodyPr wrap="square" lIns="0" tIns="0" rIns="0" bIns="0" anchor="t">
            <a:spAutoFit/>
          </a:bodyPr>
          <a:lstStyle/>
          <a:p>
            <a:pPr algn="l"/>
            <a:r>
              <a:rPr sz="1200" b="0" i="0" u="none">
                <a:solidFill>
                  <a:srgbClr val="1E293B"/>
                </a:solidFill>
                <a:latin typeface="Poppins"/>
              </a:rPr>
              <a:t>Source: </a:t>
            </a:r>
            <a:r>
              <a:rPr sz="1200" b="0" i="0" u="none">
                <a:solidFill>
                  <a:srgbClr val="4F46E5"/>
                </a:solidFill>
                <a:latin typeface="Poppins"/>
              </a:rPr>
              <a:t>crystaldivine.in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TotalTime>
  <Words>1718</Words>
  <Application>Microsoft Office PowerPoint</Application>
  <PresentationFormat>Widescreen</PresentationFormat>
  <Paragraphs>226</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Hind Siliguri</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Mia Laltu M</dc:creator>
  <cp:keywords/>
  <dc:description>generated using python-pptx</dc:description>
  <cp:lastModifiedBy>Biswas Tech</cp:lastModifiedBy>
  <cp:revision>2</cp:revision>
  <dcterms:created xsi:type="dcterms:W3CDTF">2013-01-27T09:14:16Z</dcterms:created>
  <dcterms:modified xsi:type="dcterms:W3CDTF">2026-10-20T03:03:27Z</dcterms:modified>
  <cp:category/>
</cp:coreProperties>
</file>