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68" r:id="rId3"/>
    <p:sldMasterId id="2147483780" r:id="rId4"/>
  </p:sldMasterIdLst>
  <p:sldIdLst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1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3124200" y="228600"/>
            <a:ext cx="1981200" cy="914400"/>
          </a:xfrm>
          <a:prstGeom prst="wedgeRoundRectCallout">
            <a:avLst>
              <a:gd name="adj1" fmla="val -21157"/>
              <a:gd name="adj2" fmla="val 9513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লেনদেন</a:t>
            </a:r>
            <a:endParaRPr lang="en-US" sz="44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14400" y="1905000"/>
            <a:ext cx="7696200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chemeClr val="accent4">
                    <a:lumMod val="75000"/>
                  </a:schemeClr>
                </a:solidFill>
              </a:rPr>
              <a:t>লেনদেকে আধুনিক হিসাবনিজ্ঞানের ভিত্তি বলা হয়</a:t>
            </a:r>
            <a:r>
              <a:rPr lang="bn-IN" b="1" dirty="0" smtClean="0">
                <a:solidFill>
                  <a:schemeClr val="accent4">
                    <a:lumMod val="75000"/>
                  </a:schemeClr>
                </a:solidFill>
              </a:rPr>
              <a:t>।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14401" y="3048000"/>
            <a:ext cx="7696200" cy="838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chemeClr val="accent4">
                    <a:lumMod val="75000"/>
                  </a:schemeClr>
                </a:solidFill>
              </a:rPr>
              <a:t>লেনদেন শব্দটির আভিধানিক অর্থ হলো আদান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-</a:t>
            </a:r>
            <a:r>
              <a:rPr lang="bn-IN" b="1" dirty="0">
                <a:solidFill>
                  <a:schemeClr val="accent4">
                    <a:lumMod val="75000"/>
                  </a:schemeClr>
                </a:solidFill>
              </a:rPr>
              <a:t>প্রদান। </a:t>
            </a:r>
            <a:endParaRPr lang="en-US" b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14400" y="4267200"/>
            <a:ext cx="7696200" cy="8382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 smtClean="0">
                <a:solidFill>
                  <a:schemeClr val="accent4">
                    <a:lumMod val="75000"/>
                  </a:schemeClr>
                </a:solidFill>
              </a:rPr>
              <a:t>লেন </a:t>
            </a:r>
            <a:r>
              <a:rPr lang="bn-IN" b="1" dirty="0">
                <a:solidFill>
                  <a:schemeClr val="accent4">
                    <a:lumMod val="75000"/>
                  </a:schemeClr>
                </a:solidFill>
              </a:rPr>
              <a:t>অর্থ নেওয়া এবং দেন অর্থ দেওয়া।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276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1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3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 animBg="1"/>
      <p:bldP spid="4" grpId="0" animBg="1"/>
      <p:bldP spid="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2133600" y="457200"/>
            <a:ext cx="3733800" cy="838200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56000"/>
            </a:schemeClr>
          </a:solidFill>
          <a:ln>
            <a:solidFill>
              <a:schemeClr val="bg1"/>
            </a:solidFill>
          </a:ln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39700" prst="cross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লেনদেনের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সংজ্ঞা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1905000"/>
            <a:ext cx="723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সাধারণ অর্থে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IN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দুই বা ততোধিক পক্ষের মধ্যে অর্থ</a:t>
            </a:r>
            <a:r>
              <a:rPr lang="en-US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IN" sz="2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পণ্য বা সেবার আদান-প্রদানকে লেনদেন বলে। 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9364" y="2920663"/>
            <a:ext cx="73288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হিসাববিজ্ঞানের</a:t>
            </a:r>
            <a:r>
              <a:rPr lang="bn-IN" sz="2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ভাষায়</a:t>
            </a:r>
            <a:r>
              <a:rPr lang="en-US" sz="2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IN" sz="2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যে ঘটনা বা কাজ অর্থের অঙ্কে পরিমাপ করা যায়  এবং যার ফলে  প্রতিষ্ঠানের সম্পদ</a:t>
            </a:r>
            <a:r>
              <a:rPr lang="en-US" sz="2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IN" sz="2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দায় বা মালিকানা স্বত্বের  পরিবর্তন </a:t>
            </a:r>
            <a:r>
              <a:rPr lang="bn-IN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ঘটায়</a:t>
            </a:r>
            <a:r>
              <a:rPr lang="en-US" sz="2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তাকে </a:t>
            </a:r>
            <a:r>
              <a:rPr lang="bn-IN" sz="2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লেনদেন বলে। </a:t>
            </a:r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4535269"/>
            <a:ext cx="731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অর্থ্যা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ৎ ,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মাপকাঠিতে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ঘটনা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আর্থিক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প্রতিষ্ঠানের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সম্পদ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দায়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মালিকানা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স্বত্বের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ফেলে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ঘটনাই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লেনদেন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657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2590800" y="52538"/>
            <a:ext cx="3276600" cy="838200"/>
          </a:xfrm>
          <a:prstGeom prst="flowChartAlternateProcess">
            <a:avLst/>
          </a:prstGeom>
          <a:solidFill>
            <a:schemeClr val="accent1">
              <a:alpha val="56000"/>
            </a:schemeClr>
          </a:solidFill>
          <a:ln>
            <a:solidFill>
              <a:schemeClr val="bg1"/>
            </a:solidFill>
          </a:ln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</a:effectLst>
          <a:scene3d>
            <a:camera prst="orthographicFront"/>
            <a:lightRig rig="threePt" dir="t"/>
          </a:scene3d>
          <a:sp3d extrusionH="76200">
            <a:bevelT w="139700" prst="cross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</a:rPr>
              <a:t>লেনদেনের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বৈশিষ্ট্য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143000"/>
            <a:ext cx="79248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u="sng" dirty="0">
              <a:latin typeface="NikoshBAN" pitchFamily="2" charset="0"/>
              <a:cs typeface="NikoshBAN" pitchFamily="2" charset="0"/>
            </a:endParaRPr>
          </a:p>
          <a:p>
            <a:pPr marL="400050" lvl="0" indent="-400050">
              <a:buFont typeface="Wingdings" pitchFamily="2" charset="2"/>
              <a:buChar char="ü"/>
            </a:pPr>
            <a:r>
              <a:rPr lang="bn-IN" sz="2400" b="1" dirty="0">
                <a:latin typeface="NikoshBAN" pitchFamily="2" charset="0"/>
                <a:cs typeface="NikoshBAN" pitchFamily="2" charset="0"/>
              </a:rPr>
              <a:t>অর্থে পরিমাপযোগ্য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লেনদেনের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মূল্য টাকার অঙ্কে প্রকাশ করা 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যায়</a:t>
            </a:r>
            <a:r>
              <a:rPr lang="hi-IN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400050" lvl="0" indent="-400050">
              <a:buFont typeface="Wingdings" pitchFamily="2" charset="2"/>
              <a:buChar char="ü"/>
            </a:pPr>
            <a:r>
              <a:rPr lang="bn-IN" sz="2400" b="1" dirty="0">
                <a:latin typeface="NikoshBAN" pitchFamily="2" charset="0"/>
                <a:cs typeface="NikoshBAN" pitchFamily="2" charset="0"/>
              </a:rPr>
              <a:t>আর্থিক প্রকৃতির: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কেবল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আর্থিক ঘটনাই লেনদেন হিসেবে গণ্য 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হয়</a:t>
            </a:r>
            <a:r>
              <a:rPr lang="hi-IN" sz="2400" dirty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400050" lvl="0" indent="-400050">
              <a:buFont typeface="Wingdings" pitchFamily="2" charset="2"/>
              <a:buChar char="ü"/>
            </a:pPr>
            <a:r>
              <a:rPr lang="bn-IN" sz="2400" b="1" dirty="0">
                <a:latin typeface="NikoshBAN" pitchFamily="2" charset="0"/>
                <a:cs typeface="NikoshBAN" pitchFamily="2" charset="0"/>
              </a:rPr>
              <a:t>দুটি পক্ষ থাকে: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একপক্ষ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গ্রহণ করে (গ্রহীতা)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অন্যপক্ষ প্রদান করে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		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দাতা)।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400050" lvl="0" indent="-400050">
              <a:buFont typeface="Wingdings" pitchFamily="2" charset="2"/>
              <a:buChar char="ü"/>
            </a:pPr>
            <a:r>
              <a:rPr lang="bn-IN" sz="2400" b="1" dirty="0">
                <a:latin typeface="NikoshBAN" pitchFamily="2" charset="0"/>
                <a:cs typeface="NikoshBAN" pitchFamily="2" charset="0"/>
              </a:rPr>
              <a:t>দ্বি-দিক প্রভাব: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প্রতিটি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লেনদেনে কমপক্ষে দুটি হিসাবে প্রভাব 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পড়ে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	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ডেবিট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ক্রেডিট)।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400050" lvl="0" indent="-400050">
              <a:buFont typeface="Wingdings" pitchFamily="2" charset="2"/>
              <a:buChar char="ü"/>
            </a:pPr>
            <a:r>
              <a:rPr lang="bn-IN" sz="2400" b="1" dirty="0">
                <a:latin typeface="NikoshBAN" pitchFamily="2" charset="0"/>
                <a:cs typeface="NikoshBAN" pitchFamily="2" charset="0"/>
              </a:rPr>
              <a:t>প্রমাণক থাকে: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রসিদ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ক্যাশ মেমো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চালান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ভাউচার ইত্যাদি দলিল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	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দ্বারা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সমর্থিত 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হয়</a:t>
            </a:r>
            <a:r>
              <a:rPr lang="hi-IN" sz="2400" dirty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400050" lvl="0" indent="-400050">
              <a:buFont typeface="Wingdings" pitchFamily="2" charset="2"/>
              <a:buChar char="ü"/>
            </a:pP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সমীকরণে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: 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সম্পদ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দায়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মালিকানার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ঘটায়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হিসাব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			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সমীকরণের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উপর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ফেলে</a:t>
            </a:r>
            <a:r>
              <a:rPr lang="hi-IN" sz="24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hi-IN" sz="24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400050" lvl="0" indent="-400050">
              <a:buFont typeface="Wingdings" pitchFamily="2" charset="2"/>
              <a:buChar char="ü"/>
            </a:pPr>
            <a:r>
              <a:rPr lang="bn-IN" sz="2400" b="1" dirty="0">
                <a:latin typeface="NikoshBAN" pitchFamily="2" charset="0"/>
                <a:cs typeface="NikoshBAN" pitchFamily="2" charset="0"/>
              </a:rPr>
              <a:t>ব্যবসায়িক স্বত্বার সঙ্গে সম্পর্কত: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ব্যবসার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লেনদেন মালিকের ব্যক্তিগত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		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লেনদেন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থেকে আলাদা।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400050" lvl="0" indent="-400050">
              <a:buFont typeface="Wingdings" pitchFamily="2" charset="2"/>
              <a:buChar char="ü"/>
            </a:pP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লিপিবদ্ধযোগ্য: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জাবেদা বা হিসাব বইতে লিখে রাখা 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hi-IN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739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2514600" y="452388"/>
            <a:ext cx="3276600" cy="1071612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লেনদেনের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উদাহরণ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2209800"/>
            <a:ext cx="7848600" cy="3785652"/>
          </a:xfrm>
          <a:prstGeom prst="rect">
            <a:avLst/>
          </a:prstGeom>
          <a:solidFill>
            <a:schemeClr val="accent2">
              <a:lumMod val="20000"/>
              <a:lumOff val="80000"/>
              <a:alpha val="61176"/>
            </a:schemeClr>
          </a:solidFill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মালিক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নগদ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১০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০০০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আসবাবপত্র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৫০,০০০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৩০,০০০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করলেন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/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জনাব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ফাহাদের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নিকট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৮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০০০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টাকার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পণ্য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বাকিতে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বিক্রয়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করা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হলো</a:t>
            </a:r>
            <a:r>
              <a:rPr lang="hi-IN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lvl="0"/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n-IN" sz="2400" dirty="0">
                <a:latin typeface="NikoshBAN" pitchFamily="2" charset="0"/>
                <a:cs typeface="NikoshBAN" pitchFamily="2" charset="0"/>
              </a:rPr>
              <a:t>কর্মচারীকে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১২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০০০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বেতন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দেওয়া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হলো</a:t>
            </a:r>
            <a:r>
              <a:rPr lang="hi-IN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lvl="0"/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n-IN" sz="2400" dirty="0">
                <a:latin typeface="NikoshBAN" pitchFamily="2" charset="0"/>
                <a:cs typeface="NikoshBAN" pitchFamily="2" charset="0"/>
              </a:rPr>
              <a:t>ব্যাংক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০০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০০০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ঋণ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নেওয়া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hi-IN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lvl="0"/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n-IN" sz="2400" dirty="0">
                <a:latin typeface="NikoshBAN" pitchFamily="2" charset="0"/>
                <a:cs typeface="NikoshBAN" pitchFamily="2" charset="0"/>
              </a:rPr>
              <a:t>মালিক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ব্যক্তিগত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প্রয়োজনে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৫০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০০০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উত্তোলন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করলেন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679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220</TotalTime>
  <Words>173</Words>
  <Application>Microsoft Office PowerPoint</Application>
  <PresentationFormat>On-screen Show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Concourse</vt:lpstr>
      <vt:lpstr>Clarity</vt:lpstr>
      <vt:lpstr>Trek</vt:lpstr>
      <vt:lpstr>1_Trek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Anisur Rahman</dc:creator>
  <cp:lastModifiedBy>Abdullah</cp:lastModifiedBy>
  <cp:revision>21</cp:revision>
  <dcterms:created xsi:type="dcterms:W3CDTF">2006-08-16T00:00:00Z</dcterms:created>
  <dcterms:modified xsi:type="dcterms:W3CDTF">2026-10-20T04:26:38Z</dcterms:modified>
</cp:coreProperties>
</file>