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</p:sldIdLst>
  <p:sldSz cy="5143500" cx="9144000"/>
  <p:notesSz cx="5143500" cy="9144000"/>
  <p:defaultTextStyle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2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56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1048757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5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5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6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8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স্বাগত। আজকের পাঠ: কৃষিশিক্ষা নবম-দশম শ্রেণি, প্রথম অধ্যায় কৃষি প্রযুক্তির তৃতীয় পরিচ্ছেদ—ভূমিক্ষয় ও ক্ষয়রোধ। প্রথমে শিক্ষার্থীদের জিজ্ঞাসা করুন: বর্ষায় ঢালু জমি বা নদীর পাড় থেকে মাটি সরে যেতে কি কখনো দেখেছ?</a:t>
            </a:r>
            <a:endParaRPr dirty="0"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পাঠ শেষে শিক্ষার্থীরা কী কী শিখবে তা বলে দিন। প্রতিটি শিখনফল পাঠের একেকটি অংশের সঙ্গে মিলিয়ে নিন।</a:t>
            </a:r>
            <a:endParaRPr dirty="0" lang="en-US"/>
          </a:p>
        </p:txBody>
      </p:sp>
      <p:sp>
        <p:nvSpPr>
          <p:cNvPr id="104860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ছবি দেখিয়ে বোঝান: বৃষ্টির ফোঁটা ও গড়িয়ে নামা পানি ঢালের উপরের মাটি টেনে নিচে নিয়ে যাচ্ছে। সংজ্ঞাটি বইয়ের ভাষায় বোর্ডে লিখে দিন।</a:t>
            </a:r>
            <a:endParaRPr dirty="0" lang="en-US"/>
          </a:p>
        </p:txBody>
      </p:sp>
      <p:sp>
        <p:nvSpPr>
          <p:cNvPr id="104861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ছবির তিনটি স্তর চিনিয়ে দিন: উপরের গাঢ় স্তর (উপরিস্তর), মাঝের স্তর ও নিচের শিলাস্তর। প্রশ্ন করুন: ফসলের জন্য কোন স্তরটি সবচেয়ে গুরুত্বপূর্ণ?</a:t>
            </a:r>
            <a:endParaRPr dirty="0" lang="en-US"/>
          </a:p>
        </p:txBody>
      </p:sp>
      <p:sp>
        <p:nvSpPr>
          <p:cNvPr id="10486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ভূমিক্ষয়কে প্রধানত দুই ভাগে ভাগ করা হয়: প্রাকৃতিক ও মনুষ্যকৃত। প্রাকৃতিক ভূমিক্ষয় আবার বৃষ্টিপাতজনিত ও বায়ুপ্রবাহজনিত। পরের স্লাইডগুলোতে একে একে আলোচনা হবে।</a:t>
            </a:r>
            <a:endParaRPr dirty="0" lang="en-US"/>
          </a:p>
        </p:txBody>
      </p:sp>
      <p:sp>
        <p:nvSpPr>
          <p:cNvPr id="104864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ছবিতে ছোট ছোট নালার দাগ দেখান, যেগুলো একসঙ্গে মিলে বড় নালা হচ্ছে। শিক্ষার্থীদের নিজেদের জমিতে বৃষ্টির পর এমন দাগ দেখেছে কিনা জিজ্ঞাসা করুন।</a:t>
            </a:r>
            <a:endParaRPr dirty="0" lang="en-US"/>
          </a:p>
        </p:txBody>
      </p:sp>
      <p:sp>
        <p:nvSpPr>
          <p:cNvPr id="104865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নদীভাঙন বাংলাদেশের বড় সমস্যা। স্থানীয় উদাহরণ (যমুনা বা করতোয়া তীরের এলাকা) দিয়ে আলোচনা করতে পারেন।</a:t>
            </a:r>
            <a:endParaRPr dirty="0" lang="en-US"/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শুষ্ক মৌসুমে কাঁচা রাস্তা বা খোলা মাঠে ধুলো ওড়ার উদাহরণ দিন। বইয়ের এলাকার নাম মিলিয়ে নিন।</a:t>
            </a:r>
            <a:endParaRPr dirty="0" lang="en-US"/>
          </a:p>
        </p:txBody>
      </p:sp>
      <p:sp>
        <p:nvSpPr>
          <p:cNvPr id="10486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7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এই তালিকার কিছু উদাহরণ বইয়ের সঙ্গে মিলিয়ে নিন। শিক্ষার্থীদের এলাকার কোন কাজে মাটির ক্ষতি হয় তা জিজ্ঞাসা করুন।</a:t>
            </a:r>
            <a:endParaRPr dirty="0" lang="en-US"/>
          </a:p>
        </p:txBody>
      </p:sp>
      <p:sp>
        <p:nvSpPr>
          <p:cNvPr id="104867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ভূমিক্ষয়ের সাতটি কারণ একে একে আলোচনা করুন। বলুন, এই কারণগুলো একসঙ্গে কাজ করলে ক্ষয় আরও বাড়ে।</a:t>
            </a:r>
            <a:endParaRPr dirty="0" lang="en-US"/>
          </a:p>
        </p:txBody>
      </p:sp>
      <p:sp>
        <p:nvSpPr>
          <p:cNvPr id="104870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ভূমিক্ষয়ের চারটি ক্ষতি আলোচনা করুন। শিক্ষার্থীদের জিজ্ঞাসা করুন, কৃষকের জন্য কোনটি সবচেয়ে বড় ক্ষতি?</a:t>
            </a:r>
            <a:endParaRPr dirty="0" lang="en-US"/>
          </a:p>
        </p:txBody>
      </p:sp>
      <p:sp>
        <p:nvSpPr>
          <p:cNvPr id="10487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ছবিতে জমির চারপাশের আইল ও নালা দেখান। বলুন, বাঁধ ও আইল পানির বেগ কমায় এবং নালা বাড়তি পানি নিরাপদে সরিয়ে দেয়।</a:t>
            </a:r>
            <a:endParaRPr dirty="0" lang="en-US"/>
          </a:p>
        </p:txBody>
      </p:sp>
      <p:sp>
        <p:nvSpPr>
          <p:cNvPr id="104872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3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পার্বত্য চট্টগ্রামের মতো পাহাড়ি অঞ্চলে এই পদ্ধতি কার্যকর। ছবিতে ধাপগুলো ও উপরের সবুজ ফসল দেখান।</a:t>
            </a:r>
            <a:endParaRPr dirty="0" lang="en-US"/>
          </a:p>
        </p:txBody>
      </p:sp>
      <p:sp>
        <p:nvSpPr>
          <p:cNvPr id="104873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4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ছবিতে সবুজ সারিগুলো ঢালের আড়াআড়ি চলেছে। নীল তীর দেখায় পানি সারিতে আটকে যাচ্ছে।</a:t>
            </a:r>
            <a:endParaRPr dirty="0" lang="en-US"/>
          </a:p>
        </p:txBody>
      </p:sp>
      <p:sp>
        <p:nvSpPr>
          <p:cNvPr id="104874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5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dirty="0" lang="en-US"/>
              <a:t>প্রশ্নগুলো মৌখিকভাবে জিজ্ঞাসা করুন বা বোর্ডে লিখে দিন। বাড়ির কাজ বুঝিয়ে দিন এবং ধন্যবাদ জানিয়ে শেষ করুন।</a:t>
            </a:r>
            <a:endParaRPr dirty="0" lang="en-US"/>
          </a:p>
        </p:txBody>
      </p:sp>
      <p:sp>
        <p:nvSpPr>
          <p:cNvPr id="104875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rtlCol="0" wrap="square"/>
          <a:lstStyle>
            <a:lvl1pPr indent="0" marL="0">
              <a:buNone/>
              <a:defRPr b="1" dirty="0" sz="3400" lang="en-US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dirty="0" sz="3400" lang="en-US"/>
          </a:p>
        </p:txBody>
      </p:sp>
      <p:sp>
        <p:nvSpPr>
          <p:cNvPr id="1048585" name="Text 0"/>
          <p:cNvSpPr txBox="1"/>
          <p:nvPr/>
        </p:nvSpPr>
        <p:spPr>
          <a:xfrm>
            <a:off x="457200" y="4754880"/>
            <a:ext cx="6400800" cy="27432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000" lang="en-US">
                <a:solidFill>
                  <a:schemeClr val="tx1"/>
                </a:solidFill>
              </a:rPr>
              <a:t>মো: মনিরুজ্জামান সুমন · সবুজ সাথী উচ্চবিদ্যালয়, সোনাতলা, বগুড়া</a:t>
            </a:r>
            <a:endParaRPr dirty="0" sz="1000" lang="en-US"/>
          </a:p>
        </p:txBody>
      </p:sp>
      <p:sp>
        <p:nvSpPr>
          <p:cNvPr id="104858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F4D36"/>
        </a:solidFill>
      </p:bgPr>
    </p:bg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7" name="Text 0"/>
          <p:cNvSpPr/>
          <p:nvPr>
            <p:ph type="title" idx="100" hasCustomPrompt="1"/>
          </p:nvPr>
        </p:nvSpPr>
        <p:spPr>
          <a:xfrm>
            <a:off x="457200" y="822960"/>
            <a:ext cx="3931920" cy="1737360"/>
          </a:xfrm>
          <a:prstGeom prst="rect"/>
          <a:noFill/>
        </p:spPr>
        <p:txBody>
          <a:bodyPr rtlCol="0" wrap="square"/>
          <a:lstStyle>
            <a:lvl1pPr indent="0" marL="0">
              <a:buNone/>
              <a:defRPr b="1" dirty="0" sz="4400" lang="en-US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dirty="0" sz="440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F4D36"/>
        </a:solidFill>
      </p:bgPr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rtlCol="0" wrap="square"/>
          <a:lstStyle>
            <a:lvl1pPr indent="0" marL="0">
              <a:buNone/>
              <a:defRPr b="1" dirty="0" sz="3600" lang="en-US">
                <a:solidFill>
                  <a:schemeClr val="accent4"/>
                </a:solidFill>
              </a:defRPr>
            </a:lvl1pPr>
          </a:lstStyle>
          <a:p>
            <a:pPr indent="0" marL="0">
              <a:buNone/>
            </a:pPr>
            <a:endParaRPr dirty="0" sz="360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dt="0" ftr="0" hdr="0" sldNum="0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Text 0"/>
          <p:cNvSpPr/>
          <p:nvPr>
            <p:ph type="title" idx="100" hasCustomPrompt="1"/>
          </p:nvPr>
        </p:nvSpPr>
        <p:spPr>
          <a:xfrm>
            <a:off x="457200" y="822960"/>
            <a:ext cx="3931920" cy="17373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4400" lang="en-US">
                <a:solidFill>
                  <a:schemeClr val="bg1"/>
                </a:solidFill>
              </a:rPr>
              <a:t>ভূমিক্ষয় ও ক্ষয়রোধ</a:t>
            </a:r>
            <a:endParaRPr dirty="0" sz="4400" lang="en-US"/>
          </a:p>
        </p:txBody>
      </p:sp>
      <p:sp>
        <p:nvSpPr>
          <p:cNvPr id="1048579" name="Text 1"/>
          <p:cNvSpPr txBox="1"/>
          <p:nvPr/>
        </p:nvSpPr>
        <p:spPr>
          <a:xfrm>
            <a:off x="457200" y="2651760"/>
            <a:ext cx="3931920" cy="82296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dirty="0" sz="1600" lang="en-US">
                <a:solidFill>
                  <a:schemeClr val="accent4"/>
                </a:solidFill>
              </a:rPr>
              <a:t>কৃষিশিক্ষা · নবম-দশম শ্রেণি</a:t>
            </a:r>
            <a:endParaRPr dirty="0" sz="1600" lang="en-US"/>
          </a:p>
          <a:p>
            <a:pPr indent="0" marL="0">
              <a:buNone/>
            </a:pPr>
            <a:r>
              <a:rPr dirty="0" sz="1600" lang="en-US">
                <a:solidFill>
                  <a:schemeClr val="accent4"/>
                </a:solidFill>
              </a:rPr>
              <a:t>প্রথম অধ্যায়: কৃষি প্রযুক্তি · তৃতীয় পরিচ্ছেদ</a:t>
            </a:r>
            <a:endParaRPr dirty="0" sz="1600" lang="en-US"/>
          </a:p>
        </p:txBody>
      </p:sp>
      <p:sp>
        <p:nvSpPr>
          <p:cNvPr id="1048580" name="Text 2"/>
          <p:cNvSpPr txBox="1"/>
          <p:nvPr/>
        </p:nvSpPr>
        <p:spPr>
          <a:xfrm>
            <a:off x="457200" y="3611880"/>
            <a:ext cx="4023360" cy="128016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উপস্থাপনায়</a:t>
            </a:r>
            <a:endParaRPr dirty="0" sz="1200" lang="en-US"/>
          </a:p>
          <a:p>
            <a:pPr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মো: মনিরুজ্জামান সুমন</a:t>
            </a:r>
            <a:endParaRPr dirty="0" sz="1200" lang="en-US"/>
          </a:p>
          <a:p>
            <a:pPr indent="0" marL="0">
              <a:buNone/>
            </a:pPr>
            <a:r>
              <a:rPr dirty="0" sz="1500" lang="en-US">
                <a:solidFill>
                  <a:schemeClr val="bg1"/>
                </a:solidFill>
              </a:rPr>
              <a:t>সহকারী শিক্ষক (কৃষি শিক্ষা)</a:t>
            </a:r>
            <a:endParaRPr dirty="0" sz="1200" lang="en-US"/>
          </a:p>
          <a:p>
            <a:pPr indent="0" marL="0">
              <a:buNone/>
            </a:pPr>
            <a:r>
              <a:rPr dirty="0" sz="1500" lang="en-US">
                <a:solidFill>
                  <a:schemeClr val="bg1"/>
                </a:solidFill>
              </a:rPr>
              <a:t>সবুজ সাথী উচ্চবিদ্যালয়, সোনাতলা, বগুড়া</a:t>
            </a:r>
            <a:endParaRPr dirty="0" sz="1200" lang="en-US"/>
          </a:p>
        </p:txBody>
      </p:sp>
      <p:pic>
        <p:nvPicPr>
          <p:cNvPr id="2097152" name="Image 0" descr="বৃষ্টিতে ক্ষয়প্রাপ্ত ঢালু জমি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0" y="0"/>
            <a:ext cx="4572000" cy="51435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শিখনফল</a:t>
            </a:r>
            <a:endParaRPr dirty="0" sz="3400" lang="en-US"/>
          </a:p>
        </p:txBody>
      </p:sp>
      <p:sp>
        <p:nvSpPr>
          <p:cNvPr id="1048588" name="Shape 1"/>
          <p:cNvSpPr/>
          <p:nvPr/>
        </p:nvSpPr>
        <p:spPr>
          <a:xfrm>
            <a:off x="457200" y="1371600"/>
            <a:ext cx="594360" cy="594360"/>
          </a:xfrm>
          <a:prstGeom prst="ellipse"/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48589" name="Text 2"/>
          <p:cNvSpPr txBox="1"/>
          <p:nvPr/>
        </p:nvSpPr>
        <p:spPr>
          <a:xfrm>
            <a:off x="457200" y="1371600"/>
            <a:ext cx="594360" cy="5943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200" lang="en-US">
                <a:solidFill>
                  <a:schemeClr val="bg1"/>
                </a:solidFill>
              </a:rPr>
              <a:t>১</a:t>
            </a:r>
            <a:endParaRPr dirty="0" sz="2200" lang="en-US"/>
          </a:p>
        </p:txBody>
      </p:sp>
      <p:sp>
        <p:nvSpPr>
          <p:cNvPr id="1048590" name="Text 3"/>
          <p:cNvSpPr txBox="1"/>
          <p:nvPr/>
        </p:nvSpPr>
        <p:spPr>
          <a:xfrm>
            <a:off x="1234440" y="1371600"/>
            <a:ext cx="4480560" cy="5943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dirty="0" sz="1800" lang="en-US">
                <a:solidFill>
                  <a:schemeClr val="tx1"/>
                </a:solidFill>
              </a:rPr>
              <a:t>ভূমিক্ষয় ও এর প্রকারভেদ বর্ণনা করতে পারবে</a:t>
            </a:r>
            <a:endParaRPr dirty="0" sz="1800" lang="en-US"/>
          </a:p>
        </p:txBody>
      </p:sp>
      <p:sp>
        <p:nvSpPr>
          <p:cNvPr id="1048591" name="Shape 4"/>
          <p:cNvSpPr/>
          <p:nvPr/>
        </p:nvSpPr>
        <p:spPr>
          <a:xfrm>
            <a:off x="457200" y="2194560"/>
            <a:ext cx="594360" cy="594360"/>
          </a:xfrm>
          <a:prstGeom prst="ellipse"/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48592" name="Text 5"/>
          <p:cNvSpPr txBox="1"/>
          <p:nvPr/>
        </p:nvSpPr>
        <p:spPr>
          <a:xfrm>
            <a:off x="457200" y="2194560"/>
            <a:ext cx="594360" cy="5943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200" lang="en-US">
                <a:solidFill>
                  <a:schemeClr val="bg1"/>
                </a:solidFill>
              </a:rPr>
              <a:t>২</a:t>
            </a:r>
            <a:endParaRPr dirty="0" sz="2200" lang="en-US"/>
          </a:p>
        </p:txBody>
      </p:sp>
      <p:sp>
        <p:nvSpPr>
          <p:cNvPr id="1048593" name="Text 6"/>
          <p:cNvSpPr txBox="1"/>
          <p:nvPr/>
        </p:nvSpPr>
        <p:spPr>
          <a:xfrm>
            <a:off x="1234440" y="2194560"/>
            <a:ext cx="4480560" cy="5943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dirty="0" sz="1800" lang="en-US">
                <a:solidFill>
                  <a:schemeClr val="tx1"/>
                </a:solidFill>
              </a:rPr>
              <a:t>ভূমিক্ষয়ের কারণ ব্যাখ্যা করতে পারবে</a:t>
            </a:r>
            <a:endParaRPr dirty="0" sz="1800" lang="en-US"/>
          </a:p>
        </p:txBody>
      </p:sp>
      <p:sp>
        <p:nvSpPr>
          <p:cNvPr id="1048594" name="Shape 7"/>
          <p:cNvSpPr/>
          <p:nvPr/>
        </p:nvSpPr>
        <p:spPr>
          <a:xfrm>
            <a:off x="457200" y="3017520"/>
            <a:ext cx="594360" cy="594360"/>
          </a:xfrm>
          <a:prstGeom prst="ellipse"/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48595" name="Text 8"/>
          <p:cNvSpPr txBox="1"/>
          <p:nvPr/>
        </p:nvSpPr>
        <p:spPr>
          <a:xfrm>
            <a:off x="457200" y="3017520"/>
            <a:ext cx="594360" cy="5943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200" lang="en-US">
                <a:solidFill>
                  <a:schemeClr val="bg1"/>
                </a:solidFill>
              </a:rPr>
              <a:t>৩</a:t>
            </a:r>
            <a:endParaRPr dirty="0" sz="2200" lang="en-US"/>
          </a:p>
        </p:txBody>
      </p:sp>
      <p:sp>
        <p:nvSpPr>
          <p:cNvPr id="1048596" name="Text 9"/>
          <p:cNvSpPr txBox="1"/>
          <p:nvPr/>
        </p:nvSpPr>
        <p:spPr>
          <a:xfrm>
            <a:off x="1234440" y="3017520"/>
            <a:ext cx="4480560" cy="5943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dirty="0" sz="1800" lang="en-US">
                <a:solidFill>
                  <a:schemeClr val="tx1"/>
                </a:solidFill>
              </a:rPr>
              <a:t>ভূমিক্ষয়ের ক্ষতিকর দিক বলতে পারবে</a:t>
            </a:r>
            <a:endParaRPr dirty="0" sz="1800" lang="en-US"/>
          </a:p>
        </p:txBody>
      </p:sp>
      <p:sp>
        <p:nvSpPr>
          <p:cNvPr id="1048597" name="Shape 10"/>
          <p:cNvSpPr/>
          <p:nvPr/>
        </p:nvSpPr>
        <p:spPr>
          <a:xfrm>
            <a:off x="457200" y="3840480"/>
            <a:ext cx="594360" cy="594360"/>
          </a:xfrm>
          <a:prstGeom prst="ellipse"/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48598" name="Text 11"/>
          <p:cNvSpPr txBox="1"/>
          <p:nvPr/>
        </p:nvSpPr>
        <p:spPr>
          <a:xfrm>
            <a:off x="457200" y="3840480"/>
            <a:ext cx="594360" cy="59436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200" lang="en-US">
                <a:solidFill>
                  <a:schemeClr val="bg1"/>
                </a:solidFill>
              </a:rPr>
              <a:t>৪</a:t>
            </a:r>
            <a:endParaRPr dirty="0" sz="2200" lang="en-US"/>
          </a:p>
        </p:txBody>
      </p:sp>
      <p:sp>
        <p:nvSpPr>
          <p:cNvPr id="1048599" name="Text 12"/>
          <p:cNvSpPr txBox="1"/>
          <p:nvPr/>
        </p:nvSpPr>
        <p:spPr>
          <a:xfrm>
            <a:off x="1234440" y="3840480"/>
            <a:ext cx="4480560" cy="5943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dirty="0" sz="1800" lang="en-US">
                <a:solidFill>
                  <a:schemeClr val="tx1"/>
                </a:solidFill>
              </a:rPr>
              <a:t>ভূমিক্ষয় রোধের উপায় বর্ণনা করতে পারবে</a:t>
            </a:r>
            <a:endParaRPr dirty="0" sz="1800" lang="en-US"/>
          </a:p>
        </p:txBody>
      </p:sp>
      <p:sp>
        <p:nvSpPr>
          <p:cNvPr id="1048600" name="Shape 13"/>
          <p:cNvSpPr/>
          <p:nvPr/>
        </p:nvSpPr>
        <p:spPr>
          <a:xfrm>
            <a:off x="6035040" y="1371600"/>
            <a:ext cx="2651760" cy="3063240"/>
          </a:xfrm>
          <a:prstGeom prst="roundRect">
            <a:avLst>
              <a:gd name="adj" fmla="val 4138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01" name="Text 14"/>
          <p:cNvSpPr txBox="1"/>
          <p:nvPr/>
        </p:nvSpPr>
        <p:spPr>
          <a:xfrm>
            <a:off x="6217920" y="1645920"/>
            <a:ext cx="2286000" cy="237744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2"/>
                </a:solidFill>
              </a:rPr>
              <a:t>আজকের পাঠ</a:t>
            </a:r>
            <a:endParaRPr dirty="0" sz="1400" lang="en-US"/>
          </a:p>
          <a:p>
            <a:pPr indent="0" marL="0">
              <a:buNone/>
            </a:pPr>
            <a:r>
              <a:rPr b="1" dirty="0" sz="2800" lang="en-US">
                <a:solidFill>
                  <a:schemeClr val="tx2"/>
                </a:solidFill>
              </a:rPr>
              <a:t>ভূমিক্ষয় ও ক্ষয়রোধ</a:t>
            </a:r>
            <a:endParaRPr dirty="0" sz="1400" lang="en-US"/>
          </a:p>
        </p:txBody>
      </p:sp>
      <p:sp>
        <p:nvSpPr>
          <p:cNvPr id="104860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ভূমিক্ষয় কী?</a:t>
            </a:r>
            <a:endParaRPr dirty="0" sz="3400" lang="en-US"/>
          </a:p>
        </p:txBody>
      </p:sp>
      <p:sp>
        <p:nvSpPr>
          <p:cNvPr id="1048607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বৃষ্টির পানি ও বাতাসের কারণে মাটির উপরের স্তর সরে যাওয়াকে ভূমিক্ষয় বলে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ঢালু জমিতে পানির স্রোতে মাটি ধুয়ে যায়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ক্ষয়ে যাওয়া মাটি নিচু স্থানে জমা হয়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ধীরে ধীরে জমি অনুর্বর হয়ে পড়ে</a:t>
            </a:r>
            <a:endParaRPr dirty="0" sz="1800" lang="en-US"/>
          </a:p>
        </p:txBody>
      </p:sp>
      <p:pic>
        <p:nvPicPr>
          <p:cNvPr id="2097153" name="Image 0" descr="ভূমিক্ষয় কী?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608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09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ভূমিক্ষয়ে সবার আগে উপরের উর্বর মাটি হারায়।</a:t>
            </a:r>
            <a:endParaRPr dirty="0" sz="1400" lang="en-US"/>
          </a:p>
        </p:txBody>
      </p:sp>
      <p:sp>
        <p:nvSpPr>
          <p:cNvPr id="104861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মাটির উপরিস্তর কেন মূল্যবান?</a:t>
            </a:r>
            <a:endParaRPr dirty="0" sz="3400" lang="en-US"/>
          </a:p>
        </p:txBody>
      </p:sp>
      <p:sp>
        <p:nvSpPr>
          <p:cNvPr id="1048615" name="Text 1"/>
          <p:cNvSpPr txBox="1"/>
          <p:nvPr/>
        </p:nvSpPr>
        <p:spPr>
          <a:xfrm>
            <a:off x="475488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উপরিস্তরে জৈব পদার্থ ও পুষ্টি উপাদান সবচেয়ে বেশি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ফসলের শিকড় ও উপকারী জীবাণু এখানেই থাকে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ভূমিক্ষয়ে এই স্তরই সবার আগে ক্ষয় হয়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একবার ক্ষয় হলে ফিরে পেতে অনেক সময় লাগে</a:t>
            </a:r>
            <a:endParaRPr dirty="0" sz="1800" lang="en-US"/>
          </a:p>
        </p:txBody>
      </p:sp>
      <p:pic>
        <p:nvPicPr>
          <p:cNvPr id="2097154" name="Image 0" descr="মাটির উপরিস্তর কেন মূল্যবান?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" y="1325880"/>
            <a:ext cx="3840480" cy="2496312"/>
          </a:xfrm>
          <a:prstGeom prst="rect"/>
        </p:spPr>
      </p:pic>
      <p:sp>
        <p:nvSpPr>
          <p:cNvPr id="1048616" name="Shape 2"/>
          <p:cNvSpPr/>
          <p:nvPr/>
        </p:nvSpPr>
        <p:spPr>
          <a:xfrm>
            <a:off x="45720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17" name="Text 3"/>
          <p:cNvSpPr txBox="1"/>
          <p:nvPr/>
        </p:nvSpPr>
        <p:spPr>
          <a:xfrm>
            <a:off x="54864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উপরিস্তর ক্ষয় মানেই উর্বরতা ক্ষয়।</a:t>
            </a:r>
            <a:endParaRPr dirty="0" sz="1400" lang="en-US"/>
          </a:p>
        </p:txBody>
      </p:sp>
      <p:sp>
        <p:nvSpPr>
          <p:cNvPr id="104861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ভূমিক্ষয়ের প্রকার</a:t>
            </a:r>
            <a:endParaRPr dirty="0" sz="3400" lang="en-US"/>
          </a:p>
        </p:txBody>
      </p:sp>
      <p:sp>
        <p:nvSpPr>
          <p:cNvPr id="1048623" name="Shape 1"/>
          <p:cNvSpPr/>
          <p:nvPr/>
        </p:nvSpPr>
        <p:spPr>
          <a:xfrm>
            <a:off x="4572000" y="1920240"/>
            <a:ext cx="0" cy="22860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24" name="Shape 2"/>
          <p:cNvSpPr/>
          <p:nvPr/>
        </p:nvSpPr>
        <p:spPr>
          <a:xfrm>
            <a:off x="2286000" y="2148840"/>
            <a:ext cx="4572000" cy="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25" name="Shape 3"/>
          <p:cNvSpPr/>
          <p:nvPr/>
        </p:nvSpPr>
        <p:spPr>
          <a:xfrm>
            <a:off x="2286000" y="2148840"/>
            <a:ext cx="0" cy="22860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26" name="Shape 4"/>
          <p:cNvSpPr/>
          <p:nvPr/>
        </p:nvSpPr>
        <p:spPr>
          <a:xfrm>
            <a:off x="6858000" y="2148840"/>
            <a:ext cx="0" cy="22860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27" name="Shape 5"/>
          <p:cNvSpPr/>
          <p:nvPr/>
        </p:nvSpPr>
        <p:spPr>
          <a:xfrm>
            <a:off x="2286000" y="3017520"/>
            <a:ext cx="0" cy="27432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28" name="Shape 6"/>
          <p:cNvSpPr/>
          <p:nvPr/>
        </p:nvSpPr>
        <p:spPr>
          <a:xfrm>
            <a:off x="1371600" y="3291840"/>
            <a:ext cx="2103120" cy="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29" name="Shape 7"/>
          <p:cNvSpPr/>
          <p:nvPr/>
        </p:nvSpPr>
        <p:spPr>
          <a:xfrm>
            <a:off x="1371600" y="3291840"/>
            <a:ext cx="0" cy="27432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30" name="Shape 8"/>
          <p:cNvSpPr/>
          <p:nvPr/>
        </p:nvSpPr>
        <p:spPr>
          <a:xfrm>
            <a:off x="3474720" y="3291840"/>
            <a:ext cx="0" cy="27432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31" name="Shape 9"/>
          <p:cNvSpPr/>
          <p:nvPr/>
        </p:nvSpPr>
        <p:spPr>
          <a:xfrm>
            <a:off x="6858000" y="3017520"/>
            <a:ext cx="0" cy="548640"/>
          </a:xfrm>
          <a:prstGeom prst="line"/>
          <a:noFill/>
          <a:ln w="19050">
            <a:solidFill>
              <a:schemeClr val="tx1"/>
            </a:solidFill>
            <a:prstDash val="solid"/>
          </a:ln>
        </p:spPr>
      </p:sp>
      <p:sp>
        <p:nvSpPr>
          <p:cNvPr id="1048632" name="Shape 10"/>
          <p:cNvSpPr/>
          <p:nvPr/>
        </p:nvSpPr>
        <p:spPr>
          <a:xfrm>
            <a:off x="3429000" y="1280160"/>
            <a:ext cx="2286000" cy="640080"/>
          </a:xfrm>
          <a:prstGeom prst="roundRect">
            <a:avLst>
              <a:gd name="adj" fmla="val 1714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48633" name="Text 11"/>
          <p:cNvSpPr txBox="1"/>
          <p:nvPr/>
        </p:nvSpPr>
        <p:spPr>
          <a:xfrm>
            <a:off x="3429000" y="1280160"/>
            <a:ext cx="2286000" cy="64008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ভূমিক্ষয়</a:t>
            </a:r>
            <a:endParaRPr dirty="0" sz="2000" lang="en-US"/>
          </a:p>
        </p:txBody>
      </p:sp>
      <p:sp>
        <p:nvSpPr>
          <p:cNvPr id="1048634" name="Shape 12"/>
          <p:cNvSpPr/>
          <p:nvPr/>
        </p:nvSpPr>
        <p:spPr>
          <a:xfrm>
            <a:off x="914400" y="2377440"/>
            <a:ext cx="2743200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48635" name="Text 13"/>
          <p:cNvSpPr txBox="1"/>
          <p:nvPr/>
        </p:nvSpPr>
        <p:spPr>
          <a:xfrm>
            <a:off x="914400" y="2377440"/>
            <a:ext cx="2743200" cy="64008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প্রাকৃতিক ভূমিক্ষয়</a:t>
            </a:r>
            <a:endParaRPr dirty="0" sz="2000" lang="en-US"/>
          </a:p>
        </p:txBody>
      </p:sp>
      <p:sp>
        <p:nvSpPr>
          <p:cNvPr id="1048636" name="Shape 14"/>
          <p:cNvSpPr/>
          <p:nvPr/>
        </p:nvSpPr>
        <p:spPr>
          <a:xfrm>
            <a:off x="5486400" y="2377440"/>
            <a:ext cx="2743200" cy="640080"/>
          </a:xfrm>
          <a:prstGeom prst="roundRect">
            <a:avLst>
              <a:gd name="adj" fmla="val 17143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48637" name="Text 15"/>
          <p:cNvSpPr txBox="1"/>
          <p:nvPr/>
        </p:nvSpPr>
        <p:spPr>
          <a:xfrm>
            <a:off x="5486400" y="2377440"/>
            <a:ext cx="2743200" cy="64008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মনুষ্যকৃত ভূমিক্ষয়</a:t>
            </a:r>
            <a:endParaRPr dirty="0" sz="2000" lang="en-US"/>
          </a:p>
        </p:txBody>
      </p:sp>
      <p:sp>
        <p:nvSpPr>
          <p:cNvPr id="1048638" name="Shape 16"/>
          <p:cNvSpPr/>
          <p:nvPr/>
        </p:nvSpPr>
        <p:spPr>
          <a:xfrm>
            <a:off x="274320" y="3566160"/>
            <a:ext cx="2194560" cy="1005840"/>
          </a:xfrm>
          <a:prstGeom prst="roundRect">
            <a:avLst>
              <a:gd name="adj" fmla="val 10909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48639" name="Text 17"/>
          <p:cNvSpPr txBox="1"/>
          <p:nvPr/>
        </p:nvSpPr>
        <p:spPr>
          <a:xfrm>
            <a:off x="274320" y="3566160"/>
            <a:ext cx="2194560" cy="100584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1500" lang="en-US">
                <a:solidFill>
                  <a:schemeClr val="bg1"/>
                </a:solidFill>
              </a:rPr>
              <a:t>বৃষ্টিপাতজনিত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আন্তঃরিল, রিল, নালা ও গালি, নদীভাঙন</a:t>
            </a:r>
            <a:endParaRPr dirty="0" sz="1500" lang="en-US"/>
          </a:p>
        </p:txBody>
      </p:sp>
      <p:sp>
        <p:nvSpPr>
          <p:cNvPr id="1048640" name="Shape 18"/>
          <p:cNvSpPr/>
          <p:nvPr/>
        </p:nvSpPr>
        <p:spPr>
          <a:xfrm>
            <a:off x="2651760" y="3566160"/>
            <a:ext cx="1645920" cy="1005840"/>
          </a:xfrm>
          <a:prstGeom prst="roundRect">
            <a:avLst>
              <a:gd name="adj" fmla="val 10909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48641" name="Text 19"/>
          <p:cNvSpPr txBox="1"/>
          <p:nvPr/>
        </p:nvSpPr>
        <p:spPr>
          <a:xfrm>
            <a:off x="2651760" y="3566160"/>
            <a:ext cx="1645920" cy="100584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বায়ুপ্রবাহজনিত</a:t>
            </a:r>
            <a:endParaRPr dirty="0" sz="2000" lang="en-US"/>
          </a:p>
        </p:txBody>
      </p:sp>
      <p:sp>
        <p:nvSpPr>
          <p:cNvPr id="1048642" name="Shape 20"/>
          <p:cNvSpPr/>
          <p:nvPr/>
        </p:nvSpPr>
        <p:spPr>
          <a:xfrm>
            <a:off x="5486400" y="3566160"/>
            <a:ext cx="2743200" cy="1005840"/>
          </a:xfrm>
          <a:prstGeom prst="roundRect">
            <a:avLst>
              <a:gd name="adj" fmla="val 10909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48643" name="Text 21"/>
          <p:cNvSpPr txBox="1"/>
          <p:nvPr/>
        </p:nvSpPr>
        <p:spPr>
          <a:xfrm>
            <a:off x="5486400" y="3566160"/>
            <a:ext cx="2743200" cy="100584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1500" lang="en-US">
                <a:solidFill>
                  <a:schemeClr val="bg1"/>
                </a:solidFill>
              </a:rPr>
              <a:t>মানুষের কার্যকলাপ</a:t>
            </a:r>
            <a:endParaRPr dirty="0" sz="1500" lang="en-US"/>
          </a:p>
          <a:p>
            <a:pPr algn="ctr" indent="0" marL="0">
              <a:buNone/>
            </a:pPr>
            <a:r>
              <a:rPr dirty="0" sz="1200" lang="en-US">
                <a:solidFill>
                  <a:schemeClr val="bg1"/>
                </a:solidFill>
              </a:rPr>
              <a:t>বন কাটা, ভুল পদ্ধতিতে চাষ</a:t>
            </a:r>
            <a:endParaRPr dirty="0" sz="1500" lang="en-US"/>
          </a:p>
        </p:txBody>
      </p:sp>
      <p:sp>
        <p:nvSpPr>
          <p:cNvPr id="10486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আন্তঃরিল ও রিল ভূমিক্ষয়</a:t>
            </a:r>
            <a:endParaRPr dirty="0" sz="3400" lang="en-US"/>
          </a:p>
        </p:txBody>
      </p:sp>
      <p:sp>
        <p:nvSpPr>
          <p:cNvPr id="1048649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আন্তঃরিল: বৃষ্টির ফোঁটার আঘাতে ও ছড়ানো পানিতে মাটির পাতলা স্তর সরে যায়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রিল: ঢাল বেয়ে নামা পানি ছোট ছোট নালা কেটে ফেলে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প্রথম অবস্থায় ক্ষয় সহজে চোখে পড়ে না</a:t>
            </a:r>
            <a:endParaRPr dirty="0" sz="1800" lang="en-US"/>
          </a:p>
        </p:txBody>
      </p:sp>
      <p:pic>
        <p:nvPicPr>
          <p:cNvPr id="2097155" name="Image 0" descr="আন্তঃরিল ও রিল ভূমিক্ষয়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650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51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ছোট ক্ষয় অবহেলা করলে বড় ক্ষয় হয়।</a:t>
            </a:r>
            <a:endParaRPr dirty="0" sz="1400" lang="en-US"/>
          </a:p>
        </p:txBody>
      </p:sp>
      <p:sp>
        <p:nvSpPr>
          <p:cNvPr id="10486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নালা ও গালি এবং নদীভাঙন</a:t>
            </a:r>
            <a:endParaRPr dirty="0" sz="3400" lang="en-US"/>
          </a:p>
        </p:txBody>
      </p:sp>
      <p:sp>
        <p:nvSpPr>
          <p:cNvPr id="1048657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নালা ও গালি: রিল বড় হয়ে গভীর খাদের মতো হয়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ঢালু ও পাহাড়ি অঞ্চলে বেশি দেখা যায়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নদীভাঙন: নদীর স্রোতে তীরের মাটি ভেঙে পড়ে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বর্ষাকালে নদীভাঙন বেশি হয়, কৃষিজমি নদীতে চলে যায়</a:t>
            </a:r>
            <a:endParaRPr dirty="0" sz="1800" lang="en-US"/>
          </a:p>
        </p:txBody>
      </p:sp>
      <p:pic>
        <p:nvPicPr>
          <p:cNvPr id="2097156" name="Image 0" descr="নালা ও গালি এবং নদীভাঙন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658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59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প্রবল স্রোত তীরের মাটি কেটে নেয়।</a:t>
            </a:r>
            <a:endParaRPr dirty="0" sz="1400" lang="en-US"/>
          </a:p>
        </p:txBody>
      </p:sp>
      <p:sp>
        <p:nvSpPr>
          <p:cNvPr id="104866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বায়ুপ্রবাহজনিত ভূমিক্ষয়</a:t>
            </a:r>
            <a:endParaRPr dirty="0" sz="3400" lang="en-US"/>
          </a:p>
        </p:txBody>
      </p:sp>
      <p:sp>
        <p:nvSpPr>
          <p:cNvPr id="1048665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শুষ্ক ও আলগা মাটি বাতাসে উড়ে যায়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গাছপালাহীন খোলা জমিতে বেশি হয়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খরার সময় ও শুষ্ক মৌসুমে বাড়ে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বাংলাদেশের উত্তরাঞ্চলে (রাজশাহী, দিনাজপুর) দেখা যায়</a:t>
            </a:r>
            <a:endParaRPr dirty="0" sz="1800" lang="en-US"/>
          </a:p>
        </p:txBody>
      </p:sp>
      <p:pic>
        <p:nvPicPr>
          <p:cNvPr id="2097157" name="Image 0" descr="বায়ুপ্রবাহজনিত ভূমিক্ষয়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666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67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মাটি ঢেকে রাখলে বাতাস মাটি উড়াতে পারে না।</a:t>
            </a:r>
            <a:endParaRPr dirty="0" sz="1400" lang="en-US"/>
          </a:p>
        </p:txBody>
      </p:sp>
      <p:sp>
        <p:nvSpPr>
          <p:cNvPr id="104866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মনুষ্যকৃত ভূমিক্ষয়</a:t>
            </a:r>
            <a:endParaRPr dirty="0" sz="3400" lang="en-US"/>
          </a:p>
        </p:txBody>
      </p:sp>
      <p:sp>
        <p:nvSpPr>
          <p:cNvPr id="1048673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বন-জঙ্গল ও গাছ কেটে ফেলা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ঢাল বরাবর চাষ করা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ঝুম চাষ ও অতিরিক্ত পশুচারণ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অপরিকল্পিতভাবে মাটি কাটা</a:t>
            </a:r>
            <a:endParaRPr dirty="0" sz="1800" lang="en-US"/>
          </a:p>
        </p:txBody>
      </p:sp>
      <p:pic>
        <p:nvPicPr>
          <p:cNvPr id="2097158" name="Image 0" descr="মনুষ্যকৃত ভূমিক্ষয়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674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75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মানুষের অসচেতনতাও ভূমিক্ষয়ের বড় কারণ।</a:t>
            </a:r>
            <a:endParaRPr dirty="0" sz="1400" lang="en-US"/>
          </a:p>
        </p:txBody>
      </p:sp>
      <p:sp>
        <p:nvSpPr>
          <p:cNvPr id="104867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ভূমিক্ষয়ের কারণ</a:t>
            </a:r>
            <a:endParaRPr dirty="0" sz="3400" lang="en-US"/>
          </a:p>
        </p:txBody>
      </p:sp>
      <p:sp>
        <p:nvSpPr>
          <p:cNvPr id="1048681" name="Shape 1"/>
          <p:cNvSpPr/>
          <p:nvPr/>
        </p:nvSpPr>
        <p:spPr>
          <a:xfrm>
            <a:off x="45720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82" name="Text 2"/>
          <p:cNvSpPr txBox="1"/>
          <p:nvPr/>
        </p:nvSpPr>
        <p:spPr>
          <a:xfrm>
            <a:off x="548640" y="146304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১. বৃষ্টিপাত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অতিবৃষ্টি ও ফোঁটার আঘাত</a:t>
            </a:r>
            <a:endParaRPr dirty="0" sz="1600" lang="en-US"/>
          </a:p>
        </p:txBody>
      </p:sp>
      <p:sp>
        <p:nvSpPr>
          <p:cNvPr id="1048683" name="Shape 3"/>
          <p:cNvSpPr/>
          <p:nvPr/>
        </p:nvSpPr>
        <p:spPr>
          <a:xfrm>
            <a:off x="256032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84" name="Text 4"/>
          <p:cNvSpPr txBox="1"/>
          <p:nvPr/>
        </p:nvSpPr>
        <p:spPr>
          <a:xfrm>
            <a:off x="2651760" y="146304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২. ভূমির ঢাল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ঢাল যত বেশি, ক্ষয় তত বেশি</a:t>
            </a:r>
            <a:endParaRPr dirty="0" sz="1600" lang="en-US"/>
          </a:p>
        </p:txBody>
      </p:sp>
      <p:sp>
        <p:nvSpPr>
          <p:cNvPr id="1048685" name="Shape 5"/>
          <p:cNvSpPr/>
          <p:nvPr/>
        </p:nvSpPr>
        <p:spPr>
          <a:xfrm>
            <a:off x="466344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86" name="Text 6"/>
          <p:cNvSpPr txBox="1"/>
          <p:nvPr/>
        </p:nvSpPr>
        <p:spPr>
          <a:xfrm>
            <a:off x="4754880" y="146304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৩. মাটির প্রকৃতি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আলগা মাটি সহজে ক্ষয় হয়</a:t>
            </a:r>
            <a:endParaRPr dirty="0" sz="1600" lang="en-US"/>
          </a:p>
        </p:txBody>
      </p:sp>
      <p:sp>
        <p:nvSpPr>
          <p:cNvPr id="1048687" name="Shape 7"/>
          <p:cNvSpPr/>
          <p:nvPr/>
        </p:nvSpPr>
        <p:spPr>
          <a:xfrm>
            <a:off x="6766560" y="137160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88" name="Text 8"/>
          <p:cNvSpPr txBox="1"/>
          <p:nvPr/>
        </p:nvSpPr>
        <p:spPr>
          <a:xfrm>
            <a:off x="6858000" y="146304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৪. চাষের পদ্ধতি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ঢাল বরাবর চাষে ক্ষয় বাড়ে</a:t>
            </a:r>
            <a:endParaRPr dirty="0" sz="1600" lang="en-US"/>
          </a:p>
        </p:txBody>
      </p:sp>
      <p:sp>
        <p:nvSpPr>
          <p:cNvPr id="1048689" name="Shape 9"/>
          <p:cNvSpPr/>
          <p:nvPr/>
        </p:nvSpPr>
        <p:spPr>
          <a:xfrm>
            <a:off x="457200" y="301752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90" name="Text 10"/>
          <p:cNvSpPr txBox="1"/>
          <p:nvPr/>
        </p:nvSpPr>
        <p:spPr>
          <a:xfrm>
            <a:off x="548640" y="310896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৫. শস্যের প্রকৃতি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ঘন আবরণ মাটি রক্ষা করে</a:t>
            </a:r>
            <a:endParaRPr dirty="0" sz="1600" lang="en-US"/>
          </a:p>
        </p:txBody>
      </p:sp>
      <p:sp>
        <p:nvSpPr>
          <p:cNvPr id="1048691" name="Shape 11"/>
          <p:cNvSpPr/>
          <p:nvPr/>
        </p:nvSpPr>
        <p:spPr>
          <a:xfrm>
            <a:off x="2560320" y="301752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92" name="Text 12"/>
          <p:cNvSpPr txBox="1"/>
          <p:nvPr/>
        </p:nvSpPr>
        <p:spPr>
          <a:xfrm>
            <a:off x="2651760" y="310896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৬. বায়ু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শুষ্ক মাটি বাতাসে উড়ে যায়</a:t>
            </a:r>
            <a:endParaRPr dirty="0" sz="1600" lang="en-US"/>
          </a:p>
        </p:txBody>
      </p:sp>
      <p:sp>
        <p:nvSpPr>
          <p:cNvPr id="1048693" name="Shape 13"/>
          <p:cNvSpPr/>
          <p:nvPr/>
        </p:nvSpPr>
        <p:spPr>
          <a:xfrm>
            <a:off x="4663440" y="301752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694" name="Text 14"/>
          <p:cNvSpPr txBox="1"/>
          <p:nvPr/>
        </p:nvSpPr>
        <p:spPr>
          <a:xfrm>
            <a:off x="4754880" y="3108960"/>
            <a:ext cx="1737360" cy="12344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1600" lang="en-US">
                <a:solidFill>
                  <a:schemeClr val="accent1"/>
                </a:solidFill>
              </a:rPr>
              <a:t>৭. মানুষের কার্যকলাপ</a:t>
            </a:r>
            <a:endParaRPr dirty="0" sz="1600" lang="en-US"/>
          </a:p>
          <a:p>
            <a:pPr indent="0" marL="0">
              <a:buNone/>
            </a:pPr>
            <a:r>
              <a:rPr dirty="0" sz="1400" lang="en-US">
                <a:solidFill>
                  <a:schemeClr val="tx1"/>
                </a:solidFill>
              </a:rPr>
              <a:t>বন কাটা, অপরিকল্পিত ব্যবহার</a:t>
            </a:r>
            <a:endParaRPr dirty="0" sz="1600" lang="en-US"/>
          </a:p>
        </p:txBody>
      </p:sp>
      <p:sp>
        <p:nvSpPr>
          <p:cNvPr id="1048695" name="Shape 15"/>
          <p:cNvSpPr/>
          <p:nvPr/>
        </p:nvSpPr>
        <p:spPr>
          <a:xfrm>
            <a:off x="6766560" y="301752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8B5A2B"/>
          </a:solidFill>
          <a:ln w="12700">
            <a:solidFill>
              <a:srgbClr val="8B5A2B"/>
            </a:solidFill>
            <a:prstDash val="solid"/>
          </a:ln>
        </p:spPr>
      </p:sp>
      <p:sp>
        <p:nvSpPr>
          <p:cNvPr id="1048696" name="Text 16"/>
          <p:cNvSpPr txBox="1"/>
          <p:nvPr/>
        </p:nvSpPr>
        <p:spPr>
          <a:xfrm>
            <a:off x="6858000" y="3017520"/>
            <a:ext cx="1737360" cy="1417320"/>
          </a:xfrm>
          <a:prstGeom prst="rect"/>
          <a:noFill/>
        </p:spPr>
        <p:txBody>
          <a:bodyPr anchor="ctr" bIns="635" lIns="635" rIns="635" rtlCol="0" tIns="635" wrap="square"/>
          <a:p>
            <a:pPr algn="ctr" indent="0" marL="0">
              <a:buNone/>
            </a:pPr>
            <a:r>
              <a:rPr b="1" dirty="0" sz="1600" lang="en-US">
                <a:solidFill>
                  <a:schemeClr val="bg1"/>
                </a:solidFill>
              </a:rPr>
              <a:t>কারণগুলো একসঙ্গে ক্ষয় বাড়ায়</a:t>
            </a:r>
            <a:endParaRPr dirty="0" sz="1600" lang="en-US"/>
          </a:p>
        </p:txBody>
      </p:sp>
      <p:sp>
        <p:nvSpPr>
          <p:cNvPr id="104869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ভূমিক্ষয়ের ক্ষতিকর দিক</a:t>
            </a:r>
            <a:endParaRPr dirty="0" sz="3400" lang="en-US"/>
          </a:p>
        </p:txBody>
      </p:sp>
      <p:sp>
        <p:nvSpPr>
          <p:cNvPr id="1048702" name="Shape 1"/>
          <p:cNvSpPr/>
          <p:nvPr/>
        </p:nvSpPr>
        <p:spPr>
          <a:xfrm>
            <a:off x="457200" y="137160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03" name="Shape 2"/>
          <p:cNvSpPr/>
          <p:nvPr/>
        </p:nvSpPr>
        <p:spPr>
          <a:xfrm>
            <a:off x="640080" y="1554480"/>
            <a:ext cx="548640" cy="548640"/>
          </a:xfrm>
          <a:prstGeom prst="ellipse"/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48704" name="Text 3"/>
          <p:cNvSpPr txBox="1"/>
          <p:nvPr/>
        </p:nvSpPr>
        <p:spPr>
          <a:xfrm>
            <a:off x="640080" y="1554480"/>
            <a:ext cx="548640" cy="54864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১</a:t>
            </a:r>
            <a:endParaRPr dirty="0" sz="2000" lang="en-US"/>
          </a:p>
        </p:txBody>
      </p:sp>
      <p:sp>
        <p:nvSpPr>
          <p:cNvPr id="1048705" name="Text 4"/>
          <p:cNvSpPr txBox="1"/>
          <p:nvPr/>
        </p:nvSpPr>
        <p:spPr>
          <a:xfrm>
            <a:off x="1371600" y="1463040"/>
            <a:ext cx="3017520" cy="12801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800" lang="en-US">
                <a:solidFill>
                  <a:schemeClr val="tx1"/>
                </a:solidFill>
              </a:rPr>
              <a:t>উর্বরতা কমে</a:t>
            </a:r>
            <a:endParaRPr dirty="0" sz="1800" lang="en-US"/>
          </a:p>
          <a:p>
            <a:pPr indent="0" marL="0">
              <a:buNone/>
            </a:pPr>
            <a:r>
              <a:rPr dirty="0" sz="1500" lang="en-US">
                <a:solidFill>
                  <a:schemeClr val="tx1"/>
                </a:solidFill>
              </a:rPr>
              <a:t>উপরের উর্বর মাটি সরে গিয়ে জমির উর্বরতা কমে যায়।</a:t>
            </a:r>
            <a:endParaRPr dirty="0" sz="1800" lang="en-US"/>
          </a:p>
        </p:txBody>
      </p:sp>
      <p:sp>
        <p:nvSpPr>
          <p:cNvPr id="1048706" name="Shape 5"/>
          <p:cNvSpPr/>
          <p:nvPr/>
        </p:nvSpPr>
        <p:spPr>
          <a:xfrm>
            <a:off x="4663440" y="137160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07" name="Shape 6"/>
          <p:cNvSpPr/>
          <p:nvPr/>
        </p:nvSpPr>
        <p:spPr>
          <a:xfrm>
            <a:off x="4846320" y="1554480"/>
            <a:ext cx="548640" cy="548640"/>
          </a:xfrm>
          <a:prstGeom prst="ellipse"/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48708" name="Text 7"/>
          <p:cNvSpPr txBox="1"/>
          <p:nvPr/>
        </p:nvSpPr>
        <p:spPr>
          <a:xfrm>
            <a:off x="4846320" y="1554480"/>
            <a:ext cx="548640" cy="54864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২</a:t>
            </a:r>
            <a:endParaRPr dirty="0" sz="2000" lang="en-US"/>
          </a:p>
        </p:txBody>
      </p:sp>
      <p:sp>
        <p:nvSpPr>
          <p:cNvPr id="1048709" name="Text 8"/>
          <p:cNvSpPr txBox="1"/>
          <p:nvPr/>
        </p:nvSpPr>
        <p:spPr>
          <a:xfrm>
            <a:off x="5577840" y="1463040"/>
            <a:ext cx="3017520" cy="12801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800" lang="en-US">
                <a:solidFill>
                  <a:schemeClr val="tx1"/>
                </a:solidFill>
              </a:rPr>
              <a:t>ফলন কমে</a:t>
            </a:r>
            <a:endParaRPr dirty="0" sz="1800" lang="en-US"/>
          </a:p>
          <a:p>
            <a:pPr indent="0" marL="0">
              <a:buNone/>
            </a:pPr>
            <a:r>
              <a:rPr dirty="0" sz="1500" lang="en-US">
                <a:solidFill>
                  <a:schemeClr val="tx1"/>
                </a:solidFill>
              </a:rPr>
              <a:t>মাটিতে পুষ্টির অভাবে ফসলের বৃদ্ধি ব্যাহত হয়।</a:t>
            </a:r>
            <a:endParaRPr dirty="0" sz="1800" lang="en-US"/>
          </a:p>
        </p:txBody>
      </p:sp>
      <p:sp>
        <p:nvSpPr>
          <p:cNvPr id="1048710" name="Shape 9"/>
          <p:cNvSpPr/>
          <p:nvPr/>
        </p:nvSpPr>
        <p:spPr>
          <a:xfrm>
            <a:off x="457200" y="301752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11" name="Shape 10"/>
          <p:cNvSpPr/>
          <p:nvPr/>
        </p:nvSpPr>
        <p:spPr>
          <a:xfrm>
            <a:off x="640080" y="3200400"/>
            <a:ext cx="548640" cy="548640"/>
          </a:xfrm>
          <a:prstGeom prst="ellipse"/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48712" name="Text 11"/>
          <p:cNvSpPr txBox="1"/>
          <p:nvPr/>
        </p:nvSpPr>
        <p:spPr>
          <a:xfrm>
            <a:off x="640080" y="3200400"/>
            <a:ext cx="548640" cy="54864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৩</a:t>
            </a:r>
            <a:endParaRPr dirty="0" sz="2000" lang="en-US"/>
          </a:p>
        </p:txBody>
      </p:sp>
      <p:sp>
        <p:nvSpPr>
          <p:cNvPr id="1048713" name="Text 12"/>
          <p:cNvSpPr txBox="1"/>
          <p:nvPr/>
        </p:nvSpPr>
        <p:spPr>
          <a:xfrm>
            <a:off x="1371600" y="3108960"/>
            <a:ext cx="3017520" cy="12801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800" lang="en-US">
                <a:solidFill>
                  <a:schemeClr val="tx1"/>
                </a:solidFill>
              </a:rPr>
              <a:t>নদী-নালা ভরাট</a:t>
            </a:r>
            <a:endParaRPr dirty="0" sz="1800" lang="en-US"/>
          </a:p>
          <a:p>
            <a:pPr indent="0" marL="0">
              <a:buNone/>
            </a:pPr>
            <a:r>
              <a:rPr dirty="0" sz="1500" lang="en-US">
                <a:solidFill>
                  <a:schemeClr val="tx1"/>
                </a:solidFill>
              </a:rPr>
              <a:t>ক্ষয় হওয়া মাটি জমে নদী-নালা, খাল-বিল ভরাট হয়ে যায়।</a:t>
            </a:r>
            <a:endParaRPr dirty="0" sz="1800" lang="en-US"/>
          </a:p>
        </p:txBody>
      </p:sp>
      <p:sp>
        <p:nvSpPr>
          <p:cNvPr id="1048714" name="Shape 13"/>
          <p:cNvSpPr/>
          <p:nvPr/>
        </p:nvSpPr>
        <p:spPr>
          <a:xfrm>
            <a:off x="4663440" y="301752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15" name="Shape 14"/>
          <p:cNvSpPr/>
          <p:nvPr/>
        </p:nvSpPr>
        <p:spPr>
          <a:xfrm>
            <a:off x="4846320" y="3200400"/>
            <a:ext cx="548640" cy="548640"/>
          </a:xfrm>
          <a:prstGeom prst="ellipse"/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48716" name="Text 15"/>
          <p:cNvSpPr txBox="1"/>
          <p:nvPr/>
        </p:nvSpPr>
        <p:spPr>
          <a:xfrm>
            <a:off x="4846320" y="3200400"/>
            <a:ext cx="548640" cy="54864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chemeClr val="bg1"/>
                </a:solidFill>
              </a:rPr>
              <a:t>৪</a:t>
            </a:r>
            <a:endParaRPr dirty="0" sz="2000" lang="en-US"/>
          </a:p>
        </p:txBody>
      </p:sp>
      <p:sp>
        <p:nvSpPr>
          <p:cNvPr id="1048717" name="Text 16"/>
          <p:cNvSpPr txBox="1"/>
          <p:nvPr/>
        </p:nvSpPr>
        <p:spPr>
          <a:xfrm>
            <a:off x="5577840" y="3108960"/>
            <a:ext cx="3017520" cy="128016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800" lang="en-US">
                <a:solidFill>
                  <a:schemeClr val="tx1"/>
                </a:solidFill>
              </a:rPr>
              <a:t>চাষযোগ্য জমি কমে</a:t>
            </a:r>
            <a:endParaRPr dirty="0" sz="1800" lang="en-US"/>
          </a:p>
          <a:p>
            <a:pPr indent="0" marL="0">
              <a:buNone/>
            </a:pPr>
            <a:r>
              <a:rPr dirty="0" sz="1500" lang="en-US">
                <a:solidFill>
                  <a:schemeClr val="tx1"/>
                </a:solidFill>
              </a:rPr>
              <a:t>ক্রমাগত ক্ষয়ে আবাদি জমির পরিমাণ কমতে থাকে।</a:t>
            </a:r>
            <a:endParaRPr dirty="0" sz="1800" lang="en-US"/>
          </a:p>
        </p:txBody>
      </p:sp>
      <p:sp>
        <p:nvSpPr>
          <p:cNvPr id="104871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ক্ষয়রোধ: পানি, নিষ্কাশন ও জৈব সার</a:t>
            </a:r>
            <a:endParaRPr dirty="0" sz="3400" lang="en-US"/>
          </a:p>
        </p:txBody>
      </p:sp>
      <p:sp>
        <p:nvSpPr>
          <p:cNvPr id="1048723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পানিপ্রবাহ হ্রাস: আইল বা বাঁধ দিয়ে পানির গতি কমানো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পানি নিষ্কাশনের সুব্যবস্থা করা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জমিতে জৈব পদার্থ বা জৈব সার বাড়ানো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জৈব পদার্থ মাটির বাঁধন শক্ত করে</a:t>
            </a:r>
            <a:endParaRPr dirty="0" sz="1800" lang="en-US"/>
          </a:p>
        </p:txBody>
      </p:sp>
      <p:pic>
        <p:nvPicPr>
          <p:cNvPr id="2097159" name="Image 0" descr="ক্ষয়রোধ: পানি, নিষ্কাশন ও জৈব সার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724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25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আইল পানির গতি কমায়, জৈব সার মাটি ধরে রাখে।</a:t>
            </a:r>
            <a:endParaRPr dirty="0" sz="1400" lang="en-US"/>
          </a:p>
        </p:txBody>
      </p:sp>
      <p:sp>
        <p:nvSpPr>
          <p:cNvPr id="10487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ক্ষয়রোধ: ধাপে ধাপে চাষ</a:t>
            </a:r>
            <a:endParaRPr dirty="0" sz="3400" lang="en-US"/>
          </a:p>
        </p:txBody>
      </p:sp>
      <p:sp>
        <p:nvSpPr>
          <p:cNvPr id="1048731" name="Text 1"/>
          <p:cNvSpPr txBox="1"/>
          <p:nvPr/>
        </p:nvSpPr>
        <p:spPr>
          <a:xfrm>
            <a:off x="475488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পাহাড়ি ঢালে সিঁড়ির মতো সমতল ধাপ তৈরি করা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প্রতিটি ধাপ পানির গতি কমিয়ে দেয়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মাটি ধাপেই আটকে থাকে, নিচে নামে না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ধাপে ফসল ফলানো যায়</a:t>
            </a:r>
            <a:endParaRPr dirty="0" sz="1800" lang="en-US"/>
          </a:p>
        </p:txBody>
      </p:sp>
      <p:pic>
        <p:nvPicPr>
          <p:cNvPr id="2097160" name="Image 0" descr="ক্ষয়রোধ: ধাপে ধাপে চাষ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" y="1325880"/>
            <a:ext cx="3840480" cy="2496312"/>
          </a:xfrm>
          <a:prstGeom prst="rect"/>
        </p:spPr>
      </p:pic>
      <p:sp>
        <p:nvSpPr>
          <p:cNvPr id="1048732" name="Shape 2"/>
          <p:cNvSpPr/>
          <p:nvPr/>
        </p:nvSpPr>
        <p:spPr>
          <a:xfrm>
            <a:off x="45720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33" name="Text 3"/>
          <p:cNvSpPr txBox="1"/>
          <p:nvPr/>
        </p:nvSpPr>
        <p:spPr>
          <a:xfrm>
            <a:off x="54864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খাড়া ঢালকে সিঁড়ির মতো সমতল ধাপে ভাগ করলে ক্ষয় কমে।</a:t>
            </a:r>
            <a:endParaRPr dirty="0" sz="1400" lang="en-US"/>
          </a:p>
        </p:txBody>
      </p:sp>
      <p:sp>
        <p:nvSpPr>
          <p:cNvPr id="10487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400" lang="en-US">
                <a:solidFill>
                  <a:schemeClr val="tx2"/>
                </a:solidFill>
              </a:rPr>
              <a:t>ক্ষয়রোধ: ঢালের আড়াআড়ি চাষ</a:t>
            </a:r>
            <a:endParaRPr dirty="0" sz="3400" lang="en-US"/>
          </a:p>
        </p:txBody>
      </p:sp>
      <p:sp>
        <p:nvSpPr>
          <p:cNvPr id="1048739" name="Text 1"/>
          <p:cNvSpPr txBox="1"/>
          <p:nvPr/>
        </p:nvSpPr>
        <p:spPr>
          <a:xfrm>
            <a:off x="457200" y="1325880"/>
            <a:ext cx="4114800" cy="27432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ঢাল বরাবর না করে ঢালের আড়াআড়ি লাঙল চালানো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প্রতিটি সারি বৃষ্টির পানি আটকে রাখে</a:t>
            </a:r>
            <a:endParaRPr dirty="0" sz="18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1800" lang="en-US">
                <a:solidFill>
                  <a:schemeClr val="tx1"/>
                </a:solidFill>
              </a:rPr>
              <a:t>পানির গতি কমে, মাটি ধুয়ে যায় কম</a:t>
            </a:r>
            <a:endParaRPr dirty="0" sz="1800" lang="en-US"/>
          </a:p>
        </p:txBody>
      </p:sp>
      <p:pic>
        <p:nvPicPr>
          <p:cNvPr id="2097161" name="Image 0" descr="ক্ষয়রোধ: ঢালের আড়াআড়ি চাষ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46320" y="1325880"/>
            <a:ext cx="3840480" cy="2496312"/>
          </a:xfrm>
          <a:prstGeom prst="rect"/>
        </p:spPr>
      </p:pic>
      <p:sp>
        <p:nvSpPr>
          <p:cNvPr id="1048740" name="Shape 2"/>
          <p:cNvSpPr/>
          <p:nvPr/>
        </p:nvSpPr>
        <p:spPr>
          <a:xfrm>
            <a:off x="4846320" y="39319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EAF3EC"/>
          </a:solidFill>
          <a:ln w="12700">
            <a:solidFill>
              <a:srgbClr val="EAF3EC"/>
            </a:solidFill>
            <a:prstDash val="solid"/>
          </a:ln>
        </p:spPr>
      </p:sp>
      <p:sp>
        <p:nvSpPr>
          <p:cNvPr id="1048741" name="Text 3"/>
          <p:cNvSpPr txBox="1"/>
          <p:nvPr/>
        </p:nvSpPr>
        <p:spPr>
          <a:xfrm>
            <a:off x="4937760" y="3931920"/>
            <a:ext cx="3657600" cy="68580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400" lang="en-US">
                <a:solidFill>
                  <a:schemeClr val="accent1"/>
                </a:solidFill>
              </a:rPr>
              <a:t>মনে রাখি: </a:t>
            </a:r>
            <a:r>
              <a:rPr dirty="0" sz="1400" lang="en-US">
                <a:solidFill>
                  <a:schemeClr val="tx1"/>
                </a:solidFill>
              </a:rPr>
              <a:t>ঢালের আড়াআড়ি সারি পানির গতি রোধ করে।</a:t>
            </a:r>
            <a:endParaRPr dirty="0" sz="1400" lang="en-US"/>
          </a:p>
        </p:txBody>
      </p:sp>
      <p:sp>
        <p:nvSpPr>
          <p:cNvPr id="10487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/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ext 0"/>
          <p:cNvSpPr/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600" lang="en-US">
                <a:solidFill>
                  <a:schemeClr val="accent4"/>
                </a:solidFill>
              </a:rPr>
              <a:t>মূল্যায়ন ও বাড়ির কাজ</a:t>
            </a:r>
            <a:endParaRPr dirty="0" sz="3600" lang="en-US"/>
          </a:p>
        </p:txBody>
      </p:sp>
      <p:sp>
        <p:nvSpPr>
          <p:cNvPr id="1048748" name="Text 1"/>
          <p:cNvSpPr txBox="1"/>
          <p:nvPr/>
        </p:nvSpPr>
        <p:spPr>
          <a:xfrm>
            <a:off x="457200" y="1371600"/>
            <a:ext cx="4206240" cy="1828800"/>
          </a:xfrm>
          <a:prstGeom prst="rect"/>
          <a:noFill/>
        </p:spPr>
        <p:txBody>
          <a:bodyPr anchor="t" bIns="635" lIns="635" rIns="635" rtlCol="0" tIns="635" wrap="square"/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2000" lang="en-US">
                <a:solidFill>
                  <a:schemeClr val="bg1"/>
                </a:solidFill>
              </a:rPr>
              <a:t>ভূমিক্ষয় কাকে বলে?</a:t>
            </a:r>
            <a:endParaRPr dirty="0" sz="20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2000" lang="en-US">
                <a:solidFill>
                  <a:schemeClr val="bg1"/>
                </a:solidFill>
              </a:rPr>
              <a:t>ভূমিক্ষয়ের দুইটি কারণ লেখো।</a:t>
            </a:r>
            <a:endParaRPr dirty="0" sz="2000" lang="en-US"/>
          </a:p>
          <a:p>
            <a:pPr indent="-342900" marL="342900">
              <a:spcAft>
                <a:spcPts val="1000"/>
              </a:spcAft>
              <a:buSzPct val="100000"/>
              <a:buChar char="•"/>
            </a:pPr>
            <a:r>
              <a:rPr dirty="0" sz="2000" lang="en-US">
                <a:solidFill>
                  <a:schemeClr val="bg1"/>
                </a:solidFill>
              </a:rPr>
              <a:t>ভূমিক্ষয় রোধের দুইটি উপায় ব্যাখ্যা করো।</a:t>
            </a:r>
            <a:endParaRPr dirty="0" sz="2000" lang="en-US"/>
          </a:p>
        </p:txBody>
      </p:sp>
      <p:sp>
        <p:nvSpPr>
          <p:cNvPr id="1048749" name="Shape 2"/>
          <p:cNvSpPr/>
          <p:nvPr/>
        </p:nvSpPr>
        <p:spPr>
          <a:xfrm>
            <a:off x="4937760" y="1371600"/>
            <a:ext cx="3749040" cy="1828800"/>
          </a:xfrm>
          <a:prstGeom prst="roundRect">
            <a:avLst>
              <a:gd name="adj" fmla="val 6000"/>
            </a:avLst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48750" name="Text 3"/>
          <p:cNvSpPr txBox="1"/>
          <p:nvPr/>
        </p:nvSpPr>
        <p:spPr>
          <a:xfrm>
            <a:off x="5120640" y="1463040"/>
            <a:ext cx="3383280" cy="1645920"/>
          </a:xfrm>
          <a:prstGeom prst="rect"/>
          <a:noFill/>
        </p:spPr>
        <p:txBody>
          <a:bodyPr anchor="ctr" bIns="635" lIns="635" rIns="635" rtlCol="0" tIns="635" wrap="square"/>
          <a:p>
            <a:pPr indent="0" marL="0">
              <a:buNone/>
            </a:pPr>
            <a:r>
              <a:rPr b="1" dirty="0" sz="1800" lang="en-US">
                <a:solidFill>
                  <a:schemeClr val="tx1"/>
                </a:solidFill>
              </a:rPr>
              <a:t>বাড়ির কাজ</a:t>
            </a:r>
            <a:endParaRPr dirty="0" sz="1800" lang="en-US"/>
          </a:p>
          <a:p>
            <a:pPr indent="0" marL="0">
              <a:buNone/>
            </a:pPr>
            <a:r>
              <a:rPr dirty="0" sz="1600" lang="en-US">
                <a:solidFill>
                  <a:schemeClr val="tx1"/>
                </a:solidFill>
              </a:rPr>
              <a:t>নিজ এলাকার ভূমিক্ষয়ের কারণ ও প্রতিরোধের উপায় নিয়ে একটি প্রতিবেদন লিখবে।</a:t>
            </a:r>
            <a:endParaRPr dirty="0" sz="1800" lang="en-US"/>
          </a:p>
        </p:txBody>
      </p:sp>
      <p:sp>
        <p:nvSpPr>
          <p:cNvPr id="1048751" name="Text 4"/>
          <p:cNvSpPr txBox="1"/>
          <p:nvPr/>
        </p:nvSpPr>
        <p:spPr>
          <a:xfrm>
            <a:off x="457200" y="3383280"/>
            <a:ext cx="8229600" cy="1463040"/>
          </a:xfrm>
          <a:prstGeom prst="rect"/>
          <a:noFill/>
        </p:spPr>
        <p:txBody>
          <a:bodyPr anchor="t" bIns="635" lIns="635" rIns="635" rtlCol="0" tIns="635" wrap="square"/>
          <a:p>
            <a:pPr indent="0" marL="0">
              <a:buNone/>
            </a:pPr>
            <a:r>
              <a:rPr b="1" dirty="0" sz="4000" lang="en-US">
                <a:solidFill>
                  <a:schemeClr val="accent4"/>
                </a:solidFill>
              </a:rPr>
              <a:t>ধন্যবাদ</a:t>
            </a:r>
            <a:endParaRPr dirty="0" sz="4000" lang="en-US"/>
          </a:p>
          <a:p>
            <a:pPr indent="0" marL="0">
              <a:buNone/>
            </a:pPr>
            <a:r>
              <a:rPr dirty="0" sz="1600" lang="en-US">
                <a:solidFill>
                  <a:schemeClr val="bg1"/>
                </a:solidFill>
              </a:rPr>
              <a:t>মো: মনিরুজ্জামান সুমন · সহকারী শিক্ষক (কৃষি শিক্ষা)</a:t>
            </a:r>
            <a:endParaRPr dirty="0" sz="4000" lang="en-US"/>
          </a:p>
          <a:p>
            <a:pPr indent="0" marL="0">
              <a:buNone/>
            </a:pPr>
            <a:r>
              <a:rPr dirty="0" sz="1600" lang="en-US">
                <a:solidFill>
                  <a:schemeClr val="bg1"/>
                </a:solidFill>
              </a:rPr>
              <a:t>সবুজ সাথী উচ্চবিদ্যালয়, সোনাতলা, বগুড়া</a:t>
            </a:r>
            <a:endParaRPr dirty="0" sz="400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humikkhoy">
  <a:themeElements>
    <a:clrScheme name="Bhumikkhoy">
      <a:dk1>
        <a:srgbClr val="1B2B22"/>
      </a:dk1>
      <a:lt1>
        <a:srgbClr val="FFFFFF"/>
      </a:lt1>
      <a:dk2>
        <a:srgbClr val="1F4D36"/>
      </a:dk2>
      <a:lt2>
        <a:srgbClr val="EAF3EC"/>
      </a:lt2>
      <a:accent1>
        <a:srgbClr val="2E7D4F"/>
      </a:accent1>
      <a:accent2>
        <a:srgbClr val="8B5A2B"/>
      </a:accent2>
      <a:accent3>
        <a:srgbClr val="3B82B6"/>
      </a:accent3>
      <a:accent4>
        <a:srgbClr val="D9A441"/>
      </a:accent4>
      <a:accent5>
        <a:srgbClr val="B5483A"/>
      </a:accent5>
      <a:accent6>
        <a:srgbClr val="6B8E5A"/>
      </a:accent6>
      <a:hlink>
        <a:srgbClr val="2E7D4F"/>
      </a:hlink>
      <a:folHlink>
        <a:srgbClr val="8B5A2B"/>
      </a:folHlink>
    </a:clrScheme>
    <a:fontScheme name="Bhumikkhoy">
      <a:majorFont>
        <a:latin typeface="Nirmala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irmala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Bhumikkhoy">
  <a:themeElements>
    <a:clrScheme name="Bhumikkhoy">
      <a:dk1>
        <a:srgbClr val="1B2B22"/>
      </a:dk1>
      <a:lt1>
        <a:srgbClr val="FFFFFF"/>
      </a:lt1>
      <a:dk2>
        <a:srgbClr val="1F4D36"/>
      </a:dk2>
      <a:lt2>
        <a:srgbClr val="EAF3EC"/>
      </a:lt2>
      <a:accent1>
        <a:srgbClr val="2E7D4F"/>
      </a:accent1>
      <a:accent2>
        <a:srgbClr val="8B5A2B"/>
      </a:accent2>
      <a:accent3>
        <a:srgbClr val="3B82B6"/>
      </a:accent3>
      <a:accent4>
        <a:srgbClr val="D9A441"/>
      </a:accent4>
      <a:accent5>
        <a:srgbClr val="B5483A"/>
      </a:accent5>
      <a:accent6>
        <a:srgbClr val="6B8E5A"/>
      </a:accent6>
      <a:hlink>
        <a:srgbClr val="2E7D4F"/>
      </a:hlink>
      <a:folHlink>
        <a:srgbClr val="8B5A2B"/>
      </a:folHlink>
    </a:clrScheme>
    <a:fontScheme name="Bhumikkhoy">
      <a:majorFont>
        <a:latin typeface="Nirmala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irmala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PptxGenJS</Company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ভূমিক্ষয় ও ক্ষয়রোধ</dc:title>
  <dc:creator>মো: মনিরুজ্জামান সুমন</dc:creator>
  <cp:lastModifiedBy>মো: মনিরুজ্জামান সুমন</cp:lastModifiedBy>
  <dcterms:created xsi:type="dcterms:W3CDTF">2026-10-21T12:52:23Z</dcterms:created>
  <dcterms:modified xsi:type="dcterms:W3CDTF">2026-10-22T00:59:05Z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58f25c3f5a414d71b6e3dbbb6ca210c4_23</vt:lpwstr>
  </property>
</Properties>
</file>