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3" d="100"/>
          <a:sy n="63" d="100"/>
        </p:scale>
        <p:origin x="78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2673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শুভেচ্ছা জানিয়ে ক্লাস শুরু করুন। খেলনা ব্লকের সিঁড়িটি দেখিয়ে বলুন: নির্দেশনা মেনে ব্লক বসালে যেমন একটা কাঠামো দাঁড়ায়, তেমনি একটি লজিক ফাংশন মেনে গেইট বসালে সার্কিট তৈরি হয়।</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মানসিক প্রস্তুতি: জিজ্ঞেস করুন — বাঁ দিকের কাগজে কী আছে? (ঘর বানানোর ধাপে ধাপে নির্দেশনা বা নকশা)। ডান দিকে কী? (নকশা মেনে তৈরি ঘর)। তেমনি লজিক ফাংশন হলো নকশা, আর গেইট জুড়ে তৈরি লজিক্যাল সার্কিট হলো বাস্তব ঘর। আজ আমরা ফাংশন থেকে সার্কিট বানানো শিখব।</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পাঠ ঘোষণা: শিক্ষার্থীদের খাতায় শিরোনাম “লজিক ফাংশন হতে লজিক্যাল সার্কিটে রূপান্তর” লিখতে বলুন।</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শিখনফলগুলো পড়ে শোনান। ১ জ্ঞান, ২ অনুধাবন, ৩ প্রয়োগ ও ৪ উচ্চতর চিন্তন স্তরের।</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রূপান্তরের মূল চাবি: ফাংশনের প্রতিটি অপারেশনের জন্য একটি গেইট। গুণ (·) → AND গেইট, যোগ (+) → OR গেইট, পূরক (′) → NOT গেইট। যত চলক গুণ হচ্ছে, AND গেইটে তত ইনপুট; যত পদ যোগ হচ্ছে, OR গেইটে তত ইনপুট।</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লজিক ফাংশন থেকে সার্কিট আঁকার ধাপ: ১) ফাংশনের ইনপুট চলক ও পদগুলো আলাদা করা; ২) যেসব চলকের পূরক আছে সেগুলোর জন্য NOT গেইট; ৩) প্রতিটি গুণফল পদের জন্য AND গেইট; ৪) পদগুলোর যোগফলের জন্য OR গেইট; ৫) শেষ গেইটের আউটপুটই Y। বন্ধনী থাকলে বন্ধনীর ভেতরের অংশ আগে তৈরি করতে হয়।</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 = A·B + C — এখানে একটি গুণফল পদ (A·B) ও একটি একক চলক (C) যোগ হয়েছে। ধাপ: প্রথমে A ও B কে একটি AND গেইটে দিয়ে A·B পাওয়া; তারপর A·B ও C কে একটি OR গেইটে দিলে Y = A·B + C। মোট ২টি গেইট লাগে। বোর্ডে আঁকতে বলুন।</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নমুনা উত্তর: ১) B·C এর জন্য একটি AND গেইট এবং A ও B·C যোগ করতে একটি OR গেইট — মোট ২টি। ২) A কে একটি NOT গেইটে দিয়ে A′; তারপর A′ ও B কে একটি OR গেইটে দিলে Y = A′ + B (মোট ২টি গেইট)।</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 = A′·B + A·B′। ধাপ: ১) A′ ও B′ এর জন্য দুটি NOT গেইট; ২) A′·B এর জন্য একটি AND (ইনপুট A′ ও B), A·B′ এর জন্য আরেকটি AND (ইনপুট A ও B′); ৩) দুই AND এর আউটপুট একটি OR গেইটে দিলে Y। কালো বিন্দু মানে তারের সংযোগস্থল — A ও B দুই জায়গায় ভাগ হয়ে গেছে। মোট ৫টি গেইট। লক্ষ করুন, এটি XOR গেইটের সমতুল্য সার্কিট।</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 = (A + B)·C′। বন্ধনী থাকায় আগে A + B এর জন্য একটি OR গেইট; C′ এর জন্য একটি NOT গেইট; তারপর (A + B) ও C′ কে একটি AND গেইটে দিলে Y। মোট ৩টি গেইট। সতর্ক করুন: বন্ধনী উপেক্ষা করে A + B·C′ আঁকলে সম্পূর্ণ ভিন্ন সার্কিট হবে।</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 = (A·B)′ + C। (A·B)′ মানে AND এর পূরক — যা একটি NAND গেইট দিয়েই পাওয়া যায় (AND + NOT আলাদা লাগে না)। NAND এর আউটপুট ও C কে একটি OR গেইটে দিলে Y। মোট ২টি গেইট। বিকল্প: ডি মরগ্যান অনুযায়ী Y = A′ + B′ + C, যা ২টি NOT ও একটি তিন-ইনপুট OR দিয়েও আঁকা যায় (৩টি গেইট)।</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গেইট গণনার নিয়ম: প্রতিটি আলাদা পূরক চলকের জন্য একটি NOT, প্রতিটি গুণফল পদের জন্য একটি AND, এবং পদগুলো যোগ করতে একটি OR। Y = A·B + A·B′ সরাসরি আঁকলে ৪টি গেইট (B′ এর জন্য NOT ১টি, AND ২টি, OR ১টি) লাগে; কিন্তু আগে সরল করলে Y = A — কোনো গেইটই লাগে না। তাই সার্কিট আঁকার আগে ফাংশন সরল করে নেওয়া উত্তম।</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সার্কিট আঁকতে গিয়ে শিক্ষার্থীরা সাধারণত এই চারটি ভুল করে। প্রতিটির জন্য বোর্ডে একটি ছোট উদাহরণ দেখান। বিশেষ করে বন্ধনী: (A + B)·C এ OR আগে, তারপর AND; কিন্তু A + B·C এ AND আগে, তারপর OR।</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উত্তর: ক) B′ এর জন্য NOT ১টি, A·B′ এর জন্য AND ১টি, শেষে C যোগ করতে OR ১টি — মোট ৩টি গেইট। খ) A′ ও B′ এর জন্য NOT ২টি, (A + B′) ও (A′ + C) এর জন্য OR ২টি, দুই OR এর আউটপুট গুণ করতে AND ১টি — মোট ৫টি গেইট।</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দল ক: NOT ২টি (A′, B′), AND ২টি, OR ১টি — মোট ৫টি; আউটপুট 1,0,0,1 — এটি XNOR গেইটের সমতুল্য। দল খ: সরাসরি — দুই-ইনপুট AND ১টি, তিন-ইনপুট AND ১টি, OR ১টি = ৩টি গেইট; সরল করলে A·B + A·B·C = A·B (শোষণ) — মাত্র ১টি AND গেইট। দল গ: (A + B) ও (B + C) এর জন্য OR ২টি, তাদের আউটপুট AND ১টিতে — মোট ৩টি। প্রতিটি দল উপস্থাপন করবে।</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উত্তর: ১) AND গেইট। ২) ২টি (NOT ১টি, OR ১টি)। ৩) তিন ইনপুটের। ৪) কম গেইট লাগে, ফলে খরচ, জায়গা ও বিদ্যুৎ কম লাগে। ৫) Y = (A·B)′ — অর্থাৎ এটি একটি NAND গেইটের সমতুল্য।</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নমুনা উত্তর: ১) সরাসরি: NOT ২টি, AND ৩টি, OR ১টি = ৬টি গেইট। সরলীকরণ: A·B′ + A·B = A; তারপর A + A′·B = A + B → শুধু একটি OR গেইট। ২) B′ এর জন্য NOT ১টি, A + B′ এর জন্য OR ১টি, শেষে C এর সাথে AND ১টি — মোট ৩টি গেইট।</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সবাইকে ধন্যবাদ জানিয়ে ক্লাস শেষ করুন এবং বাড়ির কাজ মনে করিয়ে দিন। পরের ক্লাস: লজিক্যাল সার্কিট হতে লজিক্যাল ফাংশনে রূপান্তর।</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6E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3200" y="726418"/>
            <a:ext cx="3614142" cy="502907"/>
          </a:xfrm>
          <a:prstGeom prst="rect">
            <a:avLst/>
          </a:prstGeom>
          <a:noFill/>
          <a:ln/>
        </p:spPr>
        <p:txBody>
          <a:bodyPr wrap="square" lIns="0" tIns="0" rIns="0" bIns="0" rtlCol="0" anchor="t"/>
          <a:lstStyle>
            <a:lvl1pPr marL="0" indent="0" algn="l">
              <a:lnSpc>
                <a:spcPct val="115000"/>
              </a:lnSpc>
              <a:buNone/>
              <a:defRPr lang="en-US" sz="3300" dirty="0">
                <a:solidFill>
                  <a:srgbClr val="23262B"/>
                </a:solidFill>
                <a:latin typeface="Arial" pitchFamily="34" charset="0"/>
                <a:ea typeface="Arial" pitchFamily="34" charset="-122"/>
                <a:cs typeface="Arial" pitchFamily="34" charset="-120"/>
              </a:defRPr>
            </a:lvl1pPr>
          </a:lstStyle>
          <a:p>
            <a:pPr marL="0" indent="0" algn="l">
              <a:lnSpc>
                <a:spcPct val="115000"/>
              </a:lnSpc>
              <a:buNone/>
            </a:pPr>
            <a:endParaRPr lang="en-US" sz="3300" dirty="0"/>
          </a:p>
        </p:txBody>
      </p:sp>
      <p:sp>
        <p:nvSpPr>
          <p:cNvPr id="3" name="Text Placeholder 2"/>
          <p:cNvSpPr>
            <a:spLocks noGrp="1"/>
          </p:cNvSpPr>
          <p:nvPr>
            <p:ph type="body" idx="101"/>
          </p:nvPr>
        </p:nvSpPr>
        <p:spPr>
          <a:xfrm>
            <a:off x="1473200" y="1534124"/>
            <a:ext cx="9906000" cy="4511076"/>
          </a:xfrm>
          <a:prstGeom prst="rect">
            <a:avLst/>
          </a:prstGeom>
          <a:noFill/>
          <a:ln/>
        </p:spPr>
        <p:txBody>
          <a:bodyPr wrap="square" lIns="0" tIns="0" rIns="0" bIns="0" rtlCol="0" anchor="t"/>
          <a:lstStyle>
            <a:lvl1pPr marL="0" indent="0" algn="l">
              <a:lnSpc>
                <a:spcPct val="140000"/>
              </a:lnSpc>
              <a:buNone/>
              <a:defRPr lang="en-US" sz="1600" dirty="0">
                <a:solidFill>
                  <a:srgbClr val="23262B"/>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6E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3200" y="726418"/>
            <a:ext cx="3614142" cy="502907"/>
          </a:xfrm>
          <a:prstGeom prst="rect">
            <a:avLst/>
          </a:prstGeom>
          <a:noFill/>
          <a:ln/>
        </p:spPr>
        <p:txBody>
          <a:bodyPr wrap="square" lIns="0" tIns="0" rIns="0" bIns="0" rtlCol="0" anchor="t"/>
          <a:lstStyle>
            <a:lvl1pPr marL="0" indent="0" algn="l">
              <a:lnSpc>
                <a:spcPct val="115000"/>
              </a:lnSpc>
              <a:buNone/>
              <a:defRPr lang="en-US" sz="3300" dirty="0">
                <a:solidFill>
                  <a:srgbClr val="23262B"/>
                </a:solidFill>
                <a:latin typeface="Arial" pitchFamily="34" charset="0"/>
                <a:ea typeface="Arial" pitchFamily="34" charset="-122"/>
                <a:cs typeface="Arial" pitchFamily="34" charset="-120"/>
              </a:defRPr>
            </a:lvl1pPr>
          </a:lstStyle>
          <a:p>
            <a:pPr marL="0" indent="0" algn="l">
              <a:lnSpc>
                <a:spcPct val="115000"/>
              </a:lnSpc>
              <a:buNone/>
            </a:pPr>
            <a:endParaRPr lang="en-US" sz="3300" dirty="0"/>
          </a:p>
        </p:txBody>
      </p:sp>
      <p:sp>
        <p:nvSpPr>
          <p:cNvPr id="3" name="Text Placeholder 2"/>
          <p:cNvSpPr>
            <a:spLocks noGrp="1"/>
          </p:cNvSpPr>
          <p:nvPr>
            <p:ph type="body" idx="101"/>
          </p:nvPr>
        </p:nvSpPr>
        <p:spPr>
          <a:xfrm>
            <a:off x="1473200" y="1534124"/>
            <a:ext cx="9906000" cy="4511076"/>
          </a:xfrm>
          <a:prstGeom prst="rect">
            <a:avLst/>
          </a:prstGeom>
          <a:noFill/>
          <a:ln/>
        </p:spPr>
        <p:txBody>
          <a:bodyPr wrap="square" lIns="0" tIns="0" rIns="0" bIns="0" rtlCol="0" anchor="t"/>
          <a:lstStyle>
            <a:lvl1pPr marL="0" indent="0" algn="l">
              <a:lnSpc>
                <a:spcPct val="140000"/>
              </a:lnSpc>
              <a:buNone/>
              <a:defRPr lang="en-US" sz="1600" dirty="0">
                <a:solidFill>
                  <a:srgbClr val="23262B"/>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C93C"/>
        </a:solidFill>
        <a:effectLst/>
      </p:bgPr>
    </p:bg>
    <p:spTree>
      <p:nvGrpSpPr>
        <p:cNvPr id="1" name=""/>
        <p:cNvGrpSpPr/>
        <p:nvPr/>
      </p:nvGrpSpPr>
      <p:grpSpPr>
        <a:xfrm>
          <a:off x="0" y="0"/>
          <a:ext cx="0" cy="0"/>
          <a:chOff x="0" y="0"/>
          <a:chExt cx="0" cy="0"/>
        </a:xfrm>
      </p:grpSpPr>
      <p:sp>
        <p:nvSpPr>
          <p:cNvPr id="2" name="Text 0"/>
          <p:cNvSpPr/>
          <p:nvPr/>
        </p:nvSpPr>
        <p:spPr>
          <a:xfrm>
            <a:off x="812800" y="1692275"/>
            <a:ext cx="2692400" cy="386027"/>
          </a:xfrm>
          <a:prstGeom prst="roundRect">
            <a:avLst>
              <a:gd name="adj" fmla="val 19740"/>
            </a:avLst>
          </a:prstGeom>
          <a:solidFill>
            <a:srgbClr val="23262B"/>
          </a:solidFill>
          <a:ln/>
        </p:spPr>
        <p:txBody>
          <a:bodyPr wrap="none" lIns="0" tIns="0" rIns="0" bIns="0" rtlCol="0" anchor="ctr">
            <a:normAutofit/>
          </a:bodyPr>
          <a:lstStyle/>
          <a:p>
            <a:pPr marL="0" indent="0" algn="ctr">
              <a:lnSpc>
                <a:spcPts val="2240"/>
              </a:lnSpc>
              <a:buNone/>
            </a:pPr>
            <a:r>
              <a:rPr lang="en-US" sz="1600" b="1" dirty="0">
                <a:solidFill>
                  <a:srgbClr val="FFF6E0"/>
                </a:solidFill>
                <a:latin typeface="Arial" pitchFamily="34" charset="0"/>
                <a:ea typeface="Arial" pitchFamily="34" charset="-122"/>
                <a:cs typeface="Arial" pitchFamily="34" charset="-120"/>
              </a:rPr>
              <a:t>তথ্য ও যোগাযোগ প্রযুক্তি</a:t>
            </a:r>
            <a:endParaRPr lang="en-US" sz="1600" dirty="0"/>
          </a:p>
        </p:txBody>
      </p:sp>
      <p:sp>
        <p:nvSpPr>
          <p:cNvPr id="3" name="Text 1"/>
          <p:cNvSpPr/>
          <p:nvPr/>
        </p:nvSpPr>
        <p:spPr>
          <a:xfrm>
            <a:off x="812800" y="2205302"/>
            <a:ext cx="6566662" cy="909307"/>
          </a:xfrm>
          <a:prstGeom prst="rect">
            <a:avLst/>
          </a:prstGeom>
          <a:noFill/>
          <a:ln/>
        </p:spPr>
        <p:txBody>
          <a:bodyPr wrap="square" lIns="0" tIns="0" rIns="0" bIns="0" rtlCol="0" anchor="t">
            <a:normAutofit/>
          </a:bodyPr>
          <a:lstStyle/>
          <a:p>
            <a:pPr marL="0" indent="0" algn="l">
              <a:lnSpc>
                <a:spcPts val="6960"/>
              </a:lnSpc>
              <a:buNone/>
            </a:pPr>
            <a:r>
              <a:rPr lang="en-US" sz="5800" b="1" dirty="0">
                <a:solidFill>
                  <a:srgbClr val="23262B"/>
                </a:solidFill>
                <a:latin typeface="Arial" pitchFamily="34" charset="0"/>
                <a:ea typeface="Arial" pitchFamily="34" charset="-122"/>
                <a:cs typeface="Arial" pitchFamily="34" charset="-120"/>
              </a:rPr>
              <a:t>আজকের ক্লাসে</a:t>
            </a:r>
            <a:endParaRPr lang="en-US" sz="5800" dirty="0"/>
          </a:p>
        </p:txBody>
      </p:sp>
      <p:sp>
        <p:nvSpPr>
          <p:cNvPr id="4" name="Text 2"/>
          <p:cNvSpPr/>
          <p:nvPr/>
        </p:nvSpPr>
        <p:spPr>
          <a:xfrm>
            <a:off x="812800" y="3216209"/>
            <a:ext cx="6566662" cy="1492250"/>
          </a:xfrm>
          <a:prstGeom prst="rect">
            <a:avLst/>
          </a:prstGeom>
          <a:noFill/>
          <a:ln/>
        </p:spPr>
        <p:txBody>
          <a:bodyPr wrap="square" lIns="0" tIns="0" rIns="0" bIns="0" rtlCol="0" anchor="t">
            <a:normAutofit/>
          </a:bodyPr>
          <a:lstStyle/>
          <a:p>
            <a:pPr marL="0" indent="0" algn="l">
              <a:lnSpc>
                <a:spcPts val="11550"/>
              </a:lnSpc>
              <a:buNone/>
            </a:pPr>
            <a:r>
              <a:rPr lang="en-US" sz="10500" b="1" dirty="0">
                <a:solidFill>
                  <a:srgbClr val="E4572E"/>
                </a:solidFill>
                <a:latin typeface="Arial" pitchFamily="34" charset="0"/>
                <a:ea typeface="Arial" pitchFamily="34" charset="-122"/>
                <a:cs typeface="Arial" pitchFamily="34" charset="-120"/>
              </a:rPr>
              <a:t>স্বাগতম</a:t>
            </a:r>
            <a:endParaRPr lang="en-US" sz="10500" dirty="0"/>
          </a:p>
        </p:txBody>
      </p:sp>
      <p:sp>
        <p:nvSpPr>
          <p:cNvPr id="5" name="Text 3"/>
          <p:cNvSpPr/>
          <p:nvPr/>
        </p:nvSpPr>
        <p:spPr>
          <a:xfrm>
            <a:off x="812800" y="4810059"/>
            <a:ext cx="6566662"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Arial" pitchFamily="34" charset="0"/>
                <a:ea typeface="Arial" pitchFamily="34" charset="-122"/>
                <a:cs typeface="Arial" pitchFamily="34" charset="-120"/>
              </a:rPr>
              <a:t>সূত্র দেখে সার্কিট বানাই — ধাপে ধাপে!</a:t>
            </a:r>
            <a:endParaRPr lang="en-US" sz="2000" dirty="0"/>
          </a:p>
        </p:txBody>
      </p:sp>
      <p:pic>
        <p:nvPicPr>
          <p:cNvPr id="6" name="Image 0" descr="খেলনা ইটের মতো রঙিন ব্লক দিয়ে তৈরি একটি সিঁড়ি"/>
          <p:cNvPicPr>
            <a:picLocks noChangeAspect="1"/>
          </p:cNvPicPr>
          <p:nvPr/>
        </p:nvPicPr>
        <p:blipFill>
          <a:blip r:embed="rId3"/>
          <a:srcRect/>
          <a:stretch/>
        </p:blipFill>
        <p:spPr>
          <a:xfrm>
            <a:off x="7569200" y="1524000"/>
            <a:ext cx="3810000" cy="3810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6E0"/>
        </a:solidFill>
        <a:effectLst/>
      </p:bgPr>
    </p:bg>
    <p:spTree>
      <p:nvGrpSpPr>
        <p:cNvPr id="1" name=""/>
        <p:cNvGrpSpPr/>
        <p:nvPr/>
      </p:nvGrpSpPr>
      <p:grpSpPr>
        <a:xfrm>
          <a:off x="0" y="0"/>
          <a:ext cx="0" cy="0"/>
          <a:chOff x="0" y="0"/>
          <a:chExt cx="0" cy="0"/>
        </a:xfrm>
      </p:grpSpPr>
      <p:sp>
        <p:nvSpPr>
          <p:cNvPr id="2" name="Shape 0"/>
          <p:cNvSpPr/>
          <p:nvPr/>
        </p:nvSpPr>
        <p:spPr>
          <a:xfrm>
            <a:off x="1206500" y="1422400"/>
            <a:ext cx="508000" cy="215900"/>
          </a:xfrm>
          <a:custGeom>
            <a:avLst/>
            <a:gdLst/>
            <a:ahLst/>
            <a:cxnLst/>
            <a:rect l="l" t="t" r="r" b="b"/>
            <a:pathLst>
              <a:path w="508000" h="215900">
                <a:moveTo>
                  <a:pt x="63500" y="0"/>
                </a:moveTo>
                <a:lnTo>
                  <a:pt x="444500" y="0"/>
                </a:lnTo>
                <a:arcTo wR="63500" hR="63500" stAng="16200000" swAng="5400000"/>
                <a:lnTo>
                  <a:pt x="508000" y="215900"/>
                </a:lnTo>
                <a:lnTo>
                  <a:pt x="0" y="215900"/>
                </a:lnTo>
                <a:lnTo>
                  <a:pt x="0" y="63500"/>
                </a:lnTo>
                <a:arcTo wR="63500" hR="63500" stAng="10800000" swAng="5400000"/>
                <a:close/>
              </a:path>
            </a:pathLst>
          </a:custGeom>
          <a:solidFill>
            <a:srgbClr val="E4572E"/>
          </a:solidFill>
          <a:ln/>
        </p:spPr>
      </p:sp>
      <p:sp>
        <p:nvSpPr>
          <p:cNvPr id="3" name="Shape 1"/>
          <p:cNvSpPr/>
          <p:nvPr/>
        </p:nvSpPr>
        <p:spPr>
          <a:xfrm>
            <a:off x="1206500" y="1422400"/>
            <a:ext cx="508000" cy="215900"/>
          </a:xfrm>
          <a:custGeom>
            <a:avLst/>
            <a:gdLst/>
            <a:ahLst/>
            <a:cxnLst/>
            <a:rect l="l" t="t" r="r" b="b"/>
            <a:pathLst>
              <a:path w="508000" h="215900">
                <a:moveTo>
                  <a:pt x="38100" y="215900"/>
                </a:moveTo>
                <a:lnTo>
                  <a:pt x="0" y="215900"/>
                </a:lnTo>
                <a:lnTo>
                  <a:pt x="0" y="63500"/>
                </a:lnTo>
                <a:arcTo wR="63500" hR="63500" stAng="10800000" swAng="5400000"/>
                <a:lnTo>
                  <a:pt x="444500" y="0"/>
                </a:lnTo>
                <a:arcTo wR="63500" hR="63500" stAng="16200000" swAng="5400000"/>
                <a:lnTo>
                  <a:pt x="508000" y="215900"/>
                </a:lnTo>
                <a:lnTo>
                  <a:pt x="469900" y="215900"/>
                </a:lnTo>
                <a:lnTo>
                  <a:pt x="469900" y="63500"/>
                </a:lnTo>
                <a:arcTo wR="25400" hR="25400" stAng="0" swAng="-5400000"/>
                <a:lnTo>
                  <a:pt x="63500" y="38100"/>
                </a:lnTo>
                <a:arcTo wR="25400" hR="25400" stAng="16200000" swAng="-5400000"/>
                <a:lnTo>
                  <a:pt x="38100" y="215900"/>
                </a:lnTo>
                <a:close/>
              </a:path>
            </a:pathLst>
          </a:custGeom>
          <a:solidFill>
            <a:srgbClr val="23262B"/>
          </a:solidFill>
          <a:ln/>
        </p:spPr>
      </p:sp>
      <p:sp>
        <p:nvSpPr>
          <p:cNvPr id="4" name="Shape 2"/>
          <p:cNvSpPr/>
          <p:nvPr/>
        </p:nvSpPr>
        <p:spPr>
          <a:xfrm>
            <a:off x="2095500" y="1422400"/>
            <a:ext cx="508000" cy="215900"/>
          </a:xfrm>
          <a:custGeom>
            <a:avLst/>
            <a:gdLst/>
            <a:ahLst/>
            <a:cxnLst/>
            <a:rect l="l" t="t" r="r" b="b"/>
            <a:pathLst>
              <a:path w="508000" h="215900">
                <a:moveTo>
                  <a:pt x="63500" y="0"/>
                </a:moveTo>
                <a:lnTo>
                  <a:pt x="444500" y="0"/>
                </a:lnTo>
                <a:arcTo wR="63500" hR="63500" stAng="16200000" swAng="5400000"/>
                <a:lnTo>
                  <a:pt x="508000" y="215900"/>
                </a:lnTo>
                <a:lnTo>
                  <a:pt x="0" y="215900"/>
                </a:lnTo>
                <a:lnTo>
                  <a:pt x="0" y="63500"/>
                </a:lnTo>
                <a:arcTo wR="63500" hR="63500" stAng="10800000" swAng="5400000"/>
                <a:close/>
              </a:path>
            </a:pathLst>
          </a:custGeom>
          <a:solidFill>
            <a:srgbClr val="E4572E"/>
          </a:solidFill>
          <a:ln/>
        </p:spPr>
      </p:sp>
      <p:sp>
        <p:nvSpPr>
          <p:cNvPr id="5" name="Shape 3"/>
          <p:cNvSpPr/>
          <p:nvPr/>
        </p:nvSpPr>
        <p:spPr>
          <a:xfrm>
            <a:off x="2095500" y="1422400"/>
            <a:ext cx="508000" cy="215900"/>
          </a:xfrm>
          <a:custGeom>
            <a:avLst/>
            <a:gdLst/>
            <a:ahLst/>
            <a:cxnLst/>
            <a:rect l="l" t="t" r="r" b="b"/>
            <a:pathLst>
              <a:path w="508000" h="215900">
                <a:moveTo>
                  <a:pt x="38100" y="215900"/>
                </a:moveTo>
                <a:lnTo>
                  <a:pt x="0" y="215900"/>
                </a:lnTo>
                <a:lnTo>
                  <a:pt x="0" y="63500"/>
                </a:lnTo>
                <a:arcTo wR="63500" hR="63500" stAng="10800000" swAng="5400000"/>
                <a:lnTo>
                  <a:pt x="444500" y="0"/>
                </a:lnTo>
                <a:arcTo wR="63500" hR="63500" stAng="16200000" swAng="5400000"/>
                <a:lnTo>
                  <a:pt x="508000" y="215900"/>
                </a:lnTo>
                <a:lnTo>
                  <a:pt x="469900" y="215900"/>
                </a:lnTo>
                <a:lnTo>
                  <a:pt x="469900" y="63500"/>
                </a:lnTo>
                <a:arcTo wR="25400" hR="25400" stAng="0" swAng="-5400000"/>
                <a:lnTo>
                  <a:pt x="63500" y="38100"/>
                </a:lnTo>
                <a:arcTo wR="25400" hR="25400" stAng="16200000" swAng="-5400000"/>
                <a:lnTo>
                  <a:pt x="38100" y="215900"/>
                </a:lnTo>
                <a:close/>
              </a:path>
            </a:pathLst>
          </a:custGeom>
          <a:solidFill>
            <a:srgbClr val="23262B"/>
          </a:solidFill>
          <a:ln/>
        </p:spPr>
      </p:sp>
      <p:sp>
        <p:nvSpPr>
          <p:cNvPr id="6" name="Shape 4"/>
          <p:cNvSpPr/>
          <p:nvPr/>
        </p:nvSpPr>
        <p:spPr>
          <a:xfrm>
            <a:off x="2984500" y="1422400"/>
            <a:ext cx="508000" cy="215900"/>
          </a:xfrm>
          <a:custGeom>
            <a:avLst/>
            <a:gdLst/>
            <a:ahLst/>
            <a:cxnLst/>
            <a:rect l="l" t="t" r="r" b="b"/>
            <a:pathLst>
              <a:path w="508000" h="215900">
                <a:moveTo>
                  <a:pt x="63500" y="0"/>
                </a:moveTo>
                <a:lnTo>
                  <a:pt x="444500" y="0"/>
                </a:lnTo>
                <a:arcTo wR="63500" hR="63500" stAng="16200000" swAng="5400000"/>
                <a:lnTo>
                  <a:pt x="508000" y="215900"/>
                </a:lnTo>
                <a:lnTo>
                  <a:pt x="0" y="215900"/>
                </a:lnTo>
                <a:lnTo>
                  <a:pt x="0" y="63500"/>
                </a:lnTo>
                <a:arcTo wR="63500" hR="63500" stAng="10800000" swAng="5400000"/>
                <a:close/>
              </a:path>
            </a:pathLst>
          </a:custGeom>
          <a:solidFill>
            <a:srgbClr val="E4572E"/>
          </a:solidFill>
          <a:ln/>
        </p:spPr>
      </p:sp>
      <p:sp>
        <p:nvSpPr>
          <p:cNvPr id="7" name="Shape 5"/>
          <p:cNvSpPr/>
          <p:nvPr/>
        </p:nvSpPr>
        <p:spPr>
          <a:xfrm>
            <a:off x="2984500" y="1422400"/>
            <a:ext cx="508000" cy="215900"/>
          </a:xfrm>
          <a:custGeom>
            <a:avLst/>
            <a:gdLst/>
            <a:ahLst/>
            <a:cxnLst/>
            <a:rect l="l" t="t" r="r" b="b"/>
            <a:pathLst>
              <a:path w="508000" h="215900">
                <a:moveTo>
                  <a:pt x="38100" y="215900"/>
                </a:moveTo>
                <a:lnTo>
                  <a:pt x="0" y="215900"/>
                </a:lnTo>
                <a:lnTo>
                  <a:pt x="0" y="63500"/>
                </a:lnTo>
                <a:arcTo wR="63500" hR="63500" stAng="10800000" swAng="5400000"/>
                <a:lnTo>
                  <a:pt x="444500" y="0"/>
                </a:lnTo>
                <a:arcTo wR="63500" hR="63500" stAng="16200000" swAng="5400000"/>
                <a:lnTo>
                  <a:pt x="508000" y="215900"/>
                </a:lnTo>
                <a:lnTo>
                  <a:pt x="469900" y="215900"/>
                </a:lnTo>
                <a:lnTo>
                  <a:pt x="469900" y="63500"/>
                </a:lnTo>
                <a:arcTo wR="25400" hR="25400" stAng="0" swAng="-5400000"/>
                <a:lnTo>
                  <a:pt x="63500" y="38100"/>
                </a:lnTo>
                <a:arcTo wR="25400" hR="25400" stAng="16200000" swAng="-5400000"/>
                <a:lnTo>
                  <a:pt x="38100" y="215900"/>
                </a:lnTo>
                <a:close/>
              </a:path>
            </a:pathLst>
          </a:custGeom>
          <a:solidFill>
            <a:srgbClr val="23262B"/>
          </a:solidFill>
          <a:ln/>
        </p:spPr>
      </p:sp>
      <p:sp>
        <p:nvSpPr>
          <p:cNvPr id="8" name="Shape 6"/>
          <p:cNvSpPr/>
          <p:nvPr/>
        </p:nvSpPr>
        <p:spPr>
          <a:xfrm>
            <a:off x="831850" y="1657350"/>
            <a:ext cx="3035300" cy="3352800"/>
          </a:xfrm>
          <a:prstGeom prst="roundRect">
            <a:avLst>
              <a:gd name="adj" fmla="val 3138"/>
            </a:avLst>
          </a:prstGeom>
          <a:solidFill>
            <a:srgbClr val="E4572E"/>
          </a:solidFill>
          <a:ln w="38100">
            <a:solidFill>
              <a:srgbClr val="23262B"/>
            </a:solidFill>
            <a:prstDash val="solid"/>
          </a:ln>
        </p:spPr>
      </p:sp>
      <p:pic>
        <p:nvPicPr>
          <p:cNvPr id="9" name="Image 0" descr="শিক্ষকের ছবি: মোছাঃ তাছলিমা জাহান লাকী"/>
          <p:cNvPicPr>
            <a:picLocks noChangeAspect="1"/>
          </p:cNvPicPr>
          <p:nvPr/>
        </p:nvPicPr>
        <p:blipFill>
          <a:blip r:embed="rId3"/>
          <a:srcRect t="2473" b="2473"/>
          <a:stretch/>
        </p:blipFill>
        <p:spPr>
          <a:xfrm>
            <a:off x="1054100" y="1879600"/>
            <a:ext cx="2590800" cy="2908300"/>
          </a:xfrm>
          <a:prstGeom prst="roundRect">
            <a:avLst>
              <a:gd name="adj" fmla="val 490"/>
            </a:avLst>
          </a:prstGeom>
        </p:spPr>
      </p:pic>
      <p:sp>
        <p:nvSpPr>
          <p:cNvPr id="10" name="Shape 7"/>
          <p:cNvSpPr/>
          <p:nvPr/>
        </p:nvSpPr>
        <p:spPr>
          <a:xfrm>
            <a:off x="1035050" y="1860550"/>
            <a:ext cx="2628900" cy="2946400"/>
          </a:xfrm>
          <a:prstGeom prst="roundRect">
            <a:avLst>
              <a:gd name="adj" fmla="val 1208"/>
            </a:avLst>
          </a:prstGeom>
          <a:noFill/>
          <a:ln w="38100">
            <a:solidFill>
              <a:srgbClr val="23262B"/>
            </a:solidFill>
            <a:prstDash val="solid"/>
          </a:ln>
        </p:spPr>
      </p:sp>
      <p:pic>
        <p:nvPicPr>
          <p:cNvPr id="11" name="Image 1" descr="Wrench"/>
          <p:cNvPicPr>
            <a:picLocks noChangeAspect="1"/>
          </p:cNvPicPr>
          <p:nvPr/>
        </p:nvPicPr>
        <p:blipFill>
          <a:blip r:embed="rId4"/>
          <a:srcRect/>
          <a:stretch/>
        </p:blipFill>
        <p:spPr>
          <a:xfrm>
            <a:off x="4394200" y="1499725"/>
            <a:ext cx="304800" cy="304800"/>
          </a:xfrm>
          <a:prstGeom prst="rect">
            <a:avLst/>
          </a:prstGeom>
        </p:spPr>
      </p:pic>
      <p:sp>
        <p:nvSpPr>
          <p:cNvPr id="12" name="Text 8"/>
          <p:cNvSpPr>
            <a:spLocks noGrp="1"/>
          </p:cNvSpPr>
          <p:nvPr>
            <p:ph type="title"/>
          </p:nvPr>
        </p:nvSpPr>
        <p:spPr>
          <a:xfrm>
            <a:off x="4800600" y="1400704"/>
            <a:ext cx="5412105" cy="528307"/>
          </a:xfrm>
          <a:prstGeom prst="rect">
            <a:avLst/>
          </a:prstGeom>
          <a:noFill/>
          <a:ln/>
        </p:spPr>
        <p:txBody>
          <a:bodyPr wrap="square" lIns="0" tIns="0" rIns="0" bIns="0" rtlCol="0" anchor="t">
            <a:normAutofit/>
          </a:bodyPr>
          <a:lstStyle/>
          <a:p>
            <a:pPr marL="0" indent="0" algn="l">
              <a:lnSpc>
                <a:spcPts val="3960"/>
              </a:lnSpc>
              <a:buNone/>
            </a:pPr>
            <a:r>
              <a:rPr lang="en-US" sz="3300" b="1" i="0">
                <a:solidFill>
                  <a:srgbClr val="23262B"/>
                </a:solidFill>
                <a:latin typeface="Arial" pitchFamily="34" charset="0"/>
                <a:ea typeface="Arial" pitchFamily="34" charset="-122"/>
                <a:cs typeface="Arial" pitchFamily="34" charset="-120"/>
              </a:rPr>
              <a:t>শিক্ষক </a:t>
            </a:r>
            <a:r>
              <a:rPr lang="en-US" sz="3300" b="1" i="0" dirty="0">
                <a:solidFill>
                  <a:srgbClr val="23262B"/>
                </a:solidFill>
                <a:latin typeface="Arial" pitchFamily="34" charset="0"/>
                <a:ea typeface="Arial" pitchFamily="34" charset="-122"/>
                <a:cs typeface="Arial" pitchFamily="34" charset="-120"/>
              </a:rPr>
              <a:t>পরিচিতি</a:t>
            </a:r>
            <a:endParaRPr lang="en-US" sz="3300" dirty="0"/>
          </a:p>
        </p:txBody>
      </p:sp>
      <p:sp>
        <p:nvSpPr>
          <p:cNvPr id="13" name="Text 9"/>
          <p:cNvSpPr/>
          <p:nvPr/>
        </p:nvSpPr>
        <p:spPr>
          <a:xfrm>
            <a:off x="4394200" y="2056011"/>
            <a:ext cx="7194550"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6B6E73"/>
                </a:solidFill>
                <a:latin typeface="Arial" pitchFamily="34" charset="0"/>
                <a:ea typeface="Arial" pitchFamily="34" charset="-122"/>
                <a:cs typeface="Arial" pitchFamily="34" charset="-120"/>
              </a:rPr>
              <a:t>নাম</a:t>
            </a:r>
            <a:endParaRPr lang="en-US" sz="1400" dirty="0"/>
          </a:p>
        </p:txBody>
      </p:sp>
      <p:sp>
        <p:nvSpPr>
          <p:cNvPr id="14" name="Text 10"/>
          <p:cNvSpPr/>
          <p:nvPr/>
        </p:nvSpPr>
        <p:spPr>
          <a:xfrm>
            <a:off x="4394200" y="2330318"/>
            <a:ext cx="7194550" cy="454025"/>
          </a:xfrm>
          <a:prstGeom prst="rect">
            <a:avLst/>
          </a:prstGeom>
          <a:noFill/>
          <a:ln/>
        </p:spPr>
        <p:txBody>
          <a:bodyPr wrap="square" lIns="0" tIns="0" rIns="0" bIns="0" rtlCol="0" anchor="t">
            <a:normAutofit/>
          </a:bodyPr>
          <a:lstStyle/>
          <a:p>
            <a:pPr marL="0" indent="0" algn="l">
              <a:lnSpc>
                <a:spcPts val="3375"/>
              </a:lnSpc>
              <a:buNone/>
            </a:pPr>
            <a:r>
              <a:rPr lang="en-US" sz="2700" b="1" dirty="0">
                <a:solidFill>
                  <a:srgbClr val="23262B"/>
                </a:solidFill>
                <a:latin typeface="Arial" pitchFamily="34" charset="0"/>
                <a:ea typeface="Arial" pitchFamily="34" charset="-122"/>
                <a:cs typeface="Arial" pitchFamily="34" charset="-120"/>
              </a:rPr>
              <a:t>মোছাঃ তাছলিমা জাহান লাকী</a:t>
            </a:r>
            <a:endParaRPr lang="en-US" sz="2700" dirty="0"/>
          </a:p>
        </p:txBody>
      </p:sp>
      <p:sp>
        <p:nvSpPr>
          <p:cNvPr id="15" name="Text 11"/>
          <p:cNvSpPr/>
          <p:nvPr/>
        </p:nvSpPr>
        <p:spPr>
          <a:xfrm>
            <a:off x="4394200" y="2784343"/>
            <a:ext cx="7194550" cy="345414"/>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4A4D52"/>
                </a:solidFill>
                <a:latin typeface="Arial" pitchFamily="34" charset="0"/>
                <a:ea typeface="Arial" pitchFamily="34" charset="-122"/>
                <a:cs typeface="Arial" pitchFamily="34" charset="-120"/>
              </a:rPr>
              <a:t>তথ্য ও যোগাযোগ প্রযুক্তি</a:t>
            </a:r>
            <a:endParaRPr lang="en-US" sz="1800" dirty="0"/>
          </a:p>
        </p:txBody>
      </p:sp>
      <p:sp>
        <p:nvSpPr>
          <p:cNvPr id="19" name="Text 15"/>
          <p:cNvSpPr/>
          <p:nvPr/>
        </p:nvSpPr>
        <p:spPr>
          <a:xfrm>
            <a:off x="4406900" y="4644430"/>
            <a:ext cx="1564812" cy="393700"/>
          </a:xfrm>
          <a:prstGeom prst="roundRect">
            <a:avLst>
              <a:gd name="adj" fmla="val 16129"/>
            </a:avLst>
          </a:prstGeom>
          <a:solidFill>
            <a:srgbClr val="FFFFFF"/>
          </a:solidFill>
          <a:ln w="25400">
            <a:solidFill>
              <a:srgbClr val="23262B"/>
            </a:solidFill>
            <a:prstDash val="solid"/>
          </a:ln>
        </p:spPr>
        <p:txBody>
          <a:bodyPr wrap="none" lIns="0" tIns="0" rIns="0" bIns="0" rtlCol="0" anchor="ctr">
            <a:normAutofit/>
          </a:bodyPr>
          <a:lstStyle/>
          <a:p>
            <a:pPr marL="0" indent="0" algn="ctr">
              <a:lnSpc>
                <a:spcPts val="2100"/>
              </a:lnSpc>
              <a:buNone/>
            </a:pPr>
            <a:r>
              <a:rPr lang="en-US" sz="1500" b="1" dirty="0">
                <a:solidFill>
                  <a:srgbClr val="23262B"/>
                </a:solidFill>
                <a:latin typeface="Arial" pitchFamily="34" charset="0"/>
                <a:ea typeface="Arial" pitchFamily="34" charset="-122"/>
                <a:cs typeface="Arial" pitchFamily="34" charset="-120"/>
              </a:rPr>
              <a:t>একাদশ–দ্বাদশ</a:t>
            </a:r>
            <a:endParaRPr lang="en-US" sz="1500" dirty="0"/>
          </a:p>
        </p:txBody>
      </p:sp>
      <p:sp>
        <p:nvSpPr>
          <p:cNvPr id="20" name="Text 16"/>
          <p:cNvSpPr/>
          <p:nvPr/>
        </p:nvSpPr>
        <p:spPr>
          <a:xfrm>
            <a:off x="6098712" y="4644430"/>
            <a:ext cx="1104966" cy="393700"/>
          </a:xfrm>
          <a:prstGeom prst="roundRect">
            <a:avLst>
              <a:gd name="adj" fmla="val 16129"/>
            </a:avLst>
          </a:prstGeom>
          <a:solidFill>
            <a:srgbClr val="FFFFFF"/>
          </a:solidFill>
          <a:ln w="25400">
            <a:solidFill>
              <a:srgbClr val="23262B"/>
            </a:solidFill>
            <a:prstDash val="solid"/>
          </a:ln>
        </p:spPr>
        <p:txBody>
          <a:bodyPr wrap="none" lIns="0" tIns="0" rIns="0" bIns="0" rtlCol="0" anchor="ctr">
            <a:normAutofit/>
          </a:bodyPr>
          <a:lstStyle/>
          <a:p>
            <a:pPr marL="0" indent="0" algn="ctr">
              <a:lnSpc>
                <a:spcPts val="2100"/>
              </a:lnSpc>
              <a:buNone/>
            </a:pPr>
            <a:r>
              <a:rPr lang="en-US" sz="1500" b="1" dirty="0">
                <a:solidFill>
                  <a:srgbClr val="23262B"/>
                </a:solidFill>
                <a:latin typeface="Arial" pitchFamily="34" charset="0"/>
                <a:ea typeface="Arial" pitchFamily="34" charset="-122"/>
                <a:cs typeface="Arial" pitchFamily="34" charset="-120"/>
              </a:rPr>
              <a:t>অধ্যায় ৩</a:t>
            </a:r>
            <a:endParaRPr lang="en-US" sz="1500" dirty="0"/>
          </a:p>
        </p:txBody>
      </p:sp>
      <p:sp>
        <p:nvSpPr>
          <p:cNvPr id="21" name="Text 17"/>
          <p:cNvSpPr/>
          <p:nvPr/>
        </p:nvSpPr>
        <p:spPr>
          <a:xfrm>
            <a:off x="7330678" y="4644430"/>
            <a:ext cx="1140156" cy="393700"/>
          </a:xfrm>
          <a:prstGeom prst="roundRect">
            <a:avLst>
              <a:gd name="adj" fmla="val 16129"/>
            </a:avLst>
          </a:prstGeom>
          <a:solidFill>
            <a:srgbClr val="FFFFFF"/>
          </a:solidFill>
          <a:ln w="25400">
            <a:solidFill>
              <a:srgbClr val="23262B"/>
            </a:solidFill>
            <a:prstDash val="solid"/>
          </a:ln>
        </p:spPr>
        <p:txBody>
          <a:bodyPr wrap="none" lIns="0" tIns="0" rIns="0" bIns="0" rtlCol="0" anchor="ctr">
            <a:normAutofit/>
          </a:bodyPr>
          <a:lstStyle/>
          <a:p>
            <a:pPr marL="0" indent="0" algn="ctr">
              <a:lnSpc>
                <a:spcPts val="2100"/>
              </a:lnSpc>
              <a:buNone/>
            </a:pPr>
            <a:r>
              <a:rPr lang="en-US" sz="1500" b="1" dirty="0">
                <a:solidFill>
                  <a:srgbClr val="23262B"/>
                </a:solidFill>
                <a:latin typeface="Arial" pitchFamily="34" charset="0"/>
                <a:ea typeface="Arial" pitchFamily="34" charset="-122"/>
                <a:cs typeface="Arial" pitchFamily="34" charset="-120"/>
              </a:rPr>
              <a:t>৫০ মিনিট</a:t>
            </a:r>
            <a:endParaRPr lang="en-US" sz="1500" dirty="0"/>
          </a:p>
        </p:txBody>
      </p:sp>
      <p:sp>
        <p:nvSpPr>
          <p:cNvPr id="22" name="Shape 18"/>
          <p:cNvSpPr/>
          <p:nvPr/>
        </p:nvSpPr>
        <p:spPr>
          <a:xfrm>
            <a:off x="0" y="6756400"/>
            <a:ext cx="12192000" cy="101600"/>
          </a:xfrm>
          <a:prstGeom prst="rect">
            <a:avLst/>
          </a:prstGeom>
          <a:solidFill>
            <a:srgbClr val="E4572E"/>
          </a:solidFill>
          <a:ln/>
        </p:spPr>
      </p:sp>
      <p:sp>
        <p:nvSpPr>
          <p:cNvPr id="23" name="Text 19"/>
          <p:cNvSpPr/>
          <p:nvPr/>
        </p:nvSpPr>
        <p:spPr>
          <a:xfrm>
            <a:off x="6146800" y="6245887"/>
            <a:ext cx="5232400" cy="256514"/>
          </a:xfrm>
          <a:prstGeom prst="rect">
            <a:avLst/>
          </a:prstGeom>
          <a:noFill/>
          <a:ln/>
        </p:spPr>
        <p:txBody>
          <a:bodyPr wrap="square" lIns="0" tIns="0" rIns="0" bIns="0" rtlCol="0" anchor="t">
            <a:normAutofit/>
          </a:bodyPr>
          <a:lstStyle/>
          <a:p>
            <a:pPr marL="0" indent="0" algn="r">
              <a:lnSpc>
                <a:spcPts val="1820"/>
              </a:lnSpc>
              <a:buNone/>
            </a:pPr>
            <a:r>
              <a:rPr lang="en-US" sz="1300" b="1" dirty="0">
                <a:solidFill>
                  <a:srgbClr val="6B6E73"/>
                </a:solidFill>
                <a:latin typeface="Arial" pitchFamily="34" charset="0"/>
                <a:ea typeface="Arial" pitchFamily="34" charset="-122"/>
                <a:cs typeface="Arial" pitchFamily="34" charset="-120"/>
              </a:rPr>
              <a:t>সংখ্যা পদ্ধতি ও ডিজিটাল ডিভাইস</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6E0"/>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1632274" y="609600"/>
            <a:ext cx="8927386" cy="665427"/>
          </a:xfrm>
          <a:prstGeom prst="rect">
            <a:avLst/>
          </a:prstGeom>
          <a:noFill/>
          <a:ln/>
        </p:spPr>
        <p:txBody>
          <a:bodyPr wrap="square" lIns="0" tIns="0" rIns="0" bIns="0" rtlCol="0" anchor="t">
            <a:normAutofit/>
          </a:bodyPr>
          <a:lstStyle/>
          <a:p>
            <a:pPr marL="0" indent="0" algn="ctr">
              <a:lnSpc>
                <a:spcPts val="5040"/>
              </a:lnSpc>
              <a:buNone/>
            </a:pPr>
            <a:r>
              <a:rPr lang="en-US" sz="4200" b="1" i="0" dirty="0">
                <a:solidFill>
                  <a:srgbClr val="23262B"/>
                </a:solidFill>
                <a:latin typeface="Arial" pitchFamily="34" charset="0"/>
                <a:ea typeface="Arial" pitchFamily="34" charset="-122"/>
                <a:cs typeface="Arial" pitchFamily="34" charset="-120"/>
              </a:rPr>
              <a:t>ছবিটি দেখে কী বোঝা যাচ্ছে?</a:t>
            </a:r>
            <a:endParaRPr lang="en-US" sz="4200" dirty="0"/>
          </a:p>
        </p:txBody>
      </p:sp>
      <p:pic>
        <p:nvPicPr>
          <p:cNvPr id="3" name="Image 0" descr="বাঁ দিকে ধাপে ধাপে ব্লক বসানোর নির্দেশনা কাগজ, মাঝে তীর, ডান দিকে সেই ব্লক দিয়ে তৈরি একটি ঘর"/>
          <p:cNvPicPr>
            <a:picLocks noChangeAspect="1"/>
          </p:cNvPicPr>
          <p:nvPr/>
        </p:nvPicPr>
        <p:blipFill>
          <a:blip r:embed="rId3"/>
          <a:srcRect t="-12" b="-12"/>
          <a:stretch/>
        </p:blipFill>
        <p:spPr>
          <a:xfrm>
            <a:off x="1016000" y="1503628"/>
            <a:ext cx="10160000" cy="4064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4572E"/>
        </a:solidFill>
        <a:effectLst/>
      </p:bgPr>
    </p:bg>
    <p:spTree>
      <p:nvGrpSpPr>
        <p:cNvPr id="1" name=""/>
        <p:cNvGrpSpPr/>
        <p:nvPr/>
      </p:nvGrpSpPr>
      <p:grpSpPr>
        <a:xfrm>
          <a:off x="0" y="0"/>
          <a:ext cx="0" cy="0"/>
          <a:chOff x="0" y="0"/>
          <a:chExt cx="0" cy="0"/>
        </a:xfrm>
      </p:grpSpPr>
      <p:sp>
        <p:nvSpPr>
          <p:cNvPr id="2" name="Text 0"/>
          <p:cNvSpPr/>
          <p:nvPr/>
        </p:nvSpPr>
        <p:spPr>
          <a:xfrm>
            <a:off x="4916355" y="1768078"/>
            <a:ext cx="2359223" cy="502444"/>
          </a:xfrm>
          <a:prstGeom prst="roundRect">
            <a:avLst>
              <a:gd name="adj" fmla="val 14534"/>
            </a:avLst>
          </a:prstGeom>
          <a:solidFill>
            <a:srgbClr val="FFC93C"/>
          </a:solidFill>
          <a:ln w="31750">
            <a:solidFill>
              <a:srgbClr val="23262B"/>
            </a:solidFill>
            <a:prstDash val="solid"/>
          </a:ln>
        </p:spPr>
        <p:txBody>
          <a:bodyPr wrap="none" lIns="0" tIns="0" rIns="0" bIns="0" rtlCol="0" anchor="ctr">
            <a:normAutofit/>
          </a:bodyPr>
          <a:lstStyle/>
          <a:p>
            <a:pPr marL="0" indent="0" algn="ctr">
              <a:lnSpc>
                <a:spcPts val="2940"/>
              </a:lnSpc>
              <a:buNone/>
            </a:pPr>
            <a:r>
              <a:rPr lang="en-US" sz="2100" b="1" dirty="0">
                <a:solidFill>
                  <a:srgbClr val="23262B"/>
                </a:solidFill>
                <a:latin typeface="Arial" pitchFamily="34" charset="0"/>
                <a:ea typeface="Arial" pitchFamily="34" charset="-122"/>
                <a:cs typeface="Arial" pitchFamily="34" charset="-120"/>
              </a:rPr>
              <a:t>আজকের পাঠ</a:t>
            </a:r>
            <a:endParaRPr lang="en-US" sz="2100" dirty="0"/>
          </a:p>
        </p:txBody>
      </p:sp>
      <p:sp>
        <p:nvSpPr>
          <p:cNvPr id="3" name="Text 1"/>
          <p:cNvSpPr>
            <a:spLocks noGrp="1"/>
          </p:cNvSpPr>
          <p:nvPr>
            <p:ph type="title"/>
          </p:nvPr>
        </p:nvSpPr>
        <p:spPr>
          <a:xfrm>
            <a:off x="1290232" y="2502297"/>
            <a:ext cx="9611469" cy="1973527"/>
          </a:xfrm>
          <a:prstGeom prst="rect">
            <a:avLst/>
          </a:prstGeom>
          <a:noFill/>
          <a:ln/>
        </p:spPr>
        <p:txBody>
          <a:bodyPr wrap="square" lIns="0" tIns="0" rIns="0" bIns="0" rtlCol="0" anchor="t">
            <a:normAutofit/>
          </a:bodyPr>
          <a:lstStyle/>
          <a:p>
            <a:pPr marL="0" indent="0" algn="ctr">
              <a:lnSpc>
                <a:spcPts val="7670"/>
              </a:lnSpc>
              <a:buNone/>
            </a:pPr>
            <a:r>
              <a:rPr lang="en-US" sz="5900" b="1" i="0" u="sng" dirty="0">
                <a:solidFill>
                  <a:srgbClr val="FFF6E0"/>
                </a:solidFill>
                <a:uFill>
                  <a:solidFill>
                    <a:srgbClr val="FFC93C"/>
                  </a:solidFill>
                </a:uFill>
                <a:latin typeface="Arial" pitchFamily="34" charset="0"/>
                <a:ea typeface="Arial" pitchFamily="34" charset="-122"/>
                <a:cs typeface="Arial" pitchFamily="34" charset="-120"/>
              </a:rPr>
              <a:t>লজিক ফাংশন হতে</a:t>
            </a:r>
            <a:endParaRPr lang="en-US" sz="5900" dirty="0"/>
          </a:p>
          <a:p>
            <a:pPr marL="0" indent="0" algn="ctr">
              <a:lnSpc>
                <a:spcPts val="7670"/>
              </a:lnSpc>
              <a:buNone/>
            </a:pPr>
            <a:r>
              <a:rPr lang="en-US" sz="5900" b="1" i="0" u="sng" dirty="0">
                <a:solidFill>
                  <a:srgbClr val="FFF6E0"/>
                </a:solidFill>
                <a:uFill>
                  <a:solidFill>
                    <a:srgbClr val="FFC93C"/>
                  </a:solidFill>
                </a:uFill>
                <a:latin typeface="Arial" pitchFamily="34" charset="0"/>
                <a:ea typeface="Arial" pitchFamily="34" charset="-122"/>
                <a:cs typeface="Arial" pitchFamily="34" charset="-120"/>
              </a:rPr>
              <a:t>লজিক্যাল সার্কিটে রূপান্তর</a:t>
            </a:r>
            <a:endParaRPr lang="en-US" sz="5900" dirty="0"/>
          </a:p>
        </p:txBody>
      </p:sp>
      <p:sp>
        <p:nvSpPr>
          <p:cNvPr id="4" name="Text 2"/>
          <p:cNvSpPr/>
          <p:nvPr/>
        </p:nvSpPr>
        <p:spPr>
          <a:xfrm>
            <a:off x="3851870" y="4666324"/>
            <a:ext cx="1110059" cy="439407"/>
          </a:xfrm>
          <a:prstGeom prst="roundRect">
            <a:avLst>
              <a:gd name="adj" fmla="val 17342"/>
            </a:avLst>
          </a:prstGeom>
          <a:solidFill>
            <a:srgbClr val="FFF6E0"/>
          </a:solidFill>
          <a:ln/>
        </p:spPr>
        <p:txBody>
          <a:bodyPr wrap="none" lIns="0" tIns="0" rIns="0" bIns="0" rtlCol="0" anchor="ctr">
            <a:normAutofit/>
          </a:bodyPr>
          <a:lstStyle/>
          <a:p>
            <a:pPr marL="0" indent="0" algn="ctr">
              <a:lnSpc>
                <a:spcPts val="2660"/>
              </a:lnSpc>
              <a:buNone/>
            </a:pPr>
            <a:r>
              <a:rPr lang="en-US" sz="1900" b="1" dirty="0">
                <a:solidFill>
                  <a:srgbClr val="23262B"/>
                </a:solidFill>
                <a:latin typeface="Arial" pitchFamily="34" charset="0"/>
                <a:ea typeface="Arial" pitchFamily="34" charset="-122"/>
                <a:cs typeface="Arial" pitchFamily="34" charset="-120"/>
              </a:rPr>
              <a:t>ফাংশন</a:t>
            </a:r>
            <a:endParaRPr lang="en-US" sz="1900" dirty="0"/>
          </a:p>
        </p:txBody>
      </p:sp>
      <p:pic>
        <p:nvPicPr>
          <p:cNvPr id="5" name="Image 0" descr="arrow-right"/>
          <p:cNvPicPr>
            <a:picLocks noChangeAspect="1"/>
          </p:cNvPicPr>
          <p:nvPr/>
        </p:nvPicPr>
        <p:blipFill>
          <a:blip r:embed="rId3"/>
          <a:srcRect/>
          <a:stretch/>
        </p:blipFill>
        <p:spPr>
          <a:xfrm>
            <a:off x="5088930" y="4771695"/>
            <a:ext cx="444500" cy="228600"/>
          </a:xfrm>
          <a:prstGeom prst="rect">
            <a:avLst/>
          </a:prstGeom>
        </p:spPr>
      </p:pic>
      <p:sp>
        <p:nvSpPr>
          <p:cNvPr id="6" name="Text 3"/>
          <p:cNvSpPr/>
          <p:nvPr/>
        </p:nvSpPr>
        <p:spPr>
          <a:xfrm>
            <a:off x="5660430" y="4666324"/>
            <a:ext cx="938808" cy="439407"/>
          </a:xfrm>
          <a:prstGeom prst="roundRect">
            <a:avLst>
              <a:gd name="adj" fmla="val 17342"/>
            </a:avLst>
          </a:prstGeom>
          <a:solidFill>
            <a:srgbClr val="FFF6E0"/>
          </a:solidFill>
          <a:ln/>
        </p:spPr>
        <p:txBody>
          <a:bodyPr wrap="none" lIns="0" tIns="0" rIns="0" bIns="0" rtlCol="0" anchor="ctr">
            <a:normAutofit/>
          </a:bodyPr>
          <a:lstStyle/>
          <a:p>
            <a:pPr marL="0" indent="0" algn="ctr">
              <a:lnSpc>
                <a:spcPts val="2660"/>
              </a:lnSpc>
              <a:buNone/>
            </a:pPr>
            <a:r>
              <a:rPr lang="en-US" sz="1900" b="1" dirty="0">
                <a:solidFill>
                  <a:srgbClr val="23262B"/>
                </a:solidFill>
                <a:latin typeface="Arial" pitchFamily="34" charset="0"/>
                <a:ea typeface="Arial" pitchFamily="34" charset="-122"/>
                <a:cs typeface="Arial" pitchFamily="34" charset="-120"/>
              </a:rPr>
              <a:t>গেইট</a:t>
            </a:r>
            <a:endParaRPr lang="en-US" sz="1900" dirty="0"/>
          </a:p>
        </p:txBody>
      </p:sp>
      <p:pic>
        <p:nvPicPr>
          <p:cNvPr id="7" name="Image 1" descr="arrow-right"/>
          <p:cNvPicPr>
            <a:picLocks noChangeAspect="1"/>
          </p:cNvPicPr>
          <p:nvPr/>
        </p:nvPicPr>
        <p:blipFill>
          <a:blip r:embed="rId3"/>
          <a:srcRect/>
          <a:stretch/>
        </p:blipFill>
        <p:spPr>
          <a:xfrm>
            <a:off x="6726238" y="4771695"/>
            <a:ext cx="444500" cy="228600"/>
          </a:xfrm>
          <a:prstGeom prst="rect">
            <a:avLst/>
          </a:prstGeom>
        </p:spPr>
      </p:pic>
      <p:sp>
        <p:nvSpPr>
          <p:cNvPr id="8" name="Text 4"/>
          <p:cNvSpPr/>
          <p:nvPr/>
        </p:nvSpPr>
        <p:spPr>
          <a:xfrm>
            <a:off x="7297738" y="4666324"/>
            <a:ext cx="1042392" cy="439407"/>
          </a:xfrm>
          <a:prstGeom prst="roundRect">
            <a:avLst>
              <a:gd name="adj" fmla="val 17342"/>
            </a:avLst>
          </a:prstGeom>
          <a:solidFill>
            <a:srgbClr val="FFF6E0"/>
          </a:solidFill>
          <a:ln/>
        </p:spPr>
        <p:txBody>
          <a:bodyPr wrap="none" lIns="0" tIns="0" rIns="0" bIns="0" rtlCol="0" anchor="ctr">
            <a:normAutofit/>
          </a:bodyPr>
          <a:lstStyle/>
          <a:p>
            <a:pPr marL="0" indent="0" algn="ctr">
              <a:lnSpc>
                <a:spcPts val="2660"/>
              </a:lnSpc>
              <a:buNone/>
            </a:pPr>
            <a:r>
              <a:rPr lang="en-US" sz="1900" b="1" dirty="0">
                <a:solidFill>
                  <a:srgbClr val="23262B"/>
                </a:solidFill>
                <a:latin typeface="Arial" pitchFamily="34" charset="0"/>
                <a:ea typeface="Arial" pitchFamily="34" charset="-122"/>
                <a:cs typeface="Arial" pitchFamily="34" charset="-120"/>
              </a:rPr>
              <a:t>সার্কিট</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6E0"/>
        </a:solidFill>
        <a:effectLst/>
      </p:bgPr>
    </p:bg>
    <p:spTree>
      <p:nvGrpSpPr>
        <p:cNvPr id="1" name=""/>
        <p:cNvGrpSpPr/>
        <p:nvPr/>
      </p:nvGrpSpPr>
      <p:grpSpPr>
        <a:xfrm>
          <a:off x="0" y="0"/>
          <a:ext cx="0" cy="0"/>
          <a:chOff x="0" y="0"/>
          <a:chExt cx="0" cy="0"/>
        </a:xfrm>
      </p:grpSpPr>
      <p:sp>
        <p:nvSpPr>
          <p:cNvPr id="2" name="Shape 0"/>
          <p:cNvSpPr/>
          <p:nvPr/>
        </p:nvSpPr>
        <p:spPr>
          <a:xfrm>
            <a:off x="828675" y="727075"/>
            <a:ext cx="501650" cy="501650"/>
          </a:xfrm>
          <a:prstGeom prst="roundRect">
            <a:avLst>
              <a:gd name="adj" fmla="val 19620"/>
            </a:avLst>
          </a:prstGeom>
          <a:solidFill>
            <a:srgbClr val="FFC93C"/>
          </a:solidFill>
          <a:ln w="31750">
            <a:solidFill>
              <a:srgbClr val="23262B"/>
            </a:solidFill>
            <a:prstDash val="solid"/>
          </a:ln>
          <a:effectLst>
            <a:outerShdw dist="53882" dir="2700000" algn="bl" rotWithShape="0">
              <a:srgbClr val="23262B">
                <a:alpha val="100000"/>
              </a:srgbClr>
            </a:outerShdw>
          </a:effectLst>
        </p:spPr>
      </p:sp>
      <p:pic>
        <p:nvPicPr>
          <p:cNvPr id="3" name="Image 0" descr="Star"/>
          <p:cNvPicPr>
            <a:picLocks noChangeAspect="1"/>
          </p:cNvPicPr>
          <p:nvPr/>
        </p:nvPicPr>
        <p:blipFill>
          <a:blip r:embed="rId3"/>
          <a:srcRect/>
          <a:stretch/>
        </p:blipFill>
        <p:spPr>
          <a:xfrm>
            <a:off x="939800" y="838200"/>
            <a:ext cx="279400" cy="279400"/>
          </a:xfrm>
          <a:prstGeom prst="rect">
            <a:avLst/>
          </a:prstGeom>
        </p:spPr>
      </p:pic>
      <p:sp>
        <p:nvSpPr>
          <p:cNvPr id="4" name="Text 1"/>
          <p:cNvSpPr>
            <a:spLocks noGrp="1"/>
          </p:cNvSpPr>
          <p:nvPr>
            <p:ph type="title"/>
          </p:nvPr>
        </p:nvSpPr>
        <p:spPr>
          <a:xfrm>
            <a:off x="1473200" y="726415"/>
            <a:ext cx="2225596" cy="528307"/>
          </a:xfrm>
          <a:prstGeom prst="rect">
            <a:avLst/>
          </a:prstGeom>
          <a:noFill/>
          <a:ln/>
        </p:spPr>
        <p:txBody>
          <a:bodyPr wrap="square" lIns="0" tIns="0" rIns="0" bIns="0" rtlCol="0" anchor="t">
            <a:normAutofit/>
          </a:bodyPr>
          <a:lstStyle/>
          <a:p>
            <a:pPr marL="0" indent="0" algn="l">
              <a:lnSpc>
                <a:spcPts val="3960"/>
              </a:lnSpc>
              <a:buNone/>
            </a:pPr>
            <a:r>
              <a:rPr lang="en-US" sz="3300" b="1" i="0" dirty="0">
                <a:solidFill>
                  <a:srgbClr val="23262B"/>
                </a:solidFill>
                <a:latin typeface="Arial" pitchFamily="34" charset="0"/>
                <a:ea typeface="Arial" pitchFamily="34" charset="-122"/>
                <a:cs typeface="Arial" pitchFamily="34" charset="-120"/>
              </a:rPr>
              <a:t>শিখনফল</a:t>
            </a:r>
            <a:endParaRPr lang="en-US" sz="3300" dirty="0"/>
          </a:p>
        </p:txBody>
      </p:sp>
      <p:sp>
        <p:nvSpPr>
          <p:cNvPr id="5" name="Text 2"/>
          <p:cNvSpPr/>
          <p:nvPr/>
        </p:nvSpPr>
        <p:spPr>
          <a:xfrm>
            <a:off x="8842375" y="835689"/>
            <a:ext cx="3044190"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5A5D62"/>
                </a:solidFill>
                <a:latin typeface="Arial" pitchFamily="34" charset="0"/>
                <a:ea typeface="Arial" pitchFamily="34" charset="-122"/>
                <a:cs typeface="Arial" pitchFamily="34" charset="-120"/>
              </a:rPr>
              <a:t>এই পাঠ শেষে শিক্ষার্থীরা —</a:t>
            </a:r>
            <a:endParaRPr lang="en-US" sz="1600" dirty="0"/>
          </a:p>
        </p:txBody>
      </p:sp>
      <p:sp>
        <p:nvSpPr>
          <p:cNvPr id="6" name="Shape 3"/>
          <p:cNvSpPr/>
          <p:nvPr/>
        </p:nvSpPr>
        <p:spPr>
          <a:xfrm>
            <a:off x="828675" y="1688043"/>
            <a:ext cx="10534650" cy="814917"/>
          </a:xfrm>
          <a:prstGeom prst="roundRect">
            <a:avLst>
              <a:gd name="adj" fmla="val 15195"/>
            </a:avLst>
          </a:prstGeom>
          <a:solidFill>
            <a:srgbClr val="FFFFFF"/>
          </a:solidFill>
          <a:ln w="31750">
            <a:solidFill>
              <a:srgbClr val="23262B"/>
            </a:solidFill>
            <a:prstDash val="solid"/>
          </a:ln>
          <a:effectLst>
            <a:outerShdw dist="71842" dir="2700000" algn="bl" rotWithShape="0">
              <a:srgbClr val="FFC93C">
                <a:alpha val="100000"/>
              </a:srgbClr>
            </a:outerShdw>
          </a:effectLst>
        </p:spPr>
      </p:sp>
      <p:sp>
        <p:nvSpPr>
          <p:cNvPr id="7" name="Shape 4"/>
          <p:cNvSpPr/>
          <p:nvPr/>
        </p:nvSpPr>
        <p:spPr>
          <a:xfrm>
            <a:off x="1045633" y="1841500"/>
            <a:ext cx="508000" cy="508000"/>
          </a:xfrm>
          <a:prstGeom prst="roundRect">
            <a:avLst>
              <a:gd name="adj" fmla="val 20000"/>
            </a:avLst>
          </a:prstGeom>
          <a:solidFill>
            <a:srgbClr val="E4572E"/>
          </a:solidFill>
          <a:ln/>
        </p:spPr>
      </p:sp>
      <p:sp>
        <p:nvSpPr>
          <p:cNvPr id="8" name="Text 5"/>
          <p:cNvSpPr/>
          <p:nvPr/>
        </p:nvSpPr>
        <p:spPr>
          <a:xfrm>
            <a:off x="1020233" y="1841500"/>
            <a:ext cx="558800" cy="533400"/>
          </a:xfrm>
          <a:prstGeom prst="rect">
            <a:avLst/>
          </a:prstGeom>
          <a:noFill/>
          <a:ln/>
        </p:spPr>
        <p:txBody>
          <a:bodyPr wrap="square" lIns="0" tIns="0" rIns="0" bIns="0" rtlCol="0" anchor="t">
            <a:normAutofit/>
          </a:bodyPr>
          <a:lstStyle/>
          <a:p>
            <a:pPr marL="0" indent="0" algn="ctr">
              <a:lnSpc>
                <a:spcPts val="4209"/>
              </a:lnSpc>
              <a:buNone/>
            </a:pPr>
            <a:r>
              <a:rPr lang="en-US" sz="2300" b="1" dirty="0">
                <a:solidFill>
                  <a:srgbClr val="FFF6E0"/>
                </a:solidFill>
                <a:latin typeface="Arial" pitchFamily="34" charset="0"/>
                <a:ea typeface="Arial" pitchFamily="34" charset="-122"/>
                <a:cs typeface="Arial" pitchFamily="34" charset="-120"/>
              </a:rPr>
              <a:t>১</a:t>
            </a:r>
            <a:endParaRPr lang="en-US" sz="2300" dirty="0"/>
          </a:p>
        </p:txBody>
      </p:sp>
      <p:sp>
        <p:nvSpPr>
          <p:cNvPr id="9" name="Text 6"/>
          <p:cNvSpPr/>
          <p:nvPr/>
        </p:nvSpPr>
        <p:spPr>
          <a:xfrm>
            <a:off x="1731433" y="1917700"/>
            <a:ext cx="9697382"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Arial" pitchFamily="34" charset="0"/>
                <a:ea typeface="Arial" pitchFamily="34" charset="-122"/>
                <a:cs typeface="Arial" pitchFamily="34" charset="-120"/>
              </a:rPr>
              <a:t>লজিক ফাংশন থেকে সার্কিট তৈরির ধাপগুলো বলতে পারবে।</a:t>
            </a:r>
            <a:endParaRPr lang="en-US" sz="2000" dirty="0"/>
          </a:p>
        </p:txBody>
      </p:sp>
      <p:sp>
        <p:nvSpPr>
          <p:cNvPr id="10" name="Shape 7"/>
          <p:cNvSpPr/>
          <p:nvPr/>
        </p:nvSpPr>
        <p:spPr>
          <a:xfrm>
            <a:off x="828675" y="2687110"/>
            <a:ext cx="10534650" cy="814917"/>
          </a:xfrm>
          <a:prstGeom prst="roundRect">
            <a:avLst>
              <a:gd name="adj" fmla="val 15195"/>
            </a:avLst>
          </a:prstGeom>
          <a:solidFill>
            <a:srgbClr val="FFFFFF"/>
          </a:solidFill>
          <a:ln w="31750">
            <a:solidFill>
              <a:srgbClr val="23262B"/>
            </a:solidFill>
            <a:prstDash val="solid"/>
          </a:ln>
          <a:effectLst>
            <a:outerShdw dist="71842" dir="2700000" algn="bl" rotWithShape="0">
              <a:srgbClr val="FFC93C">
                <a:alpha val="100000"/>
              </a:srgbClr>
            </a:outerShdw>
          </a:effectLst>
        </p:spPr>
      </p:sp>
      <p:sp>
        <p:nvSpPr>
          <p:cNvPr id="11" name="Shape 8"/>
          <p:cNvSpPr/>
          <p:nvPr/>
        </p:nvSpPr>
        <p:spPr>
          <a:xfrm>
            <a:off x="1045633" y="2840568"/>
            <a:ext cx="508000" cy="508000"/>
          </a:xfrm>
          <a:prstGeom prst="roundRect">
            <a:avLst>
              <a:gd name="adj" fmla="val 20000"/>
            </a:avLst>
          </a:prstGeom>
          <a:solidFill>
            <a:srgbClr val="E4572E"/>
          </a:solidFill>
          <a:ln/>
        </p:spPr>
      </p:sp>
      <p:sp>
        <p:nvSpPr>
          <p:cNvPr id="12" name="Text 9"/>
          <p:cNvSpPr/>
          <p:nvPr/>
        </p:nvSpPr>
        <p:spPr>
          <a:xfrm>
            <a:off x="1020233" y="2840568"/>
            <a:ext cx="558800" cy="533400"/>
          </a:xfrm>
          <a:prstGeom prst="rect">
            <a:avLst/>
          </a:prstGeom>
          <a:noFill/>
          <a:ln/>
        </p:spPr>
        <p:txBody>
          <a:bodyPr wrap="square" lIns="0" tIns="0" rIns="0" bIns="0" rtlCol="0" anchor="t">
            <a:normAutofit/>
          </a:bodyPr>
          <a:lstStyle/>
          <a:p>
            <a:pPr marL="0" indent="0" algn="ctr">
              <a:lnSpc>
                <a:spcPts val="4209"/>
              </a:lnSpc>
              <a:buNone/>
            </a:pPr>
            <a:r>
              <a:rPr lang="en-US" sz="2300" b="1" dirty="0">
                <a:solidFill>
                  <a:srgbClr val="FFF6E0"/>
                </a:solidFill>
                <a:latin typeface="Arial" pitchFamily="34" charset="0"/>
                <a:ea typeface="Arial" pitchFamily="34" charset="-122"/>
                <a:cs typeface="Arial" pitchFamily="34" charset="-120"/>
              </a:rPr>
              <a:t>২</a:t>
            </a:r>
            <a:endParaRPr lang="en-US" sz="2300" dirty="0"/>
          </a:p>
        </p:txBody>
      </p:sp>
      <p:sp>
        <p:nvSpPr>
          <p:cNvPr id="13" name="Text 10"/>
          <p:cNvSpPr/>
          <p:nvPr/>
        </p:nvSpPr>
        <p:spPr>
          <a:xfrm>
            <a:off x="1731433" y="2916768"/>
            <a:ext cx="9697382"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Arial" pitchFamily="34" charset="0"/>
                <a:ea typeface="Arial" pitchFamily="34" charset="-122"/>
                <a:cs typeface="Arial" pitchFamily="34" charset="-120"/>
              </a:rPr>
              <a:t>কোন অপারেশনের জন্য কোন গেইট লাগে তা ব্যাখ্যা করতে পারবে।</a:t>
            </a:r>
            <a:endParaRPr lang="en-US" sz="2000" dirty="0"/>
          </a:p>
        </p:txBody>
      </p:sp>
      <p:sp>
        <p:nvSpPr>
          <p:cNvPr id="14" name="Shape 11"/>
          <p:cNvSpPr/>
          <p:nvPr/>
        </p:nvSpPr>
        <p:spPr>
          <a:xfrm>
            <a:off x="828675" y="3686175"/>
            <a:ext cx="10534650" cy="814917"/>
          </a:xfrm>
          <a:prstGeom prst="roundRect">
            <a:avLst>
              <a:gd name="adj" fmla="val 15195"/>
            </a:avLst>
          </a:prstGeom>
          <a:solidFill>
            <a:srgbClr val="FFFFFF"/>
          </a:solidFill>
          <a:ln w="31750">
            <a:solidFill>
              <a:srgbClr val="23262B"/>
            </a:solidFill>
            <a:prstDash val="solid"/>
          </a:ln>
          <a:effectLst>
            <a:outerShdw dist="71842" dir="2700000" algn="bl" rotWithShape="0">
              <a:srgbClr val="FFC93C">
                <a:alpha val="100000"/>
              </a:srgbClr>
            </a:outerShdw>
          </a:effectLst>
        </p:spPr>
      </p:sp>
      <p:sp>
        <p:nvSpPr>
          <p:cNvPr id="15" name="Shape 12"/>
          <p:cNvSpPr/>
          <p:nvPr/>
        </p:nvSpPr>
        <p:spPr>
          <a:xfrm>
            <a:off x="1045633" y="3839635"/>
            <a:ext cx="508000" cy="508000"/>
          </a:xfrm>
          <a:prstGeom prst="roundRect">
            <a:avLst>
              <a:gd name="adj" fmla="val 20000"/>
            </a:avLst>
          </a:prstGeom>
          <a:solidFill>
            <a:srgbClr val="E4572E"/>
          </a:solidFill>
          <a:ln/>
        </p:spPr>
      </p:sp>
      <p:sp>
        <p:nvSpPr>
          <p:cNvPr id="16" name="Text 13"/>
          <p:cNvSpPr/>
          <p:nvPr/>
        </p:nvSpPr>
        <p:spPr>
          <a:xfrm>
            <a:off x="1020233" y="3839635"/>
            <a:ext cx="558800" cy="533400"/>
          </a:xfrm>
          <a:prstGeom prst="rect">
            <a:avLst/>
          </a:prstGeom>
          <a:noFill/>
          <a:ln/>
        </p:spPr>
        <p:txBody>
          <a:bodyPr wrap="square" lIns="0" tIns="0" rIns="0" bIns="0" rtlCol="0" anchor="t">
            <a:normAutofit/>
          </a:bodyPr>
          <a:lstStyle/>
          <a:p>
            <a:pPr marL="0" indent="0" algn="ctr">
              <a:lnSpc>
                <a:spcPts val="4209"/>
              </a:lnSpc>
              <a:buNone/>
            </a:pPr>
            <a:r>
              <a:rPr lang="en-US" sz="2300" b="1" dirty="0">
                <a:solidFill>
                  <a:srgbClr val="FFF6E0"/>
                </a:solidFill>
                <a:latin typeface="Arial" pitchFamily="34" charset="0"/>
                <a:ea typeface="Arial" pitchFamily="34" charset="-122"/>
                <a:cs typeface="Arial" pitchFamily="34" charset="-120"/>
              </a:rPr>
              <a:t>৩</a:t>
            </a:r>
            <a:endParaRPr lang="en-US" sz="2300" dirty="0"/>
          </a:p>
        </p:txBody>
      </p:sp>
      <p:sp>
        <p:nvSpPr>
          <p:cNvPr id="17" name="Text 14"/>
          <p:cNvSpPr/>
          <p:nvPr/>
        </p:nvSpPr>
        <p:spPr>
          <a:xfrm>
            <a:off x="1731433" y="3915835"/>
            <a:ext cx="9697382"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Arial" pitchFamily="34" charset="0"/>
                <a:ea typeface="Arial" pitchFamily="34" charset="-122"/>
                <a:cs typeface="Arial" pitchFamily="34" charset="-120"/>
              </a:rPr>
              <a:t>লজিক ফাংশন থেকে লজিক্যাল সার্কিট অঙ্কন করতে পারবে।</a:t>
            </a:r>
            <a:endParaRPr lang="en-US" sz="2000" dirty="0"/>
          </a:p>
        </p:txBody>
      </p:sp>
      <p:sp>
        <p:nvSpPr>
          <p:cNvPr id="18" name="Shape 15"/>
          <p:cNvSpPr/>
          <p:nvPr/>
        </p:nvSpPr>
        <p:spPr>
          <a:xfrm>
            <a:off x="828675" y="4685243"/>
            <a:ext cx="10534650" cy="814917"/>
          </a:xfrm>
          <a:prstGeom prst="roundRect">
            <a:avLst>
              <a:gd name="adj" fmla="val 15195"/>
            </a:avLst>
          </a:prstGeom>
          <a:solidFill>
            <a:srgbClr val="23262B"/>
          </a:solidFill>
          <a:ln w="31750">
            <a:solidFill>
              <a:srgbClr val="23262B"/>
            </a:solidFill>
            <a:prstDash val="solid"/>
          </a:ln>
          <a:effectLst>
            <a:outerShdw dist="71842" dir="2700000" algn="bl" rotWithShape="0">
              <a:srgbClr val="E4572E">
                <a:alpha val="100000"/>
              </a:srgbClr>
            </a:outerShdw>
          </a:effectLst>
        </p:spPr>
      </p:sp>
      <p:sp>
        <p:nvSpPr>
          <p:cNvPr id="19" name="Shape 16"/>
          <p:cNvSpPr/>
          <p:nvPr/>
        </p:nvSpPr>
        <p:spPr>
          <a:xfrm>
            <a:off x="1045633" y="4838700"/>
            <a:ext cx="508000" cy="508000"/>
          </a:xfrm>
          <a:prstGeom prst="roundRect">
            <a:avLst>
              <a:gd name="adj" fmla="val 20000"/>
            </a:avLst>
          </a:prstGeom>
          <a:solidFill>
            <a:srgbClr val="FFC93C"/>
          </a:solidFill>
          <a:ln/>
        </p:spPr>
      </p:sp>
      <p:sp>
        <p:nvSpPr>
          <p:cNvPr id="20" name="Text 17"/>
          <p:cNvSpPr/>
          <p:nvPr/>
        </p:nvSpPr>
        <p:spPr>
          <a:xfrm>
            <a:off x="1020233" y="4838700"/>
            <a:ext cx="558800" cy="533400"/>
          </a:xfrm>
          <a:prstGeom prst="rect">
            <a:avLst/>
          </a:prstGeom>
          <a:noFill/>
          <a:ln/>
        </p:spPr>
        <p:txBody>
          <a:bodyPr wrap="square" lIns="0" tIns="0" rIns="0" bIns="0" rtlCol="0" anchor="t">
            <a:normAutofit/>
          </a:bodyPr>
          <a:lstStyle/>
          <a:p>
            <a:pPr marL="0" indent="0" algn="ctr">
              <a:lnSpc>
                <a:spcPts val="4209"/>
              </a:lnSpc>
              <a:buNone/>
            </a:pPr>
            <a:r>
              <a:rPr lang="en-US" sz="2300" b="1" dirty="0">
                <a:solidFill>
                  <a:srgbClr val="23262B"/>
                </a:solidFill>
                <a:latin typeface="Arial" pitchFamily="34" charset="0"/>
                <a:ea typeface="Arial" pitchFamily="34" charset="-122"/>
                <a:cs typeface="Arial" pitchFamily="34" charset="-120"/>
              </a:rPr>
              <a:t>৪</a:t>
            </a:r>
            <a:endParaRPr lang="en-US" sz="2300" dirty="0"/>
          </a:p>
        </p:txBody>
      </p:sp>
      <p:sp>
        <p:nvSpPr>
          <p:cNvPr id="21" name="Text 18"/>
          <p:cNvSpPr/>
          <p:nvPr/>
        </p:nvSpPr>
        <p:spPr>
          <a:xfrm>
            <a:off x="1731433" y="4914900"/>
            <a:ext cx="9697382"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FFF6E0"/>
                </a:solidFill>
                <a:latin typeface="Arial" pitchFamily="34" charset="0"/>
                <a:ea typeface="Arial" pitchFamily="34" charset="-122"/>
                <a:cs typeface="Arial" pitchFamily="34" charset="-120"/>
              </a:rPr>
              <a:t>প্রয়োজনীয় গেইটের সংখ্যা নির্ণয় ও সরলীকরণের প্রভাব বিশ্লেষণ করতে পারবে।</a:t>
            </a:r>
            <a:endParaRPr lang="en-US" sz="2000" dirty="0"/>
          </a:p>
        </p:txBody>
      </p:sp>
      <p:sp>
        <p:nvSpPr>
          <p:cNvPr id="22" name="Shape 19"/>
          <p:cNvSpPr/>
          <p:nvPr/>
        </p:nvSpPr>
        <p:spPr>
          <a:xfrm>
            <a:off x="0" y="6756400"/>
            <a:ext cx="12192000" cy="101600"/>
          </a:xfrm>
          <a:prstGeom prst="rect">
            <a:avLst/>
          </a:prstGeom>
          <a:solidFill>
            <a:srgbClr val="E4572E"/>
          </a:solidFill>
          <a:ln/>
        </p:spPr>
      </p:sp>
      <p:sp>
        <p:nvSpPr>
          <p:cNvPr id="23" name="Text 20"/>
          <p:cNvSpPr/>
          <p:nvPr/>
        </p:nvSpPr>
        <p:spPr>
          <a:xfrm>
            <a:off x="812800" y="6245889"/>
            <a:ext cx="588645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6B6E73"/>
                </a:solidFill>
                <a:latin typeface="Arial" pitchFamily="34" charset="0"/>
                <a:ea typeface="Arial" pitchFamily="34" charset="-122"/>
                <a:cs typeface="Arial" pitchFamily="34" charset="-120"/>
              </a:rPr>
              <a:t>লজিক ফাংশন → লজিক্যাল সার্কিট</a:t>
            </a:r>
            <a:endParaRPr lang="en-US" sz="1300" dirty="0"/>
          </a:p>
        </p:txBody>
      </p:sp>
      <p:sp>
        <p:nvSpPr>
          <p:cNvPr id="24" name="Text 21"/>
          <p:cNvSpPr/>
          <p:nvPr/>
        </p:nvSpPr>
        <p:spPr>
          <a:xfrm>
            <a:off x="7454900" y="6245889"/>
            <a:ext cx="3924300" cy="256514"/>
          </a:xfrm>
          <a:prstGeom prst="rect">
            <a:avLst/>
          </a:prstGeom>
          <a:noFill/>
          <a:ln/>
        </p:spPr>
        <p:txBody>
          <a:bodyPr wrap="square" lIns="0" tIns="0" rIns="0" bIns="0" rtlCol="0" anchor="t">
            <a:normAutofit/>
          </a:bodyPr>
          <a:lstStyle/>
          <a:p>
            <a:pPr marL="0" indent="0" algn="r">
              <a:lnSpc>
                <a:spcPts val="1820"/>
              </a:lnSpc>
              <a:buNone/>
            </a:pPr>
            <a:r>
              <a:rPr lang="en-US" sz="1300" b="1" dirty="0">
                <a:solidFill>
                  <a:srgbClr val="6B6E73"/>
                </a:solidFill>
                <a:latin typeface="Arial" pitchFamily="34" charset="0"/>
                <a:ea typeface="Arial" pitchFamily="34" charset="-122"/>
                <a:cs typeface="Arial" pitchFamily="34" charset="-120"/>
              </a:rPr>
              <a:t>তথ্য ও যোগাযোগ প্রযুক্তি</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6E0"/>
        </a:solidFill>
        <a:effectLst/>
      </p:bgPr>
    </p:bg>
    <p:spTree>
      <p:nvGrpSpPr>
        <p:cNvPr id="1" name=""/>
        <p:cNvGrpSpPr/>
        <p:nvPr/>
      </p:nvGrpSpPr>
      <p:grpSpPr>
        <a:xfrm>
          <a:off x="0" y="0"/>
          <a:ext cx="0" cy="0"/>
          <a:chOff x="0" y="0"/>
          <a:chExt cx="0" cy="0"/>
        </a:xfrm>
      </p:grpSpPr>
      <p:sp>
        <p:nvSpPr>
          <p:cNvPr id="2" name="Shape 0"/>
          <p:cNvSpPr/>
          <p:nvPr/>
        </p:nvSpPr>
        <p:spPr>
          <a:xfrm>
            <a:off x="828675" y="727075"/>
            <a:ext cx="501650" cy="501650"/>
          </a:xfrm>
          <a:prstGeom prst="roundRect">
            <a:avLst>
              <a:gd name="adj" fmla="val 19620"/>
            </a:avLst>
          </a:prstGeom>
          <a:solidFill>
            <a:srgbClr val="FFC93C"/>
          </a:solidFill>
          <a:ln w="31750">
            <a:solidFill>
              <a:srgbClr val="23262B"/>
            </a:solidFill>
            <a:prstDash val="solid"/>
          </a:ln>
          <a:effectLst>
            <a:outerShdw dist="53882" dir="2700000" algn="bl" rotWithShape="0">
              <a:srgbClr val="23262B">
                <a:alpha val="100000"/>
              </a:srgbClr>
            </a:outerShdw>
          </a:effectLst>
        </p:spPr>
      </p:sp>
      <p:pic>
        <p:nvPicPr>
          <p:cNvPr id="3" name="Image 0" descr="Wrench"/>
          <p:cNvPicPr>
            <a:picLocks noChangeAspect="1"/>
          </p:cNvPicPr>
          <p:nvPr/>
        </p:nvPicPr>
        <p:blipFill>
          <a:blip r:embed="rId3"/>
          <a:srcRect/>
          <a:stretch/>
        </p:blipFill>
        <p:spPr>
          <a:xfrm>
            <a:off x="939800" y="838200"/>
            <a:ext cx="279400" cy="279400"/>
          </a:xfrm>
          <a:prstGeom prst="rect">
            <a:avLst/>
          </a:prstGeom>
        </p:spPr>
      </p:pic>
      <p:sp>
        <p:nvSpPr>
          <p:cNvPr id="4" name="Text 1"/>
          <p:cNvSpPr>
            <a:spLocks noGrp="1"/>
          </p:cNvSpPr>
          <p:nvPr>
            <p:ph type="title"/>
          </p:nvPr>
        </p:nvSpPr>
        <p:spPr>
          <a:xfrm>
            <a:off x="1473200" y="726415"/>
            <a:ext cx="7312263" cy="528307"/>
          </a:xfrm>
          <a:prstGeom prst="rect">
            <a:avLst/>
          </a:prstGeom>
          <a:noFill/>
          <a:ln/>
        </p:spPr>
        <p:txBody>
          <a:bodyPr wrap="square" lIns="0" tIns="0" rIns="0" bIns="0" rtlCol="0" anchor="t">
            <a:normAutofit/>
          </a:bodyPr>
          <a:lstStyle/>
          <a:p>
            <a:pPr marL="0" indent="0" algn="l">
              <a:lnSpc>
                <a:spcPts val="3960"/>
              </a:lnSpc>
              <a:buNone/>
            </a:pPr>
            <a:r>
              <a:rPr lang="en-US" sz="3300" b="1" i="0" dirty="0">
                <a:solidFill>
                  <a:srgbClr val="23262B"/>
                </a:solidFill>
                <a:latin typeface="Arial" pitchFamily="34" charset="0"/>
                <a:ea typeface="Arial" pitchFamily="34" charset="-122"/>
                <a:cs typeface="Arial" pitchFamily="34" charset="-120"/>
              </a:rPr>
              <a:t>কোন অপারেশনে কোন গেইট?</a:t>
            </a:r>
            <a:endParaRPr lang="en-US" sz="3300" dirty="0"/>
          </a:p>
        </p:txBody>
      </p:sp>
      <p:sp>
        <p:nvSpPr>
          <p:cNvPr id="5" name="Text 2"/>
          <p:cNvSpPr/>
          <p:nvPr/>
        </p:nvSpPr>
        <p:spPr>
          <a:xfrm>
            <a:off x="10138437" y="815315"/>
            <a:ext cx="1240764" cy="325107"/>
          </a:xfrm>
          <a:custGeom>
            <a:avLst/>
            <a:gdLst/>
            <a:ahLst/>
            <a:cxnLst/>
            <a:rect l="l" t="t" r="r" b="b"/>
            <a:pathLst>
              <a:path w="1240764" h="325107">
                <a:moveTo>
                  <a:pt x="162553" y="0"/>
                </a:moveTo>
                <a:lnTo>
                  <a:pt x="1078210" y="0"/>
                </a:lnTo>
                <a:arcTo wR="162553" hR="162553" stAng="16200000" swAng="5400000"/>
                <a:lnTo>
                  <a:pt x="1240764" y="162553"/>
                </a:lnTo>
                <a:arcTo wR="162553" hR="162553" stAng="0" swAng="5400000"/>
                <a:lnTo>
                  <a:pt x="162553" y="325107"/>
                </a:lnTo>
                <a:arcTo wR="162553" hR="162553" stAng="5400000" swAng="5400000"/>
                <a:lnTo>
                  <a:pt x="0" y="162553"/>
                </a:lnTo>
                <a:arcTo wR="162553" hR="162553" stAng="10800000" swAng="5400000"/>
                <a:close/>
              </a:path>
            </a:pathLst>
          </a:custGeom>
          <a:solidFill>
            <a:srgbClr val="23262B"/>
          </a:solidFill>
          <a:ln/>
        </p:spPr>
        <p:txBody>
          <a:bodyPr wrap="none" lIns="0" tIns="0" rIns="0" bIns="0" rtlCol="0" anchor="ctr">
            <a:normAutofit/>
          </a:bodyPr>
          <a:lstStyle/>
          <a:p>
            <a:pPr marL="0" indent="0" algn="ctr">
              <a:lnSpc>
                <a:spcPts val="1960"/>
              </a:lnSpc>
              <a:buNone/>
            </a:pPr>
            <a:r>
              <a:rPr lang="en-US" sz="1400" b="1" dirty="0">
                <a:solidFill>
                  <a:srgbClr val="FFF6E0"/>
                </a:solidFill>
                <a:latin typeface="Arial" pitchFamily="34" charset="0"/>
                <a:ea typeface="Arial" pitchFamily="34" charset="-122"/>
                <a:cs typeface="Arial" pitchFamily="34" charset="-120"/>
              </a:rPr>
              <a:t>শিখনফল ২</a:t>
            </a:r>
            <a:endParaRPr lang="en-US" sz="1400" dirty="0"/>
          </a:p>
        </p:txBody>
      </p:sp>
      <p:sp>
        <p:nvSpPr>
          <p:cNvPr id="6" name="Shape 3"/>
          <p:cNvSpPr/>
          <p:nvPr/>
        </p:nvSpPr>
        <p:spPr>
          <a:xfrm>
            <a:off x="828675" y="1450975"/>
            <a:ext cx="3363383" cy="4273550"/>
          </a:xfrm>
          <a:prstGeom prst="roundRect">
            <a:avLst>
              <a:gd name="adj" fmla="val 4437"/>
            </a:avLst>
          </a:prstGeom>
          <a:solidFill>
            <a:srgbClr val="FFFFFF"/>
          </a:solidFill>
          <a:ln w="31750">
            <a:solidFill>
              <a:srgbClr val="23262B"/>
            </a:solidFill>
            <a:prstDash val="solid"/>
          </a:ln>
          <a:effectLst>
            <a:outerShdw dist="89803" dir="2700000" algn="bl" rotWithShape="0">
              <a:srgbClr val="FFC93C">
                <a:alpha val="100000"/>
              </a:srgbClr>
            </a:outerShdw>
          </a:effectLst>
        </p:spPr>
      </p:sp>
      <p:sp>
        <p:nvSpPr>
          <p:cNvPr id="7" name="Text 4"/>
          <p:cNvSpPr/>
          <p:nvPr/>
        </p:nvSpPr>
        <p:spPr>
          <a:xfrm>
            <a:off x="1687248" y="2085975"/>
            <a:ext cx="1646238" cy="528307"/>
          </a:xfrm>
          <a:prstGeom prst="rect">
            <a:avLst/>
          </a:prstGeom>
          <a:noFill/>
          <a:ln/>
        </p:spPr>
        <p:txBody>
          <a:bodyPr wrap="square" lIns="0" tIns="0" rIns="0" bIns="0" rtlCol="0" anchor="t">
            <a:normAutofit/>
          </a:bodyPr>
          <a:lstStyle/>
          <a:p>
            <a:pPr marL="0" indent="0" algn="ctr">
              <a:lnSpc>
                <a:spcPts val="3960"/>
              </a:lnSpc>
              <a:buNone/>
            </a:pPr>
            <a:r>
              <a:rPr lang="en-US" sz="3600" b="1" dirty="0">
                <a:solidFill>
                  <a:srgbClr val="23262B"/>
                </a:solidFill>
                <a:latin typeface="Courier New" pitchFamily="49" charset="0"/>
                <a:ea typeface="Courier New" pitchFamily="49" charset="-122"/>
                <a:cs typeface="Courier New" pitchFamily="49" charset="-120"/>
              </a:rPr>
              <a:t>A · B</a:t>
            </a:r>
            <a:endParaRPr lang="en-US" sz="3600" dirty="0"/>
          </a:p>
        </p:txBody>
      </p:sp>
      <p:sp>
        <p:nvSpPr>
          <p:cNvPr id="8" name="Text 5"/>
          <p:cNvSpPr/>
          <p:nvPr/>
        </p:nvSpPr>
        <p:spPr>
          <a:xfrm>
            <a:off x="2299150" y="2665084"/>
            <a:ext cx="422434" cy="309827"/>
          </a:xfrm>
          <a:prstGeom prst="rect">
            <a:avLst/>
          </a:prstGeom>
          <a:noFill/>
          <a:ln/>
        </p:spPr>
        <p:txBody>
          <a:bodyPr wrap="square" lIns="0" tIns="0" rIns="0" bIns="0" rtlCol="0" anchor="t">
            <a:normAutofit/>
          </a:bodyPr>
          <a:lstStyle/>
          <a:p>
            <a:pPr marL="0" indent="0" algn="ctr">
              <a:lnSpc>
                <a:spcPts val="2240"/>
              </a:lnSpc>
              <a:buNone/>
            </a:pPr>
            <a:r>
              <a:rPr lang="en-US" sz="1600" b="1" dirty="0">
                <a:solidFill>
                  <a:srgbClr val="5A5D62"/>
                </a:solidFill>
                <a:latin typeface="Arial" pitchFamily="34" charset="0"/>
                <a:ea typeface="Arial" pitchFamily="34" charset="-122"/>
                <a:cs typeface="Arial" pitchFamily="34" charset="-120"/>
              </a:rPr>
              <a:t>গুণ</a:t>
            </a:r>
            <a:endParaRPr lang="en-US" sz="1600" dirty="0"/>
          </a:p>
        </p:txBody>
      </p:sp>
      <p:pic>
        <p:nvPicPr>
          <p:cNvPr id="9" name="Image 1" descr="arrow-down"/>
          <p:cNvPicPr>
            <a:picLocks noChangeAspect="1"/>
          </p:cNvPicPr>
          <p:nvPr/>
        </p:nvPicPr>
        <p:blipFill>
          <a:blip r:embed="rId4"/>
          <a:srcRect/>
          <a:stretch/>
        </p:blipFill>
        <p:spPr>
          <a:xfrm>
            <a:off x="2370667" y="3025710"/>
            <a:ext cx="279400" cy="406400"/>
          </a:xfrm>
          <a:prstGeom prst="rect">
            <a:avLst/>
          </a:prstGeom>
        </p:spPr>
      </p:pic>
      <p:pic>
        <p:nvPicPr>
          <p:cNvPr id="10" name="Image 2" descr="AND গেইট"/>
          <p:cNvPicPr>
            <a:picLocks noChangeAspect="1"/>
          </p:cNvPicPr>
          <p:nvPr/>
        </p:nvPicPr>
        <p:blipFill>
          <a:blip r:embed="rId5"/>
          <a:srcRect/>
          <a:stretch/>
        </p:blipFill>
        <p:spPr>
          <a:xfrm>
            <a:off x="1557867" y="3508310"/>
            <a:ext cx="1905000" cy="1060450"/>
          </a:xfrm>
          <a:prstGeom prst="rect">
            <a:avLst/>
          </a:prstGeom>
        </p:spPr>
      </p:pic>
      <p:sp>
        <p:nvSpPr>
          <p:cNvPr id="11" name="Text 6"/>
          <p:cNvSpPr/>
          <p:nvPr/>
        </p:nvSpPr>
        <p:spPr>
          <a:xfrm>
            <a:off x="1491198" y="4644960"/>
            <a:ext cx="2038271" cy="469900"/>
          </a:xfrm>
          <a:prstGeom prst="rect">
            <a:avLst/>
          </a:prstGeom>
          <a:noFill/>
          <a:ln/>
        </p:spPr>
        <p:txBody>
          <a:bodyPr wrap="square" lIns="0" tIns="0" rIns="0" bIns="0" rtlCol="0" anchor="t">
            <a:normAutofit/>
          </a:bodyPr>
          <a:lstStyle/>
          <a:p>
            <a:pPr marL="0" indent="0" algn="ctr">
              <a:lnSpc>
                <a:spcPts val="3500"/>
              </a:lnSpc>
              <a:buNone/>
            </a:pPr>
            <a:r>
              <a:rPr lang="en-US" sz="2500" b="1" dirty="0">
                <a:solidFill>
                  <a:srgbClr val="E4572E"/>
                </a:solidFill>
                <a:latin typeface="Arial" pitchFamily="34" charset="0"/>
                <a:ea typeface="Arial" pitchFamily="34" charset="-122"/>
                <a:cs typeface="Arial" pitchFamily="34" charset="-120"/>
              </a:rPr>
              <a:t>AND গেইট</a:t>
            </a:r>
            <a:endParaRPr lang="en-US" sz="2500" dirty="0"/>
          </a:p>
        </p:txBody>
      </p:sp>
      <p:sp>
        <p:nvSpPr>
          <p:cNvPr id="12" name="Shape 7"/>
          <p:cNvSpPr/>
          <p:nvPr/>
        </p:nvSpPr>
        <p:spPr>
          <a:xfrm>
            <a:off x="4414308" y="1450975"/>
            <a:ext cx="3363383" cy="4273550"/>
          </a:xfrm>
          <a:prstGeom prst="roundRect">
            <a:avLst>
              <a:gd name="adj" fmla="val 4437"/>
            </a:avLst>
          </a:prstGeom>
          <a:solidFill>
            <a:srgbClr val="FFFFFF"/>
          </a:solidFill>
          <a:ln w="31750">
            <a:solidFill>
              <a:srgbClr val="23262B"/>
            </a:solidFill>
            <a:prstDash val="solid"/>
          </a:ln>
          <a:effectLst>
            <a:outerShdw dist="89803" dir="2700000" algn="bl" rotWithShape="0">
              <a:srgbClr val="FFC93C">
                <a:alpha val="100000"/>
              </a:srgbClr>
            </a:outerShdw>
          </a:effectLst>
        </p:spPr>
      </p:sp>
      <p:sp>
        <p:nvSpPr>
          <p:cNvPr id="13" name="Text 8"/>
          <p:cNvSpPr/>
          <p:nvPr/>
        </p:nvSpPr>
        <p:spPr>
          <a:xfrm>
            <a:off x="5272881" y="2085975"/>
            <a:ext cx="1646238" cy="528307"/>
          </a:xfrm>
          <a:prstGeom prst="rect">
            <a:avLst/>
          </a:prstGeom>
          <a:noFill/>
          <a:ln/>
        </p:spPr>
        <p:txBody>
          <a:bodyPr wrap="square" lIns="0" tIns="0" rIns="0" bIns="0" rtlCol="0" anchor="t">
            <a:normAutofit/>
          </a:bodyPr>
          <a:lstStyle/>
          <a:p>
            <a:pPr marL="0" indent="0" algn="ctr">
              <a:lnSpc>
                <a:spcPts val="3960"/>
              </a:lnSpc>
              <a:buNone/>
            </a:pPr>
            <a:r>
              <a:rPr lang="en-US" sz="3600" b="1" dirty="0">
                <a:solidFill>
                  <a:srgbClr val="23262B"/>
                </a:solidFill>
                <a:latin typeface="Courier New" pitchFamily="49" charset="0"/>
                <a:ea typeface="Courier New" pitchFamily="49" charset="-122"/>
                <a:cs typeface="Courier New" pitchFamily="49" charset="-120"/>
              </a:rPr>
              <a:t>A + B</a:t>
            </a:r>
            <a:endParaRPr lang="en-US" sz="3600" dirty="0"/>
          </a:p>
        </p:txBody>
      </p:sp>
      <p:sp>
        <p:nvSpPr>
          <p:cNvPr id="14" name="Text 9"/>
          <p:cNvSpPr/>
          <p:nvPr/>
        </p:nvSpPr>
        <p:spPr>
          <a:xfrm>
            <a:off x="5814536" y="2665084"/>
            <a:ext cx="562928" cy="309827"/>
          </a:xfrm>
          <a:prstGeom prst="rect">
            <a:avLst/>
          </a:prstGeom>
          <a:noFill/>
          <a:ln/>
        </p:spPr>
        <p:txBody>
          <a:bodyPr wrap="square" lIns="0" tIns="0" rIns="0" bIns="0" rtlCol="0" anchor="t">
            <a:normAutofit/>
          </a:bodyPr>
          <a:lstStyle/>
          <a:p>
            <a:pPr marL="0" indent="0" algn="ctr">
              <a:lnSpc>
                <a:spcPts val="2240"/>
              </a:lnSpc>
              <a:buNone/>
            </a:pPr>
            <a:r>
              <a:rPr lang="en-US" sz="1600" b="1" dirty="0">
                <a:solidFill>
                  <a:srgbClr val="5A5D62"/>
                </a:solidFill>
                <a:latin typeface="Arial" pitchFamily="34" charset="0"/>
                <a:ea typeface="Arial" pitchFamily="34" charset="-122"/>
                <a:cs typeface="Arial" pitchFamily="34" charset="-120"/>
              </a:rPr>
              <a:t>যোগ</a:t>
            </a:r>
            <a:endParaRPr lang="en-US" sz="1600" dirty="0"/>
          </a:p>
        </p:txBody>
      </p:sp>
      <p:pic>
        <p:nvPicPr>
          <p:cNvPr id="15" name="Image 3" descr="arrow-down"/>
          <p:cNvPicPr>
            <a:picLocks noChangeAspect="1"/>
          </p:cNvPicPr>
          <p:nvPr/>
        </p:nvPicPr>
        <p:blipFill>
          <a:blip r:embed="rId4"/>
          <a:srcRect/>
          <a:stretch/>
        </p:blipFill>
        <p:spPr>
          <a:xfrm>
            <a:off x="5956300" y="3025710"/>
            <a:ext cx="279400" cy="406400"/>
          </a:xfrm>
          <a:prstGeom prst="rect">
            <a:avLst/>
          </a:prstGeom>
        </p:spPr>
      </p:pic>
      <p:pic>
        <p:nvPicPr>
          <p:cNvPr id="16" name="Image 4" descr="OR গেইট"/>
          <p:cNvPicPr>
            <a:picLocks noChangeAspect="1"/>
          </p:cNvPicPr>
          <p:nvPr/>
        </p:nvPicPr>
        <p:blipFill>
          <a:blip r:embed="rId6"/>
          <a:srcRect/>
          <a:stretch/>
        </p:blipFill>
        <p:spPr>
          <a:xfrm>
            <a:off x="5143500" y="3508310"/>
            <a:ext cx="1905000" cy="1060450"/>
          </a:xfrm>
          <a:prstGeom prst="rect">
            <a:avLst/>
          </a:prstGeom>
        </p:spPr>
      </p:pic>
      <p:sp>
        <p:nvSpPr>
          <p:cNvPr id="17" name="Text 10"/>
          <p:cNvSpPr/>
          <p:nvPr/>
        </p:nvSpPr>
        <p:spPr>
          <a:xfrm>
            <a:off x="5225025" y="4644960"/>
            <a:ext cx="1741884" cy="469900"/>
          </a:xfrm>
          <a:prstGeom prst="rect">
            <a:avLst/>
          </a:prstGeom>
          <a:noFill/>
          <a:ln/>
        </p:spPr>
        <p:txBody>
          <a:bodyPr wrap="square" lIns="0" tIns="0" rIns="0" bIns="0" rtlCol="0" anchor="t">
            <a:normAutofit/>
          </a:bodyPr>
          <a:lstStyle/>
          <a:p>
            <a:pPr marL="0" indent="0" algn="ctr">
              <a:lnSpc>
                <a:spcPts val="3500"/>
              </a:lnSpc>
              <a:buNone/>
            </a:pPr>
            <a:r>
              <a:rPr lang="en-US" sz="2500" b="1" dirty="0">
                <a:solidFill>
                  <a:srgbClr val="E4572E"/>
                </a:solidFill>
                <a:latin typeface="Arial" pitchFamily="34" charset="0"/>
                <a:ea typeface="Arial" pitchFamily="34" charset="-122"/>
                <a:cs typeface="Arial" pitchFamily="34" charset="-120"/>
              </a:rPr>
              <a:t>OR গেইট</a:t>
            </a:r>
            <a:endParaRPr lang="en-US" sz="2500" dirty="0"/>
          </a:p>
        </p:txBody>
      </p:sp>
      <p:sp>
        <p:nvSpPr>
          <p:cNvPr id="18" name="Shape 11"/>
          <p:cNvSpPr/>
          <p:nvPr/>
        </p:nvSpPr>
        <p:spPr>
          <a:xfrm>
            <a:off x="7999942" y="1450975"/>
            <a:ext cx="3363383" cy="4273550"/>
          </a:xfrm>
          <a:prstGeom prst="roundRect">
            <a:avLst>
              <a:gd name="adj" fmla="val 4437"/>
            </a:avLst>
          </a:prstGeom>
          <a:solidFill>
            <a:srgbClr val="23262B"/>
          </a:solidFill>
          <a:ln w="31750">
            <a:solidFill>
              <a:srgbClr val="23262B"/>
            </a:solidFill>
            <a:prstDash val="solid"/>
          </a:ln>
          <a:effectLst>
            <a:outerShdw dist="89803" dir="2700000" algn="bl" rotWithShape="0">
              <a:srgbClr val="E4572E">
                <a:alpha val="100000"/>
              </a:srgbClr>
            </a:outerShdw>
          </a:effectLst>
        </p:spPr>
      </p:sp>
      <p:sp>
        <p:nvSpPr>
          <p:cNvPr id="19" name="Text 12"/>
          <p:cNvSpPr/>
          <p:nvPr/>
        </p:nvSpPr>
        <p:spPr>
          <a:xfrm>
            <a:off x="9352386" y="2085975"/>
            <a:ext cx="658495" cy="528307"/>
          </a:xfrm>
          <a:prstGeom prst="rect">
            <a:avLst/>
          </a:prstGeom>
          <a:noFill/>
          <a:ln/>
        </p:spPr>
        <p:txBody>
          <a:bodyPr wrap="square" lIns="0" tIns="0" rIns="0" bIns="0" rtlCol="0" anchor="t">
            <a:normAutofit/>
          </a:bodyPr>
          <a:lstStyle/>
          <a:p>
            <a:pPr marL="0" indent="0" algn="ctr">
              <a:lnSpc>
                <a:spcPts val="3960"/>
              </a:lnSpc>
              <a:buNone/>
            </a:pPr>
            <a:r>
              <a:rPr lang="en-US" sz="3600" b="1" dirty="0">
                <a:solidFill>
                  <a:srgbClr val="FFF6E0"/>
                </a:solidFill>
                <a:latin typeface="Courier New" pitchFamily="49" charset="0"/>
                <a:ea typeface="Courier New" pitchFamily="49" charset="-122"/>
                <a:cs typeface="Courier New" pitchFamily="49" charset="-120"/>
              </a:rPr>
              <a:t>A′</a:t>
            </a:r>
            <a:endParaRPr lang="en-US" sz="3600" dirty="0"/>
          </a:p>
        </p:txBody>
      </p:sp>
      <p:sp>
        <p:nvSpPr>
          <p:cNvPr id="20" name="Text 13"/>
          <p:cNvSpPr/>
          <p:nvPr/>
        </p:nvSpPr>
        <p:spPr>
          <a:xfrm>
            <a:off x="9375888" y="2665084"/>
            <a:ext cx="611426" cy="309827"/>
          </a:xfrm>
          <a:prstGeom prst="rect">
            <a:avLst/>
          </a:prstGeom>
          <a:noFill/>
          <a:ln/>
        </p:spPr>
        <p:txBody>
          <a:bodyPr wrap="square" lIns="0" tIns="0" rIns="0" bIns="0" rtlCol="0" anchor="t">
            <a:normAutofit/>
          </a:bodyPr>
          <a:lstStyle/>
          <a:p>
            <a:pPr marL="0" indent="0" algn="ctr">
              <a:lnSpc>
                <a:spcPts val="2240"/>
              </a:lnSpc>
              <a:buNone/>
            </a:pPr>
            <a:r>
              <a:rPr lang="en-US" sz="1600" b="1" dirty="0">
                <a:solidFill>
                  <a:srgbClr val="C9CCD1"/>
                </a:solidFill>
                <a:latin typeface="Arial" pitchFamily="34" charset="0"/>
                <a:ea typeface="Arial" pitchFamily="34" charset="-122"/>
                <a:cs typeface="Arial" pitchFamily="34" charset="-120"/>
              </a:rPr>
              <a:t>পূরক</a:t>
            </a:r>
            <a:endParaRPr lang="en-US" sz="1600" dirty="0"/>
          </a:p>
        </p:txBody>
      </p:sp>
      <p:pic>
        <p:nvPicPr>
          <p:cNvPr id="21" name="Image 5" descr="arrow-down"/>
          <p:cNvPicPr>
            <a:picLocks noChangeAspect="1"/>
          </p:cNvPicPr>
          <p:nvPr/>
        </p:nvPicPr>
        <p:blipFill>
          <a:blip r:embed="rId7"/>
          <a:srcRect/>
          <a:stretch/>
        </p:blipFill>
        <p:spPr>
          <a:xfrm>
            <a:off x="9541934" y="3025710"/>
            <a:ext cx="279400" cy="406400"/>
          </a:xfrm>
          <a:prstGeom prst="rect">
            <a:avLst/>
          </a:prstGeom>
        </p:spPr>
      </p:pic>
      <p:pic>
        <p:nvPicPr>
          <p:cNvPr id="22" name="Image 6" descr="NOT গেইট"/>
          <p:cNvPicPr>
            <a:picLocks noChangeAspect="1"/>
          </p:cNvPicPr>
          <p:nvPr/>
        </p:nvPicPr>
        <p:blipFill>
          <a:blip r:embed="rId8"/>
          <a:srcRect/>
          <a:stretch/>
        </p:blipFill>
        <p:spPr>
          <a:xfrm>
            <a:off x="8729134" y="3508310"/>
            <a:ext cx="1905000" cy="1060450"/>
          </a:xfrm>
          <a:prstGeom prst="rect">
            <a:avLst/>
          </a:prstGeom>
        </p:spPr>
      </p:pic>
      <p:sp>
        <p:nvSpPr>
          <p:cNvPr id="23" name="Text 14"/>
          <p:cNvSpPr/>
          <p:nvPr/>
        </p:nvSpPr>
        <p:spPr>
          <a:xfrm>
            <a:off x="8667539" y="4644960"/>
            <a:ext cx="2028190" cy="469900"/>
          </a:xfrm>
          <a:prstGeom prst="rect">
            <a:avLst/>
          </a:prstGeom>
          <a:noFill/>
          <a:ln/>
        </p:spPr>
        <p:txBody>
          <a:bodyPr wrap="square" lIns="0" tIns="0" rIns="0" bIns="0" rtlCol="0" anchor="t">
            <a:normAutofit/>
          </a:bodyPr>
          <a:lstStyle/>
          <a:p>
            <a:pPr marL="0" indent="0" algn="ctr">
              <a:lnSpc>
                <a:spcPts val="3500"/>
              </a:lnSpc>
              <a:buNone/>
            </a:pPr>
            <a:r>
              <a:rPr lang="en-US" sz="2500" b="1" dirty="0">
                <a:solidFill>
                  <a:srgbClr val="FFC93C"/>
                </a:solidFill>
                <a:latin typeface="Arial" pitchFamily="34" charset="0"/>
                <a:ea typeface="Arial" pitchFamily="34" charset="-122"/>
                <a:cs typeface="Arial" pitchFamily="34" charset="-120"/>
              </a:rPr>
              <a:t>NOT গেইট</a:t>
            </a:r>
            <a:endParaRPr lang="en-US" sz="2500" dirty="0"/>
          </a:p>
        </p:txBody>
      </p:sp>
      <p:sp>
        <p:nvSpPr>
          <p:cNvPr id="24" name="Shape 15"/>
          <p:cNvSpPr/>
          <p:nvPr/>
        </p:nvSpPr>
        <p:spPr>
          <a:xfrm>
            <a:off x="0" y="6756400"/>
            <a:ext cx="12192000" cy="101600"/>
          </a:xfrm>
          <a:prstGeom prst="rect">
            <a:avLst/>
          </a:prstGeom>
          <a:solidFill>
            <a:srgbClr val="E4572E"/>
          </a:solidFill>
          <a:ln/>
        </p:spPr>
      </p:sp>
      <p:sp>
        <p:nvSpPr>
          <p:cNvPr id="25" name="Text 16"/>
          <p:cNvSpPr/>
          <p:nvPr/>
        </p:nvSpPr>
        <p:spPr>
          <a:xfrm>
            <a:off x="812800" y="6245889"/>
            <a:ext cx="588645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6B6E73"/>
                </a:solidFill>
                <a:latin typeface="Arial" pitchFamily="34" charset="0"/>
                <a:ea typeface="Arial" pitchFamily="34" charset="-122"/>
                <a:cs typeface="Arial" pitchFamily="34" charset="-120"/>
              </a:rPr>
              <a:t>লজিক ফাংশন → লজিক্যাল সার্কিট</a:t>
            </a:r>
            <a:endParaRPr lang="en-US" sz="1300" dirty="0"/>
          </a:p>
        </p:txBody>
      </p:sp>
      <p:sp>
        <p:nvSpPr>
          <p:cNvPr id="26" name="Text 17"/>
          <p:cNvSpPr/>
          <p:nvPr/>
        </p:nvSpPr>
        <p:spPr>
          <a:xfrm>
            <a:off x="7454900" y="6245889"/>
            <a:ext cx="3924300" cy="256514"/>
          </a:xfrm>
          <a:prstGeom prst="rect">
            <a:avLst/>
          </a:prstGeom>
          <a:noFill/>
          <a:ln/>
        </p:spPr>
        <p:txBody>
          <a:bodyPr wrap="square" lIns="0" tIns="0" rIns="0" bIns="0" rtlCol="0" anchor="t">
            <a:normAutofit/>
          </a:bodyPr>
          <a:lstStyle/>
          <a:p>
            <a:pPr marL="0" indent="0" algn="r">
              <a:lnSpc>
                <a:spcPts val="1820"/>
              </a:lnSpc>
              <a:buNone/>
            </a:pPr>
            <a:r>
              <a:rPr lang="en-US" sz="1300" b="1" dirty="0">
                <a:solidFill>
                  <a:srgbClr val="6B6E73"/>
                </a:solidFill>
                <a:latin typeface="Arial" pitchFamily="34" charset="0"/>
                <a:ea typeface="Arial" pitchFamily="34" charset="-122"/>
                <a:cs typeface="Arial" pitchFamily="34" charset="-120"/>
              </a:rPr>
              <a:t>তথ্য ও যোগাযোগ প্রযুক্তি</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6E0"/>
        </a:solidFill>
        <a:effectLst/>
      </p:bgPr>
    </p:bg>
    <p:spTree>
      <p:nvGrpSpPr>
        <p:cNvPr id="1" name=""/>
        <p:cNvGrpSpPr/>
        <p:nvPr/>
      </p:nvGrpSpPr>
      <p:grpSpPr>
        <a:xfrm>
          <a:off x="0" y="0"/>
          <a:ext cx="0" cy="0"/>
          <a:chOff x="0" y="0"/>
          <a:chExt cx="0" cy="0"/>
        </a:xfrm>
      </p:grpSpPr>
      <p:sp>
        <p:nvSpPr>
          <p:cNvPr id="2" name="Shape 0"/>
          <p:cNvSpPr/>
          <p:nvPr/>
        </p:nvSpPr>
        <p:spPr>
          <a:xfrm>
            <a:off x="828675" y="727075"/>
            <a:ext cx="501650" cy="501650"/>
          </a:xfrm>
          <a:prstGeom prst="roundRect">
            <a:avLst>
              <a:gd name="adj" fmla="val 19620"/>
            </a:avLst>
          </a:prstGeom>
          <a:solidFill>
            <a:srgbClr val="FFC93C"/>
          </a:solidFill>
          <a:ln w="31750">
            <a:solidFill>
              <a:srgbClr val="23262B"/>
            </a:solidFill>
            <a:prstDash val="solid"/>
          </a:ln>
          <a:effectLst>
            <a:outerShdw dist="53882" dir="2700000" algn="bl" rotWithShape="0">
              <a:srgbClr val="23262B">
                <a:alpha val="100000"/>
              </a:srgbClr>
            </a:outerShdw>
          </a:effectLst>
        </p:spPr>
      </p:sp>
      <p:pic>
        <p:nvPicPr>
          <p:cNvPr id="3" name="Image 0" descr="Wrench"/>
          <p:cNvPicPr>
            <a:picLocks noChangeAspect="1"/>
          </p:cNvPicPr>
          <p:nvPr/>
        </p:nvPicPr>
        <p:blipFill>
          <a:blip r:embed="rId3"/>
          <a:srcRect/>
          <a:stretch/>
        </p:blipFill>
        <p:spPr>
          <a:xfrm>
            <a:off x="939800" y="838200"/>
            <a:ext cx="279400" cy="279400"/>
          </a:xfrm>
          <a:prstGeom prst="rect">
            <a:avLst/>
          </a:prstGeom>
        </p:spPr>
      </p:pic>
      <p:sp>
        <p:nvSpPr>
          <p:cNvPr id="4" name="Text 1"/>
          <p:cNvSpPr>
            <a:spLocks noGrp="1"/>
          </p:cNvSpPr>
          <p:nvPr>
            <p:ph type="title"/>
          </p:nvPr>
        </p:nvSpPr>
        <p:spPr>
          <a:xfrm>
            <a:off x="1473200" y="726415"/>
            <a:ext cx="4582795" cy="528307"/>
          </a:xfrm>
          <a:prstGeom prst="rect">
            <a:avLst/>
          </a:prstGeom>
          <a:noFill/>
          <a:ln/>
        </p:spPr>
        <p:txBody>
          <a:bodyPr wrap="square" lIns="0" tIns="0" rIns="0" bIns="0" rtlCol="0" anchor="t">
            <a:normAutofit/>
          </a:bodyPr>
          <a:lstStyle/>
          <a:p>
            <a:pPr marL="0" indent="0" algn="l">
              <a:lnSpc>
                <a:spcPts val="3960"/>
              </a:lnSpc>
              <a:buNone/>
            </a:pPr>
            <a:r>
              <a:rPr lang="en-US" sz="3300" b="1" i="0" dirty="0">
                <a:solidFill>
                  <a:srgbClr val="23262B"/>
                </a:solidFill>
                <a:latin typeface="Arial" pitchFamily="34" charset="0"/>
                <a:ea typeface="Arial" pitchFamily="34" charset="-122"/>
                <a:cs typeface="Arial" pitchFamily="34" charset="-120"/>
              </a:rPr>
              <a:t>রূপান্তরের পাঁচ ধাপ</a:t>
            </a:r>
            <a:endParaRPr lang="en-US" sz="3300" dirty="0"/>
          </a:p>
        </p:txBody>
      </p:sp>
      <p:sp>
        <p:nvSpPr>
          <p:cNvPr id="5" name="Text 2"/>
          <p:cNvSpPr/>
          <p:nvPr/>
        </p:nvSpPr>
        <p:spPr>
          <a:xfrm>
            <a:off x="10169261" y="815315"/>
            <a:ext cx="1209940" cy="325107"/>
          </a:xfrm>
          <a:custGeom>
            <a:avLst/>
            <a:gdLst/>
            <a:ahLst/>
            <a:cxnLst/>
            <a:rect l="l" t="t" r="r" b="b"/>
            <a:pathLst>
              <a:path w="1209940" h="325107">
                <a:moveTo>
                  <a:pt x="162553" y="0"/>
                </a:moveTo>
                <a:lnTo>
                  <a:pt x="1047386" y="0"/>
                </a:lnTo>
                <a:arcTo wR="162553" hR="162553" stAng="16200000" swAng="5400000"/>
                <a:lnTo>
                  <a:pt x="1209940" y="162553"/>
                </a:lnTo>
                <a:arcTo wR="162553" hR="162553" stAng="0" swAng="5400000"/>
                <a:lnTo>
                  <a:pt x="162553" y="325107"/>
                </a:lnTo>
                <a:arcTo wR="162553" hR="162553" stAng="5400000" swAng="5400000"/>
                <a:lnTo>
                  <a:pt x="0" y="162553"/>
                </a:lnTo>
                <a:arcTo wR="162553" hR="162553" stAng="10800000" swAng="5400000"/>
                <a:close/>
              </a:path>
            </a:pathLst>
          </a:custGeom>
          <a:solidFill>
            <a:srgbClr val="23262B"/>
          </a:solidFill>
          <a:ln/>
        </p:spPr>
        <p:txBody>
          <a:bodyPr wrap="none" lIns="0" tIns="0" rIns="0" bIns="0" rtlCol="0" anchor="ctr">
            <a:normAutofit/>
          </a:bodyPr>
          <a:lstStyle/>
          <a:p>
            <a:pPr marL="0" indent="0" algn="ctr">
              <a:lnSpc>
                <a:spcPts val="1960"/>
              </a:lnSpc>
              <a:buNone/>
            </a:pPr>
            <a:r>
              <a:rPr lang="en-US" sz="1400" b="1" dirty="0">
                <a:solidFill>
                  <a:srgbClr val="FFF6E0"/>
                </a:solidFill>
                <a:latin typeface="Arial" pitchFamily="34" charset="0"/>
                <a:ea typeface="Arial" pitchFamily="34" charset="-122"/>
                <a:cs typeface="Arial" pitchFamily="34" charset="-120"/>
              </a:rPr>
              <a:t>শিখনফল ১</a:t>
            </a:r>
            <a:endParaRPr lang="en-US" sz="1400" dirty="0"/>
          </a:p>
        </p:txBody>
      </p:sp>
      <p:sp>
        <p:nvSpPr>
          <p:cNvPr id="6" name="Shape 3"/>
          <p:cNvSpPr/>
          <p:nvPr/>
        </p:nvSpPr>
        <p:spPr>
          <a:xfrm>
            <a:off x="828675" y="3233341"/>
            <a:ext cx="1979877" cy="1813057"/>
          </a:xfrm>
          <a:prstGeom prst="roundRect">
            <a:avLst>
              <a:gd name="adj" fmla="val 6830"/>
            </a:avLst>
          </a:prstGeom>
          <a:solidFill>
            <a:srgbClr val="FFFFFF"/>
          </a:solidFill>
          <a:ln w="31750">
            <a:solidFill>
              <a:srgbClr val="23262B"/>
            </a:solidFill>
            <a:prstDash val="solid"/>
          </a:ln>
        </p:spPr>
      </p:sp>
      <p:sp>
        <p:nvSpPr>
          <p:cNvPr id="7" name="Text 4"/>
          <p:cNvSpPr/>
          <p:nvPr/>
        </p:nvSpPr>
        <p:spPr>
          <a:xfrm>
            <a:off x="1007533" y="3424901"/>
            <a:ext cx="457200" cy="457200"/>
          </a:xfrm>
          <a:custGeom>
            <a:avLst/>
            <a:gdLst/>
            <a:ahLst/>
            <a:cxnLst/>
            <a:rect l="l" t="t" r="r" b="b"/>
            <a:pathLst>
              <a:path w="457200" h="457200">
                <a:moveTo>
                  <a:pt x="76200" y="0"/>
                </a:moveTo>
                <a:lnTo>
                  <a:pt x="381000" y="0"/>
                </a:lnTo>
                <a:arcTo wR="76200" hR="76200" stAng="16200000" swAng="5400000"/>
                <a:lnTo>
                  <a:pt x="457200" y="381000"/>
                </a:lnTo>
                <a:arcTo wR="76200" hR="76200" stAng="0" swAng="5400000"/>
                <a:lnTo>
                  <a:pt x="76200" y="457200"/>
                </a:lnTo>
                <a:arcTo wR="76200" hR="76200" stAng="5400000" swAng="5400000"/>
                <a:lnTo>
                  <a:pt x="0" y="76200"/>
                </a:lnTo>
                <a:arcTo wR="76200" hR="76200" stAng="10800000" swAng="5400000"/>
                <a:close/>
              </a:path>
            </a:pathLst>
          </a:custGeom>
          <a:solidFill>
            <a:srgbClr val="FFC93C"/>
          </a:solidFill>
          <a:ln w="25400">
            <a:solidFill>
              <a:srgbClr val="23262B"/>
            </a:solidFill>
            <a:prstDash val="solid"/>
          </a:ln>
        </p:spPr>
        <p:txBody>
          <a:bodyPr wrap="square" lIns="0" tIns="12700" rIns="0" bIns="0" rtlCol="0" anchor="t">
            <a:normAutofit/>
          </a:bodyPr>
          <a:lstStyle/>
          <a:p>
            <a:pPr marL="0" indent="0" algn="ctr">
              <a:lnSpc>
                <a:spcPts val="3416"/>
              </a:lnSpc>
              <a:buNone/>
            </a:pPr>
            <a:r>
              <a:rPr lang="en-US" sz="1877" b="1" dirty="0">
                <a:solidFill>
                  <a:srgbClr val="23262B"/>
                </a:solidFill>
                <a:latin typeface="Arial" pitchFamily="34" charset="0"/>
                <a:ea typeface="Arial" pitchFamily="34" charset="-122"/>
                <a:cs typeface="Arial" pitchFamily="34" charset="-120"/>
              </a:rPr>
              <a:t>১</a:t>
            </a:r>
            <a:endParaRPr lang="en-US" sz="1877" dirty="0"/>
          </a:p>
        </p:txBody>
      </p:sp>
      <p:sp>
        <p:nvSpPr>
          <p:cNvPr id="8" name="Text 5"/>
          <p:cNvSpPr/>
          <p:nvPr/>
        </p:nvSpPr>
        <p:spPr>
          <a:xfrm>
            <a:off x="994833" y="3983701"/>
            <a:ext cx="1698360" cy="909241"/>
          </a:xfrm>
          <a:prstGeom prst="rect">
            <a:avLst/>
          </a:prstGeom>
          <a:noFill/>
          <a:ln/>
        </p:spPr>
        <p:txBody>
          <a:bodyPr wrap="square" lIns="0" tIns="0" rIns="0" bIns="0" rtlCol="0" anchor="t">
            <a:normAutofit/>
          </a:bodyPr>
          <a:lstStyle/>
          <a:p>
            <a:pPr marL="0" indent="0" algn="l">
              <a:lnSpc>
                <a:spcPts val="2320"/>
              </a:lnSpc>
              <a:buNone/>
            </a:pPr>
            <a:r>
              <a:rPr lang="en-US" sz="1600" b="1" dirty="0">
                <a:solidFill>
                  <a:srgbClr val="23262B"/>
                </a:solidFill>
                <a:latin typeface="Arial" pitchFamily="34" charset="0"/>
                <a:ea typeface="Arial" pitchFamily="34" charset="-122"/>
                <a:cs typeface="Arial" pitchFamily="34" charset="-120"/>
              </a:rPr>
              <a:t>ফাংশনের চলক ও পদগুলো চিহ্নিত করো</a:t>
            </a:r>
            <a:endParaRPr lang="en-US" sz="1600" dirty="0"/>
          </a:p>
        </p:txBody>
      </p:sp>
      <p:sp>
        <p:nvSpPr>
          <p:cNvPr id="9" name="Shape 6"/>
          <p:cNvSpPr/>
          <p:nvPr/>
        </p:nvSpPr>
        <p:spPr>
          <a:xfrm>
            <a:off x="2967302" y="2979341"/>
            <a:ext cx="1979943" cy="1813057"/>
          </a:xfrm>
          <a:prstGeom prst="roundRect">
            <a:avLst>
              <a:gd name="adj" fmla="val 6830"/>
            </a:avLst>
          </a:prstGeom>
          <a:solidFill>
            <a:srgbClr val="FFFFFF"/>
          </a:solidFill>
          <a:ln w="31750">
            <a:solidFill>
              <a:srgbClr val="23262B"/>
            </a:solidFill>
            <a:prstDash val="solid"/>
          </a:ln>
        </p:spPr>
      </p:sp>
      <p:sp>
        <p:nvSpPr>
          <p:cNvPr id="10" name="Text 7"/>
          <p:cNvSpPr/>
          <p:nvPr/>
        </p:nvSpPr>
        <p:spPr>
          <a:xfrm>
            <a:off x="3146160" y="3170901"/>
            <a:ext cx="457200" cy="457200"/>
          </a:xfrm>
          <a:custGeom>
            <a:avLst/>
            <a:gdLst/>
            <a:ahLst/>
            <a:cxnLst/>
            <a:rect l="l" t="t" r="r" b="b"/>
            <a:pathLst>
              <a:path w="457200" h="457200">
                <a:moveTo>
                  <a:pt x="76200" y="0"/>
                </a:moveTo>
                <a:lnTo>
                  <a:pt x="381000" y="0"/>
                </a:lnTo>
                <a:arcTo wR="76200" hR="76200" stAng="16200000" swAng="5400000"/>
                <a:lnTo>
                  <a:pt x="457200" y="381000"/>
                </a:lnTo>
                <a:arcTo wR="76200" hR="76200" stAng="0" swAng="5400000"/>
                <a:lnTo>
                  <a:pt x="76200" y="457200"/>
                </a:lnTo>
                <a:arcTo wR="76200" hR="76200" stAng="5400000" swAng="5400000"/>
                <a:lnTo>
                  <a:pt x="0" y="76200"/>
                </a:lnTo>
                <a:arcTo wR="76200" hR="76200" stAng="10800000" swAng="5400000"/>
                <a:close/>
              </a:path>
            </a:pathLst>
          </a:custGeom>
          <a:solidFill>
            <a:srgbClr val="FFC93C"/>
          </a:solidFill>
          <a:ln w="25400">
            <a:solidFill>
              <a:srgbClr val="23262B"/>
            </a:solidFill>
            <a:prstDash val="solid"/>
          </a:ln>
        </p:spPr>
        <p:txBody>
          <a:bodyPr wrap="square" lIns="0" tIns="12700" rIns="0" bIns="0" rtlCol="0" anchor="t">
            <a:normAutofit/>
          </a:bodyPr>
          <a:lstStyle/>
          <a:p>
            <a:pPr marL="0" indent="0" algn="ctr">
              <a:lnSpc>
                <a:spcPts val="3416"/>
              </a:lnSpc>
              <a:buNone/>
            </a:pPr>
            <a:r>
              <a:rPr lang="en-US" sz="1877" b="1" dirty="0">
                <a:solidFill>
                  <a:srgbClr val="23262B"/>
                </a:solidFill>
                <a:latin typeface="Arial" pitchFamily="34" charset="0"/>
                <a:ea typeface="Arial" pitchFamily="34" charset="-122"/>
                <a:cs typeface="Arial" pitchFamily="34" charset="-120"/>
              </a:rPr>
              <a:t>২</a:t>
            </a:r>
            <a:endParaRPr lang="en-US" sz="1877" dirty="0"/>
          </a:p>
        </p:txBody>
      </p:sp>
      <p:sp>
        <p:nvSpPr>
          <p:cNvPr id="11" name="Text 8"/>
          <p:cNvSpPr/>
          <p:nvPr/>
        </p:nvSpPr>
        <p:spPr>
          <a:xfrm>
            <a:off x="3133460" y="3729701"/>
            <a:ext cx="1698427" cy="909241"/>
          </a:xfrm>
          <a:prstGeom prst="rect">
            <a:avLst/>
          </a:prstGeom>
          <a:noFill/>
          <a:ln/>
        </p:spPr>
        <p:txBody>
          <a:bodyPr wrap="square" lIns="0" tIns="0" rIns="0" bIns="0" rtlCol="0" anchor="t">
            <a:normAutofit/>
          </a:bodyPr>
          <a:lstStyle/>
          <a:p>
            <a:pPr marL="0" indent="0" algn="l">
              <a:lnSpc>
                <a:spcPts val="2320"/>
              </a:lnSpc>
              <a:buNone/>
            </a:pPr>
            <a:r>
              <a:rPr lang="en-US" sz="1600" b="1" dirty="0">
                <a:solidFill>
                  <a:srgbClr val="23262B"/>
                </a:solidFill>
                <a:latin typeface="Arial" pitchFamily="34" charset="0"/>
                <a:ea typeface="Arial" pitchFamily="34" charset="-122"/>
                <a:cs typeface="Arial" pitchFamily="34" charset="-120"/>
              </a:rPr>
              <a:t>পূরক চলকের জন্য NOT গেইট বসাও</a:t>
            </a:r>
            <a:endParaRPr lang="en-US" sz="1600" dirty="0"/>
          </a:p>
        </p:txBody>
      </p:sp>
      <p:sp>
        <p:nvSpPr>
          <p:cNvPr id="12" name="Shape 9"/>
          <p:cNvSpPr/>
          <p:nvPr/>
        </p:nvSpPr>
        <p:spPr>
          <a:xfrm>
            <a:off x="5105995" y="2430729"/>
            <a:ext cx="1979943" cy="2107671"/>
          </a:xfrm>
          <a:prstGeom prst="roundRect">
            <a:avLst>
              <a:gd name="adj" fmla="val 6254"/>
            </a:avLst>
          </a:prstGeom>
          <a:solidFill>
            <a:srgbClr val="FFFFFF"/>
          </a:solidFill>
          <a:ln w="31750">
            <a:solidFill>
              <a:srgbClr val="23262B"/>
            </a:solidFill>
            <a:prstDash val="solid"/>
          </a:ln>
        </p:spPr>
      </p:sp>
      <p:sp>
        <p:nvSpPr>
          <p:cNvPr id="13" name="Text 10"/>
          <p:cNvSpPr/>
          <p:nvPr/>
        </p:nvSpPr>
        <p:spPr>
          <a:xfrm>
            <a:off x="5284854" y="2622286"/>
            <a:ext cx="457200" cy="457200"/>
          </a:xfrm>
          <a:custGeom>
            <a:avLst/>
            <a:gdLst/>
            <a:ahLst/>
            <a:cxnLst/>
            <a:rect l="l" t="t" r="r" b="b"/>
            <a:pathLst>
              <a:path w="457200" h="457200">
                <a:moveTo>
                  <a:pt x="76200" y="0"/>
                </a:moveTo>
                <a:lnTo>
                  <a:pt x="381000" y="0"/>
                </a:lnTo>
                <a:arcTo wR="76200" hR="76200" stAng="16200000" swAng="5400000"/>
                <a:lnTo>
                  <a:pt x="457200" y="381000"/>
                </a:lnTo>
                <a:arcTo wR="76200" hR="76200" stAng="0" swAng="5400000"/>
                <a:lnTo>
                  <a:pt x="76200" y="457200"/>
                </a:lnTo>
                <a:arcTo wR="76200" hR="76200" stAng="5400000" swAng="5400000"/>
                <a:lnTo>
                  <a:pt x="0" y="76200"/>
                </a:lnTo>
                <a:arcTo wR="76200" hR="76200" stAng="10800000" swAng="5400000"/>
                <a:close/>
              </a:path>
            </a:pathLst>
          </a:custGeom>
          <a:solidFill>
            <a:srgbClr val="FFC93C"/>
          </a:solidFill>
          <a:ln w="25400">
            <a:solidFill>
              <a:srgbClr val="23262B"/>
            </a:solidFill>
            <a:prstDash val="solid"/>
          </a:ln>
        </p:spPr>
        <p:txBody>
          <a:bodyPr wrap="square" lIns="0" tIns="12700" rIns="0" bIns="0" rtlCol="0" anchor="t">
            <a:normAutofit/>
          </a:bodyPr>
          <a:lstStyle/>
          <a:p>
            <a:pPr marL="0" indent="0" algn="ctr">
              <a:lnSpc>
                <a:spcPts val="3416"/>
              </a:lnSpc>
              <a:buNone/>
            </a:pPr>
            <a:r>
              <a:rPr lang="en-US" sz="1877" b="1" dirty="0">
                <a:solidFill>
                  <a:srgbClr val="23262B"/>
                </a:solidFill>
                <a:latin typeface="Arial" pitchFamily="34" charset="0"/>
                <a:ea typeface="Arial" pitchFamily="34" charset="-122"/>
                <a:cs typeface="Arial" pitchFamily="34" charset="-120"/>
              </a:rPr>
              <a:t>৩</a:t>
            </a:r>
            <a:endParaRPr lang="en-US" sz="1877" dirty="0"/>
          </a:p>
        </p:txBody>
      </p:sp>
      <p:sp>
        <p:nvSpPr>
          <p:cNvPr id="14" name="Text 11"/>
          <p:cNvSpPr/>
          <p:nvPr/>
        </p:nvSpPr>
        <p:spPr>
          <a:xfrm>
            <a:off x="5272154" y="3181086"/>
            <a:ext cx="1698427" cy="1203854"/>
          </a:xfrm>
          <a:prstGeom prst="rect">
            <a:avLst/>
          </a:prstGeom>
          <a:noFill/>
          <a:ln/>
        </p:spPr>
        <p:txBody>
          <a:bodyPr wrap="square" lIns="0" tIns="0" rIns="0" bIns="0" rtlCol="0" anchor="t">
            <a:normAutofit/>
          </a:bodyPr>
          <a:lstStyle/>
          <a:p>
            <a:pPr marL="0" indent="0" algn="l">
              <a:lnSpc>
                <a:spcPts val="2320"/>
              </a:lnSpc>
              <a:buNone/>
            </a:pPr>
            <a:r>
              <a:rPr lang="en-US" sz="1600" b="1" dirty="0">
                <a:solidFill>
                  <a:srgbClr val="23262B"/>
                </a:solidFill>
                <a:latin typeface="Arial" pitchFamily="34" charset="0"/>
                <a:ea typeface="Arial" pitchFamily="34" charset="-122"/>
                <a:cs typeface="Arial" pitchFamily="34" charset="-120"/>
              </a:rPr>
              <a:t>প্রতিটি গুণফল পদের জন্য একটি AND গেইট</a:t>
            </a:r>
            <a:endParaRPr lang="en-US" sz="1600" dirty="0"/>
          </a:p>
        </p:txBody>
      </p:sp>
      <p:sp>
        <p:nvSpPr>
          <p:cNvPr id="15" name="Shape 12"/>
          <p:cNvSpPr/>
          <p:nvPr/>
        </p:nvSpPr>
        <p:spPr>
          <a:xfrm>
            <a:off x="7244689" y="2471341"/>
            <a:ext cx="1979943" cy="1813057"/>
          </a:xfrm>
          <a:prstGeom prst="roundRect">
            <a:avLst>
              <a:gd name="adj" fmla="val 6830"/>
            </a:avLst>
          </a:prstGeom>
          <a:solidFill>
            <a:srgbClr val="FFFFFF"/>
          </a:solidFill>
          <a:ln w="31750">
            <a:solidFill>
              <a:srgbClr val="23262B"/>
            </a:solidFill>
            <a:prstDash val="solid"/>
          </a:ln>
        </p:spPr>
      </p:sp>
      <p:sp>
        <p:nvSpPr>
          <p:cNvPr id="16" name="Text 13"/>
          <p:cNvSpPr/>
          <p:nvPr/>
        </p:nvSpPr>
        <p:spPr>
          <a:xfrm>
            <a:off x="7423547" y="2662901"/>
            <a:ext cx="457200" cy="457200"/>
          </a:xfrm>
          <a:custGeom>
            <a:avLst/>
            <a:gdLst/>
            <a:ahLst/>
            <a:cxnLst/>
            <a:rect l="l" t="t" r="r" b="b"/>
            <a:pathLst>
              <a:path w="457200" h="457200">
                <a:moveTo>
                  <a:pt x="76200" y="0"/>
                </a:moveTo>
                <a:lnTo>
                  <a:pt x="381000" y="0"/>
                </a:lnTo>
                <a:arcTo wR="76200" hR="76200" stAng="16200000" swAng="5400000"/>
                <a:lnTo>
                  <a:pt x="457200" y="381000"/>
                </a:lnTo>
                <a:arcTo wR="76200" hR="76200" stAng="0" swAng="5400000"/>
                <a:lnTo>
                  <a:pt x="76200" y="457200"/>
                </a:lnTo>
                <a:arcTo wR="76200" hR="76200" stAng="5400000" swAng="5400000"/>
                <a:lnTo>
                  <a:pt x="0" y="76200"/>
                </a:lnTo>
                <a:arcTo wR="76200" hR="76200" stAng="10800000" swAng="5400000"/>
                <a:close/>
              </a:path>
            </a:pathLst>
          </a:custGeom>
          <a:solidFill>
            <a:srgbClr val="FFC93C"/>
          </a:solidFill>
          <a:ln w="25400">
            <a:solidFill>
              <a:srgbClr val="23262B"/>
            </a:solidFill>
            <a:prstDash val="solid"/>
          </a:ln>
        </p:spPr>
        <p:txBody>
          <a:bodyPr wrap="square" lIns="0" tIns="12700" rIns="0" bIns="0" rtlCol="0" anchor="t">
            <a:normAutofit/>
          </a:bodyPr>
          <a:lstStyle/>
          <a:p>
            <a:pPr marL="0" indent="0" algn="ctr">
              <a:lnSpc>
                <a:spcPts val="3416"/>
              </a:lnSpc>
              <a:buNone/>
            </a:pPr>
            <a:r>
              <a:rPr lang="en-US" sz="1877" b="1" dirty="0">
                <a:solidFill>
                  <a:srgbClr val="23262B"/>
                </a:solidFill>
                <a:latin typeface="Arial" pitchFamily="34" charset="0"/>
                <a:ea typeface="Arial" pitchFamily="34" charset="-122"/>
                <a:cs typeface="Arial" pitchFamily="34" charset="-120"/>
              </a:rPr>
              <a:t>৪</a:t>
            </a:r>
            <a:endParaRPr lang="en-US" sz="1877" dirty="0"/>
          </a:p>
        </p:txBody>
      </p:sp>
      <p:sp>
        <p:nvSpPr>
          <p:cNvPr id="17" name="Text 14"/>
          <p:cNvSpPr/>
          <p:nvPr/>
        </p:nvSpPr>
        <p:spPr>
          <a:xfrm>
            <a:off x="7410847" y="3221701"/>
            <a:ext cx="1698427" cy="909241"/>
          </a:xfrm>
          <a:prstGeom prst="rect">
            <a:avLst/>
          </a:prstGeom>
          <a:noFill/>
          <a:ln/>
        </p:spPr>
        <p:txBody>
          <a:bodyPr wrap="square" lIns="0" tIns="0" rIns="0" bIns="0" rtlCol="0" anchor="t">
            <a:normAutofit/>
          </a:bodyPr>
          <a:lstStyle/>
          <a:p>
            <a:pPr marL="0" indent="0" algn="l">
              <a:lnSpc>
                <a:spcPts val="2320"/>
              </a:lnSpc>
              <a:buNone/>
            </a:pPr>
            <a:r>
              <a:rPr lang="en-US" sz="1600" b="1" dirty="0">
                <a:solidFill>
                  <a:srgbClr val="23262B"/>
                </a:solidFill>
                <a:latin typeface="Arial" pitchFamily="34" charset="0"/>
                <a:ea typeface="Arial" pitchFamily="34" charset="-122"/>
                <a:cs typeface="Arial" pitchFamily="34" charset="-120"/>
              </a:rPr>
              <a:t>পদগুলো যোগ করতে একটি OR গেইট</a:t>
            </a:r>
            <a:endParaRPr lang="en-US" sz="1600" dirty="0"/>
          </a:p>
        </p:txBody>
      </p:sp>
      <p:sp>
        <p:nvSpPr>
          <p:cNvPr id="18" name="Shape 15"/>
          <p:cNvSpPr/>
          <p:nvPr/>
        </p:nvSpPr>
        <p:spPr>
          <a:xfrm>
            <a:off x="9383382" y="2511955"/>
            <a:ext cx="1979943" cy="1518444"/>
          </a:xfrm>
          <a:prstGeom prst="roundRect">
            <a:avLst>
              <a:gd name="adj" fmla="val 8155"/>
            </a:avLst>
          </a:prstGeom>
          <a:solidFill>
            <a:srgbClr val="E4572E"/>
          </a:solidFill>
          <a:ln w="31750">
            <a:solidFill>
              <a:srgbClr val="23262B"/>
            </a:solidFill>
            <a:prstDash val="solid"/>
          </a:ln>
        </p:spPr>
      </p:sp>
      <p:sp>
        <p:nvSpPr>
          <p:cNvPr id="19" name="Text 16"/>
          <p:cNvSpPr/>
          <p:nvPr/>
        </p:nvSpPr>
        <p:spPr>
          <a:xfrm>
            <a:off x="9562240" y="2703513"/>
            <a:ext cx="457200" cy="457200"/>
          </a:xfrm>
          <a:custGeom>
            <a:avLst/>
            <a:gdLst/>
            <a:ahLst/>
            <a:cxnLst/>
            <a:rect l="l" t="t" r="r" b="b"/>
            <a:pathLst>
              <a:path w="457200" h="457200">
                <a:moveTo>
                  <a:pt x="76200" y="0"/>
                </a:moveTo>
                <a:lnTo>
                  <a:pt x="381000" y="0"/>
                </a:lnTo>
                <a:arcTo wR="76200" hR="76200" stAng="16200000" swAng="5400000"/>
                <a:lnTo>
                  <a:pt x="457200" y="381000"/>
                </a:lnTo>
                <a:arcTo wR="76200" hR="76200" stAng="0" swAng="5400000"/>
                <a:lnTo>
                  <a:pt x="76200" y="457200"/>
                </a:lnTo>
                <a:arcTo wR="76200" hR="76200" stAng="5400000" swAng="5400000"/>
                <a:lnTo>
                  <a:pt x="0" y="76200"/>
                </a:lnTo>
                <a:arcTo wR="76200" hR="76200" stAng="10800000" swAng="5400000"/>
                <a:close/>
              </a:path>
            </a:pathLst>
          </a:custGeom>
          <a:solidFill>
            <a:srgbClr val="FFF6E0"/>
          </a:solidFill>
          <a:ln w="25400">
            <a:solidFill>
              <a:srgbClr val="23262B"/>
            </a:solidFill>
            <a:prstDash val="solid"/>
          </a:ln>
        </p:spPr>
        <p:txBody>
          <a:bodyPr wrap="square" lIns="0" tIns="12700" rIns="0" bIns="0" rtlCol="0" anchor="t">
            <a:normAutofit/>
          </a:bodyPr>
          <a:lstStyle/>
          <a:p>
            <a:pPr marL="0" indent="0" algn="ctr">
              <a:lnSpc>
                <a:spcPts val="3416"/>
              </a:lnSpc>
              <a:buNone/>
            </a:pPr>
            <a:r>
              <a:rPr lang="en-US" sz="1877" b="1" dirty="0">
                <a:solidFill>
                  <a:srgbClr val="23262B"/>
                </a:solidFill>
                <a:latin typeface="Arial" pitchFamily="34" charset="0"/>
                <a:ea typeface="Arial" pitchFamily="34" charset="-122"/>
                <a:cs typeface="Arial" pitchFamily="34" charset="-120"/>
              </a:rPr>
              <a:t>৫</a:t>
            </a:r>
            <a:endParaRPr lang="en-US" sz="1877" dirty="0"/>
          </a:p>
        </p:txBody>
      </p:sp>
      <p:sp>
        <p:nvSpPr>
          <p:cNvPr id="20" name="Text 17"/>
          <p:cNvSpPr/>
          <p:nvPr/>
        </p:nvSpPr>
        <p:spPr>
          <a:xfrm>
            <a:off x="9549540" y="3262313"/>
            <a:ext cx="1698427" cy="614627"/>
          </a:xfrm>
          <a:prstGeom prst="rect">
            <a:avLst/>
          </a:prstGeom>
          <a:noFill/>
          <a:ln/>
        </p:spPr>
        <p:txBody>
          <a:bodyPr wrap="square" lIns="0" tIns="0" rIns="0" bIns="0" rtlCol="0" anchor="t">
            <a:normAutofit/>
          </a:bodyPr>
          <a:lstStyle/>
          <a:p>
            <a:pPr marL="0" indent="0" algn="l">
              <a:lnSpc>
                <a:spcPts val="2320"/>
              </a:lnSpc>
              <a:buNone/>
            </a:pPr>
            <a:r>
              <a:rPr lang="en-US" sz="1600" b="1" dirty="0">
                <a:solidFill>
                  <a:srgbClr val="FFF6E0"/>
                </a:solidFill>
                <a:latin typeface="Arial" pitchFamily="34" charset="0"/>
                <a:ea typeface="Arial" pitchFamily="34" charset="-122"/>
                <a:cs typeface="Arial" pitchFamily="34" charset="-120"/>
              </a:rPr>
              <a:t>শেষ গেইটের আউটপুটই Y</a:t>
            </a:r>
            <a:endParaRPr lang="en-US" sz="1600" dirty="0"/>
          </a:p>
        </p:txBody>
      </p:sp>
      <p:sp>
        <p:nvSpPr>
          <p:cNvPr id="21" name="Shape 18"/>
          <p:cNvSpPr/>
          <p:nvPr/>
        </p:nvSpPr>
        <p:spPr>
          <a:xfrm>
            <a:off x="812800" y="5252774"/>
            <a:ext cx="10566400" cy="487627"/>
          </a:xfrm>
          <a:prstGeom prst="roundRect">
            <a:avLst>
              <a:gd name="adj" fmla="val 23440"/>
            </a:avLst>
          </a:prstGeom>
          <a:solidFill>
            <a:srgbClr val="23262B"/>
          </a:solidFill>
          <a:ln/>
        </p:spPr>
      </p:sp>
      <p:pic>
        <p:nvPicPr>
          <p:cNvPr id="22" name="Image 1" descr="Warning"/>
          <p:cNvPicPr>
            <a:picLocks noChangeAspect="1"/>
          </p:cNvPicPr>
          <p:nvPr/>
        </p:nvPicPr>
        <p:blipFill>
          <a:blip r:embed="rId4"/>
          <a:srcRect/>
          <a:stretch/>
        </p:blipFill>
        <p:spPr>
          <a:xfrm>
            <a:off x="990600" y="5369589"/>
            <a:ext cx="254000" cy="254000"/>
          </a:xfrm>
          <a:prstGeom prst="rect">
            <a:avLst/>
          </a:prstGeom>
        </p:spPr>
      </p:pic>
      <p:sp>
        <p:nvSpPr>
          <p:cNvPr id="23" name="Text 19"/>
          <p:cNvSpPr/>
          <p:nvPr/>
        </p:nvSpPr>
        <p:spPr>
          <a:xfrm>
            <a:off x="1358900" y="5354374"/>
            <a:ext cx="10137775"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FF6E0"/>
                </a:solidFill>
                <a:latin typeface="Arial" pitchFamily="34" charset="0"/>
                <a:ea typeface="Arial" pitchFamily="34" charset="-122"/>
                <a:cs typeface="Arial" pitchFamily="34" charset="-120"/>
              </a:rPr>
              <a:t>ক্রম মনে রাখো: বন্ধনী → NOT → AND → OR</a:t>
            </a:r>
            <a:endParaRPr lang="en-US" sz="1600" dirty="0"/>
          </a:p>
        </p:txBody>
      </p:sp>
      <p:sp>
        <p:nvSpPr>
          <p:cNvPr id="24" name="Shape 20"/>
          <p:cNvSpPr/>
          <p:nvPr/>
        </p:nvSpPr>
        <p:spPr>
          <a:xfrm>
            <a:off x="0" y="6756400"/>
            <a:ext cx="12192000" cy="101600"/>
          </a:xfrm>
          <a:prstGeom prst="rect">
            <a:avLst/>
          </a:prstGeom>
          <a:solidFill>
            <a:srgbClr val="E4572E"/>
          </a:solidFill>
          <a:ln/>
        </p:spPr>
      </p:sp>
      <p:sp>
        <p:nvSpPr>
          <p:cNvPr id="25" name="Text 21"/>
          <p:cNvSpPr/>
          <p:nvPr/>
        </p:nvSpPr>
        <p:spPr>
          <a:xfrm>
            <a:off x="812800" y="6245889"/>
            <a:ext cx="588645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6B6E73"/>
                </a:solidFill>
                <a:latin typeface="Arial" pitchFamily="34" charset="0"/>
                <a:ea typeface="Arial" pitchFamily="34" charset="-122"/>
                <a:cs typeface="Arial" pitchFamily="34" charset="-120"/>
              </a:rPr>
              <a:t>লজিক ফাংশন → লজিক্যাল সার্কিট</a:t>
            </a:r>
            <a:endParaRPr lang="en-US" sz="1300" dirty="0"/>
          </a:p>
        </p:txBody>
      </p:sp>
      <p:sp>
        <p:nvSpPr>
          <p:cNvPr id="26" name="Text 22"/>
          <p:cNvSpPr/>
          <p:nvPr/>
        </p:nvSpPr>
        <p:spPr>
          <a:xfrm>
            <a:off x="7454900" y="6245889"/>
            <a:ext cx="3924300" cy="256514"/>
          </a:xfrm>
          <a:prstGeom prst="rect">
            <a:avLst/>
          </a:prstGeom>
          <a:noFill/>
          <a:ln/>
        </p:spPr>
        <p:txBody>
          <a:bodyPr wrap="square" lIns="0" tIns="0" rIns="0" bIns="0" rtlCol="0" anchor="t">
            <a:normAutofit/>
          </a:bodyPr>
          <a:lstStyle/>
          <a:p>
            <a:pPr marL="0" indent="0" algn="r">
              <a:lnSpc>
                <a:spcPts val="1820"/>
              </a:lnSpc>
              <a:buNone/>
            </a:pPr>
            <a:r>
              <a:rPr lang="en-US" sz="1300" b="1" dirty="0">
                <a:solidFill>
                  <a:srgbClr val="6B6E73"/>
                </a:solidFill>
                <a:latin typeface="Arial" pitchFamily="34" charset="0"/>
                <a:ea typeface="Arial" pitchFamily="34" charset="-122"/>
                <a:cs typeface="Arial" pitchFamily="34" charset="-120"/>
              </a:rPr>
              <a:t>তথ্য ও যোগাযোগ প্রযুক্তি</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6E0"/>
        </a:solidFill>
        <a:effectLst/>
      </p:bgPr>
    </p:bg>
    <p:spTree>
      <p:nvGrpSpPr>
        <p:cNvPr id="1" name=""/>
        <p:cNvGrpSpPr/>
        <p:nvPr/>
      </p:nvGrpSpPr>
      <p:grpSpPr>
        <a:xfrm>
          <a:off x="0" y="0"/>
          <a:ext cx="0" cy="0"/>
          <a:chOff x="0" y="0"/>
          <a:chExt cx="0" cy="0"/>
        </a:xfrm>
      </p:grpSpPr>
      <p:sp>
        <p:nvSpPr>
          <p:cNvPr id="2" name="Shape 0"/>
          <p:cNvSpPr/>
          <p:nvPr/>
        </p:nvSpPr>
        <p:spPr>
          <a:xfrm>
            <a:off x="828675" y="727075"/>
            <a:ext cx="501650" cy="501650"/>
          </a:xfrm>
          <a:prstGeom prst="roundRect">
            <a:avLst>
              <a:gd name="adj" fmla="val 19620"/>
            </a:avLst>
          </a:prstGeom>
          <a:solidFill>
            <a:srgbClr val="FFC93C"/>
          </a:solidFill>
          <a:ln w="31750">
            <a:solidFill>
              <a:srgbClr val="23262B"/>
            </a:solidFill>
            <a:prstDash val="solid"/>
          </a:ln>
          <a:effectLst>
            <a:outerShdw dist="53882" dir="2700000" algn="bl" rotWithShape="0">
              <a:srgbClr val="23262B">
                <a:alpha val="100000"/>
              </a:srgbClr>
            </a:outerShdw>
          </a:effectLst>
        </p:spPr>
      </p:sp>
      <p:pic>
        <p:nvPicPr>
          <p:cNvPr id="3" name="Image 0" descr="Tool"/>
          <p:cNvPicPr>
            <a:picLocks noChangeAspect="1"/>
          </p:cNvPicPr>
          <p:nvPr/>
        </p:nvPicPr>
        <p:blipFill>
          <a:blip r:embed="rId3"/>
          <a:srcRect/>
          <a:stretch/>
        </p:blipFill>
        <p:spPr>
          <a:xfrm>
            <a:off x="939800" y="838200"/>
            <a:ext cx="279400" cy="279400"/>
          </a:xfrm>
          <a:prstGeom prst="rect">
            <a:avLst/>
          </a:prstGeom>
        </p:spPr>
      </p:pic>
      <p:sp>
        <p:nvSpPr>
          <p:cNvPr id="4" name="Text 1"/>
          <p:cNvSpPr>
            <a:spLocks noGrp="1"/>
          </p:cNvSpPr>
          <p:nvPr>
            <p:ph type="title"/>
          </p:nvPr>
        </p:nvSpPr>
        <p:spPr>
          <a:xfrm>
            <a:off x="1473200" y="726415"/>
            <a:ext cx="2126126" cy="528307"/>
          </a:xfrm>
          <a:prstGeom prst="rect">
            <a:avLst/>
          </a:prstGeom>
          <a:noFill/>
          <a:ln/>
        </p:spPr>
        <p:txBody>
          <a:bodyPr wrap="square" lIns="0" tIns="0" rIns="0" bIns="0" rtlCol="0" anchor="t">
            <a:normAutofit/>
          </a:bodyPr>
          <a:lstStyle/>
          <a:p>
            <a:pPr marL="0" indent="0" algn="l">
              <a:lnSpc>
                <a:spcPts val="3960"/>
              </a:lnSpc>
              <a:buNone/>
            </a:pPr>
            <a:r>
              <a:rPr lang="en-US" sz="3300" b="1" i="0" dirty="0">
                <a:solidFill>
                  <a:srgbClr val="23262B"/>
                </a:solidFill>
                <a:latin typeface="Arial" pitchFamily="34" charset="0"/>
                <a:ea typeface="Arial" pitchFamily="34" charset="-122"/>
                <a:cs typeface="Arial" pitchFamily="34" charset="-120"/>
              </a:rPr>
              <a:t>উদাহরণ ১</a:t>
            </a:r>
            <a:endParaRPr lang="en-US" sz="3300" dirty="0"/>
          </a:p>
        </p:txBody>
      </p:sp>
      <p:sp>
        <p:nvSpPr>
          <p:cNvPr id="5" name="Text 2"/>
          <p:cNvSpPr/>
          <p:nvPr/>
        </p:nvSpPr>
        <p:spPr>
          <a:xfrm>
            <a:off x="3599326" y="726415"/>
            <a:ext cx="2393024" cy="502907"/>
          </a:xfrm>
          <a:prstGeom prst="roundRect">
            <a:avLst>
              <a:gd name="adj" fmla="val 17677"/>
            </a:avLst>
          </a:prstGeom>
          <a:solidFill>
            <a:srgbClr val="23262B"/>
          </a:solidFill>
          <a:ln/>
        </p:spPr>
        <p:txBody>
          <a:bodyPr wrap="none" lIns="0" tIns="0" rIns="0" bIns="0" rtlCol="0" anchor="ctr">
            <a:normAutofit/>
          </a:bodyPr>
          <a:lstStyle/>
          <a:p>
            <a:pPr marL="0" indent="0" algn="ctr">
              <a:lnSpc>
                <a:spcPts val="3360"/>
              </a:lnSpc>
              <a:buNone/>
            </a:pPr>
            <a:r>
              <a:rPr lang="en-US" sz="2400" b="1" dirty="0">
                <a:solidFill>
                  <a:srgbClr val="FFF6E0"/>
                </a:solidFill>
                <a:latin typeface="Courier New" pitchFamily="49" charset="0"/>
                <a:ea typeface="Courier New" pitchFamily="49" charset="-122"/>
                <a:cs typeface="Courier New" pitchFamily="49" charset="-120"/>
              </a:rPr>
              <a:t>Y = A·B + C</a:t>
            </a:r>
            <a:endParaRPr lang="en-US" sz="2400" dirty="0"/>
          </a:p>
        </p:txBody>
      </p:sp>
      <p:sp>
        <p:nvSpPr>
          <p:cNvPr id="6" name="Text 3"/>
          <p:cNvSpPr/>
          <p:nvPr/>
        </p:nvSpPr>
        <p:spPr>
          <a:xfrm>
            <a:off x="10119122" y="815315"/>
            <a:ext cx="1260078" cy="325107"/>
          </a:xfrm>
          <a:custGeom>
            <a:avLst/>
            <a:gdLst/>
            <a:ahLst/>
            <a:cxnLst/>
            <a:rect l="l" t="t" r="r" b="b"/>
            <a:pathLst>
              <a:path w="1260078" h="325107">
                <a:moveTo>
                  <a:pt x="162553" y="0"/>
                </a:moveTo>
                <a:lnTo>
                  <a:pt x="1097525" y="0"/>
                </a:lnTo>
                <a:arcTo wR="162553" hR="162553" stAng="16200000" swAng="5400000"/>
                <a:lnTo>
                  <a:pt x="1260078" y="162553"/>
                </a:lnTo>
                <a:arcTo wR="162553" hR="162553" stAng="0" swAng="5400000"/>
                <a:lnTo>
                  <a:pt x="162553" y="325107"/>
                </a:lnTo>
                <a:arcTo wR="162553" hR="162553" stAng="5400000" swAng="5400000"/>
                <a:lnTo>
                  <a:pt x="0" y="162553"/>
                </a:lnTo>
                <a:arcTo wR="162553" hR="162553" stAng="10800000" swAng="5400000"/>
                <a:close/>
              </a:path>
            </a:pathLst>
          </a:custGeom>
          <a:solidFill>
            <a:srgbClr val="E4572E"/>
          </a:solidFill>
          <a:ln/>
        </p:spPr>
        <p:txBody>
          <a:bodyPr wrap="none" lIns="0" tIns="0" rIns="0" bIns="0" rtlCol="0" anchor="ctr">
            <a:normAutofit/>
          </a:bodyPr>
          <a:lstStyle/>
          <a:p>
            <a:pPr marL="0" indent="0" algn="ctr">
              <a:lnSpc>
                <a:spcPts val="1960"/>
              </a:lnSpc>
              <a:buNone/>
            </a:pPr>
            <a:r>
              <a:rPr lang="en-US" sz="1400" b="1" dirty="0">
                <a:solidFill>
                  <a:srgbClr val="FFF6E0"/>
                </a:solidFill>
                <a:latin typeface="Arial" pitchFamily="34" charset="0"/>
                <a:ea typeface="Arial" pitchFamily="34" charset="-122"/>
                <a:cs typeface="Arial" pitchFamily="34" charset="-120"/>
              </a:rPr>
              <a:t>শিখনফল ৩</a:t>
            </a:r>
            <a:endParaRPr lang="en-US" sz="1400" dirty="0"/>
          </a:p>
        </p:txBody>
      </p:sp>
      <p:sp>
        <p:nvSpPr>
          <p:cNvPr id="7" name="Shape 4"/>
          <p:cNvSpPr/>
          <p:nvPr/>
        </p:nvSpPr>
        <p:spPr>
          <a:xfrm>
            <a:off x="828675" y="2145243"/>
            <a:ext cx="6758517" cy="2872317"/>
          </a:xfrm>
          <a:prstGeom prst="roundRect">
            <a:avLst>
              <a:gd name="adj" fmla="val 5195"/>
            </a:avLst>
          </a:prstGeom>
          <a:solidFill>
            <a:srgbClr val="FFFFFF"/>
          </a:solidFill>
          <a:ln w="31750">
            <a:solidFill>
              <a:srgbClr val="23262B"/>
            </a:solidFill>
            <a:prstDash val="solid"/>
          </a:ln>
          <a:effectLst>
            <a:outerShdw dist="89803" dir="2700000" algn="bl" rotWithShape="0">
              <a:srgbClr val="FFC93C">
                <a:alpha val="100000"/>
              </a:srgbClr>
            </a:outerShdw>
          </a:effectLst>
        </p:spPr>
      </p:sp>
      <p:pic>
        <p:nvPicPr>
          <p:cNvPr id="8" name="Image 1" descr="A ও B একটি AND গেইটে; তার আউটপুট ও C একটি OR গেইটে গিয়ে Y দেয়"/>
          <p:cNvPicPr>
            <a:picLocks noChangeAspect="1"/>
          </p:cNvPicPr>
          <p:nvPr/>
        </p:nvPicPr>
        <p:blipFill>
          <a:blip r:embed="rId4"/>
          <a:srcRect/>
          <a:stretch/>
        </p:blipFill>
        <p:spPr>
          <a:xfrm>
            <a:off x="1032933" y="2311400"/>
            <a:ext cx="6350000" cy="2540000"/>
          </a:xfrm>
          <a:prstGeom prst="rect">
            <a:avLst/>
          </a:prstGeom>
        </p:spPr>
      </p:pic>
      <p:sp>
        <p:nvSpPr>
          <p:cNvPr id="9" name="Text 5"/>
          <p:cNvSpPr/>
          <p:nvPr/>
        </p:nvSpPr>
        <p:spPr>
          <a:xfrm>
            <a:off x="1096433" y="2781300"/>
            <a:ext cx="3683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Courier New" pitchFamily="49" charset="0"/>
                <a:ea typeface="Courier New" pitchFamily="49" charset="-122"/>
                <a:cs typeface="Courier New" pitchFamily="49" charset="-120"/>
              </a:rPr>
              <a:t>A</a:t>
            </a:r>
            <a:endParaRPr lang="en-US" sz="2000" dirty="0"/>
          </a:p>
        </p:txBody>
      </p:sp>
      <p:sp>
        <p:nvSpPr>
          <p:cNvPr id="10" name="Text 6"/>
          <p:cNvSpPr/>
          <p:nvPr/>
        </p:nvSpPr>
        <p:spPr>
          <a:xfrm>
            <a:off x="1096433" y="3289300"/>
            <a:ext cx="3683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Courier New" pitchFamily="49" charset="0"/>
                <a:ea typeface="Courier New" pitchFamily="49" charset="-122"/>
                <a:cs typeface="Courier New" pitchFamily="49" charset="-120"/>
              </a:rPr>
              <a:t>B</a:t>
            </a:r>
            <a:endParaRPr lang="en-US" sz="2000" dirty="0"/>
          </a:p>
        </p:txBody>
      </p:sp>
      <p:sp>
        <p:nvSpPr>
          <p:cNvPr id="11" name="Text 7"/>
          <p:cNvSpPr/>
          <p:nvPr/>
        </p:nvSpPr>
        <p:spPr>
          <a:xfrm>
            <a:off x="1096433" y="4178300"/>
            <a:ext cx="3683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Courier New" pitchFamily="49" charset="0"/>
                <a:ea typeface="Courier New" pitchFamily="49" charset="-122"/>
                <a:cs typeface="Courier New" pitchFamily="49" charset="-120"/>
              </a:rPr>
              <a:t>C</a:t>
            </a:r>
            <a:endParaRPr lang="en-US" sz="2000" dirty="0"/>
          </a:p>
        </p:txBody>
      </p:sp>
      <p:sp>
        <p:nvSpPr>
          <p:cNvPr id="12" name="Text 8"/>
          <p:cNvSpPr/>
          <p:nvPr/>
        </p:nvSpPr>
        <p:spPr>
          <a:xfrm>
            <a:off x="7065434" y="3670300"/>
            <a:ext cx="3683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E4572E"/>
                </a:solidFill>
                <a:latin typeface="Courier New" pitchFamily="49" charset="0"/>
                <a:ea typeface="Courier New" pitchFamily="49" charset="-122"/>
                <a:cs typeface="Courier New" pitchFamily="49" charset="-120"/>
              </a:rPr>
              <a:t>Y</a:t>
            </a:r>
            <a:endParaRPr lang="en-US" sz="2000" dirty="0"/>
          </a:p>
        </p:txBody>
      </p:sp>
      <p:sp>
        <p:nvSpPr>
          <p:cNvPr id="13" name="Text 9"/>
          <p:cNvSpPr/>
          <p:nvPr/>
        </p:nvSpPr>
        <p:spPr>
          <a:xfrm>
            <a:off x="2976033" y="3060700"/>
            <a:ext cx="749300" cy="274307"/>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23262B"/>
                </a:solidFill>
                <a:latin typeface="Courier New" pitchFamily="49" charset="0"/>
                <a:ea typeface="Courier New" pitchFamily="49" charset="-122"/>
                <a:cs typeface="Courier New" pitchFamily="49" charset="-120"/>
              </a:rPr>
              <a:t>AND</a:t>
            </a:r>
            <a:endParaRPr lang="en-US" sz="1400" dirty="0"/>
          </a:p>
        </p:txBody>
      </p:sp>
      <p:sp>
        <p:nvSpPr>
          <p:cNvPr id="14" name="Text 10"/>
          <p:cNvSpPr/>
          <p:nvPr/>
        </p:nvSpPr>
        <p:spPr>
          <a:xfrm>
            <a:off x="5071533" y="3695700"/>
            <a:ext cx="749300" cy="274307"/>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23262B"/>
                </a:solidFill>
                <a:latin typeface="Courier New" pitchFamily="49" charset="0"/>
                <a:ea typeface="Courier New" pitchFamily="49" charset="-122"/>
                <a:cs typeface="Courier New" pitchFamily="49" charset="-120"/>
              </a:rPr>
              <a:t>OR</a:t>
            </a:r>
            <a:endParaRPr lang="en-US" sz="1400" dirty="0"/>
          </a:p>
        </p:txBody>
      </p:sp>
      <p:sp>
        <p:nvSpPr>
          <p:cNvPr id="15" name="Text 11"/>
          <p:cNvSpPr/>
          <p:nvPr/>
        </p:nvSpPr>
        <p:spPr>
          <a:xfrm>
            <a:off x="3922183" y="2895600"/>
            <a:ext cx="685800"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4572E"/>
                </a:solidFill>
                <a:latin typeface="Courier New" pitchFamily="49" charset="0"/>
                <a:ea typeface="Courier New" pitchFamily="49" charset="-122"/>
                <a:cs typeface="Courier New" pitchFamily="49" charset="-120"/>
              </a:rPr>
              <a:t>A·B</a:t>
            </a:r>
            <a:endParaRPr lang="en-US" sz="1400" dirty="0"/>
          </a:p>
        </p:txBody>
      </p:sp>
      <p:sp>
        <p:nvSpPr>
          <p:cNvPr id="16" name="Text 12"/>
          <p:cNvSpPr/>
          <p:nvPr/>
        </p:nvSpPr>
        <p:spPr>
          <a:xfrm>
            <a:off x="7818967" y="2557859"/>
            <a:ext cx="366704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Arial" pitchFamily="34" charset="0"/>
                <a:ea typeface="Arial" pitchFamily="34" charset="-122"/>
                <a:cs typeface="Arial" pitchFamily="34" charset="-120"/>
              </a:rPr>
              <a:t>যা লাগবে</a:t>
            </a:r>
            <a:endParaRPr lang="en-US" sz="2000" dirty="0"/>
          </a:p>
        </p:txBody>
      </p:sp>
      <p:sp>
        <p:nvSpPr>
          <p:cNvPr id="17" name="Shape 13"/>
          <p:cNvSpPr/>
          <p:nvPr/>
        </p:nvSpPr>
        <p:spPr>
          <a:xfrm>
            <a:off x="7831667" y="3027759"/>
            <a:ext cx="3534833" cy="436827"/>
          </a:xfrm>
          <a:prstGeom prst="roundRect">
            <a:avLst>
              <a:gd name="adj" fmla="val 17444"/>
            </a:avLst>
          </a:prstGeom>
          <a:solidFill>
            <a:srgbClr val="FFE08A"/>
          </a:solidFill>
          <a:ln w="25400">
            <a:solidFill>
              <a:srgbClr val="23262B"/>
            </a:solidFill>
            <a:prstDash val="solid"/>
          </a:ln>
        </p:spPr>
      </p:sp>
      <p:sp>
        <p:nvSpPr>
          <p:cNvPr id="18" name="Text 14"/>
          <p:cNvSpPr/>
          <p:nvPr/>
        </p:nvSpPr>
        <p:spPr>
          <a:xfrm>
            <a:off x="7971367" y="3103959"/>
            <a:ext cx="528320"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23262B"/>
                </a:solidFill>
                <a:latin typeface="Arial" pitchFamily="34" charset="0"/>
                <a:ea typeface="Arial" pitchFamily="34" charset="-122"/>
                <a:cs typeface="Arial" pitchFamily="34" charset="-120"/>
              </a:rPr>
              <a:t>AND</a:t>
            </a:r>
            <a:endParaRPr lang="en-US" sz="1600" dirty="0"/>
          </a:p>
        </p:txBody>
      </p:sp>
      <p:sp>
        <p:nvSpPr>
          <p:cNvPr id="19" name="Text 15"/>
          <p:cNvSpPr/>
          <p:nvPr/>
        </p:nvSpPr>
        <p:spPr>
          <a:xfrm>
            <a:off x="10853262" y="3103959"/>
            <a:ext cx="373539" cy="309827"/>
          </a:xfrm>
          <a:prstGeom prst="rect">
            <a:avLst/>
          </a:prstGeom>
          <a:noFill/>
          <a:ln/>
        </p:spPr>
        <p:txBody>
          <a:bodyPr wrap="square" lIns="0" tIns="0" rIns="0" bIns="0" rtlCol="0" anchor="t">
            <a:normAutofit/>
          </a:bodyPr>
          <a:lstStyle/>
          <a:p>
            <a:pPr marL="0" indent="0" algn="r">
              <a:lnSpc>
                <a:spcPts val="2240"/>
              </a:lnSpc>
              <a:buNone/>
            </a:pPr>
            <a:r>
              <a:rPr lang="en-US" sz="1600" b="1" dirty="0">
                <a:solidFill>
                  <a:srgbClr val="23262B"/>
                </a:solidFill>
                <a:latin typeface="Arial" pitchFamily="34" charset="0"/>
                <a:ea typeface="Arial" pitchFamily="34" charset="-122"/>
                <a:cs typeface="Arial" pitchFamily="34" charset="-120"/>
              </a:rPr>
              <a:t>১টি</a:t>
            </a:r>
            <a:endParaRPr lang="en-US" sz="1600" dirty="0"/>
          </a:p>
        </p:txBody>
      </p:sp>
      <p:sp>
        <p:nvSpPr>
          <p:cNvPr id="20" name="Shape 16"/>
          <p:cNvSpPr/>
          <p:nvPr/>
        </p:nvSpPr>
        <p:spPr>
          <a:xfrm>
            <a:off x="7831667" y="3591589"/>
            <a:ext cx="3534833" cy="436827"/>
          </a:xfrm>
          <a:prstGeom prst="roundRect">
            <a:avLst>
              <a:gd name="adj" fmla="val 17444"/>
            </a:avLst>
          </a:prstGeom>
          <a:solidFill>
            <a:srgbClr val="FFB4A2"/>
          </a:solidFill>
          <a:ln w="25400">
            <a:solidFill>
              <a:srgbClr val="23262B"/>
            </a:solidFill>
            <a:prstDash val="solid"/>
          </a:ln>
        </p:spPr>
      </p:sp>
      <p:sp>
        <p:nvSpPr>
          <p:cNvPr id="21" name="Text 17"/>
          <p:cNvSpPr/>
          <p:nvPr/>
        </p:nvSpPr>
        <p:spPr>
          <a:xfrm>
            <a:off x="7971367" y="3667789"/>
            <a:ext cx="365760"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23262B"/>
                </a:solidFill>
                <a:latin typeface="Arial" pitchFamily="34" charset="0"/>
                <a:ea typeface="Arial" pitchFamily="34" charset="-122"/>
                <a:cs typeface="Arial" pitchFamily="34" charset="-120"/>
              </a:rPr>
              <a:t>OR</a:t>
            </a:r>
            <a:endParaRPr lang="en-US" sz="1600" dirty="0"/>
          </a:p>
        </p:txBody>
      </p:sp>
      <p:sp>
        <p:nvSpPr>
          <p:cNvPr id="22" name="Text 18"/>
          <p:cNvSpPr/>
          <p:nvPr/>
        </p:nvSpPr>
        <p:spPr>
          <a:xfrm>
            <a:off x="10853262" y="3667789"/>
            <a:ext cx="373539" cy="309827"/>
          </a:xfrm>
          <a:prstGeom prst="rect">
            <a:avLst/>
          </a:prstGeom>
          <a:noFill/>
          <a:ln/>
        </p:spPr>
        <p:txBody>
          <a:bodyPr wrap="square" lIns="0" tIns="0" rIns="0" bIns="0" rtlCol="0" anchor="t">
            <a:normAutofit/>
          </a:bodyPr>
          <a:lstStyle/>
          <a:p>
            <a:pPr marL="0" indent="0" algn="r">
              <a:lnSpc>
                <a:spcPts val="2240"/>
              </a:lnSpc>
              <a:buNone/>
            </a:pPr>
            <a:r>
              <a:rPr lang="en-US" sz="1600" b="1" dirty="0">
                <a:solidFill>
                  <a:srgbClr val="23262B"/>
                </a:solidFill>
                <a:latin typeface="Arial" pitchFamily="34" charset="0"/>
                <a:ea typeface="Arial" pitchFamily="34" charset="-122"/>
                <a:cs typeface="Arial" pitchFamily="34" charset="-120"/>
              </a:rPr>
              <a:t>১টি</a:t>
            </a:r>
            <a:endParaRPr lang="en-US" sz="1600" dirty="0"/>
          </a:p>
        </p:txBody>
      </p:sp>
      <p:sp>
        <p:nvSpPr>
          <p:cNvPr id="23" name="Shape 19"/>
          <p:cNvSpPr/>
          <p:nvPr/>
        </p:nvSpPr>
        <p:spPr>
          <a:xfrm>
            <a:off x="7831667" y="4155418"/>
            <a:ext cx="3534833" cy="436827"/>
          </a:xfrm>
          <a:prstGeom prst="roundRect">
            <a:avLst>
              <a:gd name="adj" fmla="val 17444"/>
            </a:avLst>
          </a:prstGeom>
          <a:solidFill>
            <a:srgbClr val="23262B"/>
          </a:solidFill>
          <a:ln w="25400">
            <a:solidFill>
              <a:srgbClr val="23262B"/>
            </a:solidFill>
            <a:prstDash val="solid"/>
          </a:ln>
        </p:spPr>
      </p:sp>
      <p:sp>
        <p:nvSpPr>
          <p:cNvPr id="24" name="Text 20"/>
          <p:cNvSpPr/>
          <p:nvPr/>
        </p:nvSpPr>
        <p:spPr>
          <a:xfrm>
            <a:off x="7971367" y="4231618"/>
            <a:ext cx="544751"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FF6E0"/>
                </a:solidFill>
                <a:latin typeface="Arial" pitchFamily="34" charset="0"/>
                <a:ea typeface="Arial" pitchFamily="34" charset="-122"/>
                <a:cs typeface="Arial" pitchFamily="34" charset="-120"/>
              </a:rPr>
              <a:t>মোট</a:t>
            </a:r>
            <a:endParaRPr lang="en-US" sz="1600" dirty="0"/>
          </a:p>
        </p:txBody>
      </p:sp>
      <p:sp>
        <p:nvSpPr>
          <p:cNvPr id="25" name="Text 21"/>
          <p:cNvSpPr/>
          <p:nvPr/>
        </p:nvSpPr>
        <p:spPr>
          <a:xfrm>
            <a:off x="10811034" y="4231618"/>
            <a:ext cx="415766" cy="309827"/>
          </a:xfrm>
          <a:prstGeom prst="rect">
            <a:avLst/>
          </a:prstGeom>
          <a:noFill/>
          <a:ln/>
        </p:spPr>
        <p:txBody>
          <a:bodyPr wrap="square" lIns="0" tIns="0" rIns="0" bIns="0" rtlCol="0" anchor="t">
            <a:normAutofit/>
          </a:bodyPr>
          <a:lstStyle/>
          <a:p>
            <a:pPr marL="0" indent="0" algn="r">
              <a:lnSpc>
                <a:spcPts val="2240"/>
              </a:lnSpc>
              <a:buNone/>
            </a:pPr>
            <a:r>
              <a:rPr lang="en-US" sz="1600" b="1" dirty="0">
                <a:solidFill>
                  <a:srgbClr val="FFC93C"/>
                </a:solidFill>
                <a:latin typeface="Arial" pitchFamily="34" charset="0"/>
                <a:ea typeface="Arial" pitchFamily="34" charset="-122"/>
                <a:cs typeface="Arial" pitchFamily="34" charset="-120"/>
              </a:rPr>
              <a:t>২টি</a:t>
            </a:r>
            <a:endParaRPr lang="en-US" sz="1600" dirty="0"/>
          </a:p>
        </p:txBody>
      </p:sp>
      <p:sp>
        <p:nvSpPr>
          <p:cNvPr id="26" name="Shape 22"/>
          <p:cNvSpPr/>
          <p:nvPr/>
        </p:nvSpPr>
        <p:spPr>
          <a:xfrm>
            <a:off x="0" y="6756400"/>
            <a:ext cx="12192000" cy="101600"/>
          </a:xfrm>
          <a:prstGeom prst="rect">
            <a:avLst/>
          </a:prstGeom>
          <a:solidFill>
            <a:srgbClr val="E4572E"/>
          </a:solidFill>
          <a:ln/>
        </p:spPr>
      </p:sp>
      <p:sp>
        <p:nvSpPr>
          <p:cNvPr id="27" name="Text 23"/>
          <p:cNvSpPr/>
          <p:nvPr/>
        </p:nvSpPr>
        <p:spPr>
          <a:xfrm>
            <a:off x="812800" y="6245889"/>
            <a:ext cx="588645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6B6E73"/>
                </a:solidFill>
                <a:latin typeface="Arial" pitchFamily="34" charset="0"/>
                <a:ea typeface="Arial" pitchFamily="34" charset="-122"/>
                <a:cs typeface="Arial" pitchFamily="34" charset="-120"/>
              </a:rPr>
              <a:t>লজিক ফাংশন → লজিক্যাল সার্কিট</a:t>
            </a:r>
            <a:endParaRPr lang="en-US" sz="1300" dirty="0"/>
          </a:p>
        </p:txBody>
      </p:sp>
      <p:sp>
        <p:nvSpPr>
          <p:cNvPr id="28" name="Text 24"/>
          <p:cNvSpPr/>
          <p:nvPr/>
        </p:nvSpPr>
        <p:spPr>
          <a:xfrm>
            <a:off x="7454900" y="6245889"/>
            <a:ext cx="3924300" cy="256514"/>
          </a:xfrm>
          <a:prstGeom prst="rect">
            <a:avLst/>
          </a:prstGeom>
          <a:noFill/>
          <a:ln/>
        </p:spPr>
        <p:txBody>
          <a:bodyPr wrap="square" lIns="0" tIns="0" rIns="0" bIns="0" rtlCol="0" anchor="t">
            <a:normAutofit/>
          </a:bodyPr>
          <a:lstStyle/>
          <a:p>
            <a:pPr marL="0" indent="0" algn="r">
              <a:lnSpc>
                <a:spcPts val="1820"/>
              </a:lnSpc>
              <a:buNone/>
            </a:pPr>
            <a:r>
              <a:rPr lang="en-US" sz="1300" b="1" dirty="0">
                <a:solidFill>
                  <a:srgbClr val="6B6E73"/>
                </a:solidFill>
                <a:latin typeface="Arial" pitchFamily="34" charset="0"/>
                <a:ea typeface="Arial" pitchFamily="34" charset="-122"/>
                <a:cs typeface="Arial" pitchFamily="34" charset="-120"/>
              </a:rPr>
              <a:t>তথ্য ও যোগাযোগ প্রযুক্তি</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C93C"/>
        </a:solidFill>
        <a:effectLst/>
      </p:bgPr>
    </p:bg>
    <p:spTree>
      <p:nvGrpSpPr>
        <p:cNvPr id="1" name=""/>
        <p:cNvGrpSpPr/>
        <p:nvPr/>
      </p:nvGrpSpPr>
      <p:grpSpPr>
        <a:xfrm>
          <a:off x="0" y="0"/>
          <a:ext cx="0" cy="0"/>
          <a:chOff x="0" y="0"/>
          <a:chExt cx="0" cy="0"/>
        </a:xfrm>
      </p:grpSpPr>
      <p:sp>
        <p:nvSpPr>
          <p:cNvPr id="2" name="Shape 0"/>
          <p:cNvSpPr/>
          <p:nvPr/>
        </p:nvSpPr>
        <p:spPr>
          <a:xfrm>
            <a:off x="828675" y="727075"/>
            <a:ext cx="501650" cy="501650"/>
          </a:xfrm>
          <a:prstGeom prst="roundRect">
            <a:avLst>
              <a:gd name="adj" fmla="val 19620"/>
            </a:avLst>
          </a:prstGeom>
          <a:solidFill>
            <a:srgbClr val="FFF6E0"/>
          </a:solidFill>
          <a:ln w="31750">
            <a:solidFill>
              <a:srgbClr val="23262B"/>
            </a:solidFill>
            <a:prstDash val="solid"/>
          </a:ln>
          <a:effectLst>
            <a:outerShdw dist="53882" dir="2700000" algn="bl" rotWithShape="0">
              <a:srgbClr val="23262B">
                <a:alpha val="100000"/>
              </a:srgbClr>
            </a:outerShdw>
          </a:effectLst>
        </p:spPr>
      </p:sp>
      <p:pic>
        <p:nvPicPr>
          <p:cNvPr id="3" name="Image 0" descr="Book"/>
          <p:cNvPicPr>
            <a:picLocks noChangeAspect="1"/>
          </p:cNvPicPr>
          <p:nvPr/>
        </p:nvPicPr>
        <p:blipFill>
          <a:blip r:embed="rId3"/>
          <a:srcRect/>
          <a:stretch/>
        </p:blipFill>
        <p:spPr>
          <a:xfrm>
            <a:off x="939800" y="838200"/>
            <a:ext cx="279400" cy="279400"/>
          </a:xfrm>
          <a:prstGeom prst="rect">
            <a:avLst/>
          </a:prstGeom>
        </p:spPr>
      </p:pic>
      <p:sp>
        <p:nvSpPr>
          <p:cNvPr id="4" name="Text 1"/>
          <p:cNvSpPr>
            <a:spLocks noGrp="1"/>
          </p:cNvSpPr>
          <p:nvPr>
            <p:ph type="title"/>
          </p:nvPr>
        </p:nvSpPr>
        <p:spPr>
          <a:xfrm>
            <a:off x="1473200" y="726418"/>
            <a:ext cx="2730500" cy="528307"/>
          </a:xfrm>
          <a:prstGeom prst="rect">
            <a:avLst/>
          </a:prstGeom>
          <a:noFill/>
          <a:ln/>
        </p:spPr>
        <p:txBody>
          <a:bodyPr wrap="square" lIns="0" tIns="0" rIns="0" bIns="0" rtlCol="0" anchor="t">
            <a:normAutofit/>
          </a:bodyPr>
          <a:lstStyle/>
          <a:p>
            <a:pPr marL="0" indent="0" algn="l">
              <a:lnSpc>
                <a:spcPts val="3960"/>
              </a:lnSpc>
              <a:buNone/>
            </a:pPr>
            <a:r>
              <a:rPr lang="en-US" sz="3300" b="1" i="0" dirty="0">
                <a:solidFill>
                  <a:srgbClr val="23262B"/>
                </a:solidFill>
                <a:latin typeface="Arial" pitchFamily="34" charset="0"/>
                <a:ea typeface="Arial" pitchFamily="34" charset="-122"/>
                <a:cs typeface="Arial" pitchFamily="34" charset="-120"/>
              </a:rPr>
              <a:t>একক কাজ</a:t>
            </a:r>
            <a:endParaRPr lang="en-US" sz="3300" dirty="0"/>
          </a:p>
        </p:txBody>
      </p:sp>
      <p:sp>
        <p:nvSpPr>
          <p:cNvPr id="5" name="Shape 2"/>
          <p:cNvSpPr/>
          <p:nvPr/>
        </p:nvSpPr>
        <p:spPr>
          <a:xfrm>
            <a:off x="9928820" y="772189"/>
            <a:ext cx="1450380" cy="411427"/>
          </a:xfrm>
          <a:prstGeom prst="roundRect">
            <a:avLst>
              <a:gd name="adj" fmla="val 50000"/>
            </a:avLst>
          </a:prstGeom>
          <a:solidFill>
            <a:srgbClr val="23262B"/>
          </a:solidFill>
          <a:ln/>
        </p:spPr>
      </p:sp>
      <p:pic>
        <p:nvPicPr>
          <p:cNvPr id="6" name="Image 1" descr="Clock"/>
          <p:cNvPicPr>
            <a:picLocks noChangeAspect="1"/>
          </p:cNvPicPr>
          <p:nvPr/>
        </p:nvPicPr>
        <p:blipFill>
          <a:blip r:embed="rId4"/>
          <a:srcRect/>
          <a:stretch/>
        </p:blipFill>
        <p:spPr>
          <a:xfrm>
            <a:off x="10119320" y="869950"/>
            <a:ext cx="215900" cy="215900"/>
          </a:xfrm>
          <a:prstGeom prst="rect">
            <a:avLst/>
          </a:prstGeom>
        </p:spPr>
      </p:pic>
      <p:sp>
        <p:nvSpPr>
          <p:cNvPr id="7" name="Text 3"/>
          <p:cNvSpPr/>
          <p:nvPr/>
        </p:nvSpPr>
        <p:spPr>
          <a:xfrm>
            <a:off x="10411420" y="835689"/>
            <a:ext cx="932736"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FF6E0"/>
                </a:solidFill>
                <a:latin typeface="Arial" pitchFamily="34" charset="0"/>
                <a:ea typeface="Arial" pitchFamily="34" charset="-122"/>
                <a:cs typeface="Arial" pitchFamily="34" charset="-120"/>
              </a:rPr>
              <a:t>৫ মিনিট</a:t>
            </a:r>
            <a:endParaRPr lang="en-US" sz="1600" dirty="0"/>
          </a:p>
        </p:txBody>
      </p:sp>
      <p:sp>
        <p:nvSpPr>
          <p:cNvPr id="8" name="Shape 4"/>
          <p:cNvSpPr/>
          <p:nvPr/>
        </p:nvSpPr>
        <p:spPr>
          <a:xfrm>
            <a:off x="828675" y="2483910"/>
            <a:ext cx="10534650" cy="1005417"/>
          </a:xfrm>
          <a:prstGeom prst="roundRect">
            <a:avLst>
              <a:gd name="adj" fmla="val 13579"/>
            </a:avLst>
          </a:prstGeom>
          <a:solidFill>
            <a:srgbClr val="FFF6E0"/>
          </a:solidFill>
          <a:ln w="31750">
            <a:solidFill>
              <a:srgbClr val="23262B"/>
            </a:solidFill>
            <a:prstDash val="solid"/>
          </a:ln>
          <a:effectLst>
            <a:outerShdw dist="89803" dir="2700000" algn="bl" rotWithShape="0">
              <a:srgbClr val="23262B">
                <a:alpha val="100000"/>
              </a:srgbClr>
            </a:outerShdw>
          </a:effectLst>
        </p:spPr>
      </p:sp>
      <p:sp>
        <p:nvSpPr>
          <p:cNvPr id="9" name="Shape 5"/>
          <p:cNvSpPr/>
          <p:nvPr/>
        </p:nvSpPr>
        <p:spPr>
          <a:xfrm>
            <a:off x="1096433" y="2700871"/>
            <a:ext cx="571500" cy="571500"/>
          </a:xfrm>
          <a:prstGeom prst="roundRect">
            <a:avLst>
              <a:gd name="adj" fmla="val 20000"/>
            </a:avLst>
          </a:prstGeom>
          <a:solidFill>
            <a:srgbClr val="E4572E"/>
          </a:solidFill>
          <a:ln/>
        </p:spPr>
      </p:sp>
      <p:sp>
        <p:nvSpPr>
          <p:cNvPr id="10" name="Text 6"/>
          <p:cNvSpPr/>
          <p:nvPr/>
        </p:nvSpPr>
        <p:spPr>
          <a:xfrm>
            <a:off x="1071033" y="2700871"/>
            <a:ext cx="622300" cy="596900"/>
          </a:xfrm>
          <a:prstGeom prst="rect">
            <a:avLst/>
          </a:prstGeom>
          <a:noFill/>
          <a:ln/>
        </p:spPr>
        <p:txBody>
          <a:bodyPr wrap="square" lIns="0" tIns="0" rIns="0" bIns="0" rtlCol="0" anchor="t">
            <a:normAutofit/>
          </a:bodyPr>
          <a:lstStyle/>
          <a:p>
            <a:pPr marL="0" indent="0" algn="ctr">
              <a:lnSpc>
                <a:spcPts val="4810"/>
              </a:lnSpc>
              <a:buNone/>
            </a:pPr>
            <a:r>
              <a:rPr lang="en-US" sz="2600" b="1" dirty="0">
                <a:solidFill>
                  <a:srgbClr val="FFF6E0"/>
                </a:solidFill>
                <a:latin typeface="Arial" pitchFamily="34" charset="0"/>
                <a:ea typeface="Arial" pitchFamily="34" charset="-122"/>
                <a:cs typeface="Arial" pitchFamily="34" charset="-120"/>
              </a:rPr>
              <a:t>১</a:t>
            </a:r>
            <a:endParaRPr lang="en-US" sz="2600" dirty="0"/>
          </a:p>
        </p:txBody>
      </p:sp>
      <p:sp>
        <p:nvSpPr>
          <p:cNvPr id="11" name="Text 7"/>
          <p:cNvSpPr/>
          <p:nvPr/>
        </p:nvSpPr>
        <p:spPr>
          <a:xfrm>
            <a:off x="1858433" y="2786596"/>
            <a:ext cx="9514248" cy="425450"/>
          </a:xfrm>
          <a:prstGeom prst="rect">
            <a:avLst/>
          </a:prstGeom>
          <a:noFill/>
          <a:ln/>
        </p:spPr>
        <p:txBody>
          <a:bodyPr wrap="square" lIns="0" tIns="0" rIns="0" bIns="0" rtlCol="0" anchor="t">
            <a:normAutofit/>
          </a:bodyPr>
          <a:lstStyle/>
          <a:p>
            <a:pPr marL="0" indent="0" algn="l">
              <a:lnSpc>
                <a:spcPts val="3150"/>
              </a:lnSpc>
              <a:buNone/>
            </a:pPr>
            <a:r>
              <a:rPr lang="en-US" sz="2100" b="1" dirty="0">
                <a:solidFill>
                  <a:srgbClr val="23262B"/>
                </a:solidFill>
                <a:latin typeface="Arial" pitchFamily="34" charset="0"/>
                <a:ea typeface="Arial" pitchFamily="34" charset="-122"/>
                <a:cs typeface="Arial" pitchFamily="34" charset="-120"/>
              </a:rPr>
              <a:t>Y = A + B·C সার্কিটে কোন গেইট কয়টি লাগবে? কারণসহ লেখো।</a:t>
            </a:r>
            <a:endParaRPr lang="en-US" sz="2100" dirty="0"/>
          </a:p>
        </p:txBody>
      </p:sp>
      <p:sp>
        <p:nvSpPr>
          <p:cNvPr id="12" name="Shape 8"/>
          <p:cNvSpPr/>
          <p:nvPr/>
        </p:nvSpPr>
        <p:spPr>
          <a:xfrm>
            <a:off x="828675" y="3711575"/>
            <a:ext cx="10534650" cy="1005417"/>
          </a:xfrm>
          <a:prstGeom prst="roundRect">
            <a:avLst>
              <a:gd name="adj" fmla="val 13579"/>
            </a:avLst>
          </a:prstGeom>
          <a:solidFill>
            <a:srgbClr val="FFF6E0"/>
          </a:solidFill>
          <a:ln w="31750">
            <a:solidFill>
              <a:srgbClr val="23262B"/>
            </a:solidFill>
            <a:prstDash val="solid"/>
          </a:ln>
          <a:effectLst>
            <a:outerShdw dist="89803" dir="2700000" algn="bl" rotWithShape="0">
              <a:srgbClr val="23262B">
                <a:alpha val="100000"/>
              </a:srgbClr>
            </a:outerShdw>
          </a:effectLst>
        </p:spPr>
      </p:sp>
      <p:sp>
        <p:nvSpPr>
          <p:cNvPr id="13" name="Shape 9"/>
          <p:cNvSpPr/>
          <p:nvPr/>
        </p:nvSpPr>
        <p:spPr>
          <a:xfrm>
            <a:off x="1096433" y="3928535"/>
            <a:ext cx="571500" cy="571500"/>
          </a:xfrm>
          <a:prstGeom prst="roundRect">
            <a:avLst>
              <a:gd name="adj" fmla="val 20000"/>
            </a:avLst>
          </a:prstGeom>
          <a:solidFill>
            <a:srgbClr val="E4572E"/>
          </a:solidFill>
          <a:ln/>
        </p:spPr>
      </p:sp>
      <p:sp>
        <p:nvSpPr>
          <p:cNvPr id="14" name="Text 10"/>
          <p:cNvSpPr/>
          <p:nvPr/>
        </p:nvSpPr>
        <p:spPr>
          <a:xfrm>
            <a:off x="1071033" y="3928535"/>
            <a:ext cx="622300" cy="596900"/>
          </a:xfrm>
          <a:prstGeom prst="rect">
            <a:avLst/>
          </a:prstGeom>
          <a:noFill/>
          <a:ln/>
        </p:spPr>
        <p:txBody>
          <a:bodyPr wrap="square" lIns="0" tIns="0" rIns="0" bIns="0" rtlCol="0" anchor="t">
            <a:normAutofit/>
          </a:bodyPr>
          <a:lstStyle/>
          <a:p>
            <a:pPr marL="0" indent="0" algn="ctr">
              <a:lnSpc>
                <a:spcPts val="4810"/>
              </a:lnSpc>
              <a:buNone/>
            </a:pPr>
            <a:r>
              <a:rPr lang="en-US" sz="2600" b="1" dirty="0">
                <a:solidFill>
                  <a:srgbClr val="FFF6E0"/>
                </a:solidFill>
                <a:latin typeface="Arial" pitchFamily="34" charset="0"/>
                <a:ea typeface="Arial" pitchFamily="34" charset="-122"/>
                <a:cs typeface="Arial" pitchFamily="34" charset="-120"/>
              </a:rPr>
              <a:t>২</a:t>
            </a:r>
            <a:endParaRPr lang="en-US" sz="2600" dirty="0"/>
          </a:p>
        </p:txBody>
      </p:sp>
      <p:sp>
        <p:nvSpPr>
          <p:cNvPr id="15" name="Text 11"/>
          <p:cNvSpPr/>
          <p:nvPr/>
        </p:nvSpPr>
        <p:spPr>
          <a:xfrm>
            <a:off x="1858433" y="4014260"/>
            <a:ext cx="9514248" cy="425450"/>
          </a:xfrm>
          <a:prstGeom prst="rect">
            <a:avLst/>
          </a:prstGeom>
          <a:noFill/>
          <a:ln/>
        </p:spPr>
        <p:txBody>
          <a:bodyPr wrap="square" lIns="0" tIns="0" rIns="0" bIns="0" rtlCol="0" anchor="t">
            <a:normAutofit/>
          </a:bodyPr>
          <a:lstStyle/>
          <a:p>
            <a:pPr marL="0" indent="0" algn="l">
              <a:lnSpc>
                <a:spcPts val="3150"/>
              </a:lnSpc>
              <a:buNone/>
            </a:pPr>
            <a:r>
              <a:rPr lang="en-US" sz="2100" b="1" dirty="0">
                <a:solidFill>
                  <a:srgbClr val="23262B"/>
                </a:solidFill>
                <a:latin typeface="Arial" pitchFamily="34" charset="0"/>
                <a:ea typeface="Arial" pitchFamily="34" charset="-122"/>
                <a:cs typeface="Arial" pitchFamily="34" charset="-120"/>
              </a:rPr>
              <a:t>Y = A′ + B ফাংশনের লজিক্যাল সার্কিটটি খাতায় আঁকো।</a:t>
            </a:r>
            <a:endParaRPr lang="en-US" sz="2100" dirty="0"/>
          </a:p>
        </p:txBody>
      </p:sp>
      <p:sp>
        <p:nvSpPr>
          <p:cNvPr id="16" name="Shape 12"/>
          <p:cNvSpPr/>
          <p:nvPr/>
        </p:nvSpPr>
        <p:spPr>
          <a:xfrm>
            <a:off x="0" y="6756400"/>
            <a:ext cx="12192000" cy="101600"/>
          </a:xfrm>
          <a:prstGeom prst="rect">
            <a:avLst/>
          </a:prstGeom>
          <a:solidFill>
            <a:srgbClr val="E4572E"/>
          </a:solidFill>
          <a:ln/>
        </p:spPr>
      </p:sp>
      <p:sp>
        <p:nvSpPr>
          <p:cNvPr id="17" name="Text 13"/>
          <p:cNvSpPr/>
          <p:nvPr/>
        </p:nvSpPr>
        <p:spPr>
          <a:xfrm>
            <a:off x="812800" y="6245889"/>
            <a:ext cx="588645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4A3A0A"/>
                </a:solidFill>
                <a:latin typeface="Arial" pitchFamily="34" charset="0"/>
                <a:ea typeface="Arial" pitchFamily="34" charset="-122"/>
                <a:cs typeface="Arial" pitchFamily="34" charset="-120"/>
              </a:rPr>
              <a:t>লজিক ফাংশন → লজিক্যাল সার্কিট</a:t>
            </a:r>
            <a:endParaRPr lang="en-US" sz="1300" dirty="0"/>
          </a:p>
        </p:txBody>
      </p:sp>
      <p:sp>
        <p:nvSpPr>
          <p:cNvPr id="18" name="Text 14"/>
          <p:cNvSpPr/>
          <p:nvPr/>
        </p:nvSpPr>
        <p:spPr>
          <a:xfrm>
            <a:off x="7454900" y="6245889"/>
            <a:ext cx="3924300" cy="256514"/>
          </a:xfrm>
          <a:prstGeom prst="rect">
            <a:avLst/>
          </a:prstGeom>
          <a:noFill/>
          <a:ln/>
        </p:spPr>
        <p:txBody>
          <a:bodyPr wrap="square" lIns="0" tIns="0" rIns="0" bIns="0" rtlCol="0" anchor="t">
            <a:normAutofit/>
          </a:bodyPr>
          <a:lstStyle/>
          <a:p>
            <a:pPr marL="0" indent="0" algn="r">
              <a:lnSpc>
                <a:spcPts val="1820"/>
              </a:lnSpc>
              <a:buNone/>
            </a:pPr>
            <a:r>
              <a:rPr lang="en-US" sz="1300" b="1" dirty="0">
                <a:solidFill>
                  <a:srgbClr val="4A3A0A"/>
                </a:solidFill>
                <a:latin typeface="Arial" pitchFamily="34" charset="0"/>
                <a:ea typeface="Arial" pitchFamily="34" charset="-122"/>
                <a:cs typeface="Arial" pitchFamily="34" charset="-120"/>
              </a:rPr>
              <a:t>তথ্য ও যোগাযোগ প্রযুক্তি</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6E0"/>
        </a:solidFill>
        <a:effectLst/>
      </p:bgPr>
    </p:bg>
    <p:spTree>
      <p:nvGrpSpPr>
        <p:cNvPr id="1" name=""/>
        <p:cNvGrpSpPr/>
        <p:nvPr/>
      </p:nvGrpSpPr>
      <p:grpSpPr>
        <a:xfrm>
          <a:off x="0" y="0"/>
          <a:ext cx="0" cy="0"/>
          <a:chOff x="0" y="0"/>
          <a:chExt cx="0" cy="0"/>
        </a:xfrm>
      </p:grpSpPr>
      <p:sp>
        <p:nvSpPr>
          <p:cNvPr id="2" name="Shape 0"/>
          <p:cNvSpPr/>
          <p:nvPr/>
        </p:nvSpPr>
        <p:spPr>
          <a:xfrm>
            <a:off x="828675" y="727075"/>
            <a:ext cx="501650" cy="501650"/>
          </a:xfrm>
          <a:prstGeom prst="roundRect">
            <a:avLst>
              <a:gd name="adj" fmla="val 19620"/>
            </a:avLst>
          </a:prstGeom>
          <a:solidFill>
            <a:srgbClr val="FFC93C"/>
          </a:solidFill>
          <a:ln w="31750">
            <a:solidFill>
              <a:srgbClr val="23262B"/>
            </a:solidFill>
            <a:prstDash val="solid"/>
          </a:ln>
          <a:effectLst>
            <a:outerShdw dist="53882" dir="2700000" algn="bl" rotWithShape="0">
              <a:srgbClr val="23262B">
                <a:alpha val="100000"/>
              </a:srgbClr>
            </a:outerShdw>
          </a:effectLst>
        </p:spPr>
      </p:sp>
      <p:pic>
        <p:nvPicPr>
          <p:cNvPr id="3" name="Image 0" descr="Tool"/>
          <p:cNvPicPr>
            <a:picLocks noChangeAspect="1"/>
          </p:cNvPicPr>
          <p:nvPr/>
        </p:nvPicPr>
        <p:blipFill>
          <a:blip r:embed="rId3"/>
          <a:srcRect/>
          <a:stretch/>
        </p:blipFill>
        <p:spPr>
          <a:xfrm>
            <a:off x="939800" y="838200"/>
            <a:ext cx="279400" cy="279400"/>
          </a:xfrm>
          <a:prstGeom prst="rect">
            <a:avLst/>
          </a:prstGeom>
        </p:spPr>
      </p:pic>
      <p:sp>
        <p:nvSpPr>
          <p:cNvPr id="4" name="Text 1"/>
          <p:cNvSpPr>
            <a:spLocks noGrp="1"/>
          </p:cNvSpPr>
          <p:nvPr>
            <p:ph type="title"/>
          </p:nvPr>
        </p:nvSpPr>
        <p:spPr>
          <a:xfrm>
            <a:off x="1473200" y="726418"/>
            <a:ext cx="2182217" cy="528307"/>
          </a:xfrm>
          <a:prstGeom prst="rect">
            <a:avLst/>
          </a:prstGeom>
          <a:noFill/>
          <a:ln/>
        </p:spPr>
        <p:txBody>
          <a:bodyPr wrap="square" lIns="0" tIns="0" rIns="0" bIns="0" rtlCol="0" anchor="t">
            <a:normAutofit/>
          </a:bodyPr>
          <a:lstStyle/>
          <a:p>
            <a:pPr marL="0" indent="0" algn="l">
              <a:lnSpc>
                <a:spcPts val="3960"/>
              </a:lnSpc>
              <a:buNone/>
            </a:pPr>
            <a:r>
              <a:rPr lang="en-US" sz="3300" b="1" i="0" dirty="0">
                <a:solidFill>
                  <a:srgbClr val="23262B"/>
                </a:solidFill>
                <a:latin typeface="Arial" pitchFamily="34" charset="0"/>
                <a:ea typeface="Arial" pitchFamily="34" charset="-122"/>
                <a:cs typeface="Arial" pitchFamily="34" charset="-120"/>
              </a:rPr>
              <a:t>উদাহরণ ২</a:t>
            </a:r>
            <a:endParaRPr lang="en-US" sz="3300" dirty="0"/>
          </a:p>
        </p:txBody>
      </p:sp>
      <p:sp>
        <p:nvSpPr>
          <p:cNvPr id="5" name="Text 2"/>
          <p:cNvSpPr/>
          <p:nvPr/>
        </p:nvSpPr>
        <p:spPr>
          <a:xfrm>
            <a:off x="3655417" y="726418"/>
            <a:ext cx="3124663" cy="502907"/>
          </a:xfrm>
          <a:prstGeom prst="roundRect">
            <a:avLst>
              <a:gd name="adj" fmla="val 17677"/>
            </a:avLst>
          </a:prstGeom>
          <a:solidFill>
            <a:srgbClr val="23262B"/>
          </a:solidFill>
          <a:ln/>
        </p:spPr>
        <p:txBody>
          <a:bodyPr wrap="none" lIns="0" tIns="0" rIns="0" bIns="0" rtlCol="0" anchor="ctr">
            <a:normAutofit/>
          </a:bodyPr>
          <a:lstStyle/>
          <a:p>
            <a:pPr marL="0" indent="0" algn="ctr">
              <a:lnSpc>
                <a:spcPts val="3360"/>
              </a:lnSpc>
              <a:buNone/>
            </a:pPr>
            <a:r>
              <a:rPr lang="en-US" sz="2400" b="1" dirty="0">
                <a:solidFill>
                  <a:srgbClr val="FFF6E0"/>
                </a:solidFill>
                <a:latin typeface="Courier New" pitchFamily="49" charset="0"/>
                <a:ea typeface="Courier New" pitchFamily="49" charset="-122"/>
                <a:cs typeface="Courier New" pitchFamily="49" charset="-120"/>
              </a:rPr>
              <a:t>Y = A′·B + A·B′</a:t>
            </a:r>
            <a:endParaRPr lang="en-US" sz="2400" dirty="0"/>
          </a:p>
        </p:txBody>
      </p:sp>
      <p:sp>
        <p:nvSpPr>
          <p:cNvPr id="6" name="Text 3"/>
          <p:cNvSpPr/>
          <p:nvPr/>
        </p:nvSpPr>
        <p:spPr>
          <a:xfrm>
            <a:off x="10119122" y="815318"/>
            <a:ext cx="1260078" cy="325107"/>
          </a:xfrm>
          <a:custGeom>
            <a:avLst/>
            <a:gdLst/>
            <a:ahLst/>
            <a:cxnLst/>
            <a:rect l="l" t="t" r="r" b="b"/>
            <a:pathLst>
              <a:path w="1260078" h="325107">
                <a:moveTo>
                  <a:pt x="162553" y="0"/>
                </a:moveTo>
                <a:lnTo>
                  <a:pt x="1097525" y="0"/>
                </a:lnTo>
                <a:arcTo wR="162553" hR="162553" stAng="16200000" swAng="5400000"/>
                <a:lnTo>
                  <a:pt x="1260078" y="162553"/>
                </a:lnTo>
                <a:arcTo wR="162553" hR="162553" stAng="0" swAng="5400000"/>
                <a:lnTo>
                  <a:pt x="162553" y="325107"/>
                </a:lnTo>
                <a:arcTo wR="162553" hR="162553" stAng="5400000" swAng="5400000"/>
                <a:lnTo>
                  <a:pt x="0" y="162553"/>
                </a:lnTo>
                <a:arcTo wR="162553" hR="162553" stAng="10800000" swAng="5400000"/>
                <a:close/>
              </a:path>
            </a:pathLst>
          </a:custGeom>
          <a:solidFill>
            <a:srgbClr val="E4572E"/>
          </a:solidFill>
          <a:ln/>
        </p:spPr>
        <p:txBody>
          <a:bodyPr wrap="none" lIns="0" tIns="0" rIns="0" bIns="0" rtlCol="0" anchor="ctr">
            <a:normAutofit/>
          </a:bodyPr>
          <a:lstStyle/>
          <a:p>
            <a:pPr marL="0" indent="0" algn="ctr">
              <a:lnSpc>
                <a:spcPts val="1960"/>
              </a:lnSpc>
              <a:buNone/>
            </a:pPr>
            <a:r>
              <a:rPr lang="en-US" sz="1400" b="1" dirty="0">
                <a:solidFill>
                  <a:srgbClr val="FFF6E0"/>
                </a:solidFill>
                <a:latin typeface="Arial" pitchFamily="34" charset="0"/>
                <a:ea typeface="Arial" pitchFamily="34" charset="-122"/>
                <a:cs typeface="Arial" pitchFamily="34" charset="-120"/>
              </a:rPr>
              <a:t>শিখনফল ৩</a:t>
            </a:r>
            <a:endParaRPr lang="en-US" sz="1400" dirty="0"/>
          </a:p>
        </p:txBody>
      </p:sp>
      <p:sp>
        <p:nvSpPr>
          <p:cNvPr id="7" name="Shape 4"/>
          <p:cNvSpPr/>
          <p:nvPr/>
        </p:nvSpPr>
        <p:spPr>
          <a:xfrm>
            <a:off x="828675" y="1980146"/>
            <a:ext cx="6758517" cy="3202517"/>
          </a:xfrm>
          <a:prstGeom prst="roundRect">
            <a:avLst>
              <a:gd name="adj" fmla="val 4660"/>
            </a:avLst>
          </a:prstGeom>
          <a:solidFill>
            <a:srgbClr val="FFFFFF"/>
          </a:solidFill>
          <a:ln w="31750">
            <a:solidFill>
              <a:srgbClr val="23262B"/>
            </a:solidFill>
            <a:prstDash val="solid"/>
          </a:ln>
          <a:effectLst>
            <a:outerShdw dist="89803" dir="2700000" algn="bl" rotWithShape="0">
              <a:srgbClr val="FFC93C">
                <a:alpha val="100000"/>
              </a:srgbClr>
            </a:outerShdw>
          </a:effectLst>
        </p:spPr>
      </p:sp>
      <p:pic>
        <p:nvPicPr>
          <p:cNvPr id="8" name="Image 1" descr="দুটি NOT, দুটি AND ও একটি OR গেইট দিয়ে তৈরি সার্কিট"/>
          <p:cNvPicPr>
            <a:picLocks noChangeAspect="1"/>
          </p:cNvPicPr>
          <p:nvPr/>
        </p:nvPicPr>
        <p:blipFill>
          <a:blip r:embed="rId4"/>
          <a:srcRect/>
          <a:stretch/>
        </p:blipFill>
        <p:spPr>
          <a:xfrm>
            <a:off x="1032933" y="2120900"/>
            <a:ext cx="6350000" cy="2921000"/>
          </a:xfrm>
          <a:prstGeom prst="rect">
            <a:avLst/>
          </a:prstGeom>
        </p:spPr>
      </p:pic>
      <p:sp>
        <p:nvSpPr>
          <p:cNvPr id="9" name="Text 5"/>
          <p:cNvSpPr/>
          <p:nvPr/>
        </p:nvSpPr>
        <p:spPr>
          <a:xfrm>
            <a:off x="1058333" y="2336800"/>
            <a:ext cx="3683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Courier New" pitchFamily="49" charset="0"/>
                <a:ea typeface="Courier New" pitchFamily="49" charset="-122"/>
                <a:cs typeface="Courier New" pitchFamily="49" charset="-120"/>
              </a:rPr>
              <a:t>A</a:t>
            </a:r>
            <a:endParaRPr lang="en-US" sz="2000" dirty="0"/>
          </a:p>
        </p:txBody>
      </p:sp>
      <p:sp>
        <p:nvSpPr>
          <p:cNvPr id="10" name="Text 6"/>
          <p:cNvSpPr/>
          <p:nvPr/>
        </p:nvSpPr>
        <p:spPr>
          <a:xfrm>
            <a:off x="1058333" y="2844800"/>
            <a:ext cx="3683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Courier New" pitchFamily="49" charset="0"/>
                <a:ea typeface="Courier New" pitchFamily="49" charset="-122"/>
                <a:cs typeface="Courier New" pitchFamily="49" charset="-120"/>
              </a:rPr>
              <a:t>B</a:t>
            </a:r>
            <a:endParaRPr lang="en-US" sz="2000" dirty="0"/>
          </a:p>
        </p:txBody>
      </p:sp>
      <p:sp>
        <p:nvSpPr>
          <p:cNvPr id="11" name="Text 7"/>
          <p:cNvSpPr/>
          <p:nvPr/>
        </p:nvSpPr>
        <p:spPr>
          <a:xfrm>
            <a:off x="7179734" y="3352800"/>
            <a:ext cx="3048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E4572E"/>
                </a:solidFill>
                <a:latin typeface="Courier New" pitchFamily="49" charset="0"/>
                <a:ea typeface="Courier New" pitchFamily="49" charset="-122"/>
                <a:cs typeface="Courier New" pitchFamily="49" charset="-120"/>
              </a:rPr>
              <a:t>Y</a:t>
            </a:r>
            <a:endParaRPr lang="en-US" sz="2000" dirty="0"/>
          </a:p>
        </p:txBody>
      </p:sp>
      <p:sp>
        <p:nvSpPr>
          <p:cNvPr id="12" name="Text 8"/>
          <p:cNvSpPr/>
          <p:nvPr/>
        </p:nvSpPr>
        <p:spPr>
          <a:xfrm>
            <a:off x="2937933" y="2209800"/>
            <a:ext cx="431800"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4572E"/>
                </a:solidFill>
                <a:latin typeface="Courier New" pitchFamily="49" charset="0"/>
                <a:ea typeface="Courier New" pitchFamily="49" charset="-122"/>
                <a:cs typeface="Courier New" pitchFamily="49" charset="-120"/>
              </a:rPr>
              <a:t>A′</a:t>
            </a:r>
            <a:endParaRPr lang="en-US" sz="1400" dirty="0"/>
          </a:p>
        </p:txBody>
      </p:sp>
      <p:sp>
        <p:nvSpPr>
          <p:cNvPr id="13" name="Text 9"/>
          <p:cNvSpPr/>
          <p:nvPr/>
        </p:nvSpPr>
        <p:spPr>
          <a:xfrm>
            <a:off x="3001433" y="4241800"/>
            <a:ext cx="431800"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4572E"/>
                </a:solidFill>
                <a:latin typeface="Courier New" pitchFamily="49" charset="0"/>
                <a:ea typeface="Courier New" pitchFamily="49" charset="-122"/>
                <a:cs typeface="Courier New" pitchFamily="49" charset="-120"/>
              </a:rPr>
              <a:t>B′</a:t>
            </a:r>
            <a:endParaRPr lang="en-US" sz="1400" dirty="0"/>
          </a:p>
        </p:txBody>
      </p:sp>
      <p:sp>
        <p:nvSpPr>
          <p:cNvPr id="14" name="Text 10"/>
          <p:cNvSpPr/>
          <p:nvPr/>
        </p:nvSpPr>
        <p:spPr>
          <a:xfrm>
            <a:off x="4493683" y="2451100"/>
            <a:ext cx="622300"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4572E"/>
                </a:solidFill>
                <a:latin typeface="Courier New" pitchFamily="49" charset="0"/>
                <a:ea typeface="Courier New" pitchFamily="49" charset="-122"/>
                <a:cs typeface="Courier New" pitchFamily="49" charset="-120"/>
              </a:rPr>
              <a:t>A′B</a:t>
            </a:r>
            <a:endParaRPr lang="en-US" sz="1400" dirty="0"/>
          </a:p>
        </p:txBody>
      </p:sp>
      <p:sp>
        <p:nvSpPr>
          <p:cNvPr id="15" name="Text 11"/>
          <p:cNvSpPr/>
          <p:nvPr/>
        </p:nvSpPr>
        <p:spPr>
          <a:xfrm>
            <a:off x="4493683" y="4343400"/>
            <a:ext cx="622300"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4572E"/>
                </a:solidFill>
                <a:latin typeface="Courier New" pitchFamily="49" charset="0"/>
                <a:ea typeface="Courier New" pitchFamily="49" charset="-122"/>
                <a:cs typeface="Courier New" pitchFamily="49" charset="-120"/>
              </a:rPr>
              <a:t>AB′</a:t>
            </a:r>
            <a:endParaRPr lang="en-US" sz="1400" dirty="0"/>
          </a:p>
        </p:txBody>
      </p:sp>
      <p:sp>
        <p:nvSpPr>
          <p:cNvPr id="16" name="Text 12"/>
          <p:cNvSpPr/>
          <p:nvPr/>
        </p:nvSpPr>
        <p:spPr>
          <a:xfrm>
            <a:off x="3579283" y="2628900"/>
            <a:ext cx="685800" cy="256514"/>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23262B"/>
                </a:solidFill>
                <a:latin typeface="Courier New" pitchFamily="49" charset="0"/>
                <a:ea typeface="Courier New" pitchFamily="49" charset="-122"/>
                <a:cs typeface="Courier New" pitchFamily="49" charset="-120"/>
              </a:rPr>
              <a:t>AND</a:t>
            </a:r>
            <a:endParaRPr lang="en-US" sz="1300" dirty="0"/>
          </a:p>
        </p:txBody>
      </p:sp>
      <p:sp>
        <p:nvSpPr>
          <p:cNvPr id="17" name="Text 13"/>
          <p:cNvSpPr/>
          <p:nvPr/>
        </p:nvSpPr>
        <p:spPr>
          <a:xfrm>
            <a:off x="3579283" y="4152900"/>
            <a:ext cx="685800" cy="256514"/>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23262B"/>
                </a:solidFill>
                <a:latin typeface="Courier New" pitchFamily="49" charset="0"/>
                <a:ea typeface="Courier New" pitchFamily="49" charset="-122"/>
                <a:cs typeface="Courier New" pitchFamily="49" charset="-120"/>
              </a:rPr>
              <a:t>AND</a:t>
            </a:r>
            <a:endParaRPr lang="en-US" sz="1300" dirty="0"/>
          </a:p>
        </p:txBody>
      </p:sp>
      <p:sp>
        <p:nvSpPr>
          <p:cNvPr id="18" name="Text 14"/>
          <p:cNvSpPr/>
          <p:nvPr/>
        </p:nvSpPr>
        <p:spPr>
          <a:xfrm>
            <a:off x="5579533" y="3390900"/>
            <a:ext cx="749300" cy="274307"/>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23262B"/>
                </a:solidFill>
                <a:latin typeface="Courier New" pitchFamily="49" charset="0"/>
                <a:ea typeface="Courier New" pitchFamily="49" charset="-122"/>
                <a:cs typeface="Courier New" pitchFamily="49" charset="-120"/>
              </a:rPr>
              <a:t>OR</a:t>
            </a:r>
            <a:endParaRPr lang="en-US" sz="1400" dirty="0"/>
          </a:p>
        </p:txBody>
      </p:sp>
      <p:sp>
        <p:nvSpPr>
          <p:cNvPr id="19" name="Text 15"/>
          <p:cNvSpPr/>
          <p:nvPr/>
        </p:nvSpPr>
        <p:spPr>
          <a:xfrm>
            <a:off x="7818967" y="2183209"/>
            <a:ext cx="366704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Arial" pitchFamily="34" charset="0"/>
                <a:ea typeface="Arial" pitchFamily="34" charset="-122"/>
                <a:cs typeface="Arial" pitchFamily="34" charset="-120"/>
              </a:rPr>
              <a:t>যা লাগবে</a:t>
            </a:r>
            <a:endParaRPr lang="en-US" sz="2000" dirty="0"/>
          </a:p>
        </p:txBody>
      </p:sp>
      <p:sp>
        <p:nvSpPr>
          <p:cNvPr id="20" name="Shape 16"/>
          <p:cNvSpPr/>
          <p:nvPr/>
        </p:nvSpPr>
        <p:spPr>
          <a:xfrm>
            <a:off x="7831667" y="2640409"/>
            <a:ext cx="3534833" cy="411427"/>
          </a:xfrm>
          <a:prstGeom prst="roundRect">
            <a:avLst>
              <a:gd name="adj" fmla="val 18521"/>
            </a:avLst>
          </a:prstGeom>
          <a:solidFill>
            <a:srgbClr val="9FD8CF"/>
          </a:solidFill>
          <a:ln w="25400">
            <a:solidFill>
              <a:srgbClr val="23262B"/>
            </a:solidFill>
            <a:prstDash val="solid"/>
          </a:ln>
        </p:spPr>
      </p:sp>
      <p:sp>
        <p:nvSpPr>
          <p:cNvPr id="21" name="Text 17"/>
          <p:cNvSpPr/>
          <p:nvPr/>
        </p:nvSpPr>
        <p:spPr>
          <a:xfrm>
            <a:off x="7971367" y="2703909"/>
            <a:ext cx="514747"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23262B"/>
                </a:solidFill>
                <a:latin typeface="Arial" pitchFamily="34" charset="0"/>
                <a:ea typeface="Arial" pitchFamily="34" charset="-122"/>
                <a:cs typeface="Arial" pitchFamily="34" charset="-120"/>
              </a:rPr>
              <a:t>NOT</a:t>
            </a:r>
            <a:endParaRPr lang="en-US" sz="1600" dirty="0"/>
          </a:p>
        </p:txBody>
      </p:sp>
      <p:sp>
        <p:nvSpPr>
          <p:cNvPr id="22" name="Text 18"/>
          <p:cNvSpPr/>
          <p:nvPr/>
        </p:nvSpPr>
        <p:spPr>
          <a:xfrm>
            <a:off x="10811034" y="2703909"/>
            <a:ext cx="415766" cy="309827"/>
          </a:xfrm>
          <a:prstGeom prst="rect">
            <a:avLst/>
          </a:prstGeom>
          <a:noFill/>
          <a:ln/>
        </p:spPr>
        <p:txBody>
          <a:bodyPr wrap="square" lIns="0" tIns="0" rIns="0" bIns="0" rtlCol="0" anchor="t">
            <a:normAutofit/>
          </a:bodyPr>
          <a:lstStyle/>
          <a:p>
            <a:pPr marL="0" indent="0" algn="r">
              <a:lnSpc>
                <a:spcPts val="2240"/>
              </a:lnSpc>
              <a:buNone/>
            </a:pPr>
            <a:r>
              <a:rPr lang="en-US" sz="1600" b="1" dirty="0">
                <a:solidFill>
                  <a:srgbClr val="23262B"/>
                </a:solidFill>
                <a:latin typeface="Arial" pitchFamily="34" charset="0"/>
                <a:ea typeface="Arial" pitchFamily="34" charset="-122"/>
                <a:cs typeface="Arial" pitchFamily="34" charset="-120"/>
              </a:rPr>
              <a:t>২টি</a:t>
            </a:r>
            <a:endParaRPr lang="en-US" sz="1600" dirty="0"/>
          </a:p>
        </p:txBody>
      </p:sp>
      <p:sp>
        <p:nvSpPr>
          <p:cNvPr id="23" name="Shape 19"/>
          <p:cNvSpPr/>
          <p:nvPr/>
        </p:nvSpPr>
        <p:spPr>
          <a:xfrm>
            <a:off x="7831667" y="3166139"/>
            <a:ext cx="3534833" cy="411427"/>
          </a:xfrm>
          <a:prstGeom prst="roundRect">
            <a:avLst>
              <a:gd name="adj" fmla="val 18521"/>
            </a:avLst>
          </a:prstGeom>
          <a:solidFill>
            <a:srgbClr val="FFE08A"/>
          </a:solidFill>
          <a:ln w="25400">
            <a:solidFill>
              <a:srgbClr val="23262B"/>
            </a:solidFill>
            <a:prstDash val="solid"/>
          </a:ln>
        </p:spPr>
      </p:sp>
      <p:sp>
        <p:nvSpPr>
          <p:cNvPr id="24" name="Text 20"/>
          <p:cNvSpPr/>
          <p:nvPr/>
        </p:nvSpPr>
        <p:spPr>
          <a:xfrm>
            <a:off x="7971367" y="3229639"/>
            <a:ext cx="528320"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23262B"/>
                </a:solidFill>
                <a:latin typeface="Arial" pitchFamily="34" charset="0"/>
                <a:ea typeface="Arial" pitchFamily="34" charset="-122"/>
                <a:cs typeface="Arial" pitchFamily="34" charset="-120"/>
              </a:rPr>
              <a:t>AND</a:t>
            </a:r>
            <a:endParaRPr lang="en-US" sz="1600" dirty="0"/>
          </a:p>
        </p:txBody>
      </p:sp>
      <p:sp>
        <p:nvSpPr>
          <p:cNvPr id="25" name="Text 21"/>
          <p:cNvSpPr/>
          <p:nvPr/>
        </p:nvSpPr>
        <p:spPr>
          <a:xfrm>
            <a:off x="10811034" y="3229639"/>
            <a:ext cx="415766" cy="309827"/>
          </a:xfrm>
          <a:prstGeom prst="rect">
            <a:avLst/>
          </a:prstGeom>
          <a:noFill/>
          <a:ln/>
        </p:spPr>
        <p:txBody>
          <a:bodyPr wrap="square" lIns="0" tIns="0" rIns="0" bIns="0" rtlCol="0" anchor="t">
            <a:normAutofit/>
          </a:bodyPr>
          <a:lstStyle/>
          <a:p>
            <a:pPr marL="0" indent="0" algn="r">
              <a:lnSpc>
                <a:spcPts val="2240"/>
              </a:lnSpc>
              <a:buNone/>
            </a:pPr>
            <a:r>
              <a:rPr lang="en-US" sz="1600" b="1" dirty="0">
                <a:solidFill>
                  <a:srgbClr val="23262B"/>
                </a:solidFill>
                <a:latin typeface="Arial" pitchFamily="34" charset="0"/>
                <a:ea typeface="Arial" pitchFamily="34" charset="-122"/>
                <a:cs typeface="Arial" pitchFamily="34" charset="-120"/>
              </a:rPr>
              <a:t>২টি</a:t>
            </a:r>
            <a:endParaRPr lang="en-US" sz="1600" dirty="0"/>
          </a:p>
        </p:txBody>
      </p:sp>
      <p:sp>
        <p:nvSpPr>
          <p:cNvPr id="26" name="Shape 22"/>
          <p:cNvSpPr/>
          <p:nvPr/>
        </p:nvSpPr>
        <p:spPr>
          <a:xfrm>
            <a:off x="7831667" y="3691868"/>
            <a:ext cx="3534833" cy="411427"/>
          </a:xfrm>
          <a:prstGeom prst="roundRect">
            <a:avLst>
              <a:gd name="adj" fmla="val 18521"/>
            </a:avLst>
          </a:prstGeom>
          <a:solidFill>
            <a:srgbClr val="FFB4A2"/>
          </a:solidFill>
          <a:ln w="25400">
            <a:solidFill>
              <a:srgbClr val="23262B"/>
            </a:solidFill>
            <a:prstDash val="solid"/>
          </a:ln>
        </p:spPr>
      </p:sp>
      <p:sp>
        <p:nvSpPr>
          <p:cNvPr id="27" name="Text 23"/>
          <p:cNvSpPr/>
          <p:nvPr/>
        </p:nvSpPr>
        <p:spPr>
          <a:xfrm>
            <a:off x="7971367" y="3755368"/>
            <a:ext cx="365760"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23262B"/>
                </a:solidFill>
                <a:latin typeface="Arial" pitchFamily="34" charset="0"/>
                <a:ea typeface="Arial" pitchFamily="34" charset="-122"/>
                <a:cs typeface="Arial" pitchFamily="34" charset="-120"/>
              </a:rPr>
              <a:t>OR</a:t>
            </a:r>
            <a:endParaRPr lang="en-US" sz="1600" dirty="0"/>
          </a:p>
        </p:txBody>
      </p:sp>
      <p:sp>
        <p:nvSpPr>
          <p:cNvPr id="28" name="Text 24"/>
          <p:cNvSpPr/>
          <p:nvPr/>
        </p:nvSpPr>
        <p:spPr>
          <a:xfrm>
            <a:off x="10853262" y="3755368"/>
            <a:ext cx="373539" cy="309827"/>
          </a:xfrm>
          <a:prstGeom prst="rect">
            <a:avLst/>
          </a:prstGeom>
          <a:noFill/>
          <a:ln/>
        </p:spPr>
        <p:txBody>
          <a:bodyPr wrap="square" lIns="0" tIns="0" rIns="0" bIns="0" rtlCol="0" anchor="t">
            <a:normAutofit/>
          </a:bodyPr>
          <a:lstStyle/>
          <a:p>
            <a:pPr marL="0" indent="0" algn="r">
              <a:lnSpc>
                <a:spcPts val="2240"/>
              </a:lnSpc>
              <a:buNone/>
            </a:pPr>
            <a:r>
              <a:rPr lang="en-US" sz="1600" b="1" dirty="0">
                <a:solidFill>
                  <a:srgbClr val="23262B"/>
                </a:solidFill>
                <a:latin typeface="Arial" pitchFamily="34" charset="0"/>
                <a:ea typeface="Arial" pitchFamily="34" charset="-122"/>
                <a:cs typeface="Arial" pitchFamily="34" charset="-120"/>
              </a:rPr>
              <a:t>১টি</a:t>
            </a:r>
            <a:endParaRPr lang="en-US" sz="1600" dirty="0"/>
          </a:p>
        </p:txBody>
      </p:sp>
      <p:sp>
        <p:nvSpPr>
          <p:cNvPr id="29" name="Shape 25"/>
          <p:cNvSpPr/>
          <p:nvPr/>
        </p:nvSpPr>
        <p:spPr>
          <a:xfrm>
            <a:off x="7831667" y="4217591"/>
            <a:ext cx="3534833" cy="411427"/>
          </a:xfrm>
          <a:prstGeom prst="roundRect">
            <a:avLst>
              <a:gd name="adj" fmla="val 18521"/>
            </a:avLst>
          </a:prstGeom>
          <a:solidFill>
            <a:srgbClr val="23262B"/>
          </a:solidFill>
          <a:ln w="25400">
            <a:solidFill>
              <a:srgbClr val="23262B"/>
            </a:solidFill>
            <a:prstDash val="solid"/>
          </a:ln>
        </p:spPr>
      </p:sp>
      <p:sp>
        <p:nvSpPr>
          <p:cNvPr id="30" name="Text 26"/>
          <p:cNvSpPr/>
          <p:nvPr/>
        </p:nvSpPr>
        <p:spPr>
          <a:xfrm>
            <a:off x="7971367" y="4281091"/>
            <a:ext cx="544751"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FF6E0"/>
                </a:solidFill>
                <a:latin typeface="Arial" pitchFamily="34" charset="0"/>
                <a:ea typeface="Arial" pitchFamily="34" charset="-122"/>
                <a:cs typeface="Arial" pitchFamily="34" charset="-120"/>
              </a:rPr>
              <a:t>মোট</a:t>
            </a:r>
            <a:endParaRPr lang="en-US" sz="1600" dirty="0"/>
          </a:p>
        </p:txBody>
      </p:sp>
      <p:sp>
        <p:nvSpPr>
          <p:cNvPr id="31" name="Text 27"/>
          <p:cNvSpPr/>
          <p:nvPr/>
        </p:nvSpPr>
        <p:spPr>
          <a:xfrm>
            <a:off x="10794207" y="4281091"/>
            <a:ext cx="432594" cy="309827"/>
          </a:xfrm>
          <a:prstGeom prst="rect">
            <a:avLst/>
          </a:prstGeom>
          <a:noFill/>
          <a:ln/>
        </p:spPr>
        <p:txBody>
          <a:bodyPr wrap="square" lIns="0" tIns="0" rIns="0" bIns="0" rtlCol="0" anchor="t">
            <a:normAutofit/>
          </a:bodyPr>
          <a:lstStyle/>
          <a:p>
            <a:pPr marL="0" indent="0" algn="r">
              <a:lnSpc>
                <a:spcPts val="2240"/>
              </a:lnSpc>
              <a:buNone/>
            </a:pPr>
            <a:r>
              <a:rPr lang="en-US" sz="1600" b="1" dirty="0">
                <a:solidFill>
                  <a:srgbClr val="FFC93C"/>
                </a:solidFill>
                <a:latin typeface="Arial" pitchFamily="34" charset="0"/>
                <a:ea typeface="Arial" pitchFamily="34" charset="-122"/>
                <a:cs typeface="Arial" pitchFamily="34" charset="-120"/>
              </a:rPr>
              <a:t>৫টি</a:t>
            </a:r>
            <a:endParaRPr lang="en-US" sz="1600" dirty="0"/>
          </a:p>
        </p:txBody>
      </p:sp>
      <p:sp>
        <p:nvSpPr>
          <p:cNvPr id="32" name="Text 28"/>
          <p:cNvSpPr/>
          <p:nvPr/>
        </p:nvSpPr>
        <p:spPr>
          <a:xfrm>
            <a:off x="7818967" y="4730620"/>
            <a:ext cx="3667040"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5A5D62"/>
                </a:solidFill>
                <a:latin typeface="Arial" pitchFamily="34" charset="0"/>
                <a:ea typeface="Arial" pitchFamily="34" charset="-122"/>
                <a:cs typeface="Arial" pitchFamily="34" charset="-120"/>
              </a:rPr>
              <a:t>এটিই XOR গেইটের সার্কিট!</a:t>
            </a:r>
            <a:endParaRPr lang="en-US" sz="1400" dirty="0"/>
          </a:p>
        </p:txBody>
      </p:sp>
      <p:sp>
        <p:nvSpPr>
          <p:cNvPr id="33" name="Shape 29"/>
          <p:cNvSpPr/>
          <p:nvPr/>
        </p:nvSpPr>
        <p:spPr>
          <a:xfrm>
            <a:off x="0" y="6756400"/>
            <a:ext cx="12192000" cy="101600"/>
          </a:xfrm>
          <a:prstGeom prst="rect">
            <a:avLst/>
          </a:prstGeom>
          <a:solidFill>
            <a:srgbClr val="E4572E"/>
          </a:solidFill>
          <a:ln/>
        </p:spPr>
      </p:sp>
      <p:sp>
        <p:nvSpPr>
          <p:cNvPr id="34" name="Text 30"/>
          <p:cNvSpPr/>
          <p:nvPr/>
        </p:nvSpPr>
        <p:spPr>
          <a:xfrm>
            <a:off x="812800" y="6245889"/>
            <a:ext cx="588645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6B6E73"/>
                </a:solidFill>
                <a:latin typeface="Arial" pitchFamily="34" charset="0"/>
                <a:ea typeface="Arial" pitchFamily="34" charset="-122"/>
                <a:cs typeface="Arial" pitchFamily="34" charset="-120"/>
              </a:rPr>
              <a:t>লজিক ফাংশন → লজিক্যাল সার্কিট</a:t>
            </a:r>
            <a:endParaRPr lang="en-US" sz="1300" dirty="0"/>
          </a:p>
        </p:txBody>
      </p:sp>
      <p:sp>
        <p:nvSpPr>
          <p:cNvPr id="35" name="Text 31"/>
          <p:cNvSpPr/>
          <p:nvPr/>
        </p:nvSpPr>
        <p:spPr>
          <a:xfrm>
            <a:off x="7454900" y="6245889"/>
            <a:ext cx="3924300" cy="256514"/>
          </a:xfrm>
          <a:prstGeom prst="rect">
            <a:avLst/>
          </a:prstGeom>
          <a:noFill/>
          <a:ln/>
        </p:spPr>
        <p:txBody>
          <a:bodyPr wrap="square" lIns="0" tIns="0" rIns="0" bIns="0" rtlCol="0" anchor="t">
            <a:normAutofit/>
          </a:bodyPr>
          <a:lstStyle/>
          <a:p>
            <a:pPr marL="0" indent="0" algn="r">
              <a:lnSpc>
                <a:spcPts val="1820"/>
              </a:lnSpc>
              <a:buNone/>
            </a:pPr>
            <a:r>
              <a:rPr lang="en-US" sz="1300" b="1" dirty="0">
                <a:solidFill>
                  <a:srgbClr val="6B6E73"/>
                </a:solidFill>
                <a:latin typeface="Arial" pitchFamily="34" charset="0"/>
                <a:ea typeface="Arial" pitchFamily="34" charset="-122"/>
                <a:cs typeface="Arial" pitchFamily="34" charset="-120"/>
              </a:rPr>
              <a:t>তথ্য ও যোগাযোগ প্রযুক্তি</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6E0"/>
        </a:solidFill>
        <a:effectLst/>
      </p:bgPr>
    </p:bg>
    <p:spTree>
      <p:nvGrpSpPr>
        <p:cNvPr id="1" name=""/>
        <p:cNvGrpSpPr/>
        <p:nvPr/>
      </p:nvGrpSpPr>
      <p:grpSpPr>
        <a:xfrm>
          <a:off x="0" y="0"/>
          <a:ext cx="0" cy="0"/>
          <a:chOff x="0" y="0"/>
          <a:chExt cx="0" cy="0"/>
        </a:xfrm>
      </p:grpSpPr>
      <p:sp>
        <p:nvSpPr>
          <p:cNvPr id="2" name="Shape 0"/>
          <p:cNvSpPr/>
          <p:nvPr/>
        </p:nvSpPr>
        <p:spPr>
          <a:xfrm>
            <a:off x="828675" y="727075"/>
            <a:ext cx="501650" cy="501650"/>
          </a:xfrm>
          <a:prstGeom prst="roundRect">
            <a:avLst>
              <a:gd name="adj" fmla="val 19620"/>
            </a:avLst>
          </a:prstGeom>
          <a:solidFill>
            <a:srgbClr val="FFC93C"/>
          </a:solidFill>
          <a:ln w="31750">
            <a:solidFill>
              <a:srgbClr val="23262B"/>
            </a:solidFill>
            <a:prstDash val="solid"/>
          </a:ln>
          <a:effectLst>
            <a:outerShdw dist="53882" dir="2700000" algn="bl" rotWithShape="0">
              <a:srgbClr val="23262B">
                <a:alpha val="100000"/>
              </a:srgbClr>
            </a:outerShdw>
          </a:effectLst>
        </p:spPr>
      </p:sp>
      <p:pic>
        <p:nvPicPr>
          <p:cNvPr id="3" name="Image 0" descr="Tool"/>
          <p:cNvPicPr>
            <a:picLocks noChangeAspect="1"/>
          </p:cNvPicPr>
          <p:nvPr/>
        </p:nvPicPr>
        <p:blipFill>
          <a:blip r:embed="rId3"/>
          <a:srcRect/>
          <a:stretch/>
        </p:blipFill>
        <p:spPr>
          <a:xfrm>
            <a:off x="939800" y="838200"/>
            <a:ext cx="279400" cy="279400"/>
          </a:xfrm>
          <a:prstGeom prst="rect">
            <a:avLst/>
          </a:prstGeom>
        </p:spPr>
      </p:pic>
      <p:sp>
        <p:nvSpPr>
          <p:cNvPr id="4" name="Text 1"/>
          <p:cNvSpPr>
            <a:spLocks noGrp="1"/>
          </p:cNvSpPr>
          <p:nvPr>
            <p:ph type="title"/>
          </p:nvPr>
        </p:nvSpPr>
        <p:spPr>
          <a:xfrm>
            <a:off x="1473200" y="726418"/>
            <a:ext cx="3741142" cy="528307"/>
          </a:xfrm>
          <a:prstGeom prst="rect">
            <a:avLst/>
          </a:prstGeom>
          <a:noFill/>
          <a:ln/>
        </p:spPr>
        <p:txBody>
          <a:bodyPr wrap="square" lIns="0" tIns="0" rIns="0" bIns="0" rtlCol="0" anchor="t">
            <a:normAutofit/>
          </a:bodyPr>
          <a:lstStyle/>
          <a:p>
            <a:pPr marL="0" indent="0" algn="l">
              <a:lnSpc>
                <a:spcPts val="3960"/>
              </a:lnSpc>
              <a:buNone/>
            </a:pPr>
            <a:r>
              <a:rPr lang="en-US" sz="3300" b="1" i="0" dirty="0">
                <a:solidFill>
                  <a:srgbClr val="23262B"/>
                </a:solidFill>
                <a:latin typeface="Arial" pitchFamily="34" charset="0"/>
                <a:ea typeface="Arial" pitchFamily="34" charset="-122"/>
                <a:cs typeface="Arial" pitchFamily="34" charset="-120"/>
              </a:rPr>
              <a:t>উদাহরণ ৩ · বন্ধনী</a:t>
            </a:r>
            <a:endParaRPr lang="en-US" sz="3300" dirty="0"/>
          </a:p>
        </p:txBody>
      </p:sp>
      <p:sp>
        <p:nvSpPr>
          <p:cNvPr id="5" name="Text 2"/>
          <p:cNvSpPr/>
          <p:nvPr/>
        </p:nvSpPr>
        <p:spPr>
          <a:xfrm>
            <a:off x="5214342" y="726418"/>
            <a:ext cx="2941770" cy="502907"/>
          </a:xfrm>
          <a:prstGeom prst="roundRect">
            <a:avLst>
              <a:gd name="adj" fmla="val 17677"/>
            </a:avLst>
          </a:prstGeom>
          <a:solidFill>
            <a:srgbClr val="23262B"/>
          </a:solidFill>
          <a:ln/>
        </p:spPr>
        <p:txBody>
          <a:bodyPr wrap="none" lIns="0" tIns="0" rIns="0" bIns="0" rtlCol="0" anchor="ctr">
            <a:normAutofit/>
          </a:bodyPr>
          <a:lstStyle/>
          <a:p>
            <a:pPr marL="0" indent="0" algn="ctr">
              <a:lnSpc>
                <a:spcPts val="3360"/>
              </a:lnSpc>
              <a:buNone/>
            </a:pPr>
            <a:r>
              <a:rPr lang="en-US" sz="2400" b="1" dirty="0">
                <a:solidFill>
                  <a:srgbClr val="FFF6E0"/>
                </a:solidFill>
                <a:latin typeface="Courier New" pitchFamily="49" charset="0"/>
                <a:ea typeface="Courier New" pitchFamily="49" charset="-122"/>
                <a:cs typeface="Courier New" pitchFamily="49" charset="-120"/>
              </a:rPr>
              <a:t>Y = (A + B)·C′</a:t>
            </a:r>
            <a:endParaRPr lang="en-US" sz="2400" dirty="0"/>
          </a:p>
        </p:txBody>
      </p:sp>
      <p:sp>
        <p:nvSpPr>
          <p:cNvPr id="6" name="Text 3"/>
          <p:cNvSpPr/>
          <p:nvPr/>
        </p:nvSpPr>
        <p:spPr>
          <a:xfrm>
            <a:off x="10119122" y="815318"/>
            <a:ext cx="1260078" cy="325107"/>
          </a:xfrm>
          <a:custGeom>
            <a:avLst/>
            <a:gdLst/>
            <a:ahLst/>
            <a:cxnLst/>
            <a:rect l="l" t="t" r="r" b="b"/>
            <a:pathLst>
              <a:path w="1260078" h="325107">
                <a:moveTo>
                  <a:pt x="162553" y="0"/>
                </a:moveTo>
                <a:lnTo>
                  <a:pt x="1097525" y="0"/>
                </a:lnTo>
                <a:arcTo wR="162553" hR="162553" stAng="16200000" swAng="5400000"/>
                <a:lnTo>
                  <a:pt x="1260078" y="162553"/>
                </a:lnTo>
                <a:arcTo wR="162553" hR="162553" stAng="0" swAng="5400000"/>
                <a:lnTo>
                  <a:pt x="162553" y="325107"/>
                </a:lnTo>
                <a:arcTo wR="162553" hR="162553" stAng="5400000" swAng="5400000"/>
                <a:lnTo>
                  <a:pt x="0" y="162553"/>
                </a:lnTo>
                <a:arcTo wR="162553" hR="162553" stAng="10800000" swAng="5400000"/>
                <a:close/>
              </a:path>
            </a:pathLst>
          </a:custGeom>
          <a:solidFill>
            <a:srgbClr val="E4572E"/>
          </a:solidFill>
          <a:ln/>
        </p:spPr>
        <p:txBody>
          <a:bodyPr wrap="none" lIns="0" tIns="0" rIns="0" bIns="0" rtlCol="0" anchor="ctr">
            <a:normAutofit/>
          </a:bodyPr>
          <a:lstStyle/>
          <a:p>
            <a:pPr marL="0" indent="0" algn="ctr">
              <a:lnSpc>
                <a:spcPts val="1960"/>
              </a:lnSpc>
              <a:buNone/>
            </a:pPr>
            <a:r>
              <a:rPr lang="en-US" sz="1400" b="1" dirty="0">
                <a:solidFill>
                  <a:srgbClr val="FFF6E0"/>
                </a:solidFill>
                <a:latin typeface="Arial" pitchFamily="34" charset="0"/>
                <a:ea typeface="Arial" pitchFamily="34" charset="-122"/>
                <a:cs typeface="Arial" pitchFamily="34" charset="-120"/>
              </a:rPr>
              <a:t>শিখনফল ৩</a:t>
            </a:r>
            <a:endParaRPr lang="en-US" sz="1400" dirty="0"/>
          </a:p>
        </p:txBody>
      </p:sp>
      <p:sp>
        <p:nvSpPr>
          <p:cNvPr id="7" name="Shape 4"/>
          <p:cNvSpPr/>
          <p:nvPr/>
        </p:nvSpPr>
        <p:spPr>
          <a:xfrm>
            <a:off x="828675" y="2208746"/>
            <a:ext cx="6758517" cy="2745317"/>
          </a:xfrm>
          <a:prstGeom prst="roundRect">
            <a:avLst>
              <a:gd name="adj" fmla="val 5436"/>
            </a:avLst>
          </a:prstGeom>
          <a:solidFill>
            <a:srgbClr val="FFFFFF"/>
          </a:solidFill>
          <a:ln w="31750">
            <a:solidFill>
              <a:srgbClr val="23262B"/>
            </a:solidFill>
            <a:prstDash val="solid"/>
          </a:ln>
          <a:effectLst>
            <a:outerShdw dist="89803" dir="2700000" algn="bl" rotWithShape="0">
              <a:srgbClr val="FFC93C">
                <a:alpha val="100000"/>
              </a:srgbClr>
            </a:outerShdw>
          </a:effectLst>
        </p:spPr>
      </p:sp>
      <p:pic>
        <p:nvPicPr>
          <p:cNvPr id="8" name="Image 1" descr="A ও B একটি OR গেইটে, C একটি NOT গেইটে; দুটির আউটপুট একটি AND গেইটে গিয়ে Y দেয়"/>
          <p:cNvPicPr>
            <a:picLocks noChangeAspect="1"/>
          </p:cNvPicPr>
          <p:nvPr/>
        </p:nvPicPr>
        <p:blipFill>
          <a:blip r:embed="rId4"/>
          <a:srcRect/>
          <a:stretch/>
        </p:blipFill>
        <p:spPr>
          <a:xfrm>
            <a:off x="1032933" y="2374900"/>
            <a:ext cx="6350000" cy="2413000"/>
          </a:xfrm>
          <a:prstGeom prst="rect">
            <a:avLst/>
          </a:prstGeom>
        </p:spPr>
      </p:pic>
      <p:sp>
        <p:nvSpPr>
          <p:cNvPr id="9" name="Text 5"/>
          <p:cNvSpPr/>
          <p:nvPr/>
        </p:nvSpPr>
        <p:spPr>
          <a:xfrm>
            <a:off x="1096433" y="2717800"/>
            <a:ext cx="3683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Courier New" pitchFamily="49" charset="0"/>
                <a:ea typeface="Courier New" pitchFamily="49" charset="-122"/>
                <a:cs typeface="Courier New" pitchFamily="49" charset="-120"/>
              </a:rPr>
              <a:t>A</a:t>
            </a:r>
            <a:endParaRPr lang="en-US" sz="2000" dirty="0"/>
          </a:p>
        </p:txBody>
      </p:sp>
      <p:sp>
        <p:nvSpPr>
          <p:cNvPr id="10" name="Text 6"/>
          <p:cNvSpPr/>
          <p:nvPr/>
        </p:nvSpPr>
        <p:spPr>
          <a:xfrm>
            <a:off x="1096433" y="3225800"/>
            <a:ext cx="3683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Courier New" pitchFamily="49" charset="0"/>
                <a:ea typeface="Courier New" pitchFamily="49" charset="-122"/>
                <a:cs typeface="Courier New" pitchFamily="49" charset="-120"/>
              </a:rPr>
              <a:t>B</a:t>
            </a:r>
            <a:endParaRPr lang="en-US" sz="2000" dirty="0"/>
          </a:p>
        </p:txBody>
      </p:sp>
      <p:sp>
        <p:nvSpPr>
          <p:cNvPr id="11" name="Text 7"/>
          <p:cNvSpPr/>
          <p:nvPr/>
        </p:nvSpPr>
        <p:spPr>
          <a:xfrm>
            <a:off x="1096433" y="4114800"/>
            <a:ext cx="3683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Courier New" pitchFamily="49" charset="0"/>
                <a:ea typeface="Courier New" pitchFamily="49" charset="-122"/>
                <a:cs typeface="Courier New" pitchFamily="49" charset="-120"/>
              </a:rPr>
              <a:t>C</a:t>
            </a:r>
            <a:endParaRPr lang="en-US" sz="2000" dirty="0"/>
          </a:p>
        </p:txBody>
      </p:sp>
      <p:sp>
        <p:nvSpPr>
          <p:cNvPr id="12" name="Text 8"/>
          <p:cNvSpPr/>
          <p:nvPr/>
        </p:nvSpPr>
        <p:spPr>
          <a:xfrm>
            <a:off x="6970184" y="3543300"/>
            <a:ext cx="3683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E4572E"/>
                </a:solidFill>
                <a:latin typeface="Courier New" pitchFamily="49" charset="0"/>
                <a:ea typeface="Courier New" pitchFamily="49" charset="-122"/>
                <a:cs typeface="Courier New" pitchFamily="49" charset="-120"/>
              </a:rPr>
              <a:t>Y</a:t>
            </a:r>
            <a:endParaRPr lang="en-US" sz="2000" dirty="0"/>
          </a:p>
        </p:txBody>
      </p:sp>
      <p:sp>
        <p:nvSpPr>
          <p:cNvPr id="13" name="Text 9"/>
          <p:cNvSpPr/>
          <p:nvPr/>
        </p:nvSpPr>
        <p:spPr>
          <a:xfrm>
            <a:off x="2976033" y="3009900"/>
            <a:ext cx="749300" cy="274307"/>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23262B"/>
                </a:solidFill>
                <a:latin typeface="Courier New" pitchFamily="49" charset="0"/>
                <a:ea typeface="Courier New" pitchFamily="49" charset="-122"/>
                <a:cs typeface="Courier New" pitchFamily="49" charset="-120"/>
              </a:rPr>
              <a:t>OR</a:t>
            </a:r>
            <a:endParaRPr lang="en-US" sz="1400" dirty="0"/>
          </a:p>
        </p:txBody>
      </p:sp>
      <p:sp>
        <p:nvSpPr>
          <p:cNvPr id="14" name="Text 10"/>
          <p:cNvSpPr/>
          <p:nvPr/>
        </p:nvSpPr>
        <p:spPr>
          <a:xfrm>
            <a:off x="4976283" y="3581400"/>
            <a:ext cx="685800" cy="256514"/>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23262B"/>
                </a:solidFill>
                <a:latin typeface="Courier New" pitchFamily="49" charset="0"/>
                <a:ea typeface="Courier New" pitchFamily="49" charset="-122"/>
                <a:cs typeface="Courier New" pitchFamily="49" charset="-120"/>
              </a:rPr>
              <a:t>AND</a:t>
            </a:r>
            <a:endParaRPr lang="en-US" sz="1300" dirty="0"/>
          </a:p>
        </p:txBody>
      </p:sp>
      <p:sp>
        <p:nvSpPr>
          <p:cNvPr id="15" name="Text 11"/>
          <p:cNvSpPr/>
          <p:nvPr/>
        </p:nvSpPr>
        <p:spPr>
          <a:xfrm>
            <a:off x="4017433" y="2794000"/>
            <a:ext cx="939800"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4572E"/>
                </a:solidFill>
                <a:latin typeface="Courier New" pitchFamily="49" charset="0"/>
                <a:ea typeface="Courier New" pitchFamily="49" charset="-122"/>
                <a:cs typeface="Courier New" pitchFamily="49" charset="-120"/>
              </a:rPr>
              <a:t>A+B</a:t>
            </a:r>
            <a:endParaRPr lang="en-US" sz="1400" dirty="0"/>
          </a:p>
        </p:txBody>
      </p:sp>
      <p:sp>
        <p:nvSpPr>
          <p:cNvPr id="16" name="Text 12"/>
          <p:cNvSpPr/>
          <p:nvPr/>
        </p:nvSpPr>
        <p:spPr>
          <a:xfrm>
            <a:off x="3699933" y="4318000"/>
            <a:ext cx="431800"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4572E"/>
                </a:solidFill>
                <a:latin typeface="Courier New" pitchFamily="49" charset="0"/>
                <a:ea typeface="Courier New" pitchFamily="49" charset="-122"/>
                <a:cs typeface="Courier New" pitchFamily="49" charset="-120"/>
              </a:rPr>
              <a:t>C′</a:t>
            </a:r>
            <a:endParaRPr lang="en-US" sz="1400" dirty="0"/>
          </a:p>
        </p:txBody>
      </p:sp>
      <p:sp>
        <p:nvSpPr>
          <p:cNvPr id="17" name="Text 13"/>
          <p:cNvSpPr/>
          <p:nvPr/>
        </p:nvSpPr>
        <p:spPr>
          <a:xfrm>
            <a:off x="7818967" y="2183209"/>
            <a:ext cx="366704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Arial" pitchFamily="34" charset="0"/>
                <a:ea typeface="Arial" pitchFamily="34" charset="-122"/>
                <a:cs typeface="Arial" pitchFamily="34" charset="-120"/>
              </a:rPr>
              <a:t>যা লাগবে</a:t>
            </a:r>
            <a:endParaRPr lang="en-US" sz="2000" dirty="0"/>
          </a:p>
        </p:txBody>
      </p:sp>
      <p:sp>
        <p:nvSpPr>
          <p:cNvPr id="18" name="Shape 14"/>
          <p:cNvSpPr/>
          <p:nvPr/>
        </p:nvSpPr>
        <p:spPr>
          <a:xfrm>
            <a:off x="7831667" y="2640409"/>
            <a:ext cx="3534833" cy="411427"/>
          </a:xfrm>
          <a:prstGeom prst="roundRect">
            <a:avLst>
              <a:gd name="adj" fmla="val 18521"/>
            </a:avLst>
          </a:prstGeom>
          <a:solidFill>
            <a:srgbClr val="FFB4A2"/>
          </a:solidFill>
          <a:ln w="25400">
            <a:solidFill>
              <a:srgbClr val="23262B"/>
            </a:solidFill>
            <a:prstDash val="solid"/>
          </a:ln>
        </p:spPr>
      </p:sp>
      <p:sp>
        <p:nvSpPr>
          <p:cNvPr id="19" name="Text 15"/>
          <p:cNvSpPr/>
          <p:nvPr/>
        </p:nvSpPr>
        <p:spPr>
          <a:xfrm>
            <a:off x="7971367" y="2703909"/>
            <a:ext cx="365760"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23262B"/>
                </a:solidFill>
                <a:latin typeface="Arial" pitchFamily="34" charset="0"/>
                <a:ea typeface="Arial" pitchFamily="34" charset="-122"/>
                <a:cs typeface="Arial" pitchFamily="34" charset="-120"/>
              </a:rPr>
              <a:t>OR</a:t>
            </a:r>
            <a:endParaRPr lang="en-US" sz="1600" dirty="0"/>
          </a:p>
        </p:txBody>
      </p:sp>
      <p:sp>
        <p:nvSpPr>
          <p:cNvPr id="20" name="Text 16"/>
          <p:cNvSpPr/>
          <p:nvPr/>
        </p:nvSpPr>
        <p:spPr>
          <a:xfrm>
            <a:off x="10853262" y="2703909"/>
            <a:ext cx="373539" cy="309827"/>
          </a:xfrm>
          <a:prstGeom prst="rect">
            <a:avLst/>
          </a:prstGeom>
          <a:noFill/>
          <a:ln/>
        </p:spPr>
        <p:txBody>
          <a:bodyPr wrap="square" lIns="0" tIns="0" rIns="0" bIns="0" rtlCol="0" anchor="t">
            <a:normAutofit/>
          </a:bodyPr>
          <a:lstStyle/>
          <a:p>
            <a:pPr marL="0" indent="0" algn="r">
              <a:lnSpc>
                <a:spcPts val="2240"/>
              </a:lnSpc>
              <a:buNone/>
            </a:pPr>
            <a:r>
              <a:rPr lang="en-US" sz="1600" b="1" dirty="0">
                <a:solidFill>
                  <a:srgbClr val="23262B"/>
                </a:solidFill>
                <a:latin typeface="Arial" pitchFamily="34" charset="0"/>
                <a:ea typeface="Arial" pitchFamily="34" charset="-122"/>
                <a:cs typeface="Arial" pitchFamily="34" charset="-120"/>
              </a:rPr>
              <a:t>১টি</a:t>
            </a:r>
            <a:endParaRPr lang="en-US" sz="1600" dirty="0"/>
          </a:p>
        </p:txBody>
      </p:sp>
      <p:sp>
        <p:nvSpPr>
          <p:cNvPr id="21" name="Shape 17"/>
          <p:cNvSpPr/>
          <p:nvPr/>
        </p:nvSpPr>
        <p:spPr>
          <a:xfrm>
            <a:off x="7831667" y="3166139"/>
            <a:ext cx="3534833" cy="411427"/>
          </a:xfrm>
          <a:prstGeom prst="roundRect">
            <a:avLst>
              <a:gd name="adj" fmla="val 18521"/>
            </a:avLst>
          </a:prstGeom>
          <a:solidFill>
            <a:srgbClr val="9FD8CF"/>
          </a:solidFill>
          <a:ln w="25400">
            <a:solidFill>
              <a:srgbClr val="23262B"/>
            </a:solidFill>
            <a:prstDash val="solid"/>
          </a:ln>
        </p:spPr>
      </p:sp>
      <p:sp>
        <p:nvSpPr>
          <p:cNvPr id="22" name="Text 18"/>
          <p:cNvSpPr/>
          <p:nvPr/>
        </p:nvSpPr>
        <p:spPr>
          <a:xfrm>
            <a:off x="7971367" y="3229639"/>
            <a:ext cx="514747"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23262B"/>
                </a:solidFill>
                <a:latin typeface="Arial" pitchFamily="34" charset="0"/>
                <a:ea typeface="Arial" pitchFamily="34" charset="-122"/>
                <a:cs typeface="Arial" pitchFamily="34" charset="-120"/>
              </a:rPr>
              <a:t>NOT</a:t>
            </a:r>
            <a:endParaRPr lang="en-US" sz="1600" dirty="0"/>
          </a:p>
        </p:txBody>
      </p:sp>
      <p:sp>
        <p:nvSpPr>
          <p:cNvPr id="23" name="Text 19"/>
          <p:cNvSpPr/>
          <p:nvPr/>
        </p:nvSpPr>
        <p:spPr>
          <a:xfrm>
            <a:off x="10853262" y="3229639"/>
            <a:ext cx="373539" cy="309827"/>
          </a:xfrm>
          <a:prstGeom prst="rect">
            <a:avLst/>
          </a:prstGeom>
          <a:noFill/>
          <a:ln/>
        </p:spPr>
        <p:txBody>
          <a:bodyPr wrap="square" lIns="0" tIns="0" rIns="0" bIns="0" rtlCol="0" anchor="t">
            <a:normAutofit/>
          </a:bodyPr>
          <a:lstStyle/>
          <a:p>
            <a:pPr marL="0" indent="0" algn="r">
              <a:lnSpc>
                <a:spcPts val="2240"/>
              </a:lnSpc>
              <a:buNone/>
            </a:pPr>
            <a:r>
              <a:rPr lang="en-US" sz="1600" b="1" dirty="0">
                <a:solidFill>
                  <a:srgbClr val="23262B"/>
                </a:solidFill>
                <a:latin typeface="Arial" pitchFamily="34" charset="0"/>
                <a:ea typeface="Arial" pitchFamily="34" charset="-122"/>
                <a:cs typeface="Arial" pitchFamily="34" charset="-120"/>
              </a:rPr>
              <a:t>১টি</a:t>
            </a:r>
            <a:endParaRPr lang="en-US" sz="1600" dirty="0"/>
          </a:p>
        </p:txBody>
      </p:sp>
      <p:sp>
        <p:nvSpPr>
          <p:cNvPr id="24" name="Shape 20"/>
          <p:cNvSpPr/>
          <p:nvPr/>
        </p:nvSpPr>
        <p:spPr>
          <a:xfrm>
            <a:off x="7831667" y="3691868"/>
            <a:ext cx="3534833" cy="411427"/>
          </a:xfrm>
          <a:prstGeom prst="roundRect">
            <a:avLst>
              <a:gd name="adj" fmla="val 18521"/>
            </a:avLst>
          </a:prstGeom>
          <a:solidFill>
            <a:srgbClr val="FFE08A"/>
          </a:solidFill>
          <a:ln w="25400">
            <a:solidFill>
              <a:srgbClr val="23262B"/>
            </a:solidFill>
            <a:prstDash val="solid"/>
          </a:ln>
        </p:spPr>
      </p:sp>
      <p:sp>
        <p:nvSpPr>
          <p:cNvPr id="25" name="Text 21"/>
          <p:cNvSpPr/>
          <p:nvPr/>
        </p:nvSpPr>
        <p:spPr>
          <a:xfrm>
            <a:off x="7971367" y="3755368"/>
            <a:ext cx="528320"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23262B"/>
                </a:solidFill>
                <a:latin typeface="Arial" pitchFamily="34" charset="0"/>
                <a:ea typeface="Arial" pitchFamily="34" charset="-122"/>
                <a:cs typeface="Arial" pitchFamily="34" charset="-120"/>
              </a:rPr>
              <a:t>AND</a:t>
            </a:r>
            <a:endParaRPr lang="en-US" sz="1600" dirty="0"/>
          </a:p>
        </p:txBody>
      </p:sp>
      <p:sp>
        <p:nvSpPr>
          <p:cNvPr id="26" name="Text 22"/>
          <p:cNvSpPr/>
          <p:nvPr/>
        </p:nvSpPr>
        <p:spPr>
          <a:xfrm>
            <a:off x="10853262" y="3755368"/>
            <a:ext cx="373539" cy="309827"/>
          </a:xfrm>
          <a:prstGeom prst="rect">
            <a:avLst/>
          </a:prstGeom>
          <a:noFill/>
          <a:ln/>
        </p:spPr>
        <p:txBody>
          <a:bodyPr wrap="square" lIns="0" tIns="0" rIns="0" bIns="0" rtlCol="0" anchor="t">
            <a:normAutofit/>
          </a:bodyPr>
          <a:lstStyle/>
          <a:p>
            <a:pPr marL="0" indent="0" algn="r">
              <a:lnSpc>
                <a:spcPts val="2240"/>
              </a:lnSpc>
              <a:buNone/>
            </a:pPr>
            <a:r>
              <a:rPr lang="en-US" sz="1600" b="1" dirty="0">
                <a:solidFill>
                  <a:srgbClr val="23262B"/>
                </a:solidFill>
                <a:latin typeface="Arial" pitchFamily="34" charset="0"/>
                <a:ea typeface="Arial" pitchFamily="34" charset="-122"/>
                <a:cs typeface="Arial" pitchFamily="34" charset="-120"/>
              </a:rPr>
              <a:t>১টি</a:t>
            </a:r>
            <a:endParaRPr lang="en-US" sz="1600" dirty="0"/>
          </a:p>
        </p:txBody>
      </p:sp>
      <p:sp>
        <p:nvSpPr>
          <p:cNvPr id="27" name="Shape 23"/>
          <p:cNvSpPr/>
          <p:nvPr/>
        </p:nvSpPr>
        <p:spPr>
          <a:xfrm>
            <a:off x="7831667" y="4217591"/>
            <a:ext cx="3534833" cy="411427"/>
          </a:xfrm>
          <a:prstGeom prst="roundRect">
            <a:avLst>
              <a:gd name="adj" fmla="val 18521"/>
            </a:avLst>
          </a:prstGeom>
          <a:solidFill>
            <a:srgbClr val="23262B"/>
          </a:solidFill>
          <a:ln w="25400">
            <a:solidFill>
              <a:srgbClr val="23262B"/>
            </a:solidFill>
            <a:prstDash val="solid"/>
          </a:ln>
        </p:spPr>
      </p:sp>
      <p:sp>
        <p:nvSpPr>
          <p:cNvPr id="28" name="Text 24"/>
          <p:cNvSpPr/>
          <p:nvPr/>
        </p:nvSpPr>
        <p:spPr>
          <a:xfrm>
            <a:off x="7971367" y="4281091"/>
            <a:ext cx="544751"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FF6E0"/>
                </a:solidFill>
                <a:latin typeface="Arial" pitchFamily="34" charset="0"/>
                <a:ea typeface="Arial" pitchFamily="34" charset="-122"/>
                <a:cs typeface="Arial" pitchFamily="34" charset="-120"/>
              </a:rPr>
              <a:t>মোট</a:t>
            </a:r>
            <a:endParaRPr lang="en-US" sz="1600" dirty="0"/>
          </a:p>
        </p:txBody>
      </p:sp>
      <p:sp>
        <p:nvSpPr>
          <p:cNvPr id="29" name="Text 25"/>
          <p:cNvSpPr/>
          <p:nvPr/>
        </p:nvSpPr>
        <p:spPr>
          <a:xfrm>
            <a:off x="10784444" y="4281091"/>
            <a:ext cx="442357" cy="309827"/>
          </a:xfrm>
          <a:prstGeom prst="rect">
            <a:avLst/>
          </a:prstGeom>
          <a:noFill/>
          <a:ln/>
        </p:spPr>
        <p:txBody>
          <a:bodyPr wrap="square" lIns="0" tIns="0" rIns="0" bIns="0" rtlCol="0" anchor="t">
            <a:normAutofit/>
          </a:bodyPr>
          <a:lstStyle/>
          <a:p>
            <a:pPr marL="0" indent="0" algn="r">
              <a:lnSpc>
                <a:spcPts val="2240"/>
              </a:lnSpc>
              <a:buNone/>
            </a:pPr>
            <a:r>
              <a:rPr lang="en-US" sz="1600" b="1" dirty="0">
                <a:solidFill>
                  <a:srgbClr val="FFC93C"/>
                </a:solidFill>
                <a:latin typeface="Arial" pitchFamily="34" charset="0"/>
                <a:ea typeface="Arial" pitchFamily="34" charset="-122"/>
                <a:cs typeface="Arial" pitchFamily="34" charset="-120"/>
              </a:rPr>
              <a:t>৩টি</a:t>
            </a:r>
            <a:endParaRPr lang="en-US" sz="1600" dirty="0"/>
          </a:p>
        </p:txBody>
      </p:sp>
      <p:sp>
        <p:nvSpPr>
          <p:cNvPr id="30" name="Text 26"/>
          <p:cNvSpPr/>
          <p:nvPr/>
        </p:nvSpPr>
        <p:spPr>
          <a:xfrm>
            <a:off x="7818967" y="4730620"/>
            <a:ext cx="3667040"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5A5D62"/>
                </a:solidFill>
                <a:latin typeface="Arial" pitchFamily="34" charset="0"/>
                <a:ea typeface="Arial" pitchFamily="34" charset="-122"/>
                <a:cs typeface="Arial" pitchFamily="34" charset="-120"/>
              </a:rPr>
              <a:t>বন্ধনীর ভেতরের OR আগে!</a:t>
            </a:r>
            <a:endParaRPr lang="en-US" sz="1400" dirty="0"/>
          </a:p>
        </p:txBody>
      </p:sp>
      <p:sp>
        <p:nvSpPr>
          <p:cNvPr id="31" name="Shape 27"/>
          <p:cNvSpPr/>
          <p:nvPr/>
        </p:nvSpPr>
        <p:spPr>
          <a:xfrm>
            <a:off x="0" y="6756400"/>
            <a:ext cx="12192000" cy="101600"/>
          </a:xfrm>
          <a:prstGeom prst="rect">
            <a:avLst/>
          </a:prstGeom>
          <a:solidFill>
            <a:srgbClr val="E4572E"/>
          </a:solidFill>
          <a:ln/>
        </p:spPr>
      </p:sp>
      <p:sp>
        <p:nvSpPr>
          <p:cNvPr id="32" name="Text 28"/>
          <p:cNvSpPr/>
          <p:nvPr/>
        </p:nvSpPr>
        <p:spPr>
          <a:xfrm>
            <a:off x="812800" y="6245889"/>
            <a:ext cx="588645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6B6E73"/>
                </a:solidFill>
                <a:latin typeface="Arial" pitchFamily="34" charset="0"/>
                <a:ea typeface="Arial" pitchFamily="34" charset="-122"/>
                <a:cs typeface="Arial" pitchFamily="34" charset="-120"/>
              </a:rPr>
              <a:t>লজিক ফাংশন → লজিক্যাল সার্কিট</a:t>
            </a:r>
            <a:endParaRPr lang="en-US" sz="1300" dirty="0"/>
          </a:p>
        </p:txBody>
      </p:sp>
      <p:sp>
        <p:nvSpPr>
          <p:cNvPr id="33" name="Text 29"/>
          <p:cNvSpPr/>
          <p:nvPr/>
        </p:nvSpPr>
        <p:spPr>
          <a:xfrm>
            <a:off x="7454900" y="6245889"/>
            <a:ext cx="3924300" cy="256514"/>
          </a:xfrm>
          <a:prstGeom prst="rect">
            <a:avLst/>
          </a:prstGeom>
          <a:noFill/>
          <a:ln/>
        </p:spPr>
        <p:txBody>
          <a:bodyPr wrap="square" lIns="0" tIns="0" rIns="0" bIns="0" rtlCol="0" anchor="t">
            <a:normAutofit/>
          </a:bodyPr>
          <a:lstStyle/>
          <a:p>
            <a:pPr marL="0" indent="0" algn="r">
              <a:lnSpc>
                <a:spcPts val="1820"/>
              </a:lnSpc>
              <a:buNone/>
            </a:pPr>
            <a:r>
              <a:rPr lang="en-US" sz="1300" b="1" dirty="0">
                <a:solidFill>
                  <a:srgbClr val="6B6E73"/>
                </a:solidFill>
                <a:latin typeface="Arial" pitchFamily="34" charset="0"/>
                <a:ea typeface="Arial" pitchFamily="34" charset="-122"/>
                <a:cs typeface="Arial" pitchFamily="34" charset="-120"/>
              </a:rPr>
              <a:t>তথ্য ও যোগাযোগ প্রযুক্তি</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6E0"/>
        </a:solidFill>
        <a:effectLst/>
      </p:bgPr>
    </p:bg>
    <p:spTree>
      <p:nvGrpSpPr>
        <p:cNvPr id="1" name=""/>
        <p:cNvGrpSpPr/>
        <p:nvPr/>
      </p:nvGrpSpPr>
      <p:grpSpPr>
        <a:xfrm>
          <a:off x="0" y="0"/>
          <a:ext cx="0" cy="0"/>
          <a:chOff x="0" y="0"/>
          <a:chExt cx="0" cy="0"/>
        </a:xfrm>
      </p:grpSpPr>
      <p:sp>
        <p:nvSpPr>
          <p:cNvPr id="2" name="Shape 0"/>
          <p:cNvSpPr/>
          <p:nvPr/>
        </p:nvSpPr>
        <p:spPr>
          <a:xfrm>
            <a:off x="828675" y="727075"/>
            <a:ext cx="501650" cy="501650"/>
          </a:xfrm>
          <a:prstGeom prst="roundRect">
            <a:avLst>
              <a:gd name="adj" fmla="val 19620"/>
            </a:avLst>
          </a:prstGeom>
          <a:solidFill>
            <a:srgbClr val="FFC93C"/>
          </a:solidFill>
          <a:ln w="31750">
            <a:solidFill>
              <a:srgbClr val="23262B"/>
            </a:solidFill>
            <a:prstDash val="solid"/>
          </a:ln>
          <a:effectLst>
            <a:outerShdw dist="53882" dir="2700000" algn="bl" rotWithShape="0">
              <a:srgbClr val="23262B">
                <a:alpha val="100000"/>
              </a:srgbClr>
            </a:outerShdw>
          </a:effectLst>
        </p:spPr>
      </p:sp>
      <p:pic>
        <p:nvPicPr>
          <p:cNvPr id="3" name="Image 0" descr="Tool"/>
          <p:cNvPicPr>
            <a:picLocks noChangeAspect="1"/>
          </p:cNvPicPr>
          <p:nvPr/>
        </p:nvPicPr>
        <p:blipFill>
          <a:blip r:embed="rId3"/>
          <a:srcRect/>
          <a:stretch/>
        </p:blipFill>
        <p:spPr>
          <a:xfrm>
            <a:off x="939800" y="838200"/>
            <a:ext cx="279400" cy="279400"/>
          </a:xfrm>
          <a:prstGeom prst="rect">
            <a:avLst/>
          </a:prstGeom>
        </p:spPr>
      </p:pic>
      <p:sp>
        <p:nvSpPr>
          <p:cNvPr id="4" name="Text 1"/>
          <p:cNvSpPr>
            <a:spLocks noGrp="1"/>
          </p:cNvSpPr>
          <p:nvPr>
            <p:ph type="title"/>
          </p:nvPr>
        </p:nvSpPr>
        <p:spPr>
          <a:xfrm>
            <a:off x="1473200" y="726418"/>
            <a:ext cx="3930055" cy="528307"/>
          </a:xfrm>
          <a:prstGeom prst="rect">
            <a:avLst/>
          </a:prstGeom>
          <a:noFill/>
          <a:ln/>
        </p:spPr>
        <p:txBody>
          <a:bodyPr wrap="square" lIns="0" tIns="0" rIns="0" bIns="0" rtlCol="0" anchor="t">
            <a:normAutofit/>
          </a:bodyPr>
          <a:lstStyle/>
          <a:p>
            <a:pPr marL="0" indent="0" algn="l">
              <a:lnSpc>
                <a:spcPts val="3960"/>
              </a:lnSpc>
              <a:buNone/>
            </a:pPr>
            <a:r>
              <a:rPr lang="en-US" sz="3300" b="1" i="0" dirty="0">
                <a:solidFill>
                  <a:srgbClr val="23262B"/>
                </a:solidFill>
                <a:latin typeface="Arial" pitchFamily="34" charset="0"/>
                <a:ea typeface="Arial" pitchFamily="34" charset="-122"/>
                <a:cs typeface="Arial" pitchFamily="34" charset="-120"/>
              </a:rPr>
              <a:t>উদাহরণ ৪ · NAND</a:t>
            </a:r>
            <a:endParaRPr lang="en-US" sz="3300" dirty="0"/>
          </a:p>
        </p:txBody>
      </p:sp>
      <p:sp>
        <p:nvSpPr>
          <p:cNvPr id="5" name="Text 2"/>
          <p:cNvSpPr/>
          <p:nvPr/>
        </p:nvSpPr>
        <p:spPr>
          <a:xfrm>
            <a:off x="5403255" y="726418"/>
            <a:ext cx="2941770" cy="502907"/>
          </a:xfrm>
          <a:prstGeom prst="roundRect">
            <a:avLst>
              <a:gd name="adj" fmla="val 17677"/>
            </a:avLst>
          </a:prstGeom>
          <a:solidFill>
            <a:srgbClr val="23262B"/>
          </a:solidFill>
          <a:ln/>
        </p:spPr>
        <p:txBody>
          <a:bodyPr wrap="none" lIns="0" tIns="0" rIns="0" bIns="0" rtlCol="0" anchor="ctr">
            <a:normAutofit/>
          </a:bodyPr>
          <a:lstStyle/>
          <a:p>
            <a:pPr marL="0" indent="0" algn="ctr">
              <a:lnSpc>
                <a:spcPts val="3360"/>
              </a:lnSpc>
              <a:buNone/>
            </a:pPr>
            <a:r>
              <a:rPr lang="en-US" sz="2400" b="1" dirty="0">
                <a:solidFill>
                  <a:srgbClr val="FFF6E0"/>
                </a:solidFill>
                <a:latin typeface="Courier New" pitchFamily="49" charset="0"/>
                <a:ea typeface="Courier New" pitchFamily="49" charset="-122"/>
                <a:cs typeface="Courier New" pitchFamily="49" charset="-120"/>
              </a:rPr>
              <a:t>Y = (A·B)′ + C</a:t>
            </a:r>
            <a:endParaRPr lang="en-US" sz="2400" dirty="0"/>
          </a:p>
        </p:txBody>
      </p:sp>
      <p:sp>
        <p:nvSpPr>
          <p:cNvPr id="6" name="Text 3"/>
          <p:cNvSpPr/>
          <p:nvPr/>
        </p:nvSpPr>
        <p:spPr>
          <a:xfrm>
            <a:off x="10119122" y="815318"/>
            <a:ext cx="1260078" cy="325107"/>
          </a:xfrm>
          <a:custGeom>
            <a:avLst/>
            <a:gdLst/>
            <a:ahLst/>
            <a:cxnLst/>
            <a:rect l="l" t="t" r="r" b="b"/>
            <a:pathLst>
              <a:path w="1260078" h="325107">
                <a:moveTo>
                  <a:pt x="162553" y="0"/>
                </a:moveTo>
                <a:lnTo>
                  <a:pt x="1097525" y="0"/>
                </a:lnTo>
                <a:arcTo wR="162553" hR="162553" stAng="16200000" swAng="5400000"/>
                <a:lnTo>
                  <a:pt x="1260078" y="162553"/>
                </a:lnTo>
                <a:arcTo wR="162553" hR="162553" stAng="0" swAng="5400000"/>
                <a:lnTo>
                  <a:pt x="162553" y="325107"/>
                </a:lnTo>
                <a:arcTo wR="162553" hR="162553" stAng="5400000" swAng="5400000"/>
                <a:lnTo>
                  <a:pt x="0" y="162553"/>
                </a:lnTo>
                <a:arcTo wR="162553" hR="162553" stAng="10800000" swAng="5400000"/>
                <a:close/>
              </a:path>
            </a:pathLst>
          </a:custGeom>
          <a:solidFill>
            <a:srgbClr val="E4572E"/>
          </a:solidFill>
          <a:ln/>
        </p:spPr>
        <p:txBody>
          <a:bodyPr wrap="none" lIns="0" tIns="0" rIns="0" bIns="0" rtlCol="0" anchor="ctr">
            <a:normAutofit/>
          </a:bodyPr>
          <a:lstStyle/>
          <a:p>
            <a:pPr marL="0" indent="0" algn="ctr">
              <a:lnSpc>
                <a:spcPts val="1960"/>
              </a:lnSpc>
              <a:buNone/>
            </a:pPr>
            <a:r>
              <a:rPr lang="en-US" sz="1400" b="1" dirty="0">
                <a:solidFill>
                  <a:srgbClr val="FFF6E0"/>
                </a:solidFill>
                <a:latin typeface="Arial" pitchFamily="34" charset="0"/>
                <a:ea typeface="Arial" pitchFamily="34" charset="-122"/>
                <a:cs typeface="Arial" pitchFamily="34" charset="-120"/>
              </a:rPr>
              <a:t>শিখনফল ৩</a:t>
            </a:r>
            <a:endParaRPr lang="en-US" sz="1400" dirty="0"/>
          </a:p>
        </p:txBody>
      </p:sp>
      <p:sp>
        <p:nvSpPr>
          <p:cNvPr id="7" name="Shape 4"/>
          <p:cNvSpPr/>
          <p:nvPr/>
        </p:nvSpPr>
        <p:spPr>
          <a:xfrm>
            <a:off x="828675" y="2208746"/>
            <a:ext cx="6758517" cy="2745317"/>
          </a:xfrm>
          <a:prstGeom prst="roundRect">
            <a:avLst>
              <a:gd name="adj" fmla="val 5436"/>
            </a:avLst>
          </a:prstGeom>
          <a:solidFill>
            <a:srgbClr val="FFFFFF"/>
          </a:solidFill>
          <a:ln w="31750">
            <a:solidFill>
              <a:srgbClr val="23262B"/>
            </a:solidFill>
            <a:prstDash val="solid"/>
          </a:ln>
          <a:effectLst>
            <a:outerShdw dist="89803" dir="2700000" algn="bl" rotWithShape="0">
              <a:srgbClr val="FFC93C">
                <a:alpha val="100000"/>
              </a:srgbClr>
            </a:outerShdw>
          </a:effectLst>
        </p:spPr>
      </p:sp>
      <p:pic>
        <p:nvPicPr>
          <p:cNvPr id="8" name="Image 1" descr="A ও B একটি NAND গেইটে; তার আউটপুট ও C একটি OR গেইটে গিয়ে Y দেয়"/>
          <p:cNvPicPr>
            <a:picLocks noChangeAspect="1"/>
          </p:cNvPicPr>
          <p:nvPr/>
        </p:nvPicPr>
        <p:blipFill>
          <a:blip r:embed="rId4"/>
          <a:srcRect/>
          <a:stretch/>
        </p:blipFill>
        <p:spPr>
          <a:xfrm>
            <a:off x="1032933" y="2374900"/>
            <a:ext cx="6350000" cy="2413000"/>
          </a:xfrm>
          <a:prstGeom prst="rect">
            <a:avLst/>
          </a:prstGeom>
        </p:spPr>
      </p:pic>
      <p:sp>
        <p:nvSpPr>
          <p:cNvPr id="9" name="Text 5"/>
          <p:cNvSpPr/>
          <p:nvPr/>
        </p:nvSpPr>
        <p:spPr>
          <a:xfrm>
            <a:off x="1096433" y="2717800"/>
            <a:ext cx="3683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Courier New" pitchFamily="49" charset="0"/>
                <a:ea typeface="Courier New" pitchFamily="49" charset="-122"/>
                <a:cs typeface="Courier New" pitchFamily="49" charset="-120"/>
              </a:rPr>
              <a:t>A</a:t>
            </a:r>
            <a:endParaRPr lang="en-US" sz="2000" dirty="0"/>
          </a:p>
        </p:txBody>
      </p:sp>
      <p:sp>
        <p:nvSpPr>
          <p:cNvPr id="10" name="Text 6"/>
          <p:cNvSpPr/>
          <p:nvPr/>
        </p:nvSpPr>
        <p:spPr>
          <a:xfrm>
            <a:off x="1096433" y="3225800"/>
            <a:ext cx="3683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Courier New" pitchFamily="49" charset="0"/>
                <a:ea typeface="Courier New" pitchFamily="49" charset="-122"/>
                <a:cs typeface="Courier New" pitchFamily="49" charset="-120"/>
              </a:rPr>
              <a:t>B</a:t>
            </a:r>
            <a:endParaRPr lang="en-US" sz="2000" dirty="0"/>
          </a:p>
        </p:txBody>
      </p:sp>
      <p:sp>
        <p:nvSpPr>
          <p:cNvPr id="11" name="Text 7"/>
          <p:cNvSpPr/>
          <p:nvPr/>
        </p:nvSpPr>
        <p:spPr>
          <a:xfrm>
            <a:off x="1096433" y="4241800"/>
            <a:ext cx="3683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Courier New" pitchFamily="49" charset="0"/>
                <a:ea typeface="Courier New" pitchFamily="49" charset="-122"/>
                <a:cs typeface="Courier New" pitchFamily="49" charset="-120"/>
              </a:rPr>
              <a:t>C</a:t>
            </a:r>
            <a:endParaRPr lang="en-US" sz="2000" dirty="0"/>
          </a:p>
        </p:txBody>
      </p:sp>
      <p:sp>
        <p:nvSpPr>
          <p:cNvPr id="12" name="Text 8"/>
          <p:cNvSpPr/>
          <p:nvPr/>
        </p:nvSpPr>
        <p:spPr>
          <a:xfrm>
            <a:off x="7014634" y="3670300"/>
            <a:ext cx="3683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E4572E"/>
                </a:solidFill>
                <a:latin typeface="Courier New" pitchFamily="49" charset="0"/>
                <a:ea typeface="Courier New" pitchFamily="49" charset="-122"/>
                <a:cs typeface="Courier New" pitchFamily="49" charset="-120"/>
              </a:rPr>
              <a:t>Y</a:t>
            </a:r>
            <a:endParaRPr lang="en-US" sz="2000" dirty="0"/>
          </a:p>
        </p:txBody>
      </p:sp>
      <p:sp>
        <p:nvSpPr>
          <p:cNvPr id="13" name="Text 9"/>
          <p:cNvSpPr/>
          <p:nvPr/>
        </p:nvSpPr>
        <p:spPr>
          <a:xfrm>
            <a:off x="2671233" y="3009900"/>
            <a:ext cx="749300" cy="256514"/>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23262B"/>
                </a:solidFill>
                <a:latin typeface="Courier New" pitchFamily="49" charset="0"/>
                <a:ea typeface="Courier New" pitchFamily="49" charset="-122"/>
                <a:cs typeface="Courier New" pitchFamily="49" charset="-120"/>
              </a:rPr>
              <a:t>NAND</a:t>
            </a:r>
            <a:endParaRPr lang="en-US" sz="1300" dirty="0"/>
          </a:p>
        </p:txBody>
      </p:sp>
      <p:sp>
        <p:nvSpPr>
          <p:cNvPr id="14" name="Text 10"/>
          <p:cNvSpPr/>
          <p:nvPr/>
        </p:nvSpPr>
        <p:spPr>
          <a:xfrm>
            <a:off x="5262033" y="3695700"/>
            <a:ext cx="749300" cy="274307"/>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23262B"/>
                </a:solidFill>
                <a:latin typeface="Courier New" pitchFamily="49" charset="0"/>
                <a:ea typeface="Courier New" pitchFamily="49" charset="-122"/>
                <a:cs typeface="Courier New" pitchFamily="49" charset="-120"/>
              </a:rPr>
              <a:t>OR</a:t>
            </a:r>
            <a:endParaRPr lang="en-US" sz="1400" dirty="0"/>
          </a:p>
        </p:txBody>
      </p:sp>
      <p:sp>
        <p:nvSpPr>
          <p:cNvPr id="15" name="Text 11"/>
          <p:cNvSpPr/>
          <p:nvPr/>
        </p:nvSpPr>
        <p:spPr>
          <a:xfrm>
            <a:off x="3763433" y="2794000"/>
            <a:ext cx="812800"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4572E"/>
                </a:solidFill>
                <a:latin typeface="Courier New" pitchFamily="49" charset="0"/>
                <a:ea typeface="Courier New" pitchFamily="49" charset="-122"/>
                <a:cs typeface="Courier New" pitchFamily="49" charset="-120"/>
              </a:rPr>
              <a:t>(AB)′</a:t>
            </a:r>
            <a:endParaRPr lang="en-US" sz="1400" dirty="0"/>
          </a:p>
        </p:txBody>
      </p:sp>
      <p:sp>
        <p:nvSpPr>
          <p:cNvPr id="16" name="Text 12"/>
          <p:cNvSpPr/>
          <p:nvPr/>
        </p:nvSpPr>
        <p:spPr>
          <a:xfrm>
            <a:off x="7818967" y="2321657"/>
            <a:ext cx="366704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23262B"/>
                </a:solidFill>
                <a:latin typeface="Arial" pitchFamily="34" charset="0"/>
                <a:ea typeface="Arial" pitchFamily="34" charset="-122"/>
                <a:cs typeface="Arial" pitchFamily="34" charset="-120"/>
              </a:rPr>
              <a:t>যা লাগবে</a:t>
            </a:r>
            <a:endParaRPr lang="en-US" sz="2000" dirty="0"/>
          </a:p>
        </p:txBody>
      </p:sp>
      <p:sp>
        <p:nvSpPr>
          <p:cNvPr id="17" name="Shape 13"/>
          <p:cNvSpPr/>
          <p:nvPr/>
        </p:nvSpPr>
        <p:spPr>
          <a:xfrm>
            <a:off x="7831667" y="2778857"/>
            <a:ext cx="3534833" cy="411427"/>
          </a:xfrm>
          <a:prstGeom prst="roundRect">
            <a:avLst>
              <a:gd name="adj" fmla="val 18521"/>
            </a:avLst>
          </a:prstGeom>
          <a:solidFill>
            <a:srgbClr val="FFE08A"/>
          </a:solidFill>
          <a:ln w="25400">
            <a:solidFill>
              <a:srgbClr val="23262B"/>
            </a:solidFill>
            <a:prstDash val="solid"/>
          </a:ln>
        </p:spPr>
      </p:sp>
      <p:sp>
        <p:nvSpPr>
          <p:cNvPr id="18" name="Text 14"/>
          <p:cNvSpPr/>
          <p:nvPr/>
        </p:nvSpPr>
        <p:spPr>
          <a:xfrm>
            <a:off x="7971367" y="2842357"/>
            <a:ext cx="704374"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23262B"/>
                </a:solidFill>
                <a:latin typeface="Arial" pitchFamily="34" charset="0"/>
                <a:ea typeface="Arial" pitchFamily="34" charset="-122"/>
                <a:cs typeface="Arial" pitchFamily="34" charset="-120"/>
              </a:rPr>
              <a:t>NAND</a:t>
            </a:r>
            <a:endParaRPr lang="en-US" sz="1600" dirty="0"/>
          </a:p>
        </p:txBody>
      </p:sp>
      <p:sp>
        <p:nvSpPr>
          <p:cNvPr id="19" name="Text 15"/>
          <p:cNvSpPr/>
          <p:nvPr/>
        </p:nvSpPr>
        <p:spPr>
          <a:xfrm>
            <a:off x="10853262" y="2842357"/>
            <a:ext cx="373539" cy="309827"/>
          </a:xfrm>
          <a:prstGeom prst="rect">
            <a:avLst/>
          </a:prstGeom>
          <a:noFill/>
          <a:ln/>
        </p:spPr>
        <p:txBody>
          <a:bodyPr wrap="square" lIns="0" tIns="0" rIns="0" bIns="0" rtlCol="0" anchor="t">
            <a:normAutofit/>
          </a:bodyPr>
          <a:lstStyle/>
          <a:p>
            <a:pPr marL="0" indent="0" algn="r">
              <a:lnSpc>
                <a:spcPts val="2240"/>
              </a:lnSpc>
              <a:buNone/>
            </a:pPr>
            <a:r>
              <a:rPr lang="en-US" sz="1600" b="1" dirty="0">
                <a:solidFill>
                  <a:srgbClr val="23262B"/>
                </a:solidFill>
                <a:latin typeface="Arial" pitchFamily="34" charset="0"/>
                <a:ea typeface="Arial" pitchFamily="34" charset="-122"/>
                <a:cs typeface="Arial" pitchFamily="34" charset="-120"/>
              </a:rPr>
              <a:t>১টি</a:t>
            </a:r>
            <a:endParaRPr lang="en-US" sz="1600" dirty="0"/>
          </a:p>
        </p:txBody>
      </p:sp>
      <p:sp>
        <p:nvSpPr>
          <p:cNvPr id="20" name="Shape 16"/>
          <p:cNvSpPr/>
          <p:nvPr/>
        </p:nvSpPr>
        <p:spPr>
          <a:xfrm>
            <a:off x="7831667" y="3304580"/>
            <a:ext cx="3534833" cy="411427"/>
          </a:xfrm>
          <a:prstGeom prst="roundRect">
            <a:avLst>
              <a:gd name="adj" fmla="val 18521"/>
            </a:avLst>
          </a:prstGeom>
          <a:solidFill>
            <a:srgbClr val="FFB4A2"/>
          </a:solidFill>
          <a:ln w="25400">
            <a:solidFill>
              <a:srgbClr val="23262B"/>
            </a:solidFill>
            <a:prstDash val="solid"/>
          </a:ln>
        </p:spPr>
      </p:sp>
      <p:sp>
        <p:nvSpPr>
          <p:cNvPr id="21" name="Text 17"/>
          <p:cNvSpPr/>
          <p:nvPr/>
        </p:nvSpPr>
        <p:spPr>
          <a:xfrm>
            <a:off x="7971367" y="3368080"/>
            <a:ext cx="365760"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23262B"/>
                </a:solidFill>
                <a:latin typeface="Arial" pitchFamily="34" charset="0"/>
                <a:ea typeface="Arial" pitchFamily="34" charset="-122"/>
                <a:cs typeface="Arial" pitchFamily="34" charset="-120"/>
              </a:rPr>
              <a:t>OR</a:t>
            </a:r>
            <a:endParaRPr lang="en-US" sz="1600" dirty="0"/>
          </a:p>
        </p:txBody>
      </p:sp>
      <p:sp>
        <p:nvSpPr>
          <p:cNvPr id="22" name="Text 18"/>
          <p:cNvSpPr/>
          <p:nvPr/>
        </p:nvSpPr>
        <p:spPr>
          <a:xfrm>
            <a:off x="10853262" y="3368080"/>
            <a:ext cx="373539" cy="309827"/>
          </a:xfrm>
          <a:prstGeom prst="rect">
            <a:avLst/>
          </a:prstGeom>
          <a:noFill/>
          <a:ln/>
        </p:spPr>
        <p:txBody>
          <a:bodyPr wrap="square" lIns="0" tIns="0" rIns="0" bIns="0" rtlCol="0" anchor="t">
            <a:normAutofit/>
          </a:bodyPr>
          <a:lstStyle/>
          <a:p>
            <a:pPr marL="0" indent="0" algn="r">
              <a:lnSpc>
                <a:spcPts val="2240"/>
              </a:lnSpc>
              <a:buNone/>
            </a:pPr>
            <a:r>
              <a:rPr lang="en-US" sz="1600" b="1" dirty="0">
                <a:solidFill>
                  <a:srgbClr val="23262B"/>
                </a:solidFill>
                <a:latin typeface="Arial" pitchFamily="34" charset="0"/>
                <a:ea typeface="Arial" pitchFamily="34" charset="-122"/>
                <a:cs typeface="Arial" pitchFamily="34" charset="-120"/>
              </a:rPr>
              <a:t>১টি</a:t>
            </a:r>
            <a:endParaRPr lang="en-US" sz="1600" dirty="0"/>
          </a:p>
        </p:txBody>
      </p:sp>
      <p:sp>
        <p:nvSpPr>
          <p:cNvPr id="23" name="Shape 19"/>
          <p:cNvSpPr/>
          <p:nvPr/>
        </p:nvSpPr>
        <p:spPr>
          <a:xfrm>
            <a:off x="7831667" y="3830309"/>
            <a:ext cx="3534833" cy="411427"/>
          </a:xfrm>
          <a:prstGeom prst="roundRect">
            <a:avLst>
              <a:gd name="adj" fmla="val 18521"/>
            </a:avLst>
          </a:prstGeom>
          <a:solidFill>
            <a:srgbClr val="23262B"/>
          </a:solidFill>
          <a:ln w="25400">
            <a:solidFill>
              <a:srgbClr val="23262B"/>
            </a:solidFill>
            <a:prstDash val="solid"/>
          </a:ln>
        </p:spPr>
      </p:sp>
      <p:sp>
        <p:nvSpPr>
          <p:cNvPr id="24" name="Text 20"/>
          <p:cNvSpPr/>
          <p:nvPr/>
        </p:nvSpPr>
        <p:spPr>
          <a:xfrm>
            <a:off x="7971367" y="3893809"/>
            <a:ext cx="544751"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FF6E0"/>
                </a:solidFill>
                <a:latin typeface="Arial" pitchFamily="34" charset="0"/>
                <a:ea typeface="Arial" pitchFamily="34" charset="-122"/>
                <a:cs typeface="Arial" pitchFamily="34" charset="-120"/>
              </a:rPr>
              <a:t>মোট</a:t>
            </a:r>
            <a:endParaRPr lang="en-US" sz="1600" dirty="0"/>
          </a:p>
        </p:txBody>
      </p:sp>
      <p:sp>
        <p:nvSpPr>
          <p:cNvPr id="25" name="Text 21"/>
          <p:cNvSpPr/>
          <p:nvPr/>
        </p:nvSpPr>
        <p:spPr>
          <a:xfrm>
            <a:off x="10811034" y="3893809"/>
            <a:ext cx="415766" cy="309827"/>
          </a:xfrm>
          <a:prstGeom prst="rect">
            <a:avLst/>
          </a:prstGeom>
          <a:noFill/>
          <a:ln/>
        </p:spPr>
        <p:txBody>
          <a:bodyPr wrap="square" lIns="0" tIns="0" rIns="0" bIns="0" rtlCol="0" anchor="t">
            <a:normAutofit/>
          </a:bodyPr>
          <a:lstStyle/>
          <a:p>
            <a:pPr marL="0" indent="0" algn="r">
              <a:lnSpc>
                <a:spcPts val="2240"/>
              </a:lnSpc>
              <a:buNone/>
            </a:pPr>
            <a:r>
              <a:rPr lang="en-US" sz="1600" b="1" dirty="0">
                <a:solidFill>
                  <a:srgbClr val="FFC93C"/>
                </a:solidFill>
                <a:latin typeface="Arial" pitchFamily="34" charset="0"/>
                <a:ea typeface="Arial" pitchFamily="34" charset="-122"/>
                <a:cs typeface="Arial" pitchFamily="34" charset="-120"/>
              </a:rPr>
              <a:t>২টি</a:t>
            </a:r>
            <a:endParaRPr lang="en-US" sz="1600" dirty="0"/>
          </a:p>
        </p:txBody>
      </p:sp>
      <p:sp>
        <p:nvSpPr>
          <p:cNvPr id="26" name="Text 22"/>
          <p:cNvSpPr/>
          <p:nvPr/>
        </p:nvSpPr>
        <p:spPr>
          <a:xfrm>
            <a:off x="7818967" y="4343338"/>
            <a:ext cx="3667040" cy="523214"/>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5A5D62"/>
                </a:solidFill>
                <a:latin typeface="Arial" pitchFamily="34" charset="0"/>
                <a:ea typeface="Arial" pitchFamily="34" charset="-122"/>
                <a:cs typeface="Arial" pitchFamily="34" charset="-120"/>
              </a:rPr>
              <a:t>AND + NOT এর বদলে একটি NAND গেইটেই হলো</a:t>
            </a:r>
            <a:endParaRPr lang="en-US" sz="1400" dirty="0"/>
          </a:p>
        </p:txBody>
      </p:sp>
      <p:sp>
        <p:nvSpPr>
          <p:cNvPr id="27" name="Shape 23"/>
          <p:cNvSpPr/>
          <p:nvPr/>
        </p:nvSpPr>
        <p:spPr>
          <a:xfrm>
            <a:off x="0" y="6756400"/>
            <a:ext cx="12192000" cy="101600"/>
          </a:xfrm>
          <a:prstGeom prst="rect">
            <a:avLst/>
          </a:prstGeom>
          <a:solidFill>
            <a:srgbClr val="E4572E"/>
          </a:solidFill>
          <a:ln/>
        </p:spPr>
      </p:sp>
      <p:sp>
        <p:nvSpPr>
          <p:cNvPr id="28" name="Text 24"/>
          <p:cNvSpPr/>
          <p:nvPr/>
        </p:nvSpPr>
        <p:spPr>
          <a:xfrm>
            <a:off x="812800" y="6245889"/>
            <a:ext cx="588645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6B6E73"/>
                </a:solidFill>
                <a:latin typeface="Arial" pitchFamily="34" charset="0"/>
                <a:ea typeface="Arial" pitchFamily="34" charset="-122"/>
                <a:cs typeface="Arial" pitchFamily="34" charset="-120"/>
              </a:rPr>
              <a:t>লজিক ফাংশন → লজিক্যাল সার্কিট</a:t>
            </a:r>
            <a:endParaRPr lang="en-US" sz="1300" dirty="0"/>
          </a:p>
        </p:txBody>
      </p:sp>
      <p:sp>
        <p:nvSpPr>
          <p:cNvPr id="29" name="Text 25"/>
          <p:cNvSpPr/>
          <p:nvPr/>
        </p:nvSpPr>
        <p:spPr>
          <a:xfrm>
            <a:off x="7454900" y="6245889"/>
            <a:ext cx="3924300" cy="256514"/>
          </a:xfrm>
          <a:prstGeom prst="rect">
            <a:avLst/>
          </a:prstGeom>
          <a:noFill/>
          <a:ln/>
        </p:spPr>
        <p:txBody>
          <a:bodyPr wrap="square" lIns="0" tIns="0" rIns="0" bIns="0" rtlCol="0" anchor="t">
            <a:normAutofit/>
          </a:bodyPr>
          <a:lstStyle/>
          <a:p>
            <a:pPr marL="0" indent="0" algn="r">
              <a:lnSpc>
                <a:spcPts val="1820"/>
              </a:lnSpc>
              <a:buNone/>
            </a:pPr>
            <a:r>
              <a:rPr lang="en-US" sz="1300" b="1" dirty="0">
                <a:solidFill>
                  <a:srgbClr val="6B6E73"/>
                </a:solidFill>
                <a:latin typeface="Arial" pitchFamily="34" charset="0"/>
                <a:ea typeface="Arial" pitchFamily="34" charset="-122"/>
                <a:cs typeface="Arial" pitchFamily="34" charset="-120"/>
              </a:rPr>
              <a:t>তথ্য ও যোগাযোগ প্রযুক্তি</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23262B"/>
        </a:solidFill>
        <a:effectLst/>
      </p:bgPr>
    </p:bg>
    <p:spTree>
      <p:nvGrpSpPr>
        <p:cNvPr id="1" name=""/>
        <p:cNvGrpSpPr/>
        <p:nvPr/>
      </p:nvGrpSpPr>
      <p:grpSpPr>
        <a:xfrm>
          <a:off x="0" y="0"/>
          <a:ext cx="0" cy="0"/>
          <a:chOff x="0" y="0"/>
          <a:chExt cx="0" cy="0"/>
        </a:xfrm>
      </p:grpSpPr>
      <p:sp>
        <p:nvSpPr>
          <p:cNvPr id="2" name="Shape 0"/>
          <p:cNvSpPr/>
          <p:nvPr/>
        </p:nvSpPr>
        <p:spPr>
          <a:xfrm>
            <a:off x="828675" y="727075"/>
            <a:ext cx="501650" cy="501650"/>
          </a:xfrm>
          <a:prstGeom prst="roundRect">
            <a:avLst>
              <a:gd name="adj" fmla="val 19620"/>
            </a:avLst>
          </a:prstGeom>
          <a:solidFill>
            <a:srgbClr val="FFC93C"/>
          </a:solidFill>
          <a:ln w="31750">
            <a:solidFill>
              <a:srgbClr val="FFF6E0"/>
            </a:solidFill>
            <a:prstDash val="solid"/>
          </a:ln>
        </p:spPr>
      </p:sp>
      <p:pic>
        <p:nvPicPr>
          <p:cNvPr id="3" name="Image 0" descr="Chart"/>
          <p:cNvPicPr>
            <a:picLocks noChangeAspect="1"/>
          </p:cNvPicPr>
          <p:nvPr/>
        </p:nvPicPr>
        <p:blipFill>
          <a:blip r:embed="rId3"/>
          <a:srcRect/>
          <a:stretch/>
        </p:blipFill>
        <p:spPr>
          <a:xfrm>
            <a:off x="939800" y="838200"/>
            <a:ext cx="279400" cy="279400"/>
          </a:xfrm>
          <a:prstGeom prst="rect">
            <a:avLst/>
          </a:prstGeom>
        </p:spPr>
      </p:pic>
      <p:sp>
        <p:nvSpPr>
          <p:cNvPr id="4" name="Text 1"/>
          <p:cNvSpPr>
            <a:spLocks noGrp="1"/>
          </p:cNvSpPr>
          <p:nvPr>
            <p:ph type="title"/>
          </p:nvPr>
        </p:nvSpPr>
        <p:spPr>
          <a:xfrm>
            <a:off x="1473200" y="726418"/>
            <a:ext cx="7065725" cy="528307"/>
          </a:xfrm>
          <a:prstGeom prst="rect">
            <a:avLst/>
          </a:prstGeom>
          <a:noFill/>
          <a:ln/>
        </p:spPr>
        <p:txBody>
          <a:bodyPr wrap="square" lIns="0" tIns="0" rIns="0" bIns="0" rtlCol="0" anchor="t">
            <a:normAutofit/>
          </a:bodyPr>
          <a:lstStyle/>
          <a:p>
            <a:pPr marL="0" indent="0" algn="l">
              <a:lnSpc>
                <a:spcPts val="3960"/>
              </a:lnSpc>
              <a:buNone/>
            </a:pPr>
            <a:r>
              <a:rPr lang="en-US" sz="3300" b="1" i="0" dirty="0">
                <a:solidFill>
                  <a:srgbClr val="FFF6E0"/>
                </a:solidFill>
                <a:latin typeface="Arial" pitchFamily="34" charset="0"/>
                <a:ea typeface="Arial" pitchFamily="34" charset="-122"/>
                <a:cs typeface="Arial" pitchFamily="34" charset="-120"/>
              </a:rPr>
              <a:t>আগে সরল করো, পরে আঁকো</a:t>
            </a:r>
            <a:endParaRPr lang="en-US" sz="3300" dirty="0"/>
          </a:p>
        </p:txBody>
      </p:sp>
      <p:sp>
        <p:nvSpPr>
          <p:cNvPr id="5" name="Text 2"/>
          <p:cNvSpPr/>
          <p:nvPr/>
        </p:nvSpPr>
        <p:spPr>
          <a:xfrm>
            <a:off x="10142472" y="815318"/>
            <a:ext cx="1236729" cy="325107"/>
          </a:xfrm>
          <a:custGeom>
            <a:avLst/>
            <a:gdLst/>
            <a:ahLst/>
            <a:cxnLst/>
            <a:rect l="l" t="t" r="r" b="b"/>
            <a:pathLst>
              <a:path w="1236729" h="325107">
                <a:moveTo>
                  <a:pt x="162553" y="0"/>
                </a:moveTo>
                <a:lnTo>
                  <a:pt x="1074175" y="0"/>
                </a:lnTo>
                <a:arcTo wR="162553" hR="162553" stAng="16200000" swAng="5400000"/>
                <a:lnTo>
                  <a:pt x="1236729" y="162553"/>
                </a:lnTo>
                <a:arcTo wR="162553" hR="162553" stAng="0" swAng="5400000"/>
                <a:lnTo>
                  <a:pt x="162553" y="325107"/>
                </a:lnTo>
                <a:arcTo wR="162553" hR="162553" stAng="5400000" swAng="5400000"/>
                <a:lnTo>
                  <a:pt x="0" y="162553"/>
                </a:lnTo>
                <a:arcTo wR="162553" hR="162553" stAng="10800000" swAng="5400000"/>
                <a:close/>
              </a:path>
            </a:pathLst>
          </a:custGeom>
          <a:solidFill>
            <a:srgbClr val="FFC93C"/>
          </a:solidFill>
          <a:ln/>
        </p:spPr>
        <p:txBody>
          <a:bodyPr wrap="none" lIns="0" tIns="0" rIns="0" bIns="0" rtlCol="0" anchor="ctr">
            <a:normAutofit/>
          </a:bodyPr>
          <a:lstStyle/>
          <a:p>
            <a:pPr marL="0" indent="0" algn="ctr">
              <a:lnSpc>
                <a:spcPts val="1960"/>
              </a:lnSpc>
              <a:buNone/>
            </a:pPr>
            <a:r>
              <a:rPr lang="en-US" sz="1400" b="1" dirty="0">
                <a:solidFill>
                  <a:srgbClr val="23262B"/>
                </a:solidFill>
                <a:latin typeface="Arial" pitchFamily="34" charset="0"/>
                <a:ea typeface="Arial" pitchFamily="34" charset="-122"/>
                <a:cs typeface="Arial" pitchFamily="34" charset="-120"/>
              </a:rPr>
              <a:t>শিখনফল ৪</a:t>
            </a:r>
            <a:endParaRPr lang="en-US" sz="1400" dirty="0"/>
          </a:p>
        </p:txBody>
      </p:sp>
      <p:sp>
        <p:nvSpPr>
          <p:cNvPr id="6" name="Shape 3"/>
          <p:cNvSpPr/>
          <p:nvPr/>
        </p:nvSpPr>
        <p:spPr>
          <a:xfrm>
            <a:off x="825500" y="2268209"/>
            <a:ext cx="4743450" cy="2639020"/>
          </a:xfrm>
          <a:prstGeom prst="roundRect">
            <a:avLst>
              <a:gd name="adj" fmla="val 5775"/>
            </a:avLst>
          </a:prstGeom>
          <a:solidFill>
            <a:srgbClr val="33373D"/>
          </a:solidFill>
          <a:ln w="25400">
            <a:solidFill>
              <a:srgbClr val="4A4F57"/>
            </a:solidFill>
            <a:prstDash val="solid"/>
          </a:ln>
        </p:spPr>
      </p:sp>
      <p:sp>
        <p:nvSpPr>
          <p:cNvPr id="7" name="Text 4"/>
          <p:cNvSpPr/>
          <p:nvPr/>
        </p:nvSpPr>
        <p:spPr>
          <a:xfrm>
            <a:off x="1054100" y="2496809"/>
            <a:ext cx="4414838"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FFB4A2"/>
                </a:solidFill>
                <a:latin typeface="Arial" pitchFamily="34" charset="0"/>
                <a:ea typeface="Arial" pitchFamily="34" charset="-122"/>
                <a:cs typeface="Arial" pitchFamily="34" charset="-120"/>
              </a:rPr>
              <a:t>সরাসরি আঁকলে</a:t>
            </a:r>
            <a:endParaRPr lang="en-US" sz="1500" dirty="0"/>
          </a:p>
        </p:txBody>
      </p:sp>
      <p:sp>
        <p:nvSpPr>
          <p:cNvPr id="8" name="Text 5"/>
          <p:cNvSpPr/>
          <p:nvPr/>
        </p:nvSpPr>
        <p:spPr>
          <a:xfrm>
            <a:off x="1054100" y="2877809"/>
            <a:ext cx="4414838"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FFF6E0"/>
                </a:solidFill>
                <a:latin typeface="Courier New" pitchFamily="49" charset="0"/>
                <a:ea typeface="Courier New" pitchFamily="49" charset="-122"/>
                <a:cs typeface="Courier New" pitchFamily="49" charset="-120"/>
              </a:rPr>
              <a:t>Y = A·B + A·B′</a:t>
            </a:r>
            <a:endParaRPr lang="en-US" sz="2200" dirty="0"/>
          </a:p>
        </p:txBody>
      </p:sp>
      <p:sp>
        <p:nvSpPr>
          <p:cNvPr id="9" name="Text 6"/>
          <p:cNvSpPr/>
          <p:nvPr/>
        </p:nvSpPr>
        <p:spPr>
          <a:xfrm>
            <a:off x="1054100" y="3383229"/>
            <a:ext cx="759288" cy="342900"/>
          </a:xfrm>
          <a:prstGeom prst="roundRect">
            <a:avLst>
              <a:gd name="adj" fmla="val 18519"/>
            </a:avLst>
          </a:prstGeom>
          <a:solidFill>
            <a:srgbClr val="9FD8CF"/>
          </a:solidFill>
          <a:ln/>
        </p:spPr>
        <p:txBody>
          <a:bodyPr wrap="none" lIns="0" tIns="0" rIns="0" bIns="0" rtlCol="0" anchor="ctr">
            <a:normAutofit/>
          </a:bodyPr>
          <a:lstStyle/>
          <a:p>
            <a:pPr marL="0" indent="0" algn="ctr">
              <a:lnSpc>
                <a:spcPts val="2100"/>
              </a:lnSpc>
              <a:buNone/>
            </a:pPr>
            <a:r>
              <a:rPr lang="en-US" sz="1500" b="1" dirty="0">
                <a:solidFill>
                  <a:srgbClr val="23262B"/>
                </a:solidFill>
                <a:latin typeface="Arial" pitchFamily="34" charset="0"/>
                <a:ea typeface="Arial" pitchFamily="34" charset="-122"/>
                <a:cs typeface="Arial" pitchFamily="34" charset="-120"/>
              </a:rPr>
              <a:t>NOT ১</a:t>
            </a:r>
            <a:endParaRPr lang="en-US" sz="1500" dirty="0"/>
          </a:p>
        </p:txBody>
      </p:sp>
      <p:sp>
        <p:nvSpPr>
          <p:cNvPr id="10" name="Text 7"/>
          <p:cNvSpPr/>
          <p:nvPr/>
        </p:nvSpPr>
        <p:spPr>
          <a:xfrm>
            <a:off x="1889588" y="3383229"/>
            <a:ext cx="802944" cy="342900"/>
          </a:xfrm>
          <a:prstGeom prst="roundRect">
            <a:avLst>
              <a:gd name="adj" fmla="val 18519"/>
            </a:avLst>
          </a:prstGeom>
          <a:solidFill>
            <a:srgbClr val="FFE08A"/>
          </a:solidFill>
          <a:ln/>
        </p:spPr>
        <p:txBody>
          <a:bodyPr wrap="none" lIns="0" tIns="0" rIns="0" bIns="0" rtlCol="0" anchor="ctr">
            <a:normAutofit/>
          </a:bodyPr>
          <a:lstStyle/>
          <a:p>
            <a:pPr marL="0" indent="0" algn="ctr">
              <a:lnSpc>
                <a:spcPts val="2100"/>
              </a:lnSpc>
              <a:buNone/>
            </a:pPr>
            <a:r>
              <a:rPr lang="en-US" sz="1500" b="1" dirty="0">
                <a:solidFill>
                  <a:srgbClr val="23262B"/>
                </a:solidFill>
                <a:latin typeface="Arial" pitchFamily="34" charset="0"/>
                <a:ea typeface="Arial" pitchFamily="34" charset="-122"/>
                <a:cs typeface="Arial" pitchFamily="34" charset="-120"/>
              </a:rPr>
              <a:t>AND ২</a:t>
            </a:r>
            <a:endParaRPr lang="en-US" sz="1500" dirty="0"/>
          </a:p>
        </p:txBody>
      </p:sp>
      <p:sp>
        <p:nvSpPr>
          <p:cNvPr id="11" name="Text 8"/>
          <p:cNvSpPr/>
          <p:nvPr/>
        </p:nvSpPr>
        <p:spPr>
          <a:xfrm>
            <a:off x="2768732" y="3383229"/>
            <a:ext cx="642938" cy="342900"/>
          </a:xfrm>
          <a:prstGeom prst="roundRect">
            <a:avLst>
              <a:gd name="adj" fmla="val 18519"/>
            </a:avLst>
          </a:prstGeom>
          <a:solidFill>
            <a:srgbClr val="FFB4A2"/>
          </a:solidFill>
          <a:ln/>
        </p:spPr>
        <p:txBody>
          <a:bodyPr wrap="none" lIns="0" tIns="0" rIns="0" bIns="0" rtlCol="0" anchor="ctr">
            <a:normAutofit/>
          </a:bodyPr>
          <a:lstStyle/>
          <a:p>
            <a:pPr marL="0" indent="0" algn="ctr">
              <a:lnSpc>
                <a:spcPts val="2100"/>
              </a:lnSpc>
              <a:buNone/>
            </a:pPr>
            <a:r>
              <a:rPr lang="en-US" sz="1500" b="1" dirty="0">
                <a:solidFill>
                  <a:srgbClr val="23262B"/>
                </a:solidFill>
                <a:latin typeface="Arial" pitchFamily="34" charset="0"/>
                <a:ea typeface="Arial" pitchFamily="34" charset="-122"/>
                <a:cs typeface="Arial" pitchFamily="34" charset="-120"/>
              </a:rPr>
              <a:t>OR ১</a:t>
            </a:r>
            <a:endParaRPr lang="en-US" sz="1500" dirty="0"/>
          </a:p>
        </p:txBody>
      </p:sp>
      <p:sp>
        <p:nvSpPr>
          <p:cNvPr id="12" name="Text 9"/>
          <p:cNvSpPr/>
          <p:nvPr/>
        </p:nvSpPr>
        <p:spPr>
          <a:xfrm>
            <a:off x="1054100" y="3840429"/>
            <a:ext cx="4414838" cy="863600"/>
          </a:xfrm>
          <a:prstGeom prst="rect">
            <a:avLst/>
          </a:prstGeom>
          <a:noFill/>
          <a:ln/>
        </p:spPr>
        <p:txBody>
          <a:bodyPr wrap="square" lIns="0" tIns="0" rIns="0" bIns="0" rtlCol="0" anchor="t">
            <a:normAutofit/>
          </a:bodyPr>
          <a:lstStyle/>
          <a:p>
            <a:pPr marL="0" indent="0" algn="l">
              <a:lnSpc>
                <a:spcPts val="6600"/>
              </a:lnSpc>
              <a:buNone/>
            </a:pPr>
            <a:r>
              <a:rPr lang="en-US" sz="6000" b="1" dirty="0">
                <a:solidFill>
                  <a:srgbClr val="FFB4A2"/>
                </a:solidFill>
                <a:latin typeface="Arial" pitchFamily="34" charset="0"/>
                <a:ea typeface="Arial" pitchFamily="34" charset="-122"/>
                <a:cs typeface="Arial" pitchFamily="34" charset="-120"/>
              </a:rPr>
              <a:t>৪টি গেইট</a:t>
            </a:r>
            <a:endParaRPr lang="en-US" sz="6000" dirty="0"/>
          </a:p>
        </p:txBody>
      </p:sp>
      <p:pic>
        <p:nvPicPr>
          <p:cNvPr id="13" name="Image 1" descr="arrow-right"/>
          <p:cNvPicPr>
            <a:picLocks noChangeAspect="1"/>
          </p:cNvPicPr>
          <p:nvPr/>
        </p:nvPicPr>
        <p:blipFill>
          <a:blip r:embed="rId4"/>
          <a:srcRect/>
          <a:stretch/>
        </p:blipFill>
        <p:spPr>
          <a:xfrm>
            <a:off x="5772150" y="3409950"/>
            <a:ext cx="698500" cy="355600"/>
          </a:xfrm>
          <a:prstGeom prst="rect">
            <a:avLst/>
          </a:prstGeom>
        </p:spPr>
      </p:pic>
      <p:sp>
        <p:nvSpPr>
          <p:cNvPr id="14" name="Shape 10"/>
          <p:cNvSpPr/>
          <p:nvPr/>
        </p:nvSpPr>
        <p:spPr>
          <a:xfrm>
            <a:off x="6661150" y="2167930"/>
            <a:ext cx="4718050" cy="2839575"/>
          </a:xfrm>
          <a:prstGeom prst="roundRect">
            <a:avLst>
              <a:gd name="adj" fmla="val 5814"/>
            </a:avLst>
          </a:prstGeom>
          <a:solidFill>
            <a:srgbClr val="FFC93C"/>
          </a:solidFill>
          <a:ln/>
        </p:spPr>
      </p:sp>
      <p:sp>
        <p:nvSpPr>
          <p:cNvPr id="15" name="Text 11"/>
          <p:cNvSpPr/>
          <p:nvPr/>
        </p:nvSpPr>
        <p:spPr>
          <a:xfrm>
            <a:off x="6877050" y="2383830"/>
            <a:ext cx="4414838"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23262B"/>
                </a:solidFill>
                <a:latin typeface="Arial" pitchFamily="34" charset="0"/>
                <a:ea typeface="Arial" pitchFamily="34" charset="-122"/>
                <a:cs typeface="Arial" pitchFamily="34" charset="-120"/>
              </a:rPr>
              <a:t>সরল করে আঁকলে</a:t>
            </a:r>
            <a:endParaRPr lang="en-US" sz="1500" dirty="0"/>
          </a:p>
        </p:txBody>
      </p:sp>
      <p:sp>
        <p:nvSpPr>
          <p:cNvPr id="16" name="Text 12"/>
          <p:cNvSpPr/>
          <p:nvPr/>
        </p:nvSpPr>
        <p:spPr>
          <a:xfrm>
            <a:off x="6877050" y="2764830"/>
            <a:ext cx="4414838"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23262B"/>
                </a:solidFill>
                <a:latin typeface="Courier New" pitchFamily="49" charset="0"/>
                <a:ea typeface="Courier New" pitchFamily="49" charset="-122"/>
                <a:cs typeface="Courier New" pitchFamily="49" charset="-120"/>
              </a:rPr>
              <a:t>Y = A·(B + B′) = A</a:t>
            </a:r>
            <a:endParaRPr lang="en-US" sz="2200" dirty="0"/>
          </a:p>
        </p:txBody>
      </p:sp>
      <p:sp>
        <p:nvSpPr>
          <p:cNvPr id="17" name="Text 13"/>
          <p:cNvSpPr/>
          <p:nvPr/>
        </p:nvSpPr>
        <p:spPr>
          <a:xfrm>
            <a:off x="6877050" y="3270250"/>
            <a:ext cx="4414838" cy="594254"/>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23262B"/>
                </a:solidFill>
                <a:latin typeface="Arial" pitchFamily="34" charset="0"/>
                <a:ea typeface="Arial" pitchFamily="34" charset="-122"/>
                <a:cs typeface="Arial" pitchFamily="34" charset="-120"/>
              </a:rPr>
              <a:t>ইনপুট A সরাসরি আউটপুটে — কোনো গেইট নেই</a:t>
            </a:r>
            <a:endParaRPr lang="en-US" sz="1600" dirty="0"/>
          </a:p>
        </p:txBody>
      </p:sp>
      <p:sp>
        <p:nvSpPr>
          <p:cNvPr id="18" name="Text 14"/>
          <p:cNvSpPr/>
          <p:nvPr/>
        </p:nvSpPr>
        <p:spPr>
          <a:xfrm>
            <a:off x="6877050" y="3953408"/>
            <a:ext cx="4414838" cy="863600"/>
          </a:xfrm>
          <a:prstGeom prst="rect">
            <a:avLst/>
          </a:prstGeom>
          <a:noFill/>
          <a:ln/>
        </p:spPr>
        <p:txBody>
          <a:bodyPr wrap="square" lIns="0" tIns="0" rIns="0" bIns="0" rtlCol="0" anchor="t">
            <a:normAutofit/>
          </a:bodyPr>
          <a:lstStyle/>
          <a:p>
            <a:pPr marL="0" indent="0" algn="l">
              <a:lnSpc>
                <a:spcPts val="6600"/>
              </a:lnSpc>
              <a:buNone/>
            </a:pPr>
            <a:r>
              <a:rPr lang="en-US" sz="6000" b="1" dirty="0">
                <a:solidFill>
                  <a:srgbClr val="23262B"/>
                </a:solidFill>
                <a:latin typeface="Arial" pitchFamily="34" charset="0"/>
                <a:ea typeface="Arial" pitchFamily="34" charset="-122"/>
                <a:cs typeface="Arial" pitchFamily="34" charset="-120"/>
              </a:rPr>
              <a:t>০টি গেইট</a:t>
            </a:r>
            <a:endParaRPr lang="en-US" sz="6000" dirty="0"/>
          </a:p>
        </p:txBody>
      </p:sp>
      <p:sp>
        <p:nvSpPr>
          <p:cNvPr id="19" name="Shape 15"/>
          <p:cNvSpPr/>
          <p:nvPr/>
        </p:nvSpPr>
        <p:spPr>
          <a:xfrm>
            <a:off x="0" y="6756400"/>
            <a:ext cx="12192000" cy="101600"/>
          </a:xfrm>
          <a:prstGeom prst="rect">
            <a:avLst/>
          </a:prstGeom>
          <a:solidFill>
            <a:srgbClr val="E4572E"/>
          </a:solidFill>
          <a:ln/>
        </p:spPr>
      </p:sp>
      <p:sp>
        <p:nvSpPr>
          <p:cNvPr id="20" name="Text 16"/>
          <p:cNvSpPr/>
          <p:nvPr/>
        </p:nvSpPr>
        <p:spPr>
          <a:xfrm>
            <a:off x="812800" y="6245889"/>
            <a:ext cx="588645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A9ADB3"/>
                </a:solidFill>
                <a:latin typeface="Arial" pitchFamily="34" charset="0"/>
                <a:ea typeface="Arial" pitchFamily="34" charset="-122"/>
                <a:cs typeface="Arial" pitchFamily="34" charset="-120"/>
              </a:rPr>
              <a:t>লজিক ফাংশন → লজিক্যাল সার্কিট</a:t>
            </a:r>
            <a:endParaRPr lang="en-US" sz="1300" dirty="0"/>
          </a:p>
        </p:txBody>
      </p:sp>
      <p:sp>
        <p:nvSpPr>
          <p:cNvPr id="21" name="Text 17"/>
          <p:cNvSpPr/>
          <p:nvPr/>
        </p:nvSpPr>
        <p:spPr>
          <a:xfrm>
            <a:off x="7454900" y="6245889"/>
            <a:ext cx="3924300" cy="256514"/>
          </a:xfrm>
          <a:prstGeom prst="rect">
            <a:avLst/>
          </a:prstGeom>
          <a:noFill/>
          <a:ln/>
        </p:spPr>
        <p:txBody>
          <a:bodyPr wrap="square" lIns="0" tIns="0" rIns="0" bIns="0" rtlCol="0" anchor="t">
            <a:normAutofit/>
          </a:bodyPr>
          <a:lstStyle/>
          <a:p>
            <a:pPr marL="0" indent="0" algn="r">
              <a:lnSpc>
                <a:spcPts val="1820"/>
              </a:lnSpc>
              <a:buNone/>
            </a:pPr>
            <a:r>
              <a:rPr lang="en-US" sz="1300" b="1" dirty="0">
                <a:solidFill>
                  <a:srgbClr val="A9ADB3"/>
                </a:solidFill>
                <a:latin typeface="Arial" pitchFamily="34" charset="0"/>
                <a:ea typeface="Arial" pitchFamily="34" charset="-122"/>
                <a:cs typeface="Arial" pitchFamily="34" charset="-120"/>
              </a:rPr>
              <a:t>তথ্য ও যোগাযোগ প্রযুক্তি</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6E0"/>
        </a:solidFill>
        <a:effectLst/>
      </p:bgPr>
    </p:bg>
    <p:spTree>
      <p:nvGrpSpPr>
        <p:cNvPr id="1" name=""/>
        <p:cNvGrpSpPr/>
        <p:nvPr/>
      </p:nvGrpSpPr>
      <p:grpSpPr>
        <a:xfrm>
          <a:off x="0" y="0"/>
          <a:ext cx="0" cy="0"/>
          <a:chOff x="0" y="0"/>
          <a:chExt cx="0" cy="0"/>
        </a:xfrm>
      </p:grpSpPr>
      <p:sp>
        <p:nvSpPr>
          <p:cNvPr id="2" name="Shape 0"/>
          <p:cNvSpPr/>
          <p:nvPr/>
        </p:nvSpPr>
        <p:spPr>
          <a:xfrm>
            <a:off x="828675" y="727075"/>
            <a:ext cx="501650" cy="501650"/>
          </a:xfrm>
          <a:prstGeom prst="roundRect">
            <a:avLst>
              <a:gd name="adj" fmla="val 19620"/>
            </a:avLst>
          </a:prstGeom>
          <a:solidFill>
            <a:srgbClr val="E4572E"/>
          </a:solidFill>
          <a:ln w="31750">
            <a:solidFill>
              <a:srgbClr val="23262B"/>
            </a:solidFill>
            <a:prstDash val="solid"/>
          </a:ln>
          <a:effectLst>
            <a:outerShdw dist="53882" dir="2700000" algn="bl" rotWithShape="0">
              <a:srgbClr val="23262B">
                <a:alpha val="100000"/>
              </a:srgbClr>
            </a:outerShdw>
          </a:effectLst>
        </p:spPr>
      </p:sp>
      <p:pic>
        <p:nvPicPr>
          <p:cNvPr id="3" name="Image 0" descr="Warning"/>
          <p:cNvPicPr>
            <a:picLocks noChangeAspect="1"/>
          </p:cNvPicPr>
          <p:nvPr/>
        </p:nvPicPr>
        <p:blipFill>
          <a:blip r:embed="rId3"/>
          <a:srcRect/>
          <a:stretch/>
        </p:blipFill>
        <p:spPr>
          <a:xfrm>
            <a:off x="939800" y="838200"/>
            <a:ext cx="279400" cy="279400"/>
          </a:xfrm>
          <a:prstGeom prst="rect">
            <a:avLst/>
          </a:prstGeom>
        </p:spPr>
      </p:pic>
      <p:sp>
        <p:nvSpPr>
          <p:cNvPr id="4" name="Text 1"/>
          <p:cNvSpPr>
            <a:spLocks noGrp="1"/>
          </p:cNvSpPr>
          <p:nvPr>
            <p:ph type="title"/>
          </p:nvPr>
        </p:nvSpPr>
        <p:spPr>
          <a:xfrm>
            <a:off x="1473200" y="726418"/>
            <a:ext cx="5360988" cy="528307"/>
          </a:xfrm>
          <a:prstGeom prst="rect">
            <a:avLst/>
          </a:prstGeom>
          <a:noFill/>
          <a:ln/>
        </p:spPr>
        <p:txBody>
          <a:bodyPr wrap="square" lIns="0" tIns="0" rIns="0" bIns="0" rtlCol="0" anchor="t">
            <a:normAutofit/>
          </a:bodyPr>
          <a:lstStyle/>
          <a:p>
            <a:pPr marL="0" indent="0" algn="l">
              <a:lnSpc>
                <a:spcPts val="3960"/>
              </a:lnSpc>
              <a:buNone/>
            </a:pPr>
            <a:r>
              <a:rPr lang="en-US" sz="3300" b="1" i="0" dirty="0">
                <a:solidFill>
                  <a:srgbClr val="23262B"/>
                </a:solidFill>
                <a:latin typeface="Arial" pitchFamily="34" charset="0"/>
                <a:ea typeface="Arial" pitchFamily="34" charset="-122"/>
                <a:cs typeface="Arial" pitchFamily="34" charset="-120"/>
              </a:rPr>
              <a:t>সাধারণ ভুল ও সতর্কতা</a:t>
            </a:r>
            <a:endParaRPr lang="en-US" sz="3300" dirty="0"/>
          </a:p>
        </p:txBody>
      </p:sp>
      <p:sp>
        <p:nvSpPr>
          <p:cNvPr id="5" name="Shape 2"/>
          <p:cNvSpPr/>
          <p:nvPr/>
        </p:nvSpPr>
        <p:spPr>
          <a:xfrm>
            <a:off x="828675" y="1450975"/>
            <a:ext cx="5168900" cy="2038350"/>
          </a:xfrm>
          <a:prstGeom prst="roundRect">
            <a:avLst>
              <a:gd name="adj" fmla="val 6075"/>
            </a:avLst>
          </a:prstGeom>
          <a:solidFill>
            <a:srgbClr val="FFFFFF"/>
          </a:solidFill>
          <a:ln w="31750">
            <a:solidFill>
              <a:srgbClr val="23262B"/>
            </a:solidFill>
            <a:prstDash val="solid"/>
          </a:ln>
        </p:spPr>
      </p:sp>
      <p:sp>
        <p:nvSpPr>
          <p:cNvPr id="6" name="Text 3"/>
          <p:cNvSpPr/>
          <p:nvPr/>
        </p:nvSpPr>
        <p:spPr>
          <a:xfrm>
            <a:off x="1032933" y="1617135"/>
            <a:ext cx="490319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3262B"/>
                </a:solidFill>
                <a:latin typeface="Arial" pitchFamily="34" charset="0"/>
                <a:ea typeface="Arial" pitchFamily="34" charset="-122"/>
                <a:cs typeface="Arial" pitchFamily="34" charset="-120"/>
              </a:rPr>
              <a:t>বন্ধনী উপেক্ষা করা</a:t>
            </a:r>
            <a:endParaRPr lang="en-US" sz="2000" dirty="0"/>
          </a:p>
        </p:txBody>
      </p:sp>
      <p:sp>
        <p:nvSpPr>
          <p:cNvPr id="7" name="Text 4"/>
          <p:cNvSpPr/>
          <p:nvPr/>
        </p:nvSpPr>
        <p:spPr>
          <a:xfrm>
            <a:off x="1032933" y="1998135"/>
            <a:ext cx="4903195" cy="320014"/>
          </a:xfrm>
          <a:prstGeom prst="rect">
            <a:avLst/>
          </a:prstGeom>
          <a:noFill/>
          <a:ln/>
        </p:spPr>
        <p:txBody>
          <a:bodyPr wrap="square" lIns="0" tIns="0" rIns="0" bIns="0" rtlCol="0" anchor="t">
            <a:normAutofit/>
          </a:bodyPr>
          <a:lstStyle/>
          <a:p>
            <a:pPr marL="0" indent="0" algn="l">
              <a:lnSpc>
                <a:spcPts val="2320"/>
              </a:lnSpc>
              <a:buNone/>
            </a:pPr>
            <a:r>
              <a:rPr lang="en-US" sz="1600" b="1" dirty="0">
                <a:solidFill>
                  <a:srgbClr val="23262B"/>
                </a:solidFill>
                <a:latin typeface="Arial" pitchFamily="34" charset="0"/>
                <a:ea typeface="Arial" pitchFamily="34" charset="-122"/>
                <a:cs typeface="Arial" pitchFamily="34" charset="-120"/>
              </a:rPr>
              <a:t>(A + B)·C</a:t>
            </a:r>
            <a:r>
              <a:rPr lang="en-US" sz="1600" dirty="0">
                <a:solidFill>
                  <a:srgbClr val="23262B"/>
                </a:solidFill>
                <a:latin typeface="Arial" pitchFamily="34" charset="0"/>
                <a:ea typeface="Arial" pitchFamily="34" charset="-122"/>
                <a:cs typeface="Arial" pitchFamily="34" charset="-120"/>
              </a:rPr>
              <a:t> আর </a:t>
            </a:r>
            <a:r>
              <a:rPr lang="en-US" sz="1600" b="1" dirty="0">
                <a:solidFill>
                  <a:srgbClr val="23262B"/>
                </a:solidFill>
                <a:latin typeface="Arial" pitchFamily="34" charset="0"/>
                <a:ea typeface="Arial" pitchFamily="34" charset="-122"/>
                <a:cs typeface="Arial" pitchFamily="34" charset="-120"/>
              </a:rPr>
              <a:t>A + B·C</a:t>
            </a:r>
            <a:r>
              <a:rPr lang="en-US" sz="1600" dirty="0">
                <a:solidFill>
                  <a:srgbClr val="23262B"/>
                </a:solidFill>
                <a:latin typeface="Arial" pitchFamily="34" charset="0"/>
                <a:ea typeface="Arial" pitchFamily="34" charset="-122"/>
                <a:cs typeface="Arial" pitchFamily="34" charset="-120"/>
              </a:rPr>
              <a:t> সম্পূর্ণ আলাদা সার্কিট</a:t>
            </a:r>
            <a:endParaRPr lang="en-US" sz="1600" dirty="0"/>
          </a:p>
        </p:txBody>
      </p:sp>
      <p:sp>
        <p:nvSpPr>
          <p:cNvPr id="8" name="Shape 5"/>
          <p:cNvSpPr/>
          <p:nvPr/>
        </p:nvSpPr>
        <p:spPr>
          <a:xfrm>
            <a:off x="6194425" y="1450975"/>
            <a:ext cx="5168900" cy="2038350"/>
          </a:xfrm>
          <a:prstGeom prst="roundRect">
            <a:avLst>
              <a:gd name="adj" fmla="val 6075"/>
            </a:avLst>
          </a:prstGeom>
          <a:solidFill>
            <a:srgbClr val="FFFFFF"/>
          </a:solidFill>
          <a:ln w="31750">
            <a:solidFill>
              <a:srgbClr val="23262B"/>
            </a:solidFill>
            <a:prstDash val="solid"/>
          </a:ln>
        </p:spPr>
      </p:sp>
      <p:sp>
        <p:nvSpPr>
          <p:cNvPr id="9" name="Text 6"/>
          <p:cNvSpPr/>
          <p:nvPr/>
        </p:nvSpPr>
        <p:spPr>
          <a:xfrm>
            <a:off x="6398683" y="1617135"/>
            <a:ext cx="490319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3262B"/>
                </a:solidFill>
                <a:latin typeface="Arial" pitchFamily="34" charset="0"/>
                <a:ea typeface="Arial" pitchFamily="34" charset="-122"/>
                <a:cs typeface="Arial" pitchFamily="34" charset="-120"/>
              </a:rPr>
              <a:t>বাড়তি NOT গেইট</a:t>
            </a:r>
            <a:endParaRPr lang="en-US" sz="2000" dirty="0"/>
          </a:p>
        </p:txBody>
      </p:sp>
      <p:sp>
        <p:nvSpPr>
          <p:cNvPr id="10" name="Text 7"/>
          <p:cNvSpPr/>
          <p:nvPr/>
        </p:nvSpPr>
        <p:spPr>
          <a:xfrm>
            <a:off x="6398683" y="1998135"/>
            <a:ext cx="4903195" cy="614627"/>
          </a:xfrm>
          <a:prstGeom prst="rect">
            <a:avLst/>
          </a:prstGeom>
          <a:noFill/>
          <a:ln/>
        </p:spPr>
        <p:txBody>
          <a:bodyPr wrap="square" lIns="0" tIns="0" rIns="0" bIns="0" rtlCol="0" anchor="t">
            <a:normAutofit/>
          </a:bodyPr>
          <a:lstStyle/>
          <a:p>
            <a:pPr marL="0" indent="0" algn="l">
              <a:lnSpc>
                <a:spcPts val="2320"/>
              </a:lnSpc>
              <a:buNone/>
            </a:pPr>
            <a:r>
              <a:rPr lang="en-US" sz="1600" dirty="0">
                <a:solidFill>
                  <a:srgbClr val="23262B"/>
                </a:solidFill>
                <a:latin typeface="Arial" pitchFamily="34" charset="0"/>
                <a:ea typeface="Arial" pitchFamily="34" charset="-122"/>
                <a:cs typeface="Arial" pitchFamily="34" charset="-120"/>
              </a:rPr>
              <a:t>একই A′ বারবার লাগলে একটি NOT এর আউটপুটই ভাগ করে নাও</a:t>
            </a:r>
            <a:endParaRPr lang="en-US" sz="1600" dirty="0"/>
          </a:p>
        </p:txBody>
      </p:sp>
      <p:sp>
        <p:nvSpPr>
          <p:cNvPr id="11" name="Shape 8"/>
          <p:cNvSpPr/>
          <p:nvPr/>
        </p:nvSpPr>
        <p:spPr>
          <a:xfrm>
            <a:off x="828675" y="3686175"/>
            <a:ext cx="5168900" cy="2038350"/>
          </a:xfrm>
          <a:prstGeom prst="roundRect">
            <a:avLst>
              <a:gd name="adj" fmla="val 6075"/>
            </a:avLst>
          </a:prstGeom>
          <a:solidFill>
            <a:srgbClr val="FFFFFF"/>
          </a:solidFill>
          <a:ln w="31750">
            <a:solidFill>
              <a:srgbClr val="23262B"/>
            </a:solidFill>
            <a:prstDash val="solid"/>
          </a:ln>
        </p:spPr>
      </p:sp>
      <p:sp>
        <p:nvSpPr>
          <p:cNvPr id="12" name="Text 9"/>
          <p:cNvSpPr/>
          <p:nvPr/>
        </p:nvSpPr>
        <p:spPr>
          <a:xfrm>
            <a:off x="1032933" y="3852335"/>
            <a:ext cx="490319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3262B"/>
                </a:solidFill>
                <a:latin typeface="Arial" pitchFamily="34" charset="0"/>
                <a:ea typeface="Arial" pitchFamily="34" charset="-122"/>
                <a:cs typeface="Arial" pitchFamily="34" charset="-120"/>
              </a:rPr>
              <a:t>ইনপুট সংখ্যা ভুল</a:t>
            </a:r>
            <a:endParaRPr lang="en-US" sz="2000" dirty="0"/>
          </a:p>
        </p:txBody>
      </p:sp>
      <p:sp>
        <p:nvSpPr>
          <p:cNvPr id="13" name="Text 10"/>
          <p:cNvSpPr/>
          <p:nvPr/>
        </p:nvSpPr>
        <p:spPr>
          <a:xfrm>
            <a:off x="1032933" y="4233335"/>
            <a:ext cx="4903195" cy="614627"/>
          </a:xfrm>
          <a:prstGeom prst="rect">
            <a:avLst/>
          </a:prstGeom>
          <a:noFill/>
          <a:ln/>
        </p:spPr>
        <p:txBody>
          <a:bodyPr wrap="square" lIns="0" tIns="0" rIns="0" bIns="0" rtlCol="0" anchor="t">
            <a:normAutofit/>
          </a:bodyPr>
          <a:lstStyle/>
          <a:p>
            <a:pPr marL="0" indent="0" algn="l">
              <a:lnSpc>
                <a:spcPts val="2320"/>
              </a:lnSpc>
              <a:buNone/>
            </a:pPr>
            <a:r>
              <a:rPr lang="en-US" sz="1600" dirty="0">
                <a:solidFill>
                  <a:srgbClr val="23262B"/>
                </a:solidFill>
                <a:latin typeface="Arial" pitchFamily="34" charset="0"/>
                <a:ea typeface="Arial" pitchFamily="34" charset="-122"/>
                <a:cs typeface="Arial" pitchFamily="34" charset="-120"/>
              </a:rPr>
              <a:t>তিনটি চলক গুণ হলে (A·B·C) তিন-ইনপুটের একটি AND গেইট</a:t>
            </a:r>
            <a:endParaRPr lang="en-US" sz="1600" dirty="0"/>
          </a:p>
        </p:txBody>
      </p:sp>
      <p:sp>
        <p:nvSpPr>
          <p:cNvPr id="14" name="Shape 11"/>
          <p:cNvSpPr/>
          <p:nvPr/>
        </p:nvSpPr>
        <p:spPr>
          <a:xfrm>
            <a:off x="6194425" y="3686175"/>
            <a:ext cx="5168900" cy="2038350"/>
          </a:xfrm>
          <a:prstGeom prst="roundRect">
            <a:avLst>
              <a:gd name="adj" fmla="val 6075"/>
            </a:avLst>
          </a:prstGeom>
          <a:solidFill>
            <a:srgbClr val="23262B"/>
          </a:solidFill>
          <a:ln w="31750">
            <a:solidFill>
              <a:srgbClr val="23262B"/>
            </a:solidFill>
            <a:prstDash val="solid"/>
          </a:ln>
        </p:spPr>
      </p:sp>
      <p:sp>
        <p:nvSpPr>
          <p:cNvPr id="15" name="Text 12"/>
          <p:cNvSpPr/>
          <p:nvPr/>
        </p:nvSpPr>
        <p:spPr>
          <a:xfrm>
            <a:off x="6398683" y="3852335"/>
            <a:ext cx="490319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FC93C"/>
                </a:solidFill>
                <a:latin typeface="Arial" pitchFamily="34" charset="0"/>
                <a:ea typeface="Arial" pitchFamily="34" charset="-122"/>
                <a:cs typeface="Arial" pitchFamily="34" charset="-120"/>
              </a:rPr>
              <a:t>সংযোগ বিন্দু ভুলে যাওয়া</a:t>
            </a:r>
            <a:endParaRPr lang="en-US" sz="2000" dirty="0"/>
          </a:p>
        </p:txBody>
      </p:sp>
      <p:sp>
        <p:nvSpPr>
          <p:cNvPr id="16" name="Text 13"/>
          <p:cNvSpPr/>
          <p:nvPr/>
        </p:nvSpPr>
        <p:spPr>
          <a:xfrm>
            <a:off x="6398683" y="4233335"/>
            <a:ext cx="4903195" cy="320014"/>
          </a:xfrm>
          <a:prstGeom prst="rect">
            <a:avLst/>
          </a:prstGeom>
          <a:noFill/>
          <a:ln/>
        </p:spPr>
        <p:txBody>
          <a:bodyPr wrap="square" lIns="0" tIns="0" rIns="0" bIns="0" rtlCol="0" anchor="t">
            <a:normAutofit/>
          </a:bodyPr>
          <a:lstStyle/>
          <a:p>
            <a:pPr marL="0" indent="0" algn="l">
              <a:lnSpc>
                <a:spcPts val="2320"/>
              </a:lnSpc>
              <a:buNone/>
            </a:pPr>
            <a:r>
              <a:rPr lang="en-US" sz="1600" dirty="0">
                <a:solidFill>
                  <a:srgbClr val="FFF6E0"/>
                </a:solidFill>
                <a:latin typeface="Arial" pitchFamily="34" charset="0"/>
                <a:ea typeface="Arial" pitchFamily="34" charset="-122"/>
                <a:cs typeface="Arial" pitchFamily="34" charset="-120"/>
              </a:rPr>
              <a:t>তার দুই ভাগ হলে সেখানে কালো বিন্দু (জাংশন) দাও</a:t>
            </a:r>
            <a:endParaRPr lang="en-US" sz="1600" dirty="0"/>
          </a:p>
        </p:txBody>
      </p:sp>
      <p:sp>
        <p:nvSpPr>
          <p:cNvPr id="17" name="Shape 14"/>
          <p:cNvSpPr/>
          <p:nvPr/>
        </p:nvSpPr>
        <p:spPr>
          <a:xfrm>
            <a:off x="0" y="6756400"/>
            <a:ext cx="12192000" cy="101600"/>
          </a:xfrm>
          <a:prstGeom prst="rect">
            <a:avLst/>
          </a:prstGeom>
          <a:solidFill>
            <a:srgbClr val="E4572E"/>
          </a:solidFill>
          <a:ln/>
        </p:spPr>
      </p:sp>
      <p:sp>
        <p:nvSpPr>
          <p:cNvPr id="18" name="Text 15"/>
          <p:cNvSpPr/>
          <p:nvPr/>
        </p:nvSpPr>
        <p:spPr>
          <a:xfrm>
            <a:off x="812800" y="6245889"/>
            <a:ext cx="588645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6B6E73"/>
                </a:solidFill>
                <a:latin typeface="Arial" pitchFamily="34" charset="0"/>
                <a:ea typeface="Arial" pitchFamily="34" charset="-122"/>
                <a:cs typeface="Arial" pitchFamily="34" charset="-120"/>
              </a:rPr>
              <a:t>লজিক ফাংশন → লজিক্যাল সার্কিট</a:t>
            </a:r>
            <a:endParaRPr lang="en-US" sz="1300" dirty="0"/>
          </a:p>
        </p:txBody>
      </p:sp>
      <p:sp>
        <p:nvSpPr>
          <p:cNvPr id="19" name="Text 16"/>
          <p:cNvSpPr/>
          <p:nvPr/>
        </p:nvSpPr>
        <p:spPr>
          <a:xfrm>
            <a:off x="7454900" y="6245889"/>
            <a:ext cx="3924300" cy="256514"/>
          </a:xfrm>
          <a:prstGeom prst="rect">
            <a:avLst/>
          </a:prstGeom>
          <a:noFill/>
          <a:ln/>
        </p:spPr>
        <p:txBody>
          <a:bodyPr wrap="square" lIns="0" tIns="0" rIns="0" bIns="0" rtlCol="0" anchor="t">
            <a:normAutofit/>
          </a:bodyPr>
          <a:lstStyle/>
          <a:p>
            <a:pPr marL="0" indent="0" algn="r">
              <a:lnSpc>
                <a:spcPts val="1820"/>
              </a:lnSpc>
              <a:buNone/>
            </a:pPr>
            <a:r>
              <a:rPr lang="en-US" sz="1300" b="1" dirty="0">
                <a:solidFill>
                  <a:srgbClr val="6B6E73"/>
                </a:solidFill>
                <a:latin typeface="Arial" pitchFamily="34" charset="0"/>
                <a:ea typeface="Arial" pitchFamily="34" charset="-122"/>
                <a:cs typeface="Arial" pitchFamily="34" charset="-120"/>
              </a:rPr>
              <a:t>তথ্য ও যোগাযোগ প্রযুক্তি</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6E0"/>
        </a:solidFill>
        <a:effectLst/>
      </p:bgPr>
    </p:bg>
    <p:spTree>
      <p:nvGrpSpPr>
        <p:cNvPr id="1" name=""/>
        <p:cNvGrpSpPr/>
        <p:nvPr/>
      </p:nvGrpSpPr>
      <p:grpSpPr>
        <a:xfrm>
          <a:off x="0" y="0"/>
          <a:ext cx="0" cy="0"/>
          <a:chOff x="0" y="0"/>
          <a:chExt cx="0" cy="0"/>
        </a:xfrm>
      </p:grpSpPr>
      <p:sp>
        <p:nvSpPr>
          <p:cNvPr id="2" name="Shape 0"/>
          <p:cNvSpPr/>
          <p:nvPr/>
        </p:nvSpPr>
        <p:spPr>
          <a:xfrm>
            <a:off x="828675" y="727075"/>
            <a:ext cx="501650" cy="501650"/>
          </a:xfrm>
          <a:prstGeom prst="roundRect">
            <a:avLst>
              <a:gd name="adj" fmla="val 19620"/>
            </a:avLst>
          </a:prstGeom>
          <a:solidFill>
            <a:srgbClr val="2A9D8F"/>
          </a:solidFill>
          <a:ln w="31750">
            <a:solidFill>
              <a:srgbClr val="23262B"/>
            </a:solidFill>
            <a:prstDash val="solid"/>
          </a:ln>
          <a:effectLst>
            <a:outerShdw dist="53882" dir="2700000" algn="bl" rotWithShape="0">
              <a:srgbClr val="23262B">
                <a:alpha val="100000"/>
              </a:srgbClr>
            </a:outerShdw>
          </a:effectLst>
        </p:spPr>
      </p:sp>
      <p:pic>
        <p:nvPicPr>
          <p:cNvPr id="3" name="Image 0" descr="Chat"/>
          <p:cNvPicPr>
            <a:picLocks noChangeAspect="1"/>
          </p:cNvPicPr>
          <p:nvPr/>
        </p:nvPicPr>
        <p:blipFill>
          <a:blip r:embed="rId3"/>
          <a:srcRect/>
          <a:stretch/>
        </p:blipFill>
        <p:spPr>
          <a:xfrm>
            <a:off x="939800" y="838200"/>
            <a:ext cx="279400" cy="279400"/>
          </a:xfrm>
          <a:prstGeom prst="rect">
            <a:avLst/>
          </a:prstGeom>
        </p:spPr>
      </p:pic>
      <p:sp>
        <p:nvSpPr>
          <p:cNvPr id="4" name="Text 1"/>
          <p:cNvSpPr>
            <a:spLocks noGrp="1"/>
          </p:cNvSpPr>
          <p:nvPr>
            <p:ph type="title"/>
          </p:nvPr>
        </p:nvSpPr>
        <p:spPr>
          <a:xfrm>
            <a:off x="1473200" y="726418"/>
            <a:ext cx="3263345" cy="528307"/>
          </a:xfrm>
          <a:prstGeom prst="rect">
            <a:avLst/>
          </a:prstGeom>
          <a:noFill/>
          <a:ln/>
        </p:spPr>
        <p:txBody>
          <a:bodyPr wrap="square" lIns="0" tIns="0" rIns="0" bIns="0" rtlCol="0" anchor="t">
            <a:normAutofit/>
          </a:bodyPr>
          <a:lstStyle/>
          <a:p>
            <a:pPr marL="0" indent="0" algn="l">
              <a:lnSpc>
                <a:spcPts val="3960"/>
              </a:lnSpc>
              <a:buNone/>
            </a:pPr>
            <a:r>
              <a:rPr lang="en-US" sz="3300" b="1" i="0" dirty="0">
                <a:solidFill>
                  <a:srgbClr val="23262B"/>
                </a:solidFill>
                <a:latin typeface="Arial" pitchFamily="34" charset="0"/>
                <a:ea typeface="Arial" pitchFamily="34" charset="-122"/>
                <a:cs typeface="Arial" pitchFamily="34" charset="-120"/>
              </a:rPr>
              <a:t>জোড়ায় কাজ</a:t>
            </a:r>
            <a:endParaRPr lang="en-US" sz="3300" dirty="0"/>
          </a:p>
        </p:txBody>
      </p:sp>
      <p:sp>
        <p:nvSpPr>
          <p:cNvPr id="5" name="Shape 2"/>
          <p:cNvSpPr/>
          <p:nvPr/>
        </p:nvSpPr>
        <p:spPr>
          <a:xfrm>
            <a:off x="9916584" y="772189"/>
            <a:ext cx="1462617" cy="411427"/>
          </a:xfrm>
          <a:prstGeom prst="roundRect">
            <a:avLst>
              <a:gd name="adj" fmla="val 50000"/>
            </a:avLst>
          </a:prstGeom>
          <a:solidFill>
            <a:srgbClr val="23262B"/>
          </a:solidFill>
          <a:ln/>
        </p:spPr>
      </p:sp>
      <p:pic>
        <p:nvPicPr>
          <p:cNvPr id="6" name="Image 1" descr="Clock"/>
          <p:cNvPicPr>
            <a:picLocks noChangeAspect="1"/>
          </p:cNvPicPr>
          <p:nvPr/>
        </p:nvPicPr>
        <p:blipFill>
          <a:blip r:embed="rId4"/>
          <a:srcRect/>
          <a:stretch/>
        </p:blipFill>
        <p:spPr>
          <a:xfrm>
            <a:off x="10107084" y="869950"/>
            <a:ext cx="215900" cy="215900"/>
          </a:xfrm>
          <a:prstGeom prst="rect">
            <a:avLst/>
          </a:prstGeom>
        </p:spPr>
      </p:pic>
      <p:sp>
        <p:nvSpPr>
          <p:cNvPr id="7" name="Text 3"/>
          <p:cNvSpPr/>
          <p:nvPr/>
        </p:nvSpPr>
        <p:spPr>
          <a:xfrm>
            <a:off x="10399184" y="835689"/>
            <a:ext cx="947420"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FF6E0"/>
                </a:solidFill>
                <a:latin typeface="Arial" pitchFamily="34" charset="0"/>
                <a:ea typeface="Arial" pitchFamily="34" charset="-122"/>
                <a:cs typeface="Arial" pitchFamily="34" charset="-120"/>
              </a:rPr>
              <a:t>৮ মিনিট</a:t>
            </a:r>
            <a:endParaRPr lang="en-US" sz="1600" dirty="0"/>
          </a:p>
        </p:txBody>
      </p:sp>
      <p:sp>
        <p:nvSpPr>
          <p:cNvPr id="8" name="Text 4"/>
          <p:cNvSpPr/>
          <p:nvPr/>
        </p:nvSpPr>
        <p:spPr>
          <a:xfrm>
            <a:off x="812800" y="1447800"/>
            <a:ext cx="10883392" cy="363207"/>
          </a:xfrm>
          <a:prstGeom prst="rect">
            <a:avLst/>
          </a:prstGeom>
          <a:noFill/>
          <a:ln/>
        </p:spPr>
        <p:txBody>
          <a:bodyPr wrap="square" lIns="0" tIns="0" rIns="0" bIns="0" rtlCol="0" anchor="t">
            <a:normAutofit/>
          </a:bodyPr>
          <a:lstStyle/>
          <a:p>
            <a:pPr marL="0" indent="0" algn="l">
              <a:lnSpc>
                <a:spcPts val="2660"/>
              </a:lnSpc>
              <a:buNone/>
            </a:pPr>
            <a:r>
              <a:rPr lang="en-US" sz="1900" b="1" dirty="0">
                <a:solidFill>
                  <a:srgbClr val="23262B"/>
                </a:solidFill>
                <a:latin typeface="Arial" pitchFamily="34" charset="0"/>
                <a:ea typeface="Arial" pitchFamily="34" charset="-122"/>
                <a:cs typeface="Arial" pitchFamily="34" charset="-120"/>
              </a:rPr>
              <a:t>নিচের ফাংশনগুলোর লজিক্যাল সার্কিট আঁকো এবং কোন গেইট কয়টি লাগল লেখো:</a:t>
            </a:r>
            <a:endParaRPr lang="en-US" sz="1900" dirty="0"/>
          </a:p>
        </p:txBody>
      </p:sp>
      <p:sp>
        <p:nvSpPr>
          <p:cNvPr id="9" name="Shape 5"/>
          <p:cNvSpPr/>
          <p:nvPr/>
        </p:nvSpPr>
        <p:spPr>
          <a:xfrm>
            <a:off x="828675" y="2004684"/>
            <a:ext cx="5156200" cy="3719843"/>
          </a:xfrm>
          <a:prstGeom prst="roundRect">
            <a:avLst>
              <a:gd name="adj" fmla="val 4012"/>
            </a:avLst>
          </a:prstGeom>
          <a:solidFill>
            <a:srgbClr val="FFFFFF"/>
          </a:solidFill>
          <a:ln w="31750">
            <a:solidFill>
              <a:srgbClr val="23262B"/>
            </a:solidFill>
            <a:prstDash val="solid"/>
          </a:ln>
          <a:effectLst>
            <a:outerShdw dist="89803" dir="2700000" algn="bl" rotWithShape="0">
              <a:srgbClr val="FFC93C">
                <a:alpha val="100000"/>
              </a:srgbClr>
            </a:outerShdw>
          </a:effectLst>
        </p:spPr>
      </p:sp>
      <p:sp>
        <p:nvSpPr>
          <p:cNvPr id="10" name="Text 6"/>
          <p:cNvSpPr/>
          <p:nvPr/>
        </p:nvSpPr>
        <p:spPr>
          <a:xfrm>
            <a:off x="3140075" y="3267670"/>
            <a:ext cx="533400" cy="533400"/>
          </a:xfrm>
          <a:custGeom>
            <a:avLst/>
            <a:gdLst/>
            <a:ahLst/>
            <a:cxnLst/>
            <a:rect l="l" t="t" r="r" b="b"/>
            <a:pathLst>
              <a:path w="533400" h="533400">
                <a:moveTo>
                  <a:pt x="101600" y="0"/>
                </a:moveTo>
                <a:lnTo>
                  <a:pt x="431800" y="0"/>
                </a:lnTo>
                <a:arcTo wR="101600" hR="101600" stAng="16200000" swAng="5400000"/>
                <a:lnTo>
                  <a:pt x="533400" y="431800"/>
                </a:lnTo>
                <a:arcTo wR="101600" hR="101600" stAng="0" swAng="5400000"/>
                <a:lnTo>
                  <a:pt x="101600" y="533400"/>
                </a:lnTo>
                <a:arcTo wR="101600" hR="101600" stAng="5400000" swAng="5400000"/>
                <a:lnTo>
                  <a:pt x="0" y="101600"/>
                </a:lnTo>
                <a:arcTo wR="101600" hR="101600" stAng="10800000" swAng="5400000"/>
                <a:close/>
              </a:path>
            </a:pathLst>
          </a:custGeom>
          <a:solidFill>
            <a:srgbClr val="E4572E"/>
          </a:solidFill>
          <a:ln/>
        </p:spPr>
        <p:txBody>
          <a:bodyPr wrap="square" lIns="0" tIns="0" rIns="0" bIns="0" rtlCol="0" anchor="t">
            <a:normAutofit/>
          </a:bodyPr>
          <a:lstStyle/>
          <a:p>
            <a:pPr marL="0" indent="0" algn="ctr">
              <a:lnSpc>
                <a:spcPts val="4215"/>
              </a:lnSpc>
              <a:buNone/>
            </a:pPr>
            <a:r>
              <a:rPr lang="en-US" sz="2207" b="1" dirty="0">
                <a:solidFill>
                  <a:srgbClr val="FFF6E0"/>
                </a:solidFill>
                <a:latin typeface="Arial" pitchFamily="34" charset="0"/>
                <a:ea typeface="Arial" pitchFamily="34" charset="-122"/>
                <a:cs typeface="Arial" pitchFamily="34" charset="-120"/>
              </a:rPr>
              <a:t>ক</a:t>
            </a:r>
            <a:endParaRPr lang="en-US" sz="2207" dirty="0"/>
          </a:p>
        </p:txBody>
      </p:sp>
      <p:sp>
        <p:nvSpPr>
          <p:cNvPr id="11" name="Text 7"/>
          <p:cNvSpPr/>
          <p:nvPr/>
        </p:nvSpPr>
        <p:spPr>
          <a:xfrm>
            <a:off x="1760544" y="3928070"/>
            <a:ext cx="3292396" cy="558800"/>
          </a:xfrm>
          <a:prstGeom prst="rect">
            <a:avLst/>
          </a:prstGeom>
          <a:noFill/>
          <a:ln/>
        </p:spPr>
        <p:txBody>
          <a:bodyPr wrap="square" lIns="0" tIns="0" rIns="0" bIns="0" rtlCol="0" anchor="t">
            <a:normAutofit/>
          </a:bodyPr>
          <a:lstStyle/>
          <a:p>
            <a:pPr marL="0" indent="0" algn="ctr">
              <a:lnSpc>
                <a:spcPts val="4200"/>
              </a:lnSpc>
              <a:buNone/>
            </a:pPr>
            <a:r>
              <a:rPr lang="en-US" sz="3000" b="1" dirty="0">
                <a:solidFill>
                  <a:srgbClr val="23262B"/>
                </a:solidFill>
                <a:latin typeface="Courier New" pitchFamily="49" charset="0"/>
                <a:ea typeface="Courier New" pitchFamily="49" charset="-122"/>
                <a:cs typeface="Courier New" pitchFamily="49" charset="-120"/>
              </a:rPr>
              <a:t>Y = A·B′ + C</a:t>
            </a:r>
            <a:endParaRPr lang="en-US" sz="3000" dirty="0"/>
          </a:p>
        </p:txBody>
      </p:sp>
      <p:sp>
        <p:nvSpPr>
          <p:cNvPr id="12" name="Shape 8"/>
          <p:cNvSpPr/>
          <p:nvPr/>
        </p:nvSpPr>
        <p:spPr>
          <a:xfrm>
            <a:off x="6207125" y="2004684"/>
            <a:ext cx="5156200" cy="3719843"/>
          </a:xfrm>
          <a:prstGeom prst="roundRect">
            <a:avLst>
              <a:gd name="adj" fmla="val 4012"/>
            </a:avLst>
          </a:prstGeom>
          <a:solidFill>
            <a:srgbClr val="FFFFFF"/>
          </a:solidFill>
          <a:ln w="31750">
            <a:solidFill>
              <a:srgbClr val="23262B"/>
            </a:solidFill>
            <a:prstDash val="solid"/>
          </a:ln>
          <a:effectLst>
            <a:outerShdw dist="89803" dir="2700000" algn="bl" rotWithShape="0">
              <a:srgbClr val="FFC93C">
                <a:alpha val="100000"/>
              </a:srgbClr>
            </a:outerShdw>
          </a:effectLst>
        </p:spPr>
      </p:sp>
      <p:sp>
        <p:nvSpPr>
          <p:cNvPr id="13" name="Text 9"/>
          <p:cNvSpPr/>
          <p:nvPr/>
        </p:nvSpPr>
        <p:spPr>
          <a:xfrm>
            <a:off x="8518525" y="3294397"/>
            <a:ext cx="533400" cy="533400"/>
          </a:xfrm>
          <a:custGeom>
            <a:avLst/>
            <a:gdLst/>
            <a:ahLst/>
            <a:cxnLst/>
            <a:rect l="l" t="t" r="r" b="b"/>
            <a:pathLst>
              <a:path w="533400" h="533400">
                <a:moveTo>
                  <a:pt x="101600" y="0"/>
                </a:moveTo>
                <a:lnTo>
                  <a:pt x="431800" y="0"/>
                </a:lnTo>
                <a:arcTo wR="101600" hR="101600" stAng="16200000" swAng="5400000"/>
                <a:lnTo>
                  <a:pt x="533400" y="431800"/>
                </a:lnTo>
                <a:arcTo wR="101600" hR="101600" stAng="0" swAng="5400000"/>
                <a:lnTo>
                  <a:pt x="101600" y="533400"/>
                </a:lnTo>
                <a:arcTo wR="101600" hR="101600" stAng="5400000" swAng="5400000"/>
                <a:lnTo>
                  <a:pt x="0" y="101600"/>
                </a:lnTo>
                <a:arcTo wR="101600" hR="101600" stAng="10800000" swAng="5400000"/>
                <a:close/>
              </a:path>
            </a:pathLst>
          </a:custGeom>
          <a:solidFill>
            <a:srgbClr val="E4572E"/>
          </a:solidFill>
          <a:ln/>
        </p:spPr>
        <p:txBody>
          <a:bodyPr wrap="square" lIns="0" tIns="0" rIns="0" bIns="0" rtlCol="0" anchor="t">
            <a:normAutofit/>
          </a:bodyPr>
          <a:lstStyle/>
          <a:p>
            <a:pPr marL="0" indent="0" algn="ctr">
              <a:lnSpc>
                <a:spcPts val="4215"/>
              </a:lnSpc>
              <a:buNone/>
            </a:pPr>
            <a:r>
              <a:rPr lang="en-US" sz="2207" b="1" dirty="0">
                <a:solidFill>
                  <a:srgbClr val="FFF6E0"/>
                </a:solidFill>
                <a:latin typeface="Arial" pitchFamily="34" charset="0"/>
                <a:ea typeface="Arial" pitchFamily="34" charset="-122"/>
                <a:cs typeface="Arial" pitchFamily="34" charset="-120"/>
              </a:rPr>
              <a:t>খ</a:t>
            </a:r>
            <a:endParaRPr lang="en-US" sz="2207" dirty="0"/>
          </a:p>
        </p:txBody>
      </p:sp>
      <p:sp>
        <p:nvSpPr>
          <p:cNvPr id="14" name="Text 10"/>
          <p:cNvSpPr/>
          <p:nvPr/>
        </p:nvSpPr>
        <p:spPr>
          <a:xfrm>
            <a:off x="6223001" y="3954797"/>
            <a:ext cx="5124449" cy="505420"/>
          </a:xfrm>
          <a:prstGeom prst="rect">
            <a:avLst/>
          </a:prstGeom>
          <a:noFill/>
          <a:ln/>
        </p:spPr>
        <p:txBody>
          <a:bodyPr wrap="square" lIns="0" tIns="0" rIns="0" bIns="0" rtlCol="0" anchor="t">
            <a:normAutofit/>
          </a:bodyPr>
          <a:lstStyle/>
          <a:p>
            <a:pPr marL="0" indent="0" algn="ctr">
              <a:lnSpc>
                <a:spcPts val="3780"/>
              </a:lnSpc>
              <a:buNone/>
            </a:pPr>
            <a:r>
              <a:rPr lang="en-US" sz="2700" b="1" dirty="0">
                <a:solidFill>
                  <a:srgbClr val="23262B"/>
                </a:solidFill>
                <a:latin typeface="Courier New" pitchFamily="49" charset="0"/>
                <a:ea typeface="Courier New" pitchFamily="49" charset="-122"/>
                <a:cs typeface="Courier New" pitchFamily="49" charset="-120"/>
              </a:rPr>
              <a:t>Y = (A + B′)·(A′ + C)</a:t>
            </a:r>
            <a:endParaRPr lang="en-US" sz="2700" dirty="0"/>
          </a:p>
        </p:txBody>
      </p:sp>
      <p:sp>
        <p:nvSpPr>
          <p:cNvPr id="15" name="Shape 11"/>
          <p:cNvSpPr/>
          <p:nvPr/>
        </p:nvSpPr>
        <p:spPr>
          <a:xfrm>
            <a:off x="0" y="6756400"/>
            <a:ext cx="12192000" cy="101600"/>
          </a:xfrm>
          <a:prstGeom prst="rect">
            <a:avLst/>
          </a:prstGeom>
          <a:solidFill>
            <a:srgbClr val="E4572E"/>
          </a:solidFill>
          <a:ln/>
        </p:spPr>
      </p:sp>
      <p:sp>
        <p:nvSpPr>
          <p:cNvPr id="16" name="Text 12"/>
          <p:cNvSpPr/>
          <p:nvPr/>
        </p:nvSpPr>
        <p:spPr>
          <a:xfrm>
            <a:off x="812800" y="6245889"/>
            <a:ext cx="588645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6B6E73"/>
                </a:solidFill>
                <a:latin typeface="Arial" pitchFamily="34" charset="0"/>
                <a:ea typeface="Arial" pitchFamily="34" charset="-122"/>
                <a:cs typeface="Arial" pitchFamily="34" charset="-120"/>
              </a:rPr>
              <a:t>লজিক ফাংশন → লজিক্যাল সার্কিট</a:t>
            </a:r>
            <a:endParaRPr lang="en-US" sz="1300" dirty="0"/>
          </a:p>
        </p:txBody>
      </p:sp>
      <p:sp>
        <p:nvSpPr>
          <p:cNvPr id="17" name="Text 13"/>
          <p:cNvSpPr/>
          <p:nvPr/>
        </p:nvSpPr>
        <p:spPr>
          <a:xfrm>
            <a:off x="7454900" y="6245889"/>
            <a:ext cx="3924300" cy="256514"/>
          </a:xfrm>
          <a:prstGeom prst="rect">
            <a:avLst/>
          </a:prstGeom>
          <a:noFill/>
          <a:ln/>
        </p:spPr>
        <p:txBody>
          <a:bodyPr wrap="square" lIns="0" tIns="0" rIns="0" bIns="0" rtlCol="0" anchor="t">
            <a:normAutofit/>
          </a:bodyPr>
          <a:lstStyle/>
          <a:p>
            <a:pPr marL="0" indent="0" algn="r">
              <a:lnSpc>
                <a:spcPts val="1820"/>
              </a:lnSpc>
              <a:buNone/>
            </a:pPr>
            <a:r>
              <a:rPr lang="en-US" sz="1300" b="1" dirty="0">
                <a:solidFill>
                  <a:srgbClr val="6B6E73"/>
                </a:solidFill>
                <a:latin typeface="Arial" pitchFamily="34" charset="0"/>
                <a:ea typeface="Arial" pitchFamily="34" charset="-122"/>
                <a:cs typeface="Arial" pitchFamily="34" charset="-120"/>
              </a:rPr>
              <a:t>তথ্য ও যোগাযোগ প্রযুক্তি</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C93C"/>
        </a:solidFill>
        <a:effectLst/>
      </p:bgPr>
    </p:bg>
    <p:spTree>
      <p:nvGrpSpPr>
        <p:cNvPr id="1" name=""/>
        <p:cNvGrpSpPr/>
        <p:nvPr/>
      </p:nvGrpSpPr>
      <p:grpSpPr>
        <a:xfrm>
          <a:off x="0" y="0"/>
          <a:ext cx="0" cy="0"/>
          <a:chOff x="0" y="0"/>
          <a:chExt cx="0" cy="0"/>
        </a:xfrm>
      </p:grpSpPr>
      <p:sp>
        <p:nvSpPr>
          <p:cNvPr id="2" name="Shape 0"/>
          <p:cNvSpPr/>
          <p:nvPr/>
        </p:nvSpPr>
        <p:spPr>
          <a:xfrm>
            <a:off x="828675" y="727075"/>
            <a:ext cx="501650" cy="501650"/>
          </a:xfrm>
          <a:prstGeom prst="roundRect">
            <a:avLst>
              <a:gd name="adj" fmla="val 19620"/>
            </a:avLst>
          </a:prstGeom>
          <a:solidFill>
            <a:srgbClr val="23262B"/>
          </a:solidFill>
          <a:ln w="31750">
            <a:solidFill>
              <a:srgbClr val="23262B"/>
            </a:solidFill>
            <a:prstDash val="solid"/>
          </a:ln>
        </p:spPr>
      </p:sp>
      <p:pic>
        <p:nvPicPr>
          <p:cNvPr id="3" name="Image 0" descr="Users"/>
          <p:cNvPicPr>
            <a:picLocks noChangeAspect="1"/>
          </p:cNvPicPr>
          <p:nvPr/>
        </p:nvPicPr>
        <p:blipFill>
          <a:blip r:embed="rId3"/>
          <a:srcRect/>
          <a:stretch/>
        </p:blipFill>
        <p:spPr>
          <a:xfrm>
            <a:off x="939800" y="838200"/>
            <a:ext cx="279400" cy="279400"/>
          </a:xfrm>
          <a:prstGeom prst="rect">
            <a:avLst/>
          </a:prstGeom>
        </p:spPr>
      </p:pic>
      <p:sp>
        <p:nvSpPr>
          <p:cNvPr id="4" name="Text 1"/>
          <p:cNvSpPr>
            <a:spLocks noGrp="1"/>
          </p:cNvSpPr>
          <p:nvPr>
            <p:ph type="title"/>
          </p:nvPr>
        </p:nvSpPr>
        <p:spPr>
          <a:xfrm>
            <a:off x="1473200" y="726418"/>
            <a:ext cx="2622233" cy="528307"/>
          </a:xfrm>
          <a:prstGeom prst="rect">
            <a:avLst/>
          </a:prstGeom>
          <a:noFill/>
          <a:ln/>
        </p:spPr>
        <p:txBody>
          <a:bodyPr wrap="square" lIns="0" tIns="0" rIns="0" bIns="0" rtlCol="0" anchor="t">
            <a:normAutofit/>
          </a:bodyPr>
          <a:lstStyle/>
          <a:p>
            <a:pPr marL="0" indent="0" algn="l">
              <a:lnSpc>
                <a:spcPts val="3960"/>
              </a:lnSpc>
              <a:buNone/>
            </a:pPr>
            <a:r>
              <a:rPr lang="en-US" sz="3300" b="1" i="0" dirty="0">
                <a:solidFill>
                  <a:srgbClr val="23262B"/>
                </a:solidFill>
                <a:latin typeface="Arial" pitchFamily="34" charset="0"/>
                <a:ea typeface="Arial" pitchFamily="34" charset="-122"/>
                <a:cs typeface="Arial" pitchFamily="34" charset="-120"/>
              </a:rPr>
              <a:t>দলীয় কাজ</a:t>
            </a:r>
            <a:endParaRPr lang="en-US" sz="3300" dirty="0"/>
          </a:p>
        </p:txBody>
      </p:sp>
      <p:sp>
        <p:nvSpPr>
          <p:cNvPr id="5" name="Text 2"/>
          <p:cNvSpPr/>
          <p:nvPr/>
        </p:nvSpPr>
        <p:spPr>
          <a:xfrm>
            <a:off x="8452247" y="772189"/>
            <a:ext cx="2914253" cy="411427"/>
          </a:xfrm>
          <a:prstGeom prst="roundRect">
            <a:avLst>
              <a:gd name="adj" fmla="val 50000"/>
            </a:avLst>
          </a:prstGeom>
          <a:solidFill>
            <a:srgbClr val="E4572E"/>
          </a:solidFill>
          <a:ln w="25400">
            <a:solidFill>
              <a:srgbClr val="23262B"/>
            </a:solidFill>
            <a:prstDash val="solid"/>
          </a:ln>
        </p:spPr>
        <p:txBody>
          <a:bodyPr wrap="none" lIns="0" tIns="0" rIns="0" bIns="0" rtlCol="0" anchor="ctr">
            <a:normAutofit/>
          </a:bodyPr>
          <a:lstStyle/>
          <a:p>
            <a:pPr marL="0" indent="0" algn="ctr">
              <a:lnSpc>
                <a:spcPts val="2240"/>
              </a:lnSpc>
              <a:buNone/>
            </a:pPr>
            <a:r>
              <a:rPr lang="en-US" sz="1600" b="1" dirty="0">
                <a:solidFill>
                  <a:srgbClr val="FFF6E0"/>
                </a:solidFill>
                <a:latin typeface="Arial" pitchFamily="34" charset="0"/>
                <a:ea typeface="Arial" pitchFamily="34" charset="-122"/>
                <a:cs typeface="Arial" pitchFamily="34" charset="-120"/>
              </a:rPr>
              <a:t>১২ মিনিট · ৫–৬ জনের দল</a:t>
            </a:r>
            <a:endParaRPr lang="en-US" sz="1600" dirty="0"/>
          </a:p>
        </p:txBody>
      </p:sp>
      <p:sp>
        <p:nvSpPr>
          <p:cNvPr id="6" name="Shape 3"/>
          <p:cNvSpPr/>
          <p:nvPr/>
        </p:nvSpPr>
        <p:spPr>
          <a:xfrm>
            <a:off x="828675" y="1463675"/>
            <a:ext cx="3371850" cy="4260850"/>
          </a:xfrm>
          <a:prstGeom prst="roundRect">
            <a:avLst>
              <a:gd name="adj" fmla="val 4049"/>
            </a:avLst>
          </a:prstGeom>
          <a:solidFill>
            <a:srgbClr val="FFF6E0"/>
          </a:solidFill>
          <a:ln w="31750">
            <a:solidFill>
              <a:srgbClr val="23262B"/>
            </a:solidFill>
            <a:prstDash val="solid"/>
          </a:ln>
          <a:effectLst>
            <a:outerShdw dist="89803" dir="2700000" algn="bl" rotWithShape="0">
              <a:srgbClr val="23262B">
                <a:alpha val="100000"/>
              </a:srgbClr>
            </a:outerShdw>
          </a:effectLst>
        </p:spPr>
      </p:sp>
      <p:sp>
        <p:nvSpPr>
          <p:cNvPr id="7" name="Text 4"/>
          <p:cNvSpPr/>
          <p:nvPr/>
        </p:nvSpPr>
        <p:spPr>
          <a:xfrm>
            <a:off x="1032933" y="1667942"/>
            <a:ext cx="3052233" cy="434314"/>
          </a:xfrm>
          <a:prstGeom prst="rect">
            <a:avLst/>
          </a:prstGeom>
          <a:noFill/>
          <a:ln/>
        </p:spPr>
        <p:txBody>
          <a:bodyPr wrap="square" lIns="0" tIns="0" rIns="0" bIns="0" rtlCol="0" anchor="t">
            <a:normAutofit/>
          </a:bodyPr>
          <a:lstStyle/>
          <a:p>
            <a:pPr marL="0" indent="0" algn="l">
              <a:lnSpc>
                <a:spcPts val="3220"/>
              </a:lnSpc>
              <a:buNone/>
            </a:pPr>
            <a:r>
              <a:rPr lang="en-US" sz="2300" b="1" dirty="0">
                <a:solidFill>
                  <a:srgbClr val="E4572E"/>
                </a:solidFill>
                <a:latin typeface="Arial" pitchFamily="34" charset="0"/>
                <a:ea typeface="Arial" pitchFamily="34" charset="-122"/>
                <a:cs typeface="Arial" pitchFamily="34" charset="-120"/>
              </a:rPr>
              <a:t>দল ক</a:t>
            </a:r>
            <a:endParaRPr lang="en-US" sz="2300" dirty="0"/>
          </a:p>
        </p:txBody>
      </p:sp>
      <p:sp>
        <p:nvSpPr>
          <p:cNvPr id="8" name="Text 5"/>
          <p:cNvSpPr/>
          <p:nvPr/>
        </p:nvSpPr>
        <p:spPr>
          <a:xfrm>
            <a:off x="1032933" y="2178447"/>
            <a:ext cx="3052233" cy="345414"/>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23262B"/>
                </a:solidFill>
                <a:latin typeface="Courier New" pitchFamily="49" charset="0"/>
                <a:ea typeface="Courier New" pitchFamily="49" charset="-122"/>
                <a:cs typeface="Courier New" pitchFamily="49" charset="-120"/>
              </a:rPr>
              <a:t>Y = A′·B′ + A·B</a:t>
            </a:r>
            <a:endParaRPr lang="en-US" sz="1800" dirty="0"/>
          </a:p>
        </p:txBody>
      </p:sp>
      <p:sp>
        <p:nvSpPr>
          <p:cNvPr id="9" name="Text 6"/>
          <p:cNvSpPr/>
          <p:nvPr/>
        </p:nvSpPr>
        <p:spPr>
          <a:xfrm>
            <a:off x="1032933" y="2600065"/>
            <a:ext cx="3052233" cy="968375"/>
          </a:xfrm>
          <a:prstGeom prst="rect">
            <a:avLst/>
          </a:prstGeom>
          <a:noFill/>
          <a:ln/>
        </p:spPr>
        <p:txBody>
          <a:bodyPr wrap="square" lIns="0" tIns="0" rIns="0" bIns="0" rtlCol="0" anchor="t">
            <a:normAutofit/>
          </a:bodyPr>
          <a:lstStyle/>
          <a:p>
            <a:pPr marL="0" indent="0" algn="l">
              <a:lnSpc>
                <a:spcPts val="2475"/>
              </a:lnSpc>
              <a:buNone/>
            </a:pPr>
            <a:r>
              <a:rPr lang="en-US" sz="1650" dirty="0">
                <a:solidFill>
                  <a:srgbClr val="23262B"/>
                </a:solidFill>
                <a:latin typeface="Arial" pitchFamily="34" charset="0"/>
                <a:ea typeface="Arial" pitchFamily="34" charset="-122"/>
                <a:cs typeface="Arial" pitchFamily="34" charset="-120"/>
              </a:rPr>
              <a:t>সার্কিট আঁকো; এটি কোন গেইটের সমতুল্য তা সত্যক সারণি দিয়ে দেখাও।</a:t>
            </a:r>
            <a:endParaRPr lang="en-US" sz="1650" dirty="0"/>
          </a:p>
        </p:txBody>
      </p:sp>
      <p:sp>
        <p:nvSpPr>
          <p:cNvPr id="10" name="Shape 7"/>
          <p:cNvSpPr/>
          <p:nvPr/>
        </p:nvSpPr>
        <p:spPr>
          <a:xfrm>
            <a:off x="4410075" y="1463675"/>
            <a:ext cx="3371850" cy="4260850"/>
          </a:xfrm>
          <a:prstGeom prst="roundRect">
            <a:avLst>
              <a:gd name="adj" fmla="val 4049"/>
            </a:avLst>
          </a:prstGeom>
          <a:solidFill>
            <a:srgbClr val="FFF6E0"/>
          </a:solidFill>
          <a:ln w="31750">
            <a:solidFill>
              <a:srgbClr val="23262B"/>
            </a:solidFill>
            <a:prstDash val="solid"/>
          </a:ln>
          <a:effectLst>
            <a:outerShdw dist="89803" dir="2700000" algn="bl" rotWithShape="0">
              <a:srgbClr val="23262B">
                <a:alpha val="100000"/>
              </a:srgbClr>
            </a:outerShdw>
          </a:effectLst>
        </p:spPr>
      </p:sp>
      <p:sp>
        <p:nvSpPr>
          <p:cNvPr id="11" name="Text 8"/>
          <p:cNvSpPr/>
          <p:nvPr/>
        </p:nvSpPr>
        <p:spPr>
          <a:xfrm>
            <a:off x="4614333" y="1667942"/>
            <a:ext cx="3052233" cy="434314"/>
          </a:xfrm>
          <a:prstGeom prst="rect">
            <a:avLst/>
          </a:prstGeom>
          <a:noFill/>
          <a:ln/>
        </p:spPr>
        <p:txBody>
          <a:bodyPr wrap="square" lIns="0" tIns="0" rIns="0" bIns="0" rtlCol="0" anchor="t">
            <a:normAutofit/>
          </a:bodyPr>
          <a:lstStyle/>
          <a:p>
            <a:pPr marL="0" indent="0" algn="l">
              <a:lnSpc>
                <a:spcPts val="3220"/>
              </a:lnSpc>
              <a:buNone/>
            </a:pPr>
            <a:r>
              <a:rPr lang="en-US" sz="2300" b="1" dirty="0">
                <a:solidFill>
                  <a:srgbClr val="E4572E"/>
                </a:solidFill>
                <a:latin typeface="Arial" pitchFamily="34" charset="0"/>
                <a:ea typeface="Arial" pitchFamily="34" charset="-122"/>
                <a:cs typeface="Arial" pitchFamily="34" charset="-120"/>
              </a:rPr>
              <a:t>দল খ</a:t>
            </a:r>
            <a:endParaRPr lang="en-US" sz="2300" dirty="0"/>
          </a:p>
        </p:txBody>
      </p:sp>
      <p:sp>
        <p:nvSpPr>
          <p:cNvPr id="12" name="Text 9"/>
          <p:cNvSpPr/>
          <p:nvPr/>
        </p:nvSpPr>
        <p:spPr>
          <a:xfrm>
            <a:off x="4614333" y="2178447"/>
            <a:ext cx="3052233" cy="345414"/>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23262B"/>
                </a:solidFill>
                <a:latin typeface="Courier New" pitchFamily="49" charset="0"/>
                <a:ea typeface="Courier New" pitchFamily="49" charset="-122"/>
                <a:cs typeface="Courier New" pitchFamily="49" charset="-120"/>
              </a:rPr>
              <a:t>Y = A·B + A·B·C</a:t>
            </a:r>
            <a:endParaRPr lang="en-US" sz="1800" dirty="0"/>
          </a:p>
        </p:txBody>
      </p:sp>
      <p:sp>
        <p:nvSpPr>
          <p:cNvPr id="13" name="Text 10"/>
          <p:cNvSpPr/>
          <p:nvPr/>
        </p:nvSpPr>
        <p:spPr>
          <a:xfrm>
            <a:off x="4614333" y="2600065"/>
            <a:ext cx="3052233" cy="968375"/>
          </a:xfrm>
          <a:prstGeom prst="rect">
            <a:avLst/>
          </a:prstGeom>
          <a:noFill/>
          <a:ln/>
        </p:spPr>
        <p:txBody>
          <a:bodyPr wrap="square" lIns="0" tIns="0" rIns="0" bIns="0" rtlCol="0" anchor="t">
            <a:normAutofit/>
          </a:bodyPr>
          <a:lstStyle/>
          <a:p>
            <a:pPr marL="0" indent="0" algn="l">
              <a:lnSpc>
                <a:spcPts val="2475"/>
              </a:lnSpc>
              <a:buNone/>
            </a:pPr>
            <a:r>
              <a:rPr lang="en-US" sz="1650" dirty="0">
                <a:solidFill>
                  <a:srgbClr val="23262B"/>
                </a:solidFill>
                <a:latin typeface="Arial" pitchFamily="34" charset="0"/>
                <a:ea typeface="Arial" pitchFamily="34" charset="-122"/>
                <a:cs typeface="Arial" pitchFamily="34" charset="-120"/>
              </a:rPr>
              <a:t>আগে সরাসরি, পরে সরল করে সার্কিট আঁকো; গেইট সংখ্যা তুলনা করো।</a:t>
            </a:r>
            <a:endParaRPr lang="en-US" sz="1650" dirty="0"/>
          </a:p>
        </p:txBody>
      </p:sp>
      <p:sp>
        <p:nvSpPr>
          <p:cNvPr id="14" name="Shape 11"/>
          <p:cNvSpPr/>
          <p:nvPr/>
        </p:nvSpPr>
        <p:spPr>
          <a:xfrm>
            <a:off x="7991475" y="1463675"/>
            <a:ext cx="3371850" cy="4260850"/>
          </a:xfrm>
          <a:prstGeom prst="roundRect">
            <a:avLst>
              <a:gd name="adj" fmla="val 4049"/>
            </a:avLst>
          </a:prstGeom>
          <a:solidFill>
            <a:srgbClr val="23262B"/>
          </a:solidFill>
          <a:ln w="31750">
            <a:solidFill>
              <a:srgbClr val="23262B"/>
            </a:solidFill>
            <a:prstDash val="solid"/>
          </a:ln>
          <a:effectLst>
            <a:outerShdw dist="89803" dir="2700000" algn="bl" rotWithShape="0">
              <a:srgbClr val="E4572E">
                <a:alpha val="100000"/>
              </a:srgbClr>
            </a:outerShdw>
          </a:effectLst>
        </p:spPr>
      </p:sp>
      <p:sp>
        <p:nvSpPr>
          <p:cNvPr id="15" name="Text 12"/>
          <p:cNvSpPr/>
          <p:nvPr/>
        </p:nvSpPr>
        <p:spPr>
          <a:xfrm>
            <a:off x="8195734" y="1667942"/>
            <a:ext cx="3052233" cy="434314"/>
          </a:xfrm>
          <a:prstGeom prst="rect">
            <a:avLst/>
          </a:prstGeom>
          <a:noFill/>
          <a:ln/>
        </p:spPr>
        <p:txBody>
          <a:bodyPr wrap="square" lIns="0" tIns="0" rIns="0" bIns="0" rtlCol="0" anchor="t">
            <a:normAutofit/>
          </a:bodyPr>
          <a:lstStyle/>
          <a:p>
            <a:pPr marL="0" indent="0" algn="l">
              <a:lnSpc>
                <a:spcPts val="3220"/>
              </a:lnSpc>
              <a:buNone/>
            </a:pPr>
            <a:r>
              <a:rPr lang="en-US" sz="2300" b="1" dirty="0">
                <a:solidFill>
                  <a:srgbClr val="FFC93C"/>
                </a:solidFill>
                <a:latin typeface="Arial" pitchFamily="34" charset="0"/>
                <a:ea typeface="Arial" pitchFamily="34" charset="-122"/>
                <a:cs typeface="Arial" pitchFamily="34" charset="-120"/>
              </a:rPr>
              <a:t>দল গ</a:t>
            </a:r>
            <a:endParaRPr lang="en-US" sz="2300" dirty="0"/>
          </a:p>
        </p:txBody>
      </p:sp>
      <p:sp>
        <p:nvSpPr>
          <p:cNvPr id="16" name="Text 13"/>
          <p:cNvSpPr/>
          <p:nvPr/>
        </p:nvSpPr>
        <p:spPr>
          <a:xfrm>
            <a:off x="8195734" y="2178447"/>
            <a:ext cx="3052233" cy="345414"/>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FFF6E0"/>
                </a:solidFill>
                <a:latin typeface="Courier New" pitchFamily="49" charset="0"/>
                <a:ea typeface="Courier New" pitchFamily="49" charset="-122"/>
                <a:cs typeface="Courier New" pitchFamily="49" charset="-120"/>
              </a:rPr>
              <a:t>Y = (A + B)·(B + C)</a:t>
            </a:r>
            <a:endParaRPr lang="en-US" sz="1800" dirty="0"/>
          </a:p>
        </p:txBody>
      </p:sp>
      <p:sp>
        <p:nvSpPr>
          <p:cNvPr id="17" name="Text 14"/>
          <p:cNvSpPr/>
          <p:nvPr/>
        </p:nvSpPr>
        <p:spPr>
          <a:xfrm>
            <a:off x="8195734" y="2600065"/>
            <a:ext cx="3052233" cy="654050"/>
          </a:xfrm>
          <a:prstGeom prst="rect">
            <a:avLst/>
          </a:prstGeom>
          <a:noFill/>
          <a:ln/>
        </p:spPr>
        <p:txBody>
          <a:bodyPr wrap="square" lIns="0" tIns="0" rIns="0" bIns="0" rtlCol="0" anchor="t">
            <a:normAutofit/>
          </a:bodyPr>
          <a:lstStyle/>
          <a:p>
            <a:pPr marL="0" indent="0" algn="l">
              <a:lnSpc>
                <a:spcPts val="2475"/>
              </a:lnSpc>
              <a:buNone/>
            </a:pPr>
            <a:r>
              <a:rPr lang="en-US" sz="1650" dirty="0">
                <a:solidFill>
                  <a:srgbClr val="FFF6E0"/>
                </a:solidFill>
                <a:latin typeface="Arial" pitchFamily="34" charset="0"/>
                <a:ea typeface="Arial" pitchFamily="34" charset="-122"/>
                <a:cs typeface="Arial" pitchFamily="34" charset="-120"/>
              </a:rPr>
              <a:t>সার্কিট আঁকো এবং প্রতিটি ধাপ যুক্তিসহ ব্যাখ্যা করো।</a:t>
            </a:r>
            <a:endParaRPr lang="en-US" sz="1650" dirty="0"/>
          </a:p>
        </p:txBody>
      </p:sp>
      <p:sp>
        <p:nvSpPr>
          <p:cNvPr id="18" name="Shape 15"/>
          <p:cNvSpPr/>
          <p:nvPr/>
        </p:nvSpPr>
        <p:spPr>
          <a:xfrm>
            <a:off x="0" y="6756400"/>
            <a:ext cx="12192000" cy="101600"/>
          </a:xfrm>
          <a:prstGeom prst="rect">
            <a:avLst/>
          </a:prstGeom>
          <a:solidFill>
            <a:srgbClr val="E4572E"/>
          </a:solidFill>
          <a:ln/>
        </p:spPr>
      </p:sp>
      <p:sp>
        <p:nvSpPr>
          <p:cNvPr id="19" name="Text 16"/>
          <p:cNvSpPr/>
          <p:nvPr/>
        </p:nvSpPr>
        <p:spPr>
          <a:xfrm>
            <a:off x="812800" y="6245895"/>
            <a:ext cx="588645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4A3A0A"/>
                </a:solidFill>
                <a:latin typeface="Arial" pitchFamily="34" charset="0"/>
                <a:ea typeface="Arial" pitchFamily="34" charset="-122"/>
                <a:cs typeface="Arial" pitchFamily="34" charset="-120"/>
              </a:rPr>
              <a:t>লজিক ফাংশন → লজিক্যাল সার্কিট</a:t>
            </a:r>
            <a:endParaRPr lang="en-US" sz="1300" dirty="0"/>
          </a:p>
        </p:txBody>
      </p:sp>
      <p:sp>
        <p:nvSpPr>
          <p:cNvPr id="20" name="Text 17"/>
          <p:cNvSpPr/>
          <p:nvPr/>
        </p:nvSpPr>
        <p:spPr>
          <a:xfrm>
            <a:off x="7454900" y="6245895"/>
            <a:ext cx="3924300" cy="256514"/>
          </a:xfrm>
          <a:prstGeom prst="rect">
            <a:avLst/>
          </a:prstGeom>
          <a:noFill/>
          <a:ln/>
        </p:spPr>
        <p:txBody>
          <a:bodyPr wrap="square" lIns="0" tIns="0" rIns="0" bIns="0" rtlCol="0" anchor="t">
            <a:normAutofit/>
          </a:bodyPr>
          <a:lstStyle/>
          <a:p>
            <a:pPr marL="0" indent="0" algn="r">
              <a:lnSpc>
                <a:spcPts val="1820"/>
              </a:lnSpc>
              <a:buNone/>
            </a:pPr>
            <a:r>
              <a:rPr lang="en-US" sz="1300" b="1" dirty="0">
                <a:solidFill>
                  <a:srgbClr val="4A3A0A"/>
                </a:solidFill>
                <a:latin typeface="Arial" pitchFamily="34" charset="0"/>
                <a:ea typeface="Arial" pitchFamily="34" charset="-122"/>
                <a:cs typeface="Arial" pitchFamily="34" charset="-120"/>
              </a:rPr>
              <a:t>তথ্য ও যোগাযোগ প্রযুক্তি</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6E0"/>
        </a:solidFill>
        <a:effectLst/>
      </p:bgPr>
    </p:bg>
    <p:spTree>
      <p:nvGrpSpPr>
        <p:cNvPr id="1" name=""/>
        <p:cNvGrpSpPr/>
        <p:nvPr/>
      </p:nvGrpSpPr>
      <p:grpSpPr>
        <a:xfrm>
          <a:off x="0" y="0"/>
          <a:ext cx="0" cy="0"/>
          <a:chOff x="0" y="0"/>
          <a:chExt cx="0" cy="0"/>
        </a:xfrm>
      </p:grpSpPr>
      <p:sp>
        <p:nvSpPr>
          <p:cNvPr id="2" name="Shape 0"/>
          <p:cNvSpPr/>
          <p:nvPr/>
        </p:nvSpPr>
        <p:spPr>
          <a:xfrm>
            <a:off x="828675" y="727075"/>
            <a:ext cx="501650" cy="501650"/>
          </a:xfrm>
          <a:prstGeom prst="roundRect">
            <a:avLst>
              <a:gd name="adj" fmla="val 19620"/>
            </a:avLst>
          </a:prstGeom>
          <a:solidFill>
            <a:srgbClr val="E4572E"/>
          </a:solidFill>
          <a:ln w="31750">
            <a:solidFill>
              <a:srgbClr val="23262B"/>
            </a:solidFill>
            <a:prstDash val="solid"/>
          </a:ln>
          <a:effectLst>
            <a:outerShdw dist="53882" dir="2700000" algn="bl" rotWithShape="0">
              <a:srgbClr val="23262B">
                <a:alpha val="100000"/>
              </a:srgbClr>
            </a:outerShdw>
          </a:effectLst>
        </p:spPr>
      </p:sp>
      <p:pic>
        <p:nvPicPr>
          <p:cNvPr id="3" name="Image 0" descr="CheckCircle"/>
          <p:cNvPicPr>
            <a:picLocks noChangeAspect="1"/>
          </p:cNvPicPr>
          <p:nvPr/>
        </p:nvPicPr>
        <p:blipFill>
          <a:blip r:embed="rId3"/>
          <a:srcRect/>
          <a:stretch/>
        </p:blipFill>
        <p:spPr>
          <a:xfrm>
            <a:off x="939800" y="838200"/>
            <a:ext cx="279400" cy="279400"/>
          </a:xfrm>
          <a:prstGeom prst="rect">
            <a:avLst/>
          </a:prstGeom>
        </p:spPr>
      </p:pic>
      <p:sp>
        <p:nvSpPr>
          <p:cNvPr id="4" name="Text 1"/>
          <p:cNvSpPr>
            <a:spLocks noGrp="1"/>
          </p:cNvSpPr>
          <p:nvPr>
            <p:ph type="title"/>
          </p:nvPr>
        </p:nvSpPr>
        <p:spPr>
          <a:xfrm>
            <a:off x="1473200" y="726418"/>
            <a:ext cx="1869758" cy="528307"/>
          </a:xfrm>
          <a:prstGeom prst="rect">
            <a:avLst/>
          </a:prstGeom>
          <a:noFill/>
          <a:ln/>
        </p:spPr>
        <p:txBody>
          <a:bodyPr wrap="square" lIns="0" tIns="0" rIns="0" bIns="0" rtlCol="0" anchor="t">
            <a:normAutofit/>
          </a:bodyPr>
          <a:lstStyle/>
          <a:p>
            <a:pPr marL="0" indent="0" algn="l">
              <a:lnSpc>
                <a:spcPts val="3960"/>
              </a:lnSpc>
              <a:buNone/>
            </a:pPr>
            <a:r>
              <a:rPr lang="en-US" sz="3300" b="1" i="0" dirty="0">
                <a:solidFill>
                  <a:srgbClr val="23262B"/>
                </a:solidFill>
                <a:latin typeface="Arial" pitchFamily="34" charset="0"/>
                <a:ea typeface="Arial" pitchFamily="34" charset="-122"/>
                <a:cs typeface="Arial" pitchFamily="34" charset="-120"/>
              </a:rPr>
              <a:t>মূল্যায়ন</a:t>
            </a:r>
            <a:endParaRPr lang="en-US" sz="3300" dirty="0"/>
          </a:p>
        </p:txBody>
      </p:sp>
      <p:sp>
        <p:nvSpPr>
          <p:cNvPr id="5" name="Shape 2"/>
          <p:cNvSpPr/>
          <p:nvPr/>
        </p:nvSpPr>
        <p:spPr>
          <a:xfrm>
            <a:off x="825500" y="1435100"/>
            <a:ext cx="6413500" cy="601927"/>
          </a:xfrm>
          <a:prstGeom prst="roundRect">
            <a:avLst>
              <a:gd name="adj" fmla="val 16879"/>
            </a:avLst>
          </a:prstGeom>
          <a:solidFill>
            <a:srgbClr val="FFFFFF"/>
          </a:solidFill>
          <a:ln w="25400">
            <a:solidFill>
              <a:srgbClr val="23262B"/>
            </a:solidFill>
            <a:prstDash val="solid"/>
          </a:ln>
        </p:spPr>
      </p:sp>
      <p:sp>
        <p:nvSpPr>
          <p:cNvPr id="6" name="Text 3"/>
          <p:cNvSpPr/>
          <p:nvPr/>
        </p:nvSpPr>
        <p:spPr>
          <a:xfrm>
            <a:off x="990600" y="1549400"/>
            <a:ext cx="199430" cy="398727"/>
          </a:xfrm>
          <a:prstGeom prst="rect">
            <a:avLst/>
          </a:prstGeom>
          <a:noFill/>
          <a:ln/>
        </p:spPr>
        <p:txBody>
          <a:bodyPr wrap="square" lIns="0" tIns="0" rIns="0" bIns="0" rtlCol="0" anchor="t">
            <a:normAutofit/>
          </a:bodyPr>
          <a:lstStyle/>
          <a:p>
            <a:pPr marL="0" indent="0" algn="l">
              <a:lnSpc>
                <a:spcPts val="2940"/>
              </a:lnSpc>
              <a:buNone/>
            </a:pPr>
            <a:r>
              <a:rPr lang="en-US" sz="2100" b="1" dirty="0">
                <a:solidFill>
                  <a:srgbClr val="E4572E"/>
                </a:solidFill>
                <a:latin typeface="Arial" pitchFamily="34" charset="0"/>
                <a:ea typeface="Arial" pitchFamily="34" charset="-122"/>
                <a:cs typeface="Arial" pitchFamily="34" charset="-120"/>
              </a:rPr>
              <a:t>১</a:t>
            </a:r>
            <a:endParaRPr lang="en-US" sz="2100" dirty="0"/>
          </a:p>
        </p:txBody>
      </p:sp>
      <p:sp>
        <p:nvSpPr>
          <p:cNvPr id="7" name="Text 4"/>
          <p:cNvSpPr/>
          <p:nvPr/>
        </p:nvSpPr>
        <p:spPr>
          <a:xfrm>
            <a:off x="1266230" y="1584920"/>
            <a:ext cx="5981900" cy="327620"/>
          </a:xfrm>
          <a:prstGeom prst="rect">
            <a:avLst/>
          </a:prstGeom>
          <a:noFill/>
          <a:ln/>
        </p:spPr>
        <p:txBody>
          <a:bodyPr wrap="square" lIns="0" tIns="0" rIns="0" bIns="0" rtlCol="0" anchor="t">
            <a:normAutofit/>
          </a:bodyPr>
          <a:lstStyle/>
          <a:p>
            <a:pPr marL="0" indent="0" algn="l">
              <a:lnSpc>
                <a:spcPts val="2380"/>
              </a:lnSpc>
              <a:buNone/>
            </a:pPr>
            <a:r>
              <a:rPr lang="en-US" sz="1700" b="1" dirty="0">
                <a:solidFill>
                  <a:srgbClr val="23262B"/>
                </a:solidFill>
                <a:latin typeface="Arial" pitchFamily="34" charset="0"/>
                <a:ea typeface="Arial" pitchFamily="34" charset="-122"/>
                <a:cs typeface="Arial" pitchFamily="34" charset="-120"/>
              </a:rPr>
              <a:t>গুণ (·) অপারেশনের জন্য কোন গেইট লাগে?</a:t>
            </a:r>
            <a:endParaRPr lang="en-US" sz="1700" dirty="0"/>
          </a:p>
        </p:txBody>
      </p:sp>
      <p:sp>
        <p:nvSpPr>
          <p:cNvPr id="8" name="Shape 5"/>
          <p:cNvSpPr/>
          <p:nvPr/>
        </p:nvSpPr>
        <p:spPr>
          <a:xfrm>
            <a:off x="825500" y="2665350"/>
            <a:ext cx="6413500" cy="601927"/>
          </a:xfrm>
          <a:prstGeom prst="roundRect">
            <a:avLst>
              <a:gd name="adj" fmla="val 16879"/>
            </a:avLst>
          </a:prstGeom>
          <a:solidFill>
            <a:srgbClr val="FFFFFF"/>
          </a:solidFill>
          <a:ln w="25400">
            <a:solidFill>
              <a:srgbClr val="23262B"/>
            </a:solidFill>
            <a:prstDash val="solid"/>
          </a:ln>
        </p:spPr>
      </p:sp>
      <p:sp>
        <p:nvSpPr>
          <p:cNvPr id="9" name="Text 6"/>
          <p:cNvSpPr/>
          <p:nvPr/>
        </p:nvSpPr>
        <p:spPr>
          <a:xfrm>
            <a:off x="990600" y="2779650"/>
            <a:ext cx="235082" cy="398727"/>
          </a:xfrm>
          <a:prstGeom prst="rect">
            <a:avLst/>
          </a:prstGeom>
          <a:noFill/>
          <a:ln/>
        </p:spPr>
        <p:txBody>
          <a:bodyPr wrap="square" lIns="0" tIns="0" rIns="0" bIns="0" rtlCol="0" anchor="t">
            <a:normAutofit/>
          </a:bodyPr>
          <a:lstStyle/>
          <a:p>
            <a:pPr marL="0" indent="0" algn="l">
              <a:lnSpc>
                <a:spcPts val="2940"/>
              </a:lnSpc>
              <a:buNone/>
            </a:pPr>
            <a:r>
              <a:rPr lang="en-US" sz="2100" b="1" dirty="0">
                <a:solidFill>
                  <a:srgbClr val="E4572E"/>
                </a:solidFill>
                <a:latin typeface="Arial" pitchFamily="34" charset="0"/>
                <a:ea typeface="Arial" pitchFamily="34" charset="-122"/>
                <a:cs typeface="Arial" pitchFamily="34" charset="-120"/>
              </a:rPr>
              <a:t>২</a:t>
            </a:r>
            <a:endParaRPr lang="en-US" sz="2100" dirty="0"/>
          </a:p>
        </p:txBody>
      </p:sp>
      <p:sp>
        <p:nvSpPr>
          <p:cNvPr id="10" name="Text 7"/>
          <p:cNvSpPr/>
          <p:nvPr/>
        </p:nvSpPr>
        <p:spPr>
          <a:xfrm>
            <a:off x="1301882" y="2815171"/>
            <a:ext cx="5945178" cy="327620"/>
          </a:xfrm>
          <a:prstGeom prst="rect">
            <a:avLst/>
          </a:prstGeom>
          <a:noFill/>
          <a:ln/>
        </p:spPr>
        <p:txBody>
          <a:bodyPr wrap="square" lIns="0" tIns="0" rIns="0" bIns="0" rtlCol="0" anchor="t">
            <a:normAutofit/>
          </a:bodyPr>
          <a:lstStyle/>
          <a:p>
            <a:pPr marL="0" indent="0" algn="l">
              <a:lnSpc>
                <a:spcPts val="2380"/>
              </a:lnSpc>
              <a:buNone/>
            </a:pPr>
            <a:r>
              <a:rPr lang="en-US" sz="1700" b="1" dirty="0">
                <a:solidFill>
                  <a:srgbClr val="23262B"/>
                </a:solidFill>
                <a:latin typeface="Arial" pitchFamily="34" charset="0"/>
                <a:ea typeface="Arial" pitchFamily="34" charset="-122"/>
                <a:cs typeface="Arial" pitchFamily="34" charset="-120"/>
              </a:rPr>
              <a:t>Y = A′ + B সার্কিটে কয়টি গেইট লাগে?</a:t>
            </a:r>
            <a:endParaRPr lang="en-US" sz="1700" dirty="0"/>
          </a:p>
        </p:txBody>
      </p:sp>
      <p:sp>
        <p:nvSpPr>
          <p:cNvPr id="11" name="Shape 8"/>
          <p:cNvSpPr/>
          <p:nvPr/>
        </p:nvSpPr>
        <p:spPr>
          <a:xfrm>
            <a:off x="825500" y="3895527"/>
            <a:ext cx="6413500" cy="601927"/>
          </a:xfrm>
          <a:prstGeom prst="roundRect">
            <a:avLst>
              <a:gd name="adj" fmla="val 16879"/>
            </a:avLst>
          </a:prstGeom>
          <a:solidFill>
            <a:srgbClr val="FFFFFF"/>
          </a:solidFill>
          <a:ln w="25400">
            <a:solidFill>
              <a:srgbClr val="23262B"/>
            </a:solidFill>
            <a:prstDash val="solid"/>
          </a:ln>
        </p:spPr>
      </p:sp>
      <p:sp>
        <p:nvSpPr>
          <p:cNvPr id="12" name="Text 9"/>
          <p:cNvSpPr/>
          <p:nvPr/>
        </p:nvSpPr>
        <p:spPr>
          <a:xfrm>
            <a:off x="990600" y="4009827"/>
            <a:ext cx="268684" cy="398727"/>
          </a:xfrm>
          <a:prstGeom prst="rect">
            <a:avLst/>
          </a:prstGeom>
          <a:noFill/>
          <a:ln/>
        </p:spPr>
        <p:txBody>
          <a:bodyPr wrap="square" lIns="0" tIns="0" rIns="0" bIns="0" rtlCol="0" anchor="t">
            <a:normAutofit/>
          </a:bodyPr>
          <a:lstStyle/>
          <a:p>
            <a:pPr marL="0" indent="0" algn="l">
              <a:lnSpc>
                <a:spcPts val="2940"/>
              </a:lnSpc>
              <a:buNone/>
            </a:pPr>
            <a:r>
              <a:rPr lang="en-US" sz="2100" b="1" dirty="0">
                <a:solidFill>
                  <a:srgbClr val="E4572E"/>
                </a:solidFill>
                <a:latin typeface="Arial" pitchFamily="34" charset="0"/>
                <a:ea typeface="Arial" pitchFamily="34" charset="-122"/>
                <a:cs typeface="Arial" pitchFamily="34" charset="-120"/>
              </a:rPr>
              <a:t>৩</a:t>
            </a:r>
            <a:endParaRPr lang="en-US" sz="2100" dirty="0"/>
          </a:p>
        </p:txBody>
      </p:sp>
      <p:sp>
        <p:nvSpPr>
          <p:cNvPr id="13" name="Text 10"/>
          <p:cNvSpPr/>
          <p:nvPr/>
        </p:nvSpPr>
        <p:spPr>
          <a:xfrm>
            <a:off x="1335484" y="4045347"/>
            <a:ext cx="5910568" cy="327620"/>
          </a:xfrm>
          <a:prstGeom prst="rect">
            <a:avLst/>
          </a:prstGeom>
          <a:noFill/>
          <a:ln/>
        </p:spPr>
        <p:txBody>
          <a:bodyPr wrap="square" lIns="0" tIns="0" rIns="0" bIns="0" rtlCol="0" anchor="t">
            <a:normAutofit/>
          </a:bodyPr>
          <a:lstStyle/>
          <a:p>
            <a:pPr marL="0" indent="0" algn="l">
              <a:lnSpc>
                <a:spcPts val="2380"/>
              </a:lnSpc>
              <a:buNone/>
            </a:pPr>
            <a:r>
              <a:rPr lang="en-US" sz="1700" b="1" dirty="0">
                <a:solidFill>
                  <a:srgbClr val="23262B"/>
                </a:solidFill>
                <a:latin typeface="Arial" pitchFamily="34" charset="0"/>
                <a:ea typeface="Arial" pitchFamily="34" charset="-122"/>
                <a:cs typeface="Arial" pitchFamily="34" charset="-120"/>
              </a:rPr>
              <a:t>Y = A·B·C এর জন্য কয় ইনপুটের AND লাগে?</a:t>
            </a:r>
            <a:endParaRPr lang="en-US" sz="1700" dirty="0"/>
          </a:p>
        </p:txBody>
      </p:sp>
      <p:sp>
        <p:nvSpPr>
          <p:cNvPr id="14" name="Shape 11"/>
          <p:cNvSpPr/>
          <p:nvPr/>
        </p:nvSpPr>
        <p:spPr>
          <a:xfrm>
            <a:off x="825500" y="5125777"/>
            <a:ext cx="6413500" cy="601927"/>
          </a:xfrm>
          <a:prstGeom prst="roundRect">
            <a:avLst>
              <a:gd name="adj" fmla="val 16879"/>
            </a:avLst>
          </a:prstGeom>
          <a:solidFill>
            <a:srgbClr val="FFFFFF"/>
          </a:solidFill>
          <a:ln w="25400">
            <a:solidFill>
              <a:srgbClr val="23262B"/>
            </a:solidFill>
            <a:prstDash val="solid"/>
          </a:ln>
        </p:spPr>
      </p:sp>
      <p:sp>
        <p:nvSpPr>
          <p:cNvPr id="15" name="Text 12"/>
          <p:cNvSpPr/>
          <p:nvPr/>
        </p:nvSpPr>
        <p:spPr>
          <a:xfrm>
            <a:off x="990600" y="5240077"/>
            <a:ext cx="223904" cy="398727"/>
          </a:xfrm>
          <a:prstGeom prst="rect">
            <a:avLst/>
          </a:prstGeom>
          <a:noFill/>
          <a:ln/>
        </p:spPr>
        <p:txBody>
          <a:bodyPr wrap="square" lIns="0" tIns="0" rIns="0" bIns="0" rtlCol="0" anchor="t">
            <a:normAutofit/>
          </a:bodyPr>
          <a:lstStyle/>
          <a:p>
            <a:pPr marL="0" indent="0" algn="l">
              <a:lnSpc>
                <a:spcPts val="2940"/>
              </a:lnSpc>
              <a:buNone/>
            </a:pPr>
            <a:r>
              <a:rPr lang="en-US" sz="2100" b="1" dirty="0">
                <a:solidFill>
                  <a:srgbClr val="E4572E"/>
                </a:solidFill>
                <a:latin typeface="Arial" pitchFamily="34" charset="0"/>
                <a:ea typeface="Arial" pitchFamily="34" charset="-122"/>
                <a:cs typeface="Arial" pitchFamily="34" charset="-120"/>
              </a:rPr>
              <a:t>৪</a:t>
            </a:r>
            <a:endParaRPr lang="en-US" sz="2100" dirty="0"/>
          </a:p>
        </p:txBody>
      </p:sp>
      <p:sp>
        <p:nvSpPr>
          <p:cNvPr id="16" name="Text 13"/>
          <p:cNvSpPr/>
          <p:nvPr/>
        </p:nvSpPr>
        <p:spPr>
          <a:xfrm>
            <a:off x="1290704" y="5275597"/>
            <a:ext cx="5956693" cy="327620"/>
          </a:xfrm>
          <a:prstGeom prst="rect">
            <a:avLst/>
          </a:prstGeom>
          <a:noFill/>
          <a:ln/>
        </p:spPr>
        <p:txBody>
          <a:bodyPr wrap="square" lIns="0" tIns="0" rIns="0" bIns="0" rtlCol="0" anchor="t">
            <a:normAutofit/>
          </a:bodyPr>
          <a:lstStyle/>
          <a:p>
            <a:pPr marL="0" indent="0" algn="l">
              <a:lnSpc>
                <a:spcPts val="2380"/>
              </a:lnSpc>
              <a:buNone/>
            </a:pPr>
            <a:r>
              <a:rPr lang="en-US" sz="1700" b="1" dirty="0">
                <a:solidFill>
                  <a:srgbClr val="23262B"/>
                </a:solidFill>
                <a:latin typeface="Arial" pitchFamily="34" charset="0"/>
                <a:ea typeface="Arial" pitchFamily="34" charset="-122"/>
                <a:cs typeface="Arial" pitchFamily="34" charset="-120"/>
              </a:rPr>
              <a:t>আঁকার আগে ফাংশন সরল করলে কী লাভ?</a:t>
            </a:r>
            <a:endParaRPr lang="en-US" sz="1700" dirty="0"/>
          </a:p>
        </p:txBody>
      </p:sp>
      <p:sp>
        <p:nvSpPr>
          <p:cNvPr id="17" name="Shape 14"/>
          <p:cNvSpPr/>
          <p:nvPr/>
        </p:nvSpPr>
        <p:spPr>
          <a:xfrm>
            <a:off x="7442200" y="1422400"/>
            <a:ext cx="3937000" cy="4318000"/>
          </a:xfrm>
          <a:prstGeom prst="roundRect">
            <a:avLst>
              <a:gd name="adj" fmla="val 3871"/>
            </a:avLst>
          </a:prstGeom>
          <a:solidFill>
            <a:srgbClr val="23262B"/>
          </a:solidFill>
          <a:ln/>
        </p:spPr>
      </p:sp>
      <p:sp>
        <p:nvSpPr>
          <p:cNvPr id="18" name="Text 15"/>
          <p:cNvSpPr/>
          <p:nvPr/>
        </p:nvSpPr>
        <p:spPr>
          <a:xfrm>
            <a:off x="7620000" y="1600200"/>
            <a:ext cx="3688842" cy="327620"/>
          </a:xfrm>
          <a:prstGeom prst="rect">
            <a:avLst/>
          </a:prstGeom>
          <a:noFill/>
          <a:ln/>
        </p:spPr>
        <p:txBody>
          <a:bodyPr wrap="square" lIns="0" tIns="0" rIns="0" bIns="0" rtlCol="0" anchor="t">
            <a:normAutofit/>
          </a:bodyPr>
          <a:lstStyle/>
          <a:p>
            <a:pPr marL="0" indent="0" algn="l">
              <a:lnSpc>
                <a:spcPts val="2380"/>
              </a:lnSpc>
              <a:buNone/>
            </a:pPr>
            <a:r>
              <a:rPr lang="en-US" sz="1700" b="1" dirty="0">
                <a:solidFill>
                  <a:srgbClr val="FFC93C"/>
                </a:solidFill>
                <a:latin typeface="Arial" pitchFamily="34" charset="0"/>
                <a:ea typeface="Arial" pitchFamily="34" charset="-122"/>
                <a:cs typeface="Arial" pitchFamily="34" charset="-120"/>
              </a:rPr>
              <a:t>৫. সার্কিটটির ফাংশন লেখো</a:t>
            </a:r>
            <a:endParaRPr lang="en-US" sz="1700" dirty="0"/>
          </a:p>
        </p:txBody>
      </p:sp>
      <p:sp>
        <p:nvSpPr>
          <p:cNvPr id="19" name="Shape 16"/>
          <p:cNvSpPr/>
          <p:nvPr/>
        </p:nvSpPr>
        <p:spPr>
          <a:xfrm>
            <a:off x="7620000" y="2004020"/>
            <a:ext cx="3556000" cy="1587500"/>
          </a:xfrm>
          <a:prstGeom prst="roundRect">
            <a:avLst>
              <a:gd name="adj" fmla="val 6400"/>
            </a:avLst>
          </a:prstGeom>
          <a:solidFill>
            <a:srgbClr val="FFF6E0"/>
          </a:solidFill>
          <a:ln/>
        </p:spPr>
      </p:sp>
      <p:pic>
        <p:nvPicPr>
          <p:cNvPr id="20" name="Image 1" descr="A ও B একটি AND গেইটে, তার আউটপুট একটি NOT গেইটে গিয়ে Y দেয়"/>
          <p:cNvPicPr>
            <a:picLocks noChangeAspect="1"/>
          </p:cNvPicPr>
          <p:nvPr/>
        </p:nvPicPr>
        <p:blipFill>
          <a:blip r:embed="rId4"/>
          <a:srcRect/>
          <a:stretch/>
        </p:blipFill>
        <p:spPr>
          <a:xfrm>
            <a:off x="7620000" y="2004020"/>
            <a:ext cx="3556000" cy="1587500"/>
          </a:xfrm>
          <a:prstGeom prst="rect">
            <a:avLst/>
          </a:prstGeom>
        </p:spPr>
      </p:pic>
      <p:sp>
        <p:nvSpPr>
          <p:cNvPr id="21" name="Text 17"/>
          <p:cNvSpPr/>
          <p:nvPr/>
        </p:nvSpPr>
        <p:spPr>
          <a:xfrm>
            <a:off x="7708900" y="2448520"/>
            <a:ext cx="304800" cy="345414"/>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23262B"/>
                </a:solidFill>
                <a:latin typeface="Courier New" pitchFamily="49" charset="0"/>
                <a:ea typeface="Courier New" pitchFamily="49" charset="-122"/>
                <a:cs typeface="Courier New" pitchFamily="49" charset="-120"/>
              </a:rPr>
              <a:t>A</a:t>
            </a:r>
            <a:endParaRPr lang="en-US" sz="1800" dirty="0"/>
          </a:p>
        </p:txBody>
      </p:sp>
      <p:sp>
        <p:nvSpPr>
          <p:cNvPr id="22" name="Text 18"/>
          <p:cNvSpPr/>
          <p:nvPr/>
        </p:nvSpPr>
        <p:spPr>
          <a:xfrm>
            <a:off x="7708900" y="2829520"/>
            <a:ext cx="304800" cy="345414"/>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23262B"/>
                </a:solidFill>
                <a:latin typeface="Courier New" pitchFamily="49" charset="0"/>
                <a:ea typeface="Courier New" pitchFamily="49" charset="-122"/>
                <a:cs typeface="Courier New" pitchFamily="49" charset="-120"/>
              </a:rPr>
              <a:t>B</a:t>
            </a:r>
            <a:endParaRPr lang="en-US" sz="1800" dirty="0"/>
          </a:p>
        </p:txBody>
      </p:sp>
      <p:sp>
        <p:nvSpPr>
          <p:cNvPr id="23" name="Text 19"/>
          <p:cNvSpPr/>
          <p:nvPr/>
        </p:nvSpPr>
        <p:spPr>
          <a:xfrm>
            <a:off x="10883900" y="2639020"/>
            <a:ext cx="304800" cy="345414"/>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E4572E"/>
                </a:solidFill>
                <a:latin typeface="Courier New" pitchFamily="49" charset="0"/>
                <a:ea typeface="Courier New" pitchFamily="49" charset="-122"/>
                <a:cs typeface="Courier New" pitchFamily="49" charset="-120"/>
              </a:rPr>
              <a:t>Y</a:t>
            </a:r>
            <a:endParaRPr lang="en-US" sz="1800" dirty="0"/>
          </a:p>
        </p:txBody>
      </p:sp>
      <p:sp>
        <p:nvSpPr>
          <p:cNvPr id="24" name="Text 20"/>
          <p:cNvSpPr/>
          <p:nvPr/>
        </p:nvSpPr>
        <p:spPr>
          <a:xfrm>
            <a:off x="7620000" y="3693120"/>
            <a:ext cx="3688842"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FFC93C"/>
                </a:solidFill>
                <a:latin typeface="Courier New" pitchFamily="49" charset="0"/>
                <a:ea typeface="Courier New" pitchFamily="49" charset="-122"/>
                <a:cs typeface="Courier New" pitchFamily="49" charset="-120"/>
              </a:rPr>
              <a:t>Y = ?</a:t>
            </a:r>
            <a:endParaRPr lang="en-US" sz="2000" dirty="0"/>
          </a:p>
        </p:txBody>
      </p:sp>
      <p:sp>
        <p:nvSpPr>
          <p:cNvPr id="25" name="Shape 21"/>
          <p:cNvSpPr/>
          <p:nvPr/>
        </p:nvSpPr>
        <p:spPr>
          <a:xfrm>
            <a:off x="0" y="6756400"/>
            <a:ext cx="12192000" cy="101600"/>
          </a:xfrm>
          <a:prstGeom prst="rect">
            <a:avLst/>
          </a:prstGeom>
          <a:solidFill>
            <a:srgbClr val="E4572E"/>
          </a:solidFill>
          <a:ln/>
        </p:spPr>
      </p:sp>
      <p:sp>
        <p:nvSpPr>
          <p:cNvPr id="26" name="Text 22"/>
          <p:cNvSpPr/>
          <p:nvPr/>
        </p:nvSpPr>
        <p:spPr>
          <a:xfrm>
            <a:off x="812800" y="6245895"/>
            <a:ext cx="588645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6B6E73"/>
                </a:solidFill>
                <a:latin typeface="Arial" pitchFamily="34" charset="0"/>
                <a:ea typeface="Arial" pitchFamily="34" charset="-122"/>
                <a:cs typeface="Arial" pitchFamily="34" charset="-120"/>
              </a:rPr>
              <a:t>লজিক ফাংশন → লজিক্যাল সার্কিট</a:t>
            </a:r>
            <a:endParaRPr lang="en-US" sz="1300" dirty="0"/>
          </a:p>
        </p:txBody>
      </p:sp>
      <p:sp>
        <p:nvSpPr>
          <p:cNvPr id="27" name="Text 23"/>
          <p:cNvSpPr/>
          <p:nvPr/>
        </p:nvSpPr>
        <p:spPr>
          <a:xfrm>
            <a:off x="7454900" y="6245895"/>
            <a:ext cx="3924300" cy="256514"/>
          </a:xfrm>
          <a:prstGeom prst="rect">
            <a:avLst/>
          </a:prstGeom>
          <a:noFill/>
          <a:ln/>
        </p:spPr>
        <p:txBody>
          <a:bodyPr wrap="square" lIns="0" tIns="0" rIns="0" bIns="0" rtlCol="0" anchor="t">
            <a:normAutofit/>
          </a:bodyPr>
          <a:lstStyle/>
          <a:p>
            <a:pPr marL="0" indent="0" algn="r">
              <a:lnSpc>
                <a:spcPts val="1820"/>
              </a:lnSpc>
              <a:buNone/>
            </a:pPr>
            <a:r>
              <a:rPr lang="en-US" sz="1300" b="1" dirty="0">
                <a:solidFill>
                  <a:srgbClr val="6B6E73"/>
                </a:solidFill>
                <a:latin typeface="Arial" pitchFamily="34" charset="0"/>
                <a:ea typeface="Arial" pitchFamily="34" charset="-122"/>
                <a:cs typeface="Arial" pitchFamily="34" charset="-120"/>
              </a:rPr>
              <a:t>তথ্য ও যোগাযোগ প্রযুক্তি</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6E0"/>
        </a:solidFill>
        <a:effectLst/>
      </p:bgPr>
    </p:bg>
    <p:spTree>
      <p:nvGrpSpPr>
        <p:cNvPr id="1" name=""/>
        <p:cNvGrpSpPr/>
        <p:nvPr/>
      </p:nvGrpSpPr>
      <p:grpSpPr>
        <a:xfrm>
          <a:off x="0" y="0"/>
          <a:ext cx="0" cy="0"/>
          <a:chOff x="0" y="0"/>
          <a:chExt cx="0" cy="0"/>
        </a:xfrm>
      </p:grpSpPr>
      <p:sp>
        <p:nvSpPr>
          <p:cNvPr id="2" name="Shape 0"/>
          <p:cNvSpPr/>
          <p:nvPr/>
        </p:nvSpPr>
        <p:spPr>
          <a:xfrm>
            <a:off x="828675" y="727075"/>
            <a:ext cx="501650" cy="501650"/>
          </a:xfrm>
          <a:prstGeom prst="roundRect">
            <a:avLst>
              <a:gd name="adj" fmla="val 19620"/>
            </a:avLst>
          </a:prstGeom>
          <a:solidFill>
            <a:srgbClr val="FFC93C"/>
          </a:solidFill>
          <a:ln w="31750">
            <a:solidFill>
              <a:srgbClr val="23262B"/>
            </a:solidFill>
            <a:prstDash val="solid"/>
          </a:ln>
          <a:effectLst>
            <a:outerShdw dist="53882" dir="2700000" algn="bl" rotWithShape="0">
              <a:srgbClr val="23262B">
                <a:alpha val="100000"/>
              </a:srgbClr>
            </a:outerShdw>
          </a:effectLst>
        </p:spPr>
      </p:sp>
      <p:pic>
        <p:nvPicPr>
          <p:cNvPr id="3" name="Image 0" descr="Home"/>
          <p:cNvPicPr>
            <a:picLocks noChangeAspect="1"/>
          </p:cNvPicPr>
          <p:nvPr/>
        </p:nvPicPr>
        <p:blipFill>
          <a:blip r:embed="rId3"/>
          <a:srcRect/>
          <a:stretch/>
        </p:blipFill>
        <p:spPr>
          <a:xfrm>
            <a:off x="939800" y="838200"/>
            <a:ext cx="279400" cy="279400"/>
          </a:xfrm>
          <a:prstGeom prst="rect">
            <a:avLst/>
          </a:prstGeom>
        </p:spPr>
      </p:pic>
      <p:sp>
        <p:nvSpPr>
          <p:cNvPr id="4" name="Text 1"/>
          <p:cNvSpPr>
            <a:spLocks noGrp="1"/>
          </p:cNvSpPr>
          <p:nvPr>
            <p:ph type="title"/>
          </p:nvPr>
        </p:nvSpPr>
        <p:spPr>
          <a:xfrm>
            <a:off x="1473200" y="726418"/>
            <a:ext cx="2779633" cy="528307"/>
          </a:xfrm>
          <a:prstGeom prst="rect">
            <a:avLst/>
          </a:prstGeom>
          <a:noFill/>
          <a:ln/>
        </p:spPr>
        <p:txBody>
          <a:bodyPr wrap="square" lIns="0" tIns="0" rIns="0" bIns="0" rtlCol="0" anchor="t">
            <a:normAutofit/>
          </a:bodyPr>
          <a:lstStyle/>
          <a:p>
            <a:pPr marL="0" indent="0" algn="l">
              <a:lnSpc>
                <a:spcPts val="3960"/>
              </a:lnSpc>
              <a:buNone/>
            </a:pPr>
            <a:r>
              <a:rPr lang="en-US" sz="3300" b="1" i="0" dirty="0">
                <a:solidFill>
                  <a:srgbClr val="23262B"/>
                </a:solidFill>
                <a:latin typeface="Arial" pitchFamily="34" charset="0"/>
                <a:ea typeface="Arial" pitchFamily="34" charset="-122"/>
                <a:cs typeface="Arial" pitchFamily="34" charset="-120"/>
              </a:rPr>
              <a:t>বাড়ির কাজ</a:t>
            </a:r>
            <a:endParaRPr lang="en-US" sz="3300" dirty="0"/>
          </a:p>
        </p:txBody>
      </p:sp>
      <p:sp>
        <p:nvSpPr>
          <p:cNvPr id="5" name="Shape 2"/>
          <p:cNvSpPr/>
          <p:nvPr/>
        </p:nvSpPr>
        <p:spPr>
          <a:xfrm>
            <a:off x="828675" y="2088691"/>
            <a:ext cx="10534650" cy="1575528"/>
          </a:xfrm>
          <a:prstGeom prst="roundRect">
            <a:avLst>
              <a:gd name="adj" fmla="val 8665"/>
            </a:avLst>
          </a:prstGeom>
          <a:solidFill>
            <a:srgbClr val="FFFFFF"/>
          </a:solidFill>
          <a:ln w="31750">
            <a:solidFill>
              <a:srgbClr val="23262B"/>
            </a:solidFill>
            <a:prstDash val="solid"/>
          </a:ln>
          <a:effectLst>
            <a:outerShdw dist="89803" dir="2700000" algn="bl" rotWithShape="0">
              <a:srgbClr val="FFC93C">
                <a:alpha val="100000"/>
              </a:srgbClr>
            </a:outerShdw>
          </a:effectLst>
        </p:spPr>
      </p:sp>
      <p:sp>
        <p:nvSpPr>
          <p:cNvPr id="6" name="Shape 3"/>
          <p:cNvSpPr/>
          <p:nvPr/>
        </p:nvSpPr>
        <p:spPr>
          <a:xfrm>
            <a:off x="1096433" y="2590676"/>
            <a:ext cx="571500" cy="571500"/>
          </a:xfrm>
          <a:prstGeom prst="roundRect">
            <a:avLst>
              <a:gd name="adj" fmla="val 20000"/>
            </a:avLst>
          </a:prstGeom>
          <a:solidFill>
            <a:srgbClr val="E4572E"/>
          </a:solidFill>
          <a:ln/>
        </p:spPr>
      </p:sp>
      <p:sp>
        <p:nvSpPr>
          <p:cNvPr id="7" name="Text 4"/>
          <p:cNvSpPr/>
          <p:nvPr/>
        </p:nvSpPr>
        <p:spPr>
          <a:xfrm>
            <a:off x="1071033" y="2590676"/>
            <a:ext cx="622300" cy="596900"/>
          </a:xfrm>
          <a:prstGeom prst="rect">
            <a:avLst/>
          </a:prstGeom>
          <a:noFill/>
          <a:ln/>
        </p:spPr>
        <p:txBody>
          <a:bodyPr wrap="square" lIns="0" tIns="0" rIns="0" bIns="0" rtlCol="0" anchor="t">
            <a:normAutofit/>
          </a:bodyPr>
          <a:lstStyle/>
          <a:p>
            <a:pPr marL="0" indent="0" algn="ctr">
              <a:lnSpc>
                <a:spcPts val="4810"/>
              </a:lnSpc>
              <a:buNone/>
            </a:pPr>
            <a:r>
              <a:rPr lang="en-US" sz="2600" b="1" dirty="0">
                <a:solidFill>
                  <a:srgbClr val="FFF6E0"/>
                </a:solidFill>
                <a:latin typeface="Arial" pitchFamily="34" charset="0"/>
                <a:ea typeface="Arial" pitchFamily="34" charset="-122"/>
                <a:cs typeface="Arial" pitchFamily="34" charset="-120"/>
              </a:rPr>
              <a:t>১</a:t>
            </a:r>
            <a:endParaRPr lang="en-US" sz="2600" dirty="0"/>
          </a:p>
        </p:txBody>
      </p:sp>
      <p:sp>
        <p:nvSpPr>
          <p:cNvPr id="8" name="Text 5"/>
          <p:cNvSpPr/>
          <p:nvPr/>
        </p:nvSpPr>
        <p:spPr>
          <a:xfrm>
            <a:off x="1858433" y="2305645"/>
            <a:ext cx="9514248"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E4572E"/>
                </a:solidFill>
                <a:latin typeface="Courier New" pitchFamily="49" charset="0"/>
                <a:ea typeface="Courier New" pitchFamily="49" charset="-122"/>
                <a:cs typeface="Courier New" pitchFamily="49" charset="-120"/>
              </a:rPr>
              <a:t>Y = A·B′ + A′·B + A·B</a:t>
            </a:r>
            <a:endParaRPr lang="en-US" sz="2200" dirty="0"/>
          </a:p>
        </p:txBody>
      </p:sp>
      <p:sp>
        <p:nvSpPr>
          <p:cNvPr id="9" name="Text 6"/>
          <p:cNvSpPr/>
          <p:nvPr/>
        </p:nvSpPr>
        <p:spPr>
          <a:xfrm>
            <a:off x="1858433" y="2747566"/>
            <a:ext cx="9514248" cy="725091"/>
          </a:xfrm>
          <a:prstGeom prst="rect">
            <a:avLst/>
          </a:prstGeom>
          <a:noFill/>
          <a:ln/>
        </p:spPr>
        <p:txBody>
          <a:bodyPr wrap="square" lIns="0" tIns="0" rIns="0" bIns="0" rtlCol="0" anchor="t">
            <a:normAutofit/>
          </a:bodyPr>
          <a:lstStyle/>
          <a:p>
            <a:pPr marL="0" indent="0" algn="l">
              <a:lnSpc>
                <a:spcPts val="2755"/>
              </a:lnSpc>
              <a:buNone/>
            </a:pPr>
            <a:r>
              <a:rPr lang="en-US" sz="1900" b="1" dirty="0">
                <a:solidFill>
                  <a:srgbClr val="23262B"/>
                </a:solidFill>
                <a:latin typeface="Arial" pitchFamily="34" charset="0"/>
                <a:ea typeface="Arial" pitchFamily="34" charset="-122"/>
                <a:cs typeface="Arial" pitchFamily="34" charset="-120"/>
              </a:rPr>
              <a:t>সরাসরি সার্কিট আঁকো; তারপর সরল করে আবার আঁকো এবং গেইট সংখ্যা তুলনা করো।</a:t>
            </a:r>
            <a:endParaRPr lang="en-US" sz="1900" dirty="0"/>
          </a:p>
        </p:txBody>
      </p:sp>
      <p:sp>
        <p:nvSpPr>
          <p:cNvPr id="10" name="Shape 7"/>
          <p:cNvSpPr/>
          <p:nvPr/>
        </p:nvSpPr>
        <p:spPr>
          <a:xfrm>
            <a:off x="828675" y="3886473"/>
            <a:ext cx="10534650" cy="1225682"/>
          </a:xfrm>
          <a:prstGeom prst="roundRect">
            <a:avLst>
              <a:gd name="adj" fmla="val 11139"/>
            </a:avLst>
          </a:prstGeom>
          <a:solidFill>
            <a:srgbClr val="FFFFFF"/>
          </a:solidFill>
          <a:ln w="31750">
            <a:solidFill>
              <a:srgbClr val="23262B"/>
            </a:solidFill>
            <a:prstDash val="solid"/>
          </a:ln>
          <a:effectLst>
            <a:outerShdw dist="89803" dir="2700000" algn="bl" rotWithShape="0">
              <a:srgbClr val="FFC93C">
                <a:alpha val="100000"/>
              </a:srgbClr>
            </a:outerShdw>
          </a:effectLst>
        </p:spPr>
      </p:sp>
      <p:sp>
        <p:nvSpPr>
          <p:cNvPr id="11" name="Shape 8"/>
          <p:cNvSpPr/>
          <p:nvPr/>
        </p:nvSpPr>
        <p:spPr>
          <a:xfrm>
            <a:off x="1096433" y="4213560"/>
            <a:ext cx="571500" cy="571500"/>
          </a:xfrm>
          <a:prstGeom prst="roundRect">
            <a:avLst>
              <a:gd name="adj" fmla="val 20000"/>
            </a:avLst>
          </a:prstGeom>
          <a:solidFill>
            <a:srgbClr val="E4572E"/>
          </a:solidFill>
          <a:ln/>
        </p:spPr>
      </p:sp>
      <p:sp>
        <p:nvSpPr>
          <p:cNvPr id="12" name="Text 9"/>
          <p:cNvSpPr/>
          <p:nvPr/>
        </p:nvSpPr>
        <p:spPr>
          <a:xfrm>
            <a:off x="1071033" y="4213560"/>
            <a:ext cx="622300" cy="596900"/>
          </a:xfrm>
          <a:prstGeom prst="rect">
            <a:avLst/>
          </a:prstGeom>
          <a:noFill/>
          <a:ln/>
        </p:spPr>
        <p:txBody>
          <a:bodyPr wrap="square" lIns="0" tIns="0" rIns="0" bIns="0" rtlCol="0" anchor="t">
            <a:normAutofit/>
          </a:bodyPr>
          <a:lstStyle/>
          <a:p>
            <a:pPr marL="0" indent="0" algn="ctr">
              <a:lnSpc>
                <a:spcPts val="4810"/>
              </a:lnSpc>
              <a:buNone/>
            </a:pPr>
            <a:r>
              <a:rPr lang="en-US" sz="2600" b="1" dirty="0">
                <a:solidFill>
                  <a:srgbClr val="FFF6E0"/>
                </a:solidFill>
                <a:latin typeface="Arial" pitchFamily="34" charset="0"/>
                <a:ea typeface="Arial" pitchFamily="34" charset="-122"/>
                <a:cs typeface="Arial" pitchFamily="34" charset="-120"/>
              </a:rPr>
              <a:t>২</a:t>
            </a:r>
            <a:endParaRPr lang="en-US" sz="2600" dirty="0"/>
          </a:p>
        </p:txBody>
      </p:sp>
      <p:sp>
        <p:nvSpPr>
          <p:cNvPr id="13" name="Text 10"/>
          <p:cNvSpPr/>
          <p:nvPr/>
        </p:nvSpPr>
        <p:spPr>
          <a:xfrm>
            <a:off x="1858433" y="4103427"/>
            <a:ext cx="9514248"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E4572E"/>
                </a:solidFill>
                <a:latin typeface="Courier New" pitchFamily="49" charset="0"/>
                <a:ea typeface="Courier New" pitchFamily="49" charset="-122"/>
                <a:cs typeface="Courier New" pitchFamily="49" charset="-120"/>
              </a:rPr>
              <a:t>Y = (A + B′)·C</a:t>
            </a:r>
            <a:endParaRPr lang="en-US" sz="2200" dirty="0"/>
          </a:p>
        </p:txBody>
      </p:sp>
      <p:sp>
        <p:nvSpPr>
          <p:cNvPr id="14" name="Text 11"/>
          <p:cNvSpPr/>
          <p:nvPr/>
        </p:nvSpPr>
        <p:spPr>
          <a:xfrm>
            <a:off x="1858433" y="4545347"/>
            <a:ext cx="9514248" cy="375245"/>
          </a:xfrm>
          <a:prstGeom prst="rect">
            <a:avLst/>
          </a:prstGeom>
          <a:noFill/>
          <a:ln/>
        </p:spPr>
        <p:txBody>
          <a:bodyPr wrap="square" lIns="0" tIns="0" rIns="0" bIns="0" rtlCol="0" anchor="t">
            <a:normAutofit/>
          </a:bodyPr>
          <a:lstStyle/>
          <a:p>
            <a:pPr marL="0" indent="0" algn="l">
              <a:lnSpc>
                <a:spcPts val="2755"/>
              </a:lnSpc>
              <a:buNone/>
            </a:pPr>
            <a:r>
              <a:rPr lang="en-US" sz="1900" b="1" dirty="0">
                <a:solidFill>
                  <a:srgbClr val="23262B"/>
                </a:solidFill>
                <a:latin typeface="Arial" pitchFamily="34" charset="0"/>
                <a:ea typeface="Arial" pitchFamily="34" charset="-122"/>
                <a:cs typeface="Arial" pitchFamily="34" charset="-120"/>
              </a:rPr>
              <a:t>লজিক্যাল সার্কিট আঁকো ও প্রতিটি গেইটের আউটপুট চিহ্নিত করো।</a:t>
            </a:r>
            <a:endParaRPr lang="en-US" sz="1900" dirty="0"/>
          </a:p>
        </p:txBody>
      </p:sp>
      <p:sp>
        <p:nvSpPr>
          <p:cNvPr id="15" name="Shape 12"/>
          <p:cNvSpPr/>
          <p:nvPr/>
        </p:nvSpPr>
        <p:spPr>
          <a:xfrm>
            <a:off x="0" y="6756400"/>
            <a:ext cx="12192000" cy="101600"/>
          </a:xfrm>
          <a:prstGeom prst="rect">
            <a:avLst/>
          </a:prstGeom>
          <a:solidFill>
            <a:srgbClr val="E4572E"/>
          </a:solidFill>
          <a:ln/>
        </p:spPr>
      </p:sp>
      <p:sp>
        <p:nvSpPr>
          <p:cNvPr id="16" name="Text 13"/>
          <p:cNvSpPr/>
          <p:nvPr/>
        </p:nvSpPr>
        <p:spPr>
          <a:xfrm>
            <a:off x="812800" y="6245895"/>
            <a:ext cx="588645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6B6E73"/>
                </a:solidFill>
                <a:latin typeface="Arial" pitchFamily="34" charset="0"/>
                <a:ea typeface="Arial" pitchFamily="34" charset="-122"/>
                <a:cs typeface="Arial" pitchFamily="34" charset="-120"/>
              </a:rPr>
              <a:t>লজিক ফাংশন → লজিক্যাল সার্কিট</a:t>
            </a:r>
            <a:endParaRPr lang="en-US" sz="1300" dirty="0"/>
          </a:p>
        </p:txBody>
      </p:sp>
      <p:sp>
        <p:nvSpPr>
          <p:cNvPr id="17" name="Text 14"/>
          <p:cNvSpPr/>
          <p:nvPr/>
        </p:nvSpPr>
        <p:spPr>
          <a:xfrm>
            <a:off x="7454900" y="6245895"/>
            <a:ext cx="3924300" cy="256514"/>
          </a:xfrm>
          <a:prstGeom prst="rect">
            <a:avLst/>
          </a:prstGeom>
          <a:noFill/>
          <a:ln/>
        </p:spPr>
        <p:txBody>
          <a:bodyPr wrap="square" lIns="0" tIns="0" rIns="0" bIns="0" rtlCol="0" anchor="t">
            <a:normAutofit/>
          </a:bodyPr>
          <a:lstStyle/>
          <a:p>
            <a:pPr marL="0" indent="0" algn="r">
              <a:lnSpc>
                <a:spcPts val="1820"/>
              </a:lnSpc>
              <a:buNone/>
            </a:pPr>
            <a:r>
              <a:rPr lang="en-US" sz="1300" b="1" dirty="0">
                <a:solidFill>
                  <a:srgbClr val="6B6E73"/>
                </a:solidFill>
                <a:latin typeface="Arial" pitchFamily="34" charset="0"/>
                <a:ea typeface="Arial" pitchFamily="34" charset="-122"/>
                <a:cs typeface="Arial" pitchFamily="34" charset="-120"/>
              </a:rPr>
              <a:t>তথ্য ও যোগাযোগ প্রযুক্তি</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C93C"/>
        </a:solidFill>
        <a:effectLst/>
      </p:bgPr>
    </p:bg>
    <p:spTree>
      <p:nvGrpSpPr>
        <p:cNvPr id="1" name=""/>
        <p:cNvGrpSpPr/>
        <p:nvPr/>
      </p:nvGrpSpPr>
      <p:grpSpPr>
        <a:xfrm>
          <a:off x="0" y="0"/>
          <a:ext cx="0" cy="0"/>
          <a:chOff x="0" y="0"/>
          <a:chExt cx="0" cy="0"/>
        </a:xfrm>
      </p:grpSpPr>
      <p:sp>
        <p:nvSpPr>
          <p:cNvPr id="2" name="Shape 0"/>
          <p:cNvSpPr/>
          <p:nvPr/>
        </p:nvSpPr>
        <p:spPr>
          <a:xfrm>
            <a:off x="4546600" y="1873448"/>
            <a:ext cx="660400" cy="406400"/>
          </a:xfrm>
          <a:prstGeom prst="roundRect">
            <a:avLst>
              <a:gd name="adj" fmla="val 14063"/>
            </a:avLst>
          </a:prstGeom>
          <a:solidFill>
            <a:srgbClr val="E4572E"/>
          </a:solidFill>
          <a:ln w="38100">
            <a:solidFill>
              <a:srgbClr val="23262B"/>
            </a:solidFill>
            <a:prstDash val="solid"/>
          </a:ln>
        </p:spPr>
      </p:sp>
      <p:sp>
        <p:nvSpPr>
          <p:cNvPr id="3" name="Shape 1"/>
          <p:cNvSpPr/>
          <p:nvPr/>
        </p:nvSpPr>
        <p:spPr>
          <a:xfrm>
            <a:off x="5359400" y="1873448"/>
            <a:ext cx="660400" cy="406400"/>
          </a:xfrm>
          <a:prstGeom prst="roundRect">
            <a:avLst>
              <a:gd name="adj" fmla="val 14063"/>
            </a:avLst>
          </a:prstGeom>
          <a:solidFill>
            <a:srgbClr val="FFF6E0"/>
          </a:solidFill>
          <a:ln w="38100">
            <a:solidFill>
              <a:srgbClr val="23262B"/>
            </a:solidFill>
            <a:prstDash val="solid"/>
          </a:ln>
        </p:spPr>
      </p:sp>
      <p:sp>
        <p:nvSpPr>
          <p:cNvPr id="4" name="Shape 2"/>
          <p:cNvSpPr/>
          <p:nvPr/>
        </p:nvSpPr>
        <p:spPr>
          <a:xfrm>
            <a:off x="6172200" y="1873448"/>
            <a:ext cx="660400" cy="406400"/>
          </a:xfrm>
          <a:prstGeom prst="roundRect">
            <a:avLst>
              <a:gd name="adj" fmla="val 14063"/>
            </a:avLst>
          </a:prstGeom>
          <a:solidFill>
            <a:srgbClr val="2A9D8F"/>
          </a:solidFill>
          <a:ln w="38100">
            <a:solidFill>
              <a:srgbClr val="23262B"/>
            </a:solidFill>
            <a:prstDash val="solid"/>
          </a:ln>
        </p:spPr>
      </p:sp>
      <p:sp>
        <p:nvSpPr>
          <p:cNvPr id="5" name="Shape 3"/>
          <p:cNvSpPr/>
          <p:nvPr/>
        </p:nvSpPr>
        <p:spPr>
          <a:xfrm>
            <a:off x="6985000" y="1873448"/>
            <a:ext cx="660400" cy="406400"/>
          </a:xfrm>
          <a:prstGeom prst="roundRect">
            <a:avLst>
              <a:gd name="adj" fmla="val 14063"/>
            </a:avLst>
          </a:prstGeom>
          <a:solidFill>
            <a:srgbClr val="E4572E"/>
          </a:solidFill>
          <a:ln w="38100">
            <a:solidFill>
              <a:srgbClr val="23262B"/>
            </a:solidFill>
            <a:prstDash val="solid"/>
          </a:ln>
        </p:spPr>
      </p:sp>
      <p:sp>
        <p:nvSpPr>
          <p:cNvPr id="6" name="Text 4"/>
          <p:cNvSpPr>
            <a:spLocks noGrp="1"/>
          </p:cNvSpPr>
          <p:nvPr>
            <p:ph type="title"/>
          </p:nvPr>
        </p:nvSpPr>
        <p:spPr>
          <a:xfrm>
            <a:off x="2825439" y="2489398"/>
            <a:ext cx="6541056" cy="1771650"/>
          </a:xfrm>
          <a:prstGeom prst="rect">
            <a:avLst/>
          </a:prstGeom>
          <a:noFill/>
          <a:ln/>
        </p:spPr>
        <p:txBody>
          <a:bodyPr wrap="square" lIns="0" tIns="0" rIns="0" bIns="0" rtlCol="0" anchor="t">
            <a:normAutofit/>
          </a:bodyPr>
          <a:lstStyle/>
          <a:p>
            <a:pPr marL="0" indent="0" algn="ctr">
              <a:lnSpc>
                <a:spcPts val="13750"/>
              </a:lnSpc>
              <a:buNone/>
            </a:pPr>
            <a:r>
              <a:rPr lang="en-US" sz="12500" b="1" i="0" dirty="0">
                <a:solidFill>
                  <a:srgbClr val="23262B"/>
                </a:solidFill>
                <a:latin typeface="Arial" pitchFamily="34" charset="0"/>
                <a:ea typeface="Arial" pitchFamily="34" charset="-122"/>
                <a:cs typeface="Arial" pitchFamily="34" charset="-120"/>
              </a:rPr>
              <a:t>ধন্যবাদ</a:t>
            </a:r>
            <a:endParaRPr lang="en-US" sz="12500" dirty="0"/>
          </a:p>
        </p:txBody>
      </p:sp>
      <p:sp>
        <p:nvSpPr>
          <p:cNvPr id="7" name="Text 5"/>
          <p:cNvSpPr/>
          <p:nvPr/>
        </p:nvSpPr>
        <p:spPr>
          <a:xfrm>
            <a:off x="3256690" y="4442023"/>
            <a:ext cx="5678554" cy="545637"/>
          </a:xfrm>
          <a:prstGeom prst="roundRect">
            <a:avLst>
              <a:gd name="adj" fmla="val 15711"/>
            </a:avLst>
          </a:prstGeom>
          <a:solidFill>
            <a:srgbClr val="FFF6E0"/>
          </a:solidFill>
          <a:ln w="31750">
            <a:solidFill>
              <a:srgbClr val="23262B"/>
            </a:solidFill>
            <a:prstDash val="solid"/>
          </a:ln>
        </p:spPr>
        <p:txBody>
          <a:bodyPr wrap="none" lIns="0" tIns="0" rIns="0" bIns="0" rtlCol="0" anchor="ctr">
            <a:normAutofit/>
          </a:bodyPr>
          <a:lstStyle/>
          <a:p>
            <a:pPr marL="0" indent="0" algn="ctr">
              <a:lnSpc>
                <a:spcPts val="3080"/>
              </a:lnSpc>
              <a:buNone/>
            </a:pPr>
            <a:r>
              <a:rPr lang="en-US" sz="2200" b="1" dirty="0">
                <a:solidFill>
                  <a:srgbClr val="23262B"/>
                </a:solidFill>
                <a:latin typeface="Arial" pitchFamily="34" charset="0"/>
                <a:ea typeface="Arial" pitchFamily="34" charset="-122"/>
                <a:cs typeface="Arial" pitchFamily="34" charset="-120"/>
              </a:rPr>
              <a:t>নকশা মেনে গড়ো — ভালো থেকো সবাই</a:t>
            </a:r>
            <a:endParaRPr lang="en-US" sz="2200" dirty="0"/>
          </a:p>
        </p:txBody>
      </p:sp>
    </p:spTree>
  </p:cSld>
  <p:clrMapOvr>
    <a:masterClrMapping/>
  </p:clrMapOvr>
</p:sld>
</file>

<file path=ppt/theme/theme1.xml><?xml version="1.0" encoding="utf-8"?>
<a:theme xmlns:a="http://schemas.openxmlformats.org/drawingml/2006/main" name="লজিক ফাংশন হতে লজিক্যাল সার্কিটে রূপান্তর">
  <a:themeElements>
    <a:clrScheme name="লজিক ফাংশন হতে লজিক্যাল সার্কিটে রূপান্তর">
      <a:dk1>
        <a:srgbClr val="23262B"/>
      </a:dk1>
      <a:lt1>
        <a:srgbClr val="FFF6E0"/>
      </a:lt1>
      <a:dk2>
        <a:srgbClr val="5A5A58"/>
      </a:dk2>
      <a:lt2>
        <a:srgbClr val="E9E1CE"/>
      </a:lt2>
      <a:accent1>
        <a:srgbClr val="E4572E"/>
      </a:accent1>
      <a:accent2>
        <a:srgbClr val="FFC93C"/>
      </a:accent2>
      <a:accent3>
        <a:srgbClr val="FFB4A2"/>
      </a:accent3>
      <a:accent4>
        <a:srgbClr val="FFE08A"/>
      </a:accent4>
      <a:accent5>
        <a:srgbClr val="4A3A0A"/>
      </a:accent5>
      <a:accent6>
        <a:srgbClr val="9FD8CF"/>
      </a:accent6>
      <a:hlink>
        <a:srgbClr val="0563C1"/>
      </a:hlink>
      <a:folHlink>
        <a:srgbClr val="954F72"/>
      </a:folHlink>
    </a:clrScheme>
    <a:fontScheme name="লজিক ফাংশন হতে লজিক্যাল সার্কিটে রূপান্তর">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1930</Words>
  <Application>Microsoft Office PowerPoint</Application>
  <PresentationFormat>Widescreen</PresentationFormat>
  <Paragraphs>265</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Courier New</vt:lpstr>
      <vt:lpstr>লজিক ফাংশন হতে লজিক্যাল সার্কিটে রূপান্তর</vt:lpstr>
      <vt:lpstr>PowerPoint Presentation</vt:lpstr>
      <vt:lpstr>শিক্ষক পরিচিতি</vt:lpstr>
      <vt:lpstr>ছবিটি দেখে কী বোঝা যাচ্ছে?</vt:lpstr>
      <vt:lpstr>লজিক ফাংশন হতে লজিক্যাল সার্কিটে রূপান্তর</vt:lpstr>
      <vt:lpstr>শিখনফল</vt:lpstr>
      <vt:lpstr>কোন অপারেশনে কোন গেইট?</vt:lpstr>
      <vt:lpstr>রূপান্তরের পাঁচ ধাপ</vt:lpstr>
      <vt:lpstr>উদাহরণ ১</vt:lpstr>
      <vt:lpstr>একক কাজ</vt:lpstr>
      <vt:lpstr>উদাহরণ ২</vt:lpstr>
      <vt:lpstr>উদাহরণ ৩ · বন্ধনী</vt:lpstr>
      <vt:lpstr>উদাহরণ ৪ · NAND</vt:lpstr>
      <vt:lpstr>আগে সরল করো, পরে আঁকো</vt:lpstr>
      <vt:lpstr>সাধারণ ভুল ও সতর্কতা</vt:lpstr>
      <vt:lpstr>জোড়ায় কাজ</vt:lpstr>
      <vt:lpstr>দলীয় কাজ</vt:lpstr>
      <vt:lpstr>মূল্যায়ন</vt:lpstr>
      <vt:lpstr>বাড়ির কাজ</vt:lpstr>
      <vt:lpstr>ধন্যবাদ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লজিক ফাংশন হতে লজিক্যাল সার্কিটে রূপান্তর</dc:title>
  <dc:subject/>
  <dc:creator>asus</dc:creator>
  <cp:lastModifiedBy>Taslima Jahan</cp:lastModifiedBy>
  <cp:revision>2</cp:revision>
  <dcterms:created xsi:type="dcterms:W3CDTF">2026-10-27T07:43:17Z</dcterms:created>
  <dcterms:modified xsi:type="dcterms:W3CDTF">2026-10-27T15:26:13Z</dcterms:modified>
</cp:coreProperties>
</file>