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63" d="100"/>
          <a:sy n="63" d="100"/>
        </p:scale>
        <p:origin x="7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33108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শুভেচ্ছা জানিয়ে ক্লাস শুরু করুন। বলুন: আজ আমরা সবাই গোয়েন্দা! একটি সার্কিট দেওয়া থাকবে, আর আমাদের সূত্র (ফাংশন) খুঁজে বের করতে হবে।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মানসিক প্রস্তুতি: জিজ্ঞেস করুন — একজন গোয়েন্দা কীভাবে জানবে বাক্সটি কোথা থেকে এসেছে? (পায়ের ছাপ ধরে উল্টো পথে দরজা পর্যন্ত গিয়ে)। আগের ক্লাসে আমরা ফাংশন থেকে সার্কিট বানিয়েছি; আজ উল্টো পথে — সার্কিট দেখে, প্রতিটি গেইটের “ছাপ” ধরে ধরে ফাংশন খুঁজে বের করব।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পাঠ ঘোষণা: শিক্ষার্থীদের খাতায় শিরোনাম “লজিক্যাল সার্কিট হতে লজিক্যাল ফাংশনে রূপান্তর” লিখতে বলুন।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শিখনফলগুলো পড়ে শোনান। ১ জ্ঞান, ২ অনুধাবন, ৩ প্রয়োগ ও ৪ উচ্চতর চিন্তন স্তরের।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আগের ক্লাসে ফাংশন দেখে গেইট বসিয়ে সার্কিট তৈরি করেছি। আজ উল্টো: সার্কিট দেওয়া থাকবে, প্রতিটি গেইটের ইনপুট দেখে তার আউটপুট রাশি লিখতে লিখতে শেষ গেইট পর্যন্ত গেলে পুরো ফাংশন পাওয়া যাবে।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সার্কিট পড়তে হলে প্রতিটি গেইট দেখে তার আউটপুট লিখতে পারতে হবে। X ও Y এখানে যেকোনো ইনপুট — হতে পারে সরাসরি চলক (A, B) বা আগের কোনো গেইটের আউটপুট রাশি (যেমন A·B)। শিক্ষার্থীদের তালিকাটি খাতায় তুলে রাখতে বলুন।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সার্কিট থেকে ফাংশন নির্ণয়ের ধাপ: ১) সব ইনপুট চলক চিহ্নিত করা; ২) যেসব গেইট সরাসরি ইনপুট পায় সেগুলোর আউটপুট রাশি লেখা; ৩) সেই আউটপুটগুলো যে গেইটে যায় তার আউটপুট লেখা — এভাবে বাম থেকে ডানে এগোনো; ৪) শেষ গেইটের রাশিই আউটপুট Y। দরকার হলে বুলিয়ান উপপাদ্যে সরল করা এবং সত্যক সারণিতে যাচাই।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প্রথম গেইট (AND) এ A ও B ঢুকেছে, তাই এর আউটপুট A·B — তারের উপর লিখে রাখি। দ্বিতীয় গেইট (OR) এ A·B ও C ঢুকেছে, তাই আউটপুট A·B + C। এটিই শেষ গেইট, সুতরাং Y = A·B + C। আগে শিক্ষার্থীদের নিজে চেষ্টা করতে দিন, তারপর সমাধান দেখান।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নমুনা উত্তর: ১) NOR এর আউটপুট = (A + B′)′ = A′ · (B′)′ = A′ · B (ডি মরগ্যান)। ২) প্রতিটি গেইটের আউটপুট তার ইনপুটের উপর নির্ভর করে; ইনপুট বাম দিকে থাকে, তাই আগের গেইটের রাশি না জেনে পরের গেইটের রাশি লেখা যায় না।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ইনপুটটি কালো বিন্দুতে দুই ভাগ হয়ে দুটি AND গেইটেই গেছে। গেইট ①: A·B; গেইট ②: A·C; গেইট ③ (OR): A·B + A·C। বণ্টন উপপাদ্যে সরল করলে Y = A·(B + C) — যা মাত্র ২টি গেইটে (একটি OR, একটি AND) তৈরি করা যায়, আগের ৩টির বদলে। সার্কিট থেকে ফাংশন বের করার পর সরল করার সুবিধা এখানেই।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গেইট ① NAND, ইনপুট A ও B → (A·B)′। গেইট ② NOT, ইনপুট C → C′। গেইট ③ AND, ইনপুট (A·B)′ ও C′ → Y = (A·B)′·C′। ডি মরগ্যানের সূত্রে লেখা যায় Y = (A′ + B′)·C′; আবার Y = (A·B + C)′ হিসেবেও লেখা যায় — অর্থাৎ এটি A·B + C এর পূরক। পরের স্লাইডে সত্যক সারণি।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তিন চলকের জন্য 2³ = ৮টি সারি। (AB)′ শুধু A = B = 1 হলে ০; C′ শুধু C = 0 হলে ১। Y = (AB)′·C′ — দুটোই ১ হলে Y = 1: সারি 000, 010 ও 100। এই সারণি দিয়ে সার্কিটের কাজ সম্পূর্ণ বোঝা যায়।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উত্তর: ক) NOR আউটপুট (A + B)′; AND আউটপুট Y = (A + B)′·C = A′·B′·C (ডি মরগ্যান)। খ) XOR আউটপুট A′B + AB′; AND এর পর Y = (A′B + AB′)·C = A′BC + AB′C।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দল ক: OR → A + B; AND → B·C; NAND → Y = ((A + B)·B·C)′। সরল: (A + B)·B = B (শোষণ), তাই (A + B)·B·C = B·C; Y = (B·C)′ = B′ + C′। দল খ: Y = A + A′·B = A + B; সারণি 0,1,1,1; সরল করলে মাত্র ১টি OR গেইট (আগে ৩টি)। দল গ: শিক্ষক প্রতিটি দলের উত্তর যাচাই করবেন। প্রতিটি দল উপস্থাপন করবে।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উত্তর: ১) (A·B)′। ২) (A + B)′। ৩) A′ + B′ = (A·B)′ — NAND গেইটের সমান। ৪) ইনপুটের দিক থেকে, অর্থাৎ বাম থেকে ডানে। ৫) Y = A′ + B।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নমুনা উত্তর: ১) Y = A·B + A′·B′; সারণি 1,0,0,1 — এটি XNOR গেইটের সমতুল্য। ২) শিক্ষার্থীর নিজস্ব সার্কিট; শিক্ষক পরের ক্লাসে যাচাই করবেন।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সবাইকে ধন্যবাদ জানিয়ে ক্লাস শেষ করুন এবং বাড়ির কাজ মনে করিয়ে দিন। পরের ক্লাস: অ্যাডার।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3E9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76768" y="711200"/>
            <a:ext cx="3087688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2E21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976768" y="1544307"/>
            <a:ext cx="9402432" cy="4500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2E211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E9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76768" y="711200"/>
            <a:ext cx="3087688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15000"/>
              </a:lnSpc>
              <a:buNone/>
              <a:defRPr lang="en-US" sz="3200" dirty="0">
                <a:solidFill>
                  <a:srgbClr val="2E2118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marL="0" indent="0" algn="l">
              <a:lnSpc>
                <a:spcPct val="115000"/>
              </a:lnSpc>
              <a:buNone/>
            </a:pP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01"/>
          </p:nvPr>
        </p:nvSpPr>
        <p:spPr>
          <a:xfrm>
            <a:off x="1976768" y="1544307"/>
            <a:ext cx="9402432" cy="45008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marL="0" indent="0" algn="l">
              <a:lnSpc>
                <a:spcPct val="140000"/>
              </a:lnSpc>
              <a:buNone/>
              <a:defRPr lang="en-US" sz="1600" dirty="0">
                <a:solidFill>
                  <a:srgbClr val="2E2118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defRPr>
            </a:lvl1pPr>
          </a:lstStyle>
          <a:p>
            <a:pPr marL="0" indent="0" algn="l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2E21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66800" y="1143000"/>
            <a:ext cx="1905000" cy="508000"/>
          </a:xfrm>
          <a:custGeom>
            <a:avLst/>
            <a:gdLst/>
            <a:ahLst/>
            <a:cxnLst/>
            <a:rect l="l" t="t" r="r" b="b"/>
            <a:pathLst>
              <a:path w="1905000" h="508000">
                <a:moveTo>
                  <a:pt x="114300" y="0"/>
                </a:moveTo>
                <a:lnTo>
                  <a:pt x="1790700" y="0"/>
                </a:lnTo>
                <a:arcTo wR="114300" hR="114300" stAng="16200000" swAng="5400000"/>
                <a:lnTo>
                  <a:pt x="1905000" y="508000"/>
                </a:lnTo>
                <a:lnTo>
                  <a:pt x="0" y="508000"/>
                </a:lnTo>
                <a:lnTo>
                  <a:pt x="0" y="114300"/>
                </a:lnTo>
                <a:arcTo wR="114300" hR="114300" stAng="10800000" swAng="5400000"/>
                <a:close/>
              </a:path>
            </a:pathLst>
          </a:custGeom>
          <a:solidFill>
            <a:srgbClr val="D9C48F"/>
          </a:solidFill>
          <a:ln/>
        </p:spPr>
      </p:sp>
      <p:sp>
        <p:nvSpPr>
          <p:cNvPr id="3" name="Shape 1"/>
          <p:cNvSpPr/>
          <p:nvPr/>
        </p:nvSpPr>
        <p:spPr>
          <a:xfrm>
            <a:off x="812800" y="1587500"/>
            <a:ext cx="5207000" cy="4064000"/>
          </a:xfrm>
          <a:custGeom>
            <a:avLst/>
            <a:gdLst/>
            <a:ahLst/>
            <a:cxnLst/>
            <a:rect l="l" t="t" r="r" b="b"/>
            <a:pathLst>
              <a:path w="5207000" h="4064000">
                <a:moveTo>
                  <a:pt x="0" y="0"/>
                </a:moveTo>
                <a:lnTo>
                  <a:pt x="5067300" y="0"/>
                </a:lnTo>
                <a:arcTo wR="139700" hR="139700" stAng="16200000" swAng="5400000"/>
                <a:lnTo>
                  <a:pt x="5207000" y="3924300"/>
                </a:lnTo>
                <a:arcTo wR="139700" hR="139700" stAng="0" swAng="5400000"/>
                <a:lnTo>
                  <a:pt x="139700" y="4064000"/>
                </a:lnTo>
                <a:arcTo wR="139700" hR="139700" stAng="5400000" swAng="5400000"/>
                <a:lnTo>
                  <a:pt x="0" y="0"/>
                </a:lnTo>
                <a:close/>
              </a:path>
            </a:pathLst>
          </a:custGeom>
          <a:solidFill>
            <a:srgbClr val="E9D8A6"/>
          </a:solidFill>
          <a:ln/>
          <a:effectLst>
            <a:outerShdw blurRad="381000" dist="190500" dir="5400000" algn="bl" rotWithShape="0">
              <a:srgbClr val="000000">
                <a:alpha val="45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1257300" y="1968500"/>
            <a:ext cx="4447540" cy="32689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73"/>
              </a:lnSpc>
              <a:buNone/>
            </a:pPr>
            <a:r>
              <a:rPr lang="en-US" sz="1695" b="1" kern="0" spc="200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CASE FILE · ICT</a:t>
            </a:r>
            <a:endParaRPr lang="en-US" sz="1695" dirty="0"/>
          </a:p>
        </p:txBody>
      </p:sp>
      <p:sp>
        <p:nvSpPr>
          <p:cNvPr id="5" name="Text 3"/>
          <p:cNvSpPr/>
          <p:nvPr/>
        </p:nvSpPr>
        <p:spPr>
          <a:xfrm>
            <a:off x="1257300" y="2371593"/>
            <a:ext cx="4447540" cy="160641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6220"/>
              </a:lnSpc>
              <a:buNone/>
            </a:pPr>
            <a:r>
              <a:rPr lang="en-US" sz="4785" b="1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আজকের ক্লাসে</a:t>
            </a:r>
            <a:endParaRPr lang="en-US" sz="4785" dirty="0"/>
          </a:p>
        </p:txBody>
      </p:sp>
      <p:sp>
        <p:nvSpPr>
          <p:cNvPr id="6" name="Text 4"/>
          <p:cNvSpPr/>
          <p:nvPr/>
        </p:nvSpPr>
        <p:spPr>
          <a:xfrm>
            <a:off x="1257300" y="4054211"/>
            <a:ext cx="4447540" cy="12416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9600"/>
              </a:lnSpc>
              <a:buNone/>
            </a:pPr>
            <a:r>
              <a:rPr lang="en-US" sz="8000" b="1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স্বাগতম</a:t>
            </a:r>
            <a:endParaRPr lang="en-US" sz="8000" dirty="0"/>
          </a:p>
        </p:txBody>
      </p:sp>
      <p:sp>
        <p:nvSpPr>
          <p:cNvPr id="7" name="Text 5"/>
          <p:cNvSpPr/>
          <p:nvPr/>
        </p:nvSpPr>
        <p:spPr>
          <a:xfrm rot="20880000">
            <a:off x="3816350" y="1732260"/>
            <a:ext cx="2057400" cy="533400"/>
          </a:xfrm>
          <a:prstGeom prst="roundRect">
            <a:avLst>
              <a:gd name="adj" fmla="val 10714"/>
            </a:avLst>
          </a:prstGeom>
          <a:noFill/>
          <a:ln w="38100">
            <a:solidFill>
              <a:srgbClr val="B03A2E">
                <a:alpha val="85000"/>
              </a:srgbClr>
            </a:solidFill>
            <a:prstDash val="solid"/>
          </a:ln>
        </p:spPr>
        <p:txBody>
          <a:bodyPr wrap="square" lIns="24346" tIns="53111" rIns="24346" bIns="27711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B03A2E">
                    <a:alpha val="85000"/>
                  </a:srgbClr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সমাধান করো</a:t>
            </a:r>
            <a:endParaRPr lang="en-US" sz="2200" dirty="0"/>
          </a:p>
        </p:txBody>
      </p:sp>
      <p:pic>
        <p:nvPicPr>
          <p:cNvPr id="8" name="Image 0" descr="একটি বড় আতশ কাচ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7429500" y="1695450"/>
            <a:ext cx="2921000" cy="29210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6131567" y="4806950"/>
            <a:ext cx="551680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E9D8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সার্কিট দেখে সূত্র খুঁজে বের করার রহস্য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3E9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91170"/>
            <a:ext cx="1208947" cy="368300"/>
          </a:xfrm>
          <a:custGeom>
            <a:avLst/>
            <a:gdLst/>
            <a:ahLst/>
            <a:cxnLst/>
            <a:rect l="l" t="t" r="r" b="b"/>
            <a:pathLst>
              <a:path w="1208947" h="368300">
                <a:moveTo>
                  <a:pt x="63500" y="0"/>
                </a:moveTo>
                <a:lnTo>
                  <a:pt x="1145447" y="0"/>
                </a:lnTo>
                <a:arcTo wR="63500" hR="63500" stAng="16200000" swAng="5400000"/>
                <a:lnTo>
                  <a:pt x="1208947" y="368300"/>
                </a:lnTo>
                <a:lnTo>
                  <a:pt x="0" y="368300"/>
                </a:lnTo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2E2118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3E9D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ফাইল ০১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2161448" y="711200"/>
            <a:ext cx="5131594" cy="55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60"/>
              </a:lnSpc>
              <a:buNone/>
            </a:pPr>
            <a:r>
              <a:rPr lang="en-US" sz="3200" b="1" i="0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শিক্ষক ও পাঠ পরিচিতি</a:t>
            </a:r>
            <a:endParaRPr lang="en-US" sz="3200" dirty="0"/>
          </a:p>
        </p:txBody>
      </p:sp>
      <p:pic>
        <p:nvPicPr>
          <p:cNvPr id="5" name="Image 0" descr="শিক্ষকের ছবি: মোছাঃ তাছলিমা জাহান লাকী"/>
          <p:cNvPicPr>
            <a:picLocks noChangeAspect="1"/>
          </p:cNvPicPr>
          <p:nvPr/>
        </p:nvPicPr>
        <p:blipFill>
          <a:blip r:embed="rId3"/>
          <a:srcRect l="1222" r="1222"/>
          <a:stretch/>
        </p:blipFill>
        <p:spPr>
          <a:xfrm rot="21480000">
            <a:off x="1193800" y="2124671"/>
            <a:ext cx="2413000" cy="2921000"/>
          </a:xfrm>
          <a:prstGeom prst="rect">
            <a:avLst/>
          </a:prstGeom>
          <a:effectLst>
            <a:outerShdw blurRad="152400" dist="63500" dir="5400000" algn="bl" rotWithShape="0">
              <a:srgbClr val="2E2118">
                <a:alpha val="30000"/>
              </a:srgbClr>
            </a:outerShdw>
          </a:effectLst>
        </p:spPr>
      </p:pic>
      <p:sp>
        <p:nvSpPr>
          <p:cNvPr id="6" name="Shape 3"/>
          <p:cNvSpPr/>
          <p:nvPr/>
        </p:nvSpPr>
        <p:spPr>
          <a:xfrm rot="21480000">
            <a:off x="1162050" y="2092921"/>
            <a:ext cx="2476500" cy="2984500"/>
          </a:xfrm>
          <a:prstGeom prst="rect">
            <a:avLst/>
          </a:prstGeom>
          <a:noFill/>
          <a:ln w="63500">
            <a:solidFill>
              <a:srgbClr val="FBF5E6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2232025" y="2083395"/>
            <a:ext cx="247650" cy="654050"/>
          </a:xfrm>
          <a:prstGeom prst="roundRect">
            <a:avLst>
              <a:gd name="adj" fmla="val 50000"/>
            </a:avLst>
          </a:prstGeom>
          <a:noFill/>
          <a:ln w="44450">
            <a:solidFill>
              <a:srgbClr val="8A8F93"/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3924300" y="2923316"/>
            <a:ext cx="7137400" cy="0"/>
          </a:xfrm>
          <a:prstGeom prst="line">
            <a:avLst/>
          </a:prstGeom>
          <a:noFill/>
          <a:ln w="12700">
            <a:solidFill>
              <a:srgbClr val="A8936A"/>
            </a:solidFill>
            <a:prstDash val="dash"/>
          </a:ln>
        </p:spPr>
      </p:sp>
      <p:sp>
        <p:nvSpPr>
          <p:cNvPr id="9" name="Text 6"/>
          <p:cNvSpPr/>
          <p:nvPr/>
        </p:nvSpPr>
        <p:spPr>
          <a:xfrm>
            <a:off x="3924300" y="2566922"/>
            <a:ext cx="119380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7A634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নাম: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194300" y="2448389"/>
            <a:ext cx="6043422" cy="40507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90"/>
              </a:lnSpc>
              <a:buNone/>
            </a:pPr>
            <a:r>
              <a:rPr lang="en-US" sz="2300" b="1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মোছাঃ তাছলিমা জাহান লাকী</a:t>
            </a:r>
            <a:endParaRPr lang="en-US" sz="2300" dirty="0"/>
          </a:p>
        </p:txBody>
      </p:sp>
      <p:sp>
        <p:nvSpPr>
          <p:cNvPr id="11" name="Shape 8"/>
          <p:cNvSpPr/>
          <p:nvPr/>
        </p:nvSpPr>
        <p:spPr>
          <a:xfrm>
            <a:off x="3924300" y="3477022"/>
            <a:ext cx="7137400" cy="0"/>
          </a:xfrm>
          <a:prstGeom prst="line">
            <a:avLst/>
          </a:prstGeom>
          <a:noFill/>
          <a:ln w="12700">
            <a:solidFill>
              <a:srgbClr val="A8936A"/>
            </a:solidFill>
            <a:prstDash val="dash"/>
          </a:ln>
        </p:spPr>
      </p:sp>
      <p:sp>
        <p:nvSpPr>
          <p:cNvPr id="12" name="Text 9"/>
          <p:cNvSpPr/>
          <p:nvPr/>
        </p:nvSpPr>
        <p:spPr>
          <a:xfrm>
            <a:off x="3924300" y="3124398"/>
            <a:ext cx="119380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7A634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বিষয়:</a:t>
            </a: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5194300" y="3043965"/>
            <a:ext cx="6043422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</a:t>
            </a:r>
            <a:endParaRPr lang="en-US" sz="1900" dirty="0"/>
          </a:p>
        </p:txBody>
      </p:sp>
      <p:sp>
        <p:nvSpPr>
          <p:cNvPr id="14" name="Shape 11"/>
          <p:cNvSpPr/>
          <p:nvPr/>
        </p:nvSpPr>
        <p:spPr>
          <a:xfrm>
            <a:off x="3924300" y="4310063"/>
            <a:ext cx="7137400" cy="0"/>
          </a:xfrm>
          <a:prstGeom prst="line">
            <a:avLst/>
          </a:prstGeom>
          <a:noFill/>
          <a:ln w="12700">
            <a:solidFill>
              <a:srgbClr val="A8936A"/>
            </a:solidFill>
            <a:prstDash val="dash"/>
          </a:ln>
        </p:spPr>
      </p:sp>
      <p:sp>
        <p:nvSpPr>
          <p:cNvPr id="17" name="Text 14"/>
          <p:cNvSpPr/>
          <p:nvPr/>
        </p:nvSpPr>
        <p:spPr>
          <a:xfrm>
            <a:off x="4000500" y="3680749"/>
            <a:ext cx="1193800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7A634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পাঠ: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5037853" y="3697619"/>
            <a:ext cx="6043422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একাদশ–দ্বাদশ · অধ্যায় ৩ · ৫০ মিনিট</a:t>
            </a:r>
            <a:endParaRPr lang="en-US" sz="1600" dirty="0"/>
          </a:p>
        </p:txBody>
      </p:sp>
      <p:sp>
        <p:nvSpPr>
          <p:cNvPr id="20" name="Text 17"/>
          <p:cNvSpPr/>
          <p:nvPr/>
        </p:nvSpPr>
        <p:spPr>
          <a:xfrm>
            <a:off x="6800850" y="6245887"/>
            <a:ext cx="45783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সংখ্যা পদ্ধতি ও ডিজিটাল ডিভাইস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9D8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>
            <a:spLocks noGrp="1"/>
          </p:cNvSpPr>
          <p:nvPr>
            <p:ph type="title"/>
          </p:nvPr>
        </p:nvSpPr>
        <p:spPr>
          <a:xfrm>
            <a:off x="1960959" y="609600"/>
            <a:ext cx="827008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5200"/>
              </a:lnSpc>
              <a:buNone/>
            </a:pPr>
            <a:r>
              <a:rPr lang="en-US" sz="4000" b="1" i="0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ছবিটি দেখে কী বোঝা যাচ্ছে?</a:t>
            </a:r>
            <a:endParaRPr lang="en-US" sz="4000" dirty="0"/>
          </a:p>
        </p:txBody>
      </p:sp>
      <p:pic>
        <p:nvPicPr>
          <p:cNvPr id="3" name="Image 0" descr="একটি বাক্স থেকে পায়ের ছাপের পথ পেছনের দিকে একটি দরজা পর্যন্ত গেছে, আতশ কাচ দিয়ে পায়ের ছাপ পরীক্ষা করা হচ্ছে"/>
          <p:cNvPicPr>
            <a:picLocks noChangeAspect="1"/>
          </p:cNvPicPr>
          <p:nvPr/>
        </p:nvPicPr>
        <p:blipFill>
          <a:blip r:embed="rId3"/>
          <a:srcRect t="-12" b="-12"/>
          <a:stretch/>
        </p:blipFill>
        <p:spPr>
          <a:xfrm>
            <a:off x="1016000" y="1524000"/>
            <a:ext cx="10160000" cy="4064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2E21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rot="21360000">
            <a:off x="4848192" y="1786897"/>
            <a:ext cx="2495550" cy="508000"/>
          </a:xfrm>
          <a:prstGeom prst="roundRect">
            <a:avLst>
              <a:gd name="adj" fmla="val 11250"/>
            </a:avLst>
          </a:prstGeom>
          <a:noFill/>
          <a:ln w="38100">
            <a:solidFill>
              <a:srgbClr val="E37D6F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E37D6F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আজকের পাঠ</a:t>
            </a:r>
            <a:endParaRPr lang="en-US" sz="22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325795" y="2528557"/>
            <a:ext cx="9540410" cy="201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7830"/>
              </a:lnSpc>
              <a:buNone/>
            </a:pPr>
            <a:r>
              <a:rPr lang="en-US" sz="5800" b="1" i="0" u="sng" dirty="0">
                <a:solidFill>
                  <a:srgbClr val="E9D8A6"/>
                </a:solidFill>
                <a:uFill>
                  <a:solidFill>
                    <a:srgbClr val="B03A2E"/>
                  </a:solidFill>
                </a:uFill>
                <a:latin typeface="Georgia" pitchFamily="18" charset="0"/>
                <a:ea typeface="Georgia" pitchFamily="18" charset="-122"/>
                <a:cs typeface="Georgia" pitchFamily="18" charset="-120"/>
              </a:rPr>
              <a:t>লজিক্যাল সার্কিট হতে</a:t>
            </a:r>
            <a:endParaRPr lang="en-US" sz="5800" dirty="0"/>
          </a:p>
          <a:p>
            <a:pPr marL="0" indent="0" algn="ctr">
              <a:lnSpc>
                <a:spcPts val="7830"/>
              </a:lnSpc>
              <a:buNone/>
            </a:pPr>
            <a:r>
              <a:rPr lang="en-US" sz="5800" b="1" i="0" u="sng" dirty="0">
                <a:solidFill>
                  <a:srgbClr val="E9D8A6"/>
                </a:solidFill>
                <a:uFill>
                  <a:solidFill>
                    <a:srgbClr val="B03A2E"/>
                  </a:solidFill>
                </a:uFill>
                <a:latin typeface="Georgia" pitchFamily="18" charset="0"/>
                <a:ea typeface="Georgia" pitchFamily="18" charset="-122"/>
                <a:cs typeface="Georgia" pitchFamily="18" charset="-120"/>
              </a:rPr>
              <a:t>লজিক্যাল ফাংশনে রূপান্তর</a:t>
            </a:r>
            <a:endParaRPr lang="en-US" sz="5800" dirty="0"/>
          </a:p>
        </p:txBody>
      </p:sp>
      <p:sp>
        <p:nvSpPr>
          <p:cNvPr id="4" name="Text 2"/>
          <p:cNvSpPr/>
          <p:nvPr/>
        </p:nvSpPr>
        <p:spPr>
          <a:xfrm>
            <a:off x="3228499" y="4733198"/>
            <a:ext cx="573500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C9B98F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সার্কিট → গেইটের আউটপুট → ফাংশন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3E9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91170"/>
            <a:ext cx="1237059" cy="368300"/>
          </a:xfrm>
          <a:custGeom>
            <a:avLst/>
            <a:gdLst/>
            <a:ahLst/>
            <a:cxnLst/>
            <a:rect l="l" t="t" r="r" b="b"/>
            <a:pathLst>
              <a:path w="1237059" h="368300">
                <a:moveTo>
                  <a:pt x="63500" y="0"/>
                </a:moveTo>
                <a:lnTo>
                  <a:pt x="1173559" y="0"/>
                </a:lnTo>
                <a:arcTo wR="63500" hR="63500" stAng="16200000" swAng="5400000"/>
                <a:lnTo>
                  <a:pt x="1237059" y="368300"/>
                </a:lnTo>
                <a:lnTo>
                  <a:pt x="0" y="368300"/>
                </a:lnTo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2E2118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3E9D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ফাইল ০২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2189559" y="711200"/>
            <a:ext cx="2158127" cy="55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60"/>
              </a:lnSpc>
              <a:buNone/>
            </a:pPr>
            <a:r>
              <a:rPr lang="en-US" sz="3200" b="1" i="0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শিখনফল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8842375" y="833109"/>
            <a:ext cx="304419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7A6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এই পাঠ শেষে শিক্ষার্থীরা —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812800" y="1430009"/>
            <a:ext cx="10566400" cy="4310393"/>
          </a:xfrm>
          <a:custGeom>
            <a:avLst/>
            <a:gdLst/>
            <a:ahLst/>
            <a:cxnLst/>
            <a:rect l="l" t="t" r="r" b="b"/>
            <a:pathLst>
              <a:path w="10566400" h="4310393">
                <a:moveTo>
                  <a:pt x="0" y="0"/>
                </a:moveTo>
                <a:lnTo>
                  <a:pt x="10439400" y="0"/>
                </a:lnTo>
                <a:arcTo wR="127000" hR="127000" stAng="16200000" swAng="5400000"/>
                <a:lnTo>
                  <a:pt x="10566400" y="4183393"/>
                </a:lnTo>
                <a:arcTo wR="127000" hR="127000" stAng="0" swAng="5400000"/>
                <a:lnTo>
                  <a:pt x="0" y="4310393"/>
                </a:lnTo>
                <a:lnTo>
                  <a:pt x="0" y="0"/>
                </a:lnTo>
                <a:close/>
              </a:path>
            </a:pathLst>
          </a:custGeom>
          <a:solidFill>
            <a:srgbClr val="FBF5E6"/>
          </a:solidFill>
          <a:ln/>
          <a:effectLst>
            <a:outerShdw blurRad="190500" dist="88900" dir="5400000" algn="bl" rotWithShape="0">
              <a:srgbClr val="2E2118">
                <a:alpha val="12000"/>
              </a:srgbClr>
            </a:outerShdw>
          </a:effectLst>
        </p:spPr>
      </p:sp>
      <p:sp>
        <p:nvSpPr>
          <p:cNvPr id="6" name="Shape 4"/>
          <p:cNvSpPr/>
          <p:nvPr/>
        </p:nvSpPr>
        <p:spPr>
          <a:xfrm>
            <a:off x="812800" y="1430009"/>
            <a:ext cx="10566400" cy="4310393"/>
          </a:xfrm>
          <a:custGeom>
            <a:avLst/>
            <a:gdLst/>
            <a:ahLst/>
            <a:cxnLst/>
            <a:rect l="l" t="t" r="r" b="b"/>
            <a:pathLst>
              <a:path w="10566400" h="4310393">
                <a:moveTo>
                  <a:pt x="101600" y="4310393"/>
                </a:moveTo>
                <a:lnTo>
                  <a:pt x="0" y="4310393"/>
                </a:lnTo>
                <a:lnTo>
                  <a:pt x="0" y="0"/>
                </a:lnTo>
                <a:lnTo>
                  <a:pt x="101600" y="0"/>
                </a:lnTo>
                <a:lnTo>
                  <a:pt x="101600" y="4310393"/>
                </a:lnTo>
                <a:close/>
              </a:path>
            </a:pathLst>
          </a:custGeom>
          <a:solidFill>
            <a:srgbClr val="B03A2E"/>
          </a:solidFill>
          <a:ln/>
        </p:spPr>
      </p:sp>
      <p:sp>
        <p:nvSpPr>
          <p:cNvPr id="7" name="Shape 5"/>
          <p:cNvSpPr/>
          <p:nvPr/>
        </p:nvSpPr>
        <p:spPr>
          <a:xfrm>
            <a:off x="1222375" y="2661245"/>
            <a:ext cx="323850" cy="323850"/>
          </a:xfrm>
          <a:prstGeom prst="roundRect">
            <a:avLst>
              <a:gd name="adj" fmla="val 10784"/>
            </a:avLst>
          </a:prstGeom>
          <a:noFill/>
          <a:ln w="31750">
            <a:solidFill>
              <a:srgbClr val="2E2118"/>
            </a:solidFill>
            <a:prstDash val="solid"/>
          </a:ln>
        </p:spPr>
      </p:sp>
      <p:pic>
        <p:nvPicPr>
          <p:cNvPr id="8" name="Image 0" descr="Che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57300" y="2696170"/>
            <a:ext cx="254000" cy="2540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727200" y="2639020"/>
            <a:ext cx="9640697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লজিক্যাল সার্কিট থেকে ফাংশন নির্ণয়ের ধাপ বলতে পারবে।</a:t>
            </a:r>
            <a:endParaRPr lang="en-US" sz="2000" dirty="0"/>
          </a:p>
        </p:txBody>
      </p:sp>
      <p:sp>
        <p:nvSpPr>
          <p:cNvPr id="10" name="Shape 7"/>
          <p:cNvSpPr/>
          <p:nvPr/>
        </p:nvSpPr>
        <p:spPr>
          <a:xfrm>
            <a:off x="1222375" y="3169245"/>
            <a:ext cx="323850" cy="323850"/>
          </a:xfrm>
          <a:prstGeom prst="roundRect">
            <a:avLst>
              <a:gd name="adj" fmla="val 10784"/>
            </a:avLst>
          </a:prstGeom>
          <a:noFill/>
          <a:ln w="31750">
            <a:solidFill>
              <a:srgbClr val="2E2118"/>
            </a:solidFill>
            <a:prstDash val="solid"/>
          </a:ln>
        </p:spPr>
      </p:sp>
      <p:pic>
        <p:nvPicPr>
          <p:cNvPr id="11" name="Image 1" descr="Che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57300" y="3204170"/>
            <a:ext cx="254000" cy="254000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727200" y="3147020"/>
            <a:ext cx="9640697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প্রতিটি গেইটের আউটপুট রাশি লিখতে পারবে।</a:t>
            </a:r>
            <a:endParaRPr lang="en-US" sz="2000" dirty="0"/>
          </a:p>
        </p:txBody>
      </p:sp>
      <p:sp>
        <p:nvSpPr>
          <p:cNvPr id="13" name="Shape 9"/>
          <p:cNvSpPr/>
          <p:nvPr/>
        </p:nvSpPr>
        <p:spPr>
          <a:xfrm>
            <a:off x="1222375" y="3677245"/>
            <a:ext cx="323850" cy="323850"/>
          </a:xfrm>
          <a:prstGeom prst="roundRect">
            <a:avLst>
              <a:gd name="adj" fmla="val 10784"/>
            </a:avLst>
          </a:prstGeom>
          <a:noFill/>
          <a:ln w="31750">
            <a:solidFill>
              <a:srgbClr val="2E2118"/>
            </a:solidFill>
            <a:prstDash val="solid"/>
          </a:ln>
        </p:spPr>
      </p:sp>
      <p:pic>
        <p:nvPicPr>
          <p:cNvPr id="14" name="Image 2" descr="Che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57300" y="3712170"/>
            <a:ext cx="254000" cy="254000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1727200" y="3655020"/>
            <a:ext cx="9640697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সার্কিট থেকে লজিক ফাংশন নির্ণয় করে সরল করতে পারবে।</a:t>
            </a:r>
            <a:endParaRPr lang="en-US" sz="2000" dirty="0"/>
          </a:p>
        </p:txBody>
      </p:sp>
      <p:sp>
        <p:nvSpPr>
          <p:cNvPr id="16" name="Shape 11"/>
          <p:cNvSpPr/>
          <p:nvPr/>
        </p:nvSpPr>
        <p:spPr>
          <a:xfrm>
            <a:off x="1222375" y="4185245"/>
            <a:ext cx="323850" cy="323850"/>
          </a:xfrm>
          <a:prstGeom prst="roundRect">
            <a:avLst>
              <a:gd name="adj" fmla="val 10784"/>
            </a:avLst>
          </a:prstGeom>
          <a:noFill/>
          <a:ln w="31750">
            <a:solidFill>
              <a:srgbClr val="2E2118"/>
            </a:solidFill>
            <a:prstDash val="solid"/>
          </a:ln>
        </p:spPr>
      </p:sp>
      <p:pic>
        <p:nvPicPr>
          <p:cNvPr id="17" name="Image 3" descr="Chec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257300" y="4220170"/>
            <a:ext cx="254000" cy="254000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1727200" y="4163020"/>
            <a:ext cx="9640697" cy="393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9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সত্যক সারণি তৈরি করে সার্কিটের কাজ বিশ্লেষণ করতে পারবে।</a:t>
            </a:r>
            <a:endParaRPr lang="en-US" sz="2000" dirty="0"/>
          </a:p>
        </p:txBody>
      </p:sp>
      <p:sp>
        <p:nvSpPr>
          <p:cNvPr id="19" name="Text 13"/>
          <p:cNvSpPr/>
          <p:nvPr/>
        </p:nvSpPr>
        <p:spPr>
          <a:xfrm>
            <a:off x="812800" y="6245889"/>
            <a:ext cx="58864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সার্কিট → ফাংশন</a:t>
            </a:r>
            <a:endParaRPr lang="en-US" sz="1300" dirty="0"/>
          </a:p>
        </p:txBody>
      </p:sp>
      <p:sp>
        <p:nvSpPr>
          <p:cNvPr id="20" name="Text 14"/>
          <p:cNvSpPr/>
          <p:nvPr/>
        </p:nvSpPr>
        <p:spPr>
          <a:xfrm>
            <a:off x="6800850" y="6245889"/>
            <a:ext cx="45783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 · অধ্যায় ৩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3E9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91170"/>
            <a:ext cx="1258425" cy="368300"/>
          </a:xfrm>
          <a:custGeom>
            <a:avLst/>
            <a:gdLst/>
            <a:ahLst/>
            <a:cxnLst/>
            <a:rect l="l" t="t" r="r" b="b"/>
            <a:pathLst>
              <a:path w="1258425" h="368300">
                <a:moveTo>
                  <a:pt x="63500" y="0"/>
                </a:moveTo>
                <a:lnTo>
                  <a:pt x="1194925" y="0"/>
                </a:lnTo>
                <a:arcTo wR="63500" hR="63500" stAng="16200000" swAng="5400000"/>
                <a:lnTo>
                  <a:pt x="1258425" y="368300"/>
                </a:lnTo>
                <a:lnTo>
                  <a:pt x="0" y="368300"/>
                </a:lnTo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2E2118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3E9D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ফাইল ০৩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2210925" y="711200"/>
            <a:ext cx="3705225" cy="55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60"/>
              </a:lnSpc>
              <a:buNone/>
            </a:pPr>
            <a:r>
              <a:rPr lang="en-US" sz="3200" b="1" i="0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উল্টো পথে যাত্রা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 rot="180000">
            <a:off x="10120908" y="813429"/>
            <a:ext cx="1244600" cy="323850"/>
          </a:xfrm>
          <a:prstGeom prst="roundRect">
            <a:avLst>
              <a:gd name="adj" fmla="val 11765"/>
            </a:avLst>
          </a:prstGeom>
          <a:noFill/>
          <a:ln w="25400">
            <a:solidFill>
              <a:srgbClr val="B03A2E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শিখনফল ১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12800" y="2130161"/>
            <a:ext cx="10566400" cy="924520"/>
          </a:xfrm>
          <a:prstGeom prst="roundRect">
            <a:avLst>
              <a:gd name="adj" fmla="val 15111"/>
            </a:avLst>
          </a:prstGeom>
          <a:solidFill>
            <a:srgbClr val="E9D8A6"/>
          </a:solidFill>
          <a:ln/>
        </p:spPr>
      </p:sp>
      <p:sp>
        <p:nvSpPr>
          <p:cNvPr id="6" name="Text 4"/>
          <p:cNvSpPr/>
          <p:nvPr/>
        </p:nvSpPr>
        <p:spPr>
          <a:xfrm>
            <a:off x="1041400" y="2450176"/>
            <a:ext cx="170180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7A6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আগের ক্লাস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2857500" y="2307961"/>
            <a:ext cx="3663950" cy="568920"/>
          </a:xfrm>
          <a:prstGeom prst="roundRect">
            <a:avLst>
              <a:gd name="adj" fmla="val 15626"/>
            </a:avLst>
          </a:prstGeom>
          <a:solidFill>
            <a:srgbClr val="FBF5E6"/>
          </a:solidFill>
          <a:ln/>
        </p:spPr>
        <p:txBody>
          <a:bodyPr wrap="square" lIns="10570" tIns="62862" rIns="10570" bIns="37462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ফাংশন</a:t>
            </a:r>
            <a:endParaRPr lang="en-US" sz="2200" dirty="0"/>
          </a:p>
        </p:txBody>
      </p:sp>
      <p:pic>
        <p:nvPicPr>
          <p:cNvPr id="8" name="Image 0" descr="arrow-righ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6686550" y="2433638"/>
            <a:ext cx="635000" cy="317500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7486650" y="2307961"/>
            <a:ext cx="3663950" cy="568920"/>
          </a:xfrm>
          <a:prstGeom prst="roundRect">
            <a:avLst>
              <a:gd name="adj" fmla="val 15626"/>
            </a:avLst>
          </a:prstGeom>
          <a:solidFill>
            <a:srgbClr val="FBF5E6"/>
          </a:solidFill>
          <a:ln/>
        </p:spPr>
        <p:txBody>
          <a:bodyPr wrap="square" lIns="10570" tIns="62862" rIns="10570" bIns="37462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সার্কিট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812800" y="3245182"/>
            <a:ext cx="10566400" cy="924520"/>
          </a:xfrm>
          <a:prstGeom prst="roundRect">
            <a:avLst>
              <a:gd name="adj" fmla="val 15111"/>
            </a:avLst>
          </a:prstGeom>
          <a:solidFill>
            <a:srgbClr val="2E2118"/>
          </a:solidFill>
          <a:ln/>
        </p:spPr>
      </p:sp>
      <p:sp>
        <p:nvSpPr>
          <p:cNvPr id="11" name="Text 8"/>
          <p:cNvSpPr/>
          <p:nvPr/>
        </p:nvSpPr>
        <p:spPr>
          <a:xfrm>
            <a:off x="1041400" y="3565196"/>
            <a:ext cx="1701800" cy="3098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E37D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আজকের ক্লাস</a:t>
            </a:r>
            <a:endParaRPr lang="en-US" sz="1600" dirty="0"/>
          </a:p>
        </p:txBody>
      </p:sp>
      <p:sp>
        <p:nvSpPr>
          <p:cNvPr id="12" name="Text 9"/>
          <p:cNvSpPr/>
          <p:nvPr/>
        </p:nvSpPr>
        <p:spPr>
          <a:xfrm>
            <a:off x="2857500" y="3422982"/>
            <a:ext cx="3663950" cy="568920"/>
          </a:xfrm>
          <a:prstGeom prst="roundRect">
            <a:avLst>
              <a:gd name="adj" fmla="val 15626"/>
            </a:avLst>
          </a:prstGeom>
          <a:solidFill>
            <a:srgbClr val="E9D8A6"/>
          </a:solidFill>
          <a:ln/>
        </p:spPr>
        <p:txBody>
          <a:bodyPr wrap="square" lIns="10570" tIns="62862" rIns="10570" bIns="37462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সার্কিট</a:t>
            </a:r>
            <a:endParaRPr lang="en-US" sz="2200" dirty="0"/>
          </a:p>
        </p:txBody>
      </p:sp>
      <p:pic>
        <p:nvPicPr>
          <p:cNvPr id="13" name="Image 1" descr="arrow-right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6686550" y="3548658"/>
            <a:ext cx="635000" cy="317500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7486650" y="3422982"/>
            <a:ext cx="3663950" cy="568920"/>
          </a:xfrm>
          <a:prstGeom prst="roundRect">
            <a:avLst>
              <a:gd name="adj" fmla="val 15626"/>
            </a:avLst>
          </a:prstGeom>
          <a:solidFill>
            <a:srgbClr val="E9D8A6"/>
          </a:solidFill>
          <a:ln/>
        </p:spPr>
        <p:txBody>
          <a:bodyPr wrap="square" lIns="10570" tIns="62862" rIns="10570" bIns="37462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ফাংশন</a:t>
            </a:r>
            <a:endParaRPr lang="en-US" sz="2200" dirty="0"/>
          </a:p>
        </p:txBody>
      </p:sp>
      <p:sp>
        <p:nvSpPr>
          <p:cNvPr id="15" name="Shape 11"/>
          <p:cNvSpPr/>
          <p:nvPr/>
        </p:nvSpPr>
        <p:spPr>
          <a:xfrm>
            <a:off x="825500" y="4372902"/>
            <a:ext cx="10541000" cy="654645"/>
          </a:xfrm>
          <a:prstGeom prst="roundRect">
            <a:avLst>
              <a:gd name="adj" fmla="val 15520"/>
            </a:avLst>
          </a:prstGeom>
          <a:noFill/>
          <a:ln w="25400">
            <a:solidFill>
              <a:srgbClr val="B03A2E"/>
            </a:solidFill>
            <a:prstDash val="dash"/>
          </a:ln>
        </p:spPr>
      </p:sp>
      <p:pic>
        <p:nvPicPr>
          <p:cNvPr id="16" name="Image 2" descr="Search"/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41400" y="4541441"/>
            <a:ext cx="317500" cy="317500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498600" y="4525302"/>
            <a:ext cx="9941560" cy="3752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755"/>
              </a:lnSpc>
              <a:buNone/>
            </a:pPr>
            <a:r>
              <a:rPr lang="en-US" sz="19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মূলমন্ত্র: বাম থেকে ডানে চলো, প্রতিটি গেইটের আউটপুটে তার রাশি লিখে রাখো।</a:t>
            </a:r>
            <a:endParaRPr lang="en-US" sz="1900" dirty="0"/>
          </a:p>
        </p:txBody>
      </p:sp>
      <p:sp>
        <p:nvSpPr>
          <p:cNvPr id="18" name="Text 13"/>
          <p:cNvSpPr/>
          <p:nvPr/>
        </p:nvSpPr>
        <p:spPr>
          <a:xfrm>
            <a:off x="812800" y="6245889"/>
            <a:ext cx="58864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সার্কিট → ফাংশন</a:t>
            </a:r>
            <a:endParaRPr lang="en-US" sz="1300" dirty="0"/>
          </a:p>
        </p:txBody>
      </p:sp>
      <p:sp>
        <p:nvSpPr>
          <p:cNvPr id="19" name="Text 14"/>
          <p:cNvSpPr/>
          <p:nvPr/>
        </p:nvSpPr>
        <p:spPr>
          <a:xfrm>
            <a:off x="6800850" y="6245889"/>
            <a:ext cx="45783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 · অধ্যায় ৩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9D8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91170"/>
            <a:ext cx="1231635" cy="368300"/>
          </a:xfrm>
          <a:custGeom>
            <a:avLst/>
            <a:gdLst/>
            <a:ahLst/>
            <a:cxnLst/>
            <a:rect l="l" t="t" r="r" b="b"/>
            <a:pathLst>
              <a:path w="1231635" h="368300">
                <a:moveTo>
                  <a:pt x="63500" y="0"/>
                </a:moveTo>
                <a:lnTo>
                  <a:pt x="1168135" y="0"/>
                </a:lnTo>
                <a:arcTo wR="63500" hR="63500" stAng="16200000" swAng="5400000"/>
                <a:lnTo>
                  <a:pt x="1231635" y="368300"/>
                </a:lnTo>
                <a:lnTo>
                  <a:pt x="0" y="368300"/>
                </a:lnTo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2E2118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9D8A6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ফাইল ০৪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2184135" y="711200"/>
            <a:ext cx="7878842" cy="55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60"/>
              </a:lnSpc>
              <a:buNone/>
            </a:pPr>
            <a:r>
              <a:rPr lang="en-US" sz="3200" b="1" i="0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সূত্রের তালিকা: কোন গেইট কী দেয়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 rot="180000">
            <a:off x="10096302" y="813430"/>
            <a:ext cx="1270000" cy="323850"/>
          </a:xfrm>
          <a:prstGeom prst="roundRect">
            <a:avLst>
              <a:gd name="adj" fmla="val 11765"/>
            </a:avLst>
          </a:prstGeom>
          <a:noFill/>
          <a:ln w="25400">
            <a:solidFill>
              <a:srgbClr val="B03A2E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শিখনফল ২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12800" y="1417309"/>
            <a:ext cx="10566400" cy="3979333"/>
          </a:xfrm>
          <a:prstGeom prst="roundRect">
            <a:avLst>
              <a:gd name="adj" fmla="val 2872"/>
            </a:avLst>
          </a:prstGeom>
          <a:solidFill>
            <a:srgbClr val="FBF5E6"/>
          </a:solidFill>
          <a:ln/>
        </p:spPr>
      </p:sp>
      <p:sp>
        <p:nvSpPr>
          <p:cNvPr id="6" name="Shape 4"/>
          <p:cNvSpPr/>
          <p:nvPr/>
        </p:nvSpPr>
        <p:spPr>
          <a:xfrm>
            <a:off x="812800" y="1417309"/>
            <a:ext cx="10566400" cy="3979333"/>
          </a:xfrm>
          <a:custGeom>
            <a:avLst/>
            <a:gdLst/>
            <a:ahLst/>
            <a:cxnLst/>
            <a:rect l="l" t="t" r="r" b="b"/>
            <a:pathLst>
              <a:path w="10566400" h="3979333">
                <a:moveTo>
                  <a:pt x="10452100" y="0"/>
                </a:moveTo>
                <a:lnTo>
                  <a:pt x="10452100" y="0"/>
                </a:lnTo>
                <a:arcTo wR="114300" hR="114300" stAng="16200000" swAng="5400000"/>
                <a:lnTo>
                  <a:pt x="10566400" y="3865033"/>
                </a:lnTo>
                <a:arcTo wR="114300" hR="114300" stAng="0" swAng="5400000"/>
                <a:lnTo>
                  <a:pt x="114300" y="3979333"/>
                </a:lnTo>
                <a:arcTo wR="114300" hR="114300" stAng="5400000" swAng="5400000"/>
                <a:lnTo>
                  <a:pt x="0" y="3865033"/>
                </a:lnTo>
                <a:arcTo wR="114300" hR="88900" stAng="10800000" swAng="-5400000"/>
                <a:lnTo>
                  <a:pt x="10452100" y="3953933"/>
                </a:lnTo>
                <a:arcTo wR="88900" hR="88900" stAng="5400000" swAng="-5400000"/>
                <a:lnTo>
                  <a:pt x="10541000" y="114300"/>
                </a:lnTo>
                <a:arcTo wR="88900" hR="114300" stAng="0" swAng="-5400000"/>
                <a:close/>
              </a:path>
            </a:pathLst>
          </a:custGeom>
          <a:solidFill>
            <a:srgbClr val="2E2118"/>
          </a:solidFill>
          <a:ln/>
        </p:spPr>
      </p:sp>
      <p:sp>
        <p:nvSpPr>
          <p:cNvPr id="7" name="Shape 5"/>
          <p:cNvSpPr/>
          <p:nvPr/>
        </p:nvSpPr>
        <p:spPr>
          <a:xfrm>
            <a:off x="812800" y="1417309"/>
            <a:ext cx="10566400" cy="3979333"/>
          </a:xfrm>
          <a:custGeom>
            <a:avLst/>
            <a:gdLst/>
            <a:ahLst/>
            <a:cxnLst/>
            <a:rect l="l" t="t" r="r" b="b"/>
            <a:pathLst>
              <a:path w="10566400" h="3979333">
                <a:moveTo>
                  <a:pt x="114300" y="3979333"/>
                </a:moveTo>
                <a:lnTo>
                  <a:pt x="114300" y="3979333"/>
                </a:lnTo>
                <a:arcTo wR="114300" hR="114300" stAng="5400000" swAng="5400000"/>
                <a:lnTo>
                  <a:pt x="0" y="114300"/>
                </a:lnTo>
                <a:arcTo wR="114300" hR="114300" stAng="10800000" swAng="5400000"/>
                <a:lnTo>
                  <a:pt x="10452100" y="0"/>
                </a:lnTo>
                <a:arcTo wR="114300" hR="114300" stAng="16200000" swAng="5400000"/>
                <a:lnTo>
                  <a:pt x="10566400" y="114300"/>
                </a:lnTo>
                <a:arcTo wR="114300" hR="101600" stAng="0" swAng="-5400000"/>
                <a:lnTo>
                  <a:pt x="114300" y="12700"/>
                </a:lnTo>
                <a:arcTo wR="101600" hR="101600" stAng="16200000" swAng="-5400000"/>
                <a:lnTo>
                  <a:pt x="12700" y="3865033"/>
                </a:lnTo>
                <a:arcTo wR="101600" hR="114300" stAng="10800000" swAng="-5400000"/>
                <a:close/>
              </a:path>
            </a:pathLst>
          </a:custGeom>
          <a:solidFill>
            <a:srgbClr val="141413">
              <a:alpha val="22000"/>
            </a:srgbClr>
          </a:solidFill>
          <a:ln/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430009"/>
          <a:ext cx="10528300" cy="3941232"/>
        </p:xfrm>
        <a:graphic>
          <a:graphicData uri="http://schemas.openxmlformats.org/drawingml/2006/table">
            <a:tbl>
              <a:tblPr/>
              <a:tblGrid>
                <a:gridCol w="231622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7373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47471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92654"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E9D8A6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গেইট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1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E9D8A6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ইনপুট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1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b="1" dirty="0">
                          <a:solidFill>
                            <a:srgbClr val="E37D6F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আউটপুট রাশি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1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92654"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AND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X, Y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X · Y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92654"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OR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X, Y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X + Y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92654"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NOT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X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X′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92654"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NAND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X, Y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(X · Y)′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92654"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NOR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X, Y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(X + Y)′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2654"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XOR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X, Y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X′·Y + X·Y′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92654"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XNOR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X, Y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>
                        <a:lnSpc>
                          <a:spcPts val="2520"/>
                        </a:lnSpc>
                        <a:buNone/>
                      </a:pPr>
                      <a:r>
                        <a:rPr lang="en-US" sz="18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X·Y + X′·Y′</a:t>
                      </a:r>
                      <a:endParaRPr lang="en-US" sz="18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80010" marR="80010" marT="80010" marB="80010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9" name="Text 6"/>
          <p:cNvSpPr/>
          <p:nvPr/>
        </p:nvSpPr>
        <p:spPr>
          <a:xfrm>
            <a:off x="812800" y="6245889"/>
            <a:ext cx="58864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5E4A2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সার্কিট → ফাংশন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800850" y="6245889"/>
            <a:ext cx="45783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5E4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 · অধ্যায় ৩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3E9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91170"/>
            <a:ext cx="1250355" cy="368300"/>
          </a:xfrm>
          <a:custGeom>
            <a:avLst/>
            <a:gdLst/>
            <a:ahLst/>
            <a:cxnLst/>
            <a:rect l="l" t="t" r="r" b="b"/>
            <a:pathLst>
              <a:path w="1250355" h="368300">
                <a:moveTo>
                  <a:pt x="63500" y="0"/>
                </a:moveTo>
                <a:lnTo>
                  <a:pt x="1186855" y="0"/>
                </a:lnTo>
                <a:arcTo wR="63500" hR="63500" stAng="16200000" swAng="5400000"/>
                <a:lnTo>
                  <a:pt x="1250355" y="368300"/>
                </a:lnTo>
                <a:lnTo>
                  <a:pt x="0" y="368300"/>
                </a:lnTo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2E2118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3E9D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ফাইল ০৫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2202855" y="711200"/>
            <a:ext cx="3689033" cy="55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60"/>
              </a:lnSpc>
              <a:buNone/>
            </a:pPr>
            <a:r>
              <a:rPr lang="en-US" sz="3200" b="1" i="0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তদন্তের চার ধাপ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 rot="180000">
            <a:off x="10120908" y="813429"/>
            <a:ext cx="1244600" cy="323850"/>
          </a:xfrm>
          <a:prstGeom prst="roundRect">
            <a:avLst>
              <a:gd name="adj" fmla="val 11765"/>
            </a:avLst>
          </a:prstGeom>
          <a:noFill/>
          <a:ln w="25400">
            <a:solidFill>
              <a:srgbClr val="B03A2E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শিখনফল ১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 rot="21552000">
            <a:off x="812800" y="1431265"/>
            <a:ext cx="5194300" cy="2063750"/>
          </a:xfrm>
          <a:prstGeom prst="roundRect">
            <a:avLst>
              <a:gd name="adj" fmla="val 5538"/>
            </a:avLst>
          </a:prstGeom>
          <a:solidFill>
            <a:srgbClr val="FBF5E6"/>
          </a:solidFill>
          <a:ln/>
          <a:effectLst>
            <a:outerShdw blurRad="152400" dist="63500" dir="5400000" algn="bl" rotWithShape="0">
              <a:srgbClr val="2E2118">
                <a:alpha val="12000"/>
              </a:srgbClr>
            </a:outerShdw>
          </a:effectLst>
        </p:spPr>
      </p:sp>
      <p:sp>
        <p:nvSpPr>
          <p:cNvPr id="6" name="Text 4"/>
          <p:cNvSpPr/>
          <p:nvPr/>
        </p:nvSpPr>
        <p:spPr>
          <a:xfrm rot="21552000">
            <a:off x="1016760" y="2173755"/>
            <a:ext cx="3048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১</a:t>
            </a:r>
            <a:endParaRPr lang="en-US" sz="3600" dirty="0"/>
          </a:p>
        </p:txBody>
      </p:sp>
      <p:sp>
        <p:nvSpPr>
          <p:cNvPr id="7" name="Text 5"/>
          <p:cNvSpPr/>
          <p:nvPr/>
        </p:nvSpPr>
        <p:spPr>
          <a:xfrm rot="21552000">
            <a:off x="1435615" y="2129091"/>
            <a:ext cx="4499864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10"/>
              </a:lnSpc>
              <a:buNone/>
            </a:pPr>
            <a:r>
              <a:rPr lang="en-US" sz="18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ইনপুট চলকগুলো চিহ্নিত করো (A, B, C …)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 rot="48000">
            <a:off x="6184900" y="1431265"/>
            <a:ext cx="5194300" cy="2063750"/>
          </a:xfrm>
          <a:prstGeom prst="roundRect">
            <a:avLst>
              <a:gd name="adj" fmla="val 5538"/>
            </a:avLst>
          </a:prstGeom>
          <a:solidFill>
            <a:srgbClr val="FBF5E6"/>
          </a:solidFill>
          <a:ln/>
          <a:effectLst>
            <a:outerShdw blurRad="152400" dist="63500" dir="5400000" algn="bl" rotWithShape="0">
              <a:srgbClr val="2E2118">
                <a:alpha val="12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 rot="48000">
            <a:off x="6387345" y="2111598"/>
            <a:ext cx="3683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২</a:t>
            </a:r>
            <a:endParaRPr lang="en-US" sz="3600" dirty="0"/>
          </a:p>
        </p:txBody>
      </p:sp>
      <p:sp>
        <p:nvSpPr>
          <p:cNvPr id="10" name="Text 8"/>
          <p:cNvSpPr/>
          <p:nvPr/>
        </p:nvSpPr>
        <p:spPr>
          <a:xfrm rot="48000">
            <a:off x="6869699" y="2137198"/>
            <a:ext cx="4434459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10"/>
              </a:lnSpc>
              <a:buNone/>
            </a:pPr>
            <a:r>
              <a:rPr lang="en-US" sz="18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প্রথম সারির গেইটগুলোর আউটপুট রাশি তারের উপর লেখো</a:t>
            </a:r>
            <a:endParaRPr lang="en-US" sz="1800" dirty="0"/>
          </a:p>
        </p:txBody>
      </p:sp>
      <p:sp>
        <p:nvSpPr>
          <p:cNvPr id="11" name="Shape 9"/>
          <p:cNvSpPr/>
          <p:nvPr/>
        </p:nvSpPr>
        <p:spPr>
          <a:xfrm rot="36000">
            <a:off x="812800" y="3675361"/>
            <a:ext cx="5194300" cy="2063750"/>
          </a:xfrm>
          <a:prstGeom prst="roundRect">
            <a:avLst>
              <a:gd name="adj" fmla="val 5538"/>
            </a:avLst>
          </a:prstGeom>
          <a:solidFill>
            <a:srgbClr val="FBF5E6"/>
          </a:solidFill>
          <a:ln/>
          <a:effectLst>
            <a:outerShdw blurRad="152400" dist="63500" dir="5400000" algn="bl" rotWithShape="0">
              <a:srgbClr val="2E2118">
                <a:alpha val="12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 rot="36000">
            <a:off x="1015425" y="4363683"/>
            <a:ext cx="4254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৩</a:t>
            </a:r>
            <a:endParaRPr lang="en-US" sz="3600" dirty="0"/>
          </a:p>
        </p:txBody>
      </p:sp>
      <p:sp>
        <p:nvSpPr>
          <p:cNvPr id="13" name="Text 11"/>
          <p:cNvSpPr/>
          <p:nvPr/>
        </p:nvSpPr>
        <p:spPr>
          <a:xfrm rot="36000">
            <a:off x="1555037" y="4380490"/>
            <a:ext cx="4375595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10"/>
              </a:lnSpc>
              <a:buNone/>
            </a:pPr>
            <a:r>
              <a:rPr lang="en-US" sz="18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সেই রাশিকে পরের গেইটের ইনপুট ধরে আবার রাশি লেখো</a:t>
            </a:r>
            <a:endParaRPr lang="en-US" sz="1800" dirty="0"/>
          </a:p>
        </p:txBody>
      </p:sp>
      <p:sp>
        <p:nvSpPr>
          <p:cNvPr id="14" name="Shape 12"/>
          <p:cNvSpPr/>
          <p:nvPr/>
        </p:nvSpPr>
        <p:spPr>
          <a:xfrm rot="21564000">
            <a:off x="6184900" y="3675361"/>
            <a:ext cx="5194300" cy="2063750"/>
          </a:xfrm>
          <a:prstGeom prst="roundRect">
            <a:avLst>
              <a:gd name="adj" fmla="val 5538"/>
            </a:avLst>
          </a:prstGeom>
          <a:solidFill>
            <a:srgbClr val="2E2118"/>
          </a:solidFill>
          <a:ln/>
          <a:effectLst>
            <a:outerShdw blurRad="152400" dist="63500" dir="5400000" algn="bl" rotWithShape="0">
              <a:srgbClr val="2E2118">
                <a:alpha val="20000"/>
              </a:srgbClr>
            </a:outerShdw>
          </a:effectLst>
        </p:spPr>
      </p:sp>
      <p:sp>
        <p:nvSpPr>
          <p:cNvPr id="15" name="Text 13"/>
          <p:cNvSpPr/>
          <p:nvPr/>
        </p:nvSpPr>
        <p:spPr>
          <a:xfrm rot="21564000">
            <a:off x="6387495" y="4409777"/>
            <a:ext cx="34925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040"/>
              </a:lnSpc>
              <a:buNone/>
            </a:pPr>
            <a:r>
              <a:rPr lang="en-US" sz="3600" b="1" dirty="0">
                <a:solidFill>
                  <a:srgbClr val="E37D6F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৪</a:t>
            </a:r>
            <a:endParaRPr lang="en-US" sz="3600" dirty="0"/>
          </a:p>
        </p:txBody>
      </p:sp>
      <p:sp>
        <p:nvSpPr>
          <p:cNvPr id="16" name="Text 14"/>
          <p:cNvSpPr/>
          <p:nvPr/>
        </p:nvSpPr>
        <p:spPr>
          <a:xfrm rot="21564000">
            <a:off x="6850907" y="4373904"/>
            <a:ext cx="4454081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10"/>
              </a:lnSpc>
              <a:buNone/>
            </a:pPr>
            <a:r>
              <a:rPr lang="en-US" sz="1800" b="1" dirty="0">
                <a:solidFill>
                  <a:srgbClr val="F3E9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শেষ গেইটের রাশিই Y — প্রয়োজনে সরল করো ও সারণিতে যাচাই করো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812800" y="6245889"/>
            <a:ext cx="58864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সার্কিট → ফাংশন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6800850" y="6245889"/>
            <a:ext cx="45783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 · অধ্যায় ৩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3E9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91170"/>
            <a:ext cx="974725" cy="368300"/>
          </a:xfrm>
          <a:custGeom>
            <a:avLst/>
            <a:gdLst/>
            <a:ahLst/>
            <a:cxnLst/>
            <a:rect l="l" t="t" r="r" b="b"/>
            <a:pathLst>
              <a:path w="974725" h="368300">
                <a:moveTo>
                  <a:pt x="63500" y="0"/>
                </a:moveTo>
                <a:lnTo>
                  <a:pt x="911225" y="0"/>
                </a:lnTo>
                <a:arcTo wR="63500" hR="63500" stAng="16200000" swAng="5400000"/>
                <a:lnTo>
                  <a:pt x="974725" y="368300"/>
                </a:lnTo>
                <a:lnTo>
                  <a:pt x="0" y="368300"/>
                </a:lnTo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2E2118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3E9D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কেস ১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927225" y="711200"/>
            <a:ext cx="6440329" cy="55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60"/>
              </a:lnSpc>
              <a:buNone/>
            </a:pPr>
            <a:r>
              <a:rPr lang="en-US" sz="3200" b="1" i="0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সার্কিটের ফাংশন নির্ণয় করো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 rot="180000">
            <a:off x="10072390" y="813428"/>
            <a:ext cx="1295400" cy="323850"/>
          </a:xfrm>
          <a:prstGeom prst="roundRect">
            <a:avLst>
              <a:gd name="adj" fmla="val 11765"/>
            </a:avLst>
          </a:prstGeom>
          <a:noFill/>
          <a:ln w="25400">
            <a:solidFill>
              <a:srgbClr val="B03A2E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শিখনফল ৩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12800" y="2156420"/>
            <a:ext cx="6731000" cy="2844800"/>
          </a:xfrm>
          <a:prstGeom prst="roundRect">
            <a:avLst>
              <a:gd name="adj" fmla="val 4911"/>
            </a:avLst>
          </a:prstGeom>
          <a:solidFill>
            <a:srgbClr val="FBF5E6"/>
          </a:solidFill>
          <a:ln/>
          <a:effectLst>
            <a:outerShdw blurRad="190500" dist="88900" dir="5400000" algn="bl" rotWithShape="0">
              <a:srgbClr val="2E2118">
                <a:alpha val="15000"/>
              </a:srgbClr>
            </a:outerShdw>
          </a:effectLst>
        </p:spPr>
      </p:sp>
      <p:pic>
        <p:nvPicPr>
          <p:cNvPr id="6" name="Image 0" descr="A ও B একটি AND গেইটে; তার আউটপুট ও C একটি OR গেইটে গিয়ে Y দেয়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03300" y="2308820"/>
            <a:ext cx="6350000" cy="2540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66800" y="2778720"/>
            <a:ext cx="3683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66800" y="3286720"/>
            <a:ext cx="3683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B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66800" y="4175720"/>
            <a:ext cx="3683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035800" y="3667720"/>
            <a:ext cx="3683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Y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3956050" y="2867620"/>
            <a:ext cx="7493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A·B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3073400" y="3070820"/>
            <a:ext cx="431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7A634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①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5168900" y="3693120"/>
            <a:ext cx="431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3F6B73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②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7759700" y="2348247"/>
            <a:ext cx="3728085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সমাধান</a:t>
            </a:r>
            <a:endParaRPr lang="en-US" sz="1700" dirty="0"/>
          </a:p>
        </p:txBody>
      </p:sp>
      <p:sp>
        <p:nvSpPr>
          <p:cNvPr id="15" name="Shape 12"/>
          <p:cNvSpPr/>
          <p:nvPr/>
        </p:nvSpPr>
        <p:spPr>
          <a:xfrm>
            <a:off x="7778750" y="2752068"/>
            <a:ext cx="0" cy="680707"/>
          </a:xfrm>
          <a:prstGeom prst="line">
            <a:avLst/>
          </a:prstGeom>
          <a:noFill/>
          <a:ln w="38100">
            <a:solidFill>
              <a:srgbClr val="7A6340"/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7912100" y="2777468"/>
            <a:ext cx="3571113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7A6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গেইট ① AND</a:t>
            </a:r>
            <a:endParaRPr lang="en-US" sz="1400" dirty="0"/>
          </a:p>
        </p:txBody>
      </p:sp>
      <p:sp>
        <p:nvSpPr>
          <p:cNvPr id="17" name="Text 14"/>
          <p:cNvSpPr/>
          <p:nvPr/>
        </p:nvSpPr>
        <p:spPr>
          <a:xfrm>
            <a:off x="7912100" y="3051770"/>
            <a:ext cx="357111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A·B</a:t>
            </a:r>
            <a:endParaRPr lang="en-US" sz="2000" dirty="0"/>
          </a:p>
        </p:txBody>
      </p:sp>
      <p:sp>
        <p:nvSpPr>
          <p:cNvPr id="18" name="Shape 15"/>
          <p:cNvSpPr/>
          <p:nvPr/>
        </p:nvSpPr>
        <p:spPr>
          <a:xfrm>
            <a:off x="7778750" y="3534370"/>
            <a:ext cx="0" cy="680707"/>
          </a:xfrm>
          <a:prstGeom prst="line">
            <a:avLst/>
          </a:prstGeom>
          <a:noFill/>
          <a:ln w="38100">
            <a:solidFill>
              <a:srgbClr val="3F6B73"/>
            </a:solidFill>
            <a:prstDash val="solid"/>
          </a:ln>
        </p:spPr>
      </p:sp>
      <p:sp>
        <p:nvSpPr>
          <p:cNvPr id="19" name="Text 16"/>
          <p:cNvSpPr/>
          <p:nvPr/>
        </p:nvSpPr>
        <p:spPr>
          <a:xfrm>
            <a:off x="7912100" y="3559770"/>
            <a:ext cx="3571113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3F6B7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গেইট ② OR</a:t>
            </a:r>
            <a:endParaRPr lang="en-US" sz="1400" dirty="0"/>
          </a:p>
        </p:txBody>
      </p:sp>
      <p:sp>
        <p:nvSpPr>
          <p:cNvPr id="20" name="Text 17"/>
          <p:cNvSpPr/>
          <p:nvPr/>
        </p:nvSpPr>
        <p:spPr>
          <a:xfrm>
            <a:off x="7912100" y="3834079"/>
            <a:ext cx="3571113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A·B + C</a:t>
            </a:r>
            <a:endParaRPr lang="en-US" sz="2000" dirty="0"/>
          </a:p>
        </p:txBody>
      </p:sp>
      <p:sp>
        <p:nvSpPr>
          <p:cNvPr id="21" name="Text 18"/>
          <p:cNvSpPr/>
          <p:nvPr/>
        </p:nvSpPr>
        <p:spPr>
          <a:xfrm>
            <a:off x="7759700" y="4316679"/>
            <a:ext cx="3619500" cy="492720"/>
          </a:xfrm>
          <a:prstGeom prst="roundRect">
            <a:avLst>
              <a:gd name="adj" fmla="val 15465"/>
            </a:avLst>
          </a:prstGeom>
          <a:solidFill>
            <a:srgbClr val="B03A2E"/>
          </a:solidFill>
          <a:ln/>
        </p:spPr>
        <p:txBody>
          <a:bodyPr wrap="square" lIns="104682" tIns="28482" rIns="3717" bIns="3082" rtlCol="0" anchor="t">
            <a:normAutofit/>
          </a:bodyPr>
          <a:lstStyle/>
          <a:p>
            <a:pPr marL="0" indent="0" algn="l">
              <a:lnSpc>
                <a:spcPts val="3080"/>
              </a:lnSpc>
              <a:buNone/>
            </a:pPr>
            <a:r>
              <a:rPr lang="en-US" sz="2200" b="1" dirty="0">
                <a:solidFill>
                  <a:srgbClr val="F3E9D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Y = A·B + C</a:t>
            </a:r>
            <a:endParaRPr lang="en-US" sz="2200" dirty="0"/>
          </a:p>
        </p:txBody>
      </p:sp>
      <p:sp>
        <p:nvSpPr>
          <p:cNvPr id="22" name="Text 19"/>
          <p:cNvSpPr/>
          <p:nvPr/>
        </p:nvSpPr>
        <p:spPr>
          <a:xfrm>
            <a:off x="812800" y="6245889"/>
            <a:ext cx="58864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সার্কিট → ফাংশন</a:t>
            </a:r>
            <a:endParaRPr lang="en-US" sz="1300" dirty="0"/>
          </a:p>
        </p:txBody>
      </p:sp>
      <p:sp>
        <p:nvSpPr>
          <p:cNvPr id="23" name="Text 20"/>
          <p:cNvSpPr/>
          <p:nvPr/>
        </p:nvSpPr>
        <p:spPr>
          <a:xfrm>
            <a:off x="6800850" y="6245889"/>
            <a:ext cx="45783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 · অধ্যায় ৩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9D8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711200"/>
            <a:ext cx="571500" cy="571500"/>
          </a:xfrm>
          <a:prstGeom prst="roundRect">
            <a:avLst>
              <a:gd name="adj" fmla="val 50000"/>
            </a:avLst>
          </a:prstGeom>
          <a:solidFill>
            <a:srgbClr val="2E2118"/>
          </a:solidFill>
          <a:ln/>
        </p:spPr>
      </p:sp>
      <p:pic>
        <p:nvPicPr>
          <p:cNvPr id="3" name="Image 0" descr="Book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2500" y="850900"/>
            <a:ext cx="292100" cy="29210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524000" y="732768"/>
            <a:ext cx="2608898" cy="55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60"/>
              </a:lnSpc>
              <a:buNone/>
            </a:pPr>
            <a:r>
              <a:rPr lang="en-US" sz="3200" b="1" i="0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একক কাজ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9496293" y="803939"/>
            <a:ext cx="1882907" cy="386027"/>
          </a:xfrm>
          <a:prstGeom prst="roundRect">
            <a:avLst>
              <a:gd name="adj" fmla="val 16450"/>
            </a:avLst>
          </a:prstGeom>
          <a:solidFill>
            <a:srgbClr val="B03A2E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3E9D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সময়: ৫ মিনিট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812800" y="2317750"/>
            <a:ext cx="10566400" cy="1206500"/>
          </a:xfrm>
          <a:prstGeom prst="roundRect">
            <a:avLst>
              <a:gd name="adj" fmla="val 10526"/>
            </a:avLst>
          </a:prstGeom>
          <a:solidFill>
            <a:srgbClr val="FBF5E6"/>
          </a:solidFill>
          <a:ln/>
          <a:effectLst>
            <a:outerShdw blurRad="165100" dist="76200" dir="5400000" algn="bl" rotWithShape="0">
              <a:srgbClr val="2E2118">
                <a:alpha val="15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1066800" y="2583197"/>
            <a:ext cx="322659" cy="701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320"/>
              </a:lnSpc>
              <a:buNone/>
            </a:pPr>
            <a:r>
              <a:rPr lang="en-US" sz="38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১</a:t>
            </a:r>
            <a:endParaRPr lang="en-US" sz="3800" dirty="0"/>
          </a:p>
        </p:txBody>
      </p:sp>
      <p:sp>
        <p:nvSpPr>
          <p:cNvPr id="8" name="Text 5"/>
          <p:cNvSpPr/>
          <p:nvPr/>
        </p:nvSpPr>
        <p:spPr>
          <a:xfrm>
            <a:off x="1526183" y="2520950"/>
            <a:ext cx="9886988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একটি NOR গেইটের দুই ইনপুটে A ও B′ দেওয়া হলে আউটপুট রাশি কী হবে? সরল করে লেখো।</a:t>
            </a:r>
            <a:endParaRPr lang="en-US" sz="2100" dirty="0"/>
          </a:p>
        </p:txBody>
      </p:sp>
      <p:sp>
        <p:nvSpPr>
          <p:cNvPr id="9" name="Shape 6"/>
          <p:cNvSpPr/>
          <p:nvPr/>
        </p:nvSpPr>
        <p:spPr>
          <a:xfrm>
            <a:off x="812800" y="3714750"/>
            <a:ext cx="10566400" cy="1206500"/>
          </a:xfrm>
          <a:prstGeom prst="roundRect">
            <a:avLst>
              <a:gd name="adj" fmla="val 10526"/>
            </a:avLst>
          </a:prstGeom>
          <a:solidFill>
            <a:srgbClr val="FBF5E6"/>
          </a:solidFill>
          <a:ln/>
          <a:effectLst>
            <a:outerShdw blurRad="165100" dist="76200" dir="5400000" algn="bl" rotWithShape="0">
              <a:srgbClr val="2E2118">
                <a:alpha val="15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1066800" y="3980197"/>
            <a:ext cx="400129" cy="701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320"/>
              </a:lnSpc>
              <a:buNone/>
            </a:pPr>
            <a:r>
              <a:rPr lang="en-US" sz="38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২</a:t>
            </a:r>
            <a:endParaRPr lang="en-US" sz="3800" dirty="0"/>
          </a:p>
        </p:txBody>
      </p:sp>
      <p:sp>
        <p:nvSpPr>
          <p:cNvPr id="11" name="Text 8"/>
          <p:cNvSpPr/>
          <p:nvPr/>
        </p:nvSpPr>
        <p:spPr>
          <a:xfrm>
            <a:off x="1590741" y="3917950"/>
            <a:ext cx="9820493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150"/>
              </a:lnSpc>
              <a:buNone/>
            </a:pPr>
            <a:r>
              <a:rPr lang="en-US" sz="21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সার্কিট থেকে ফাংশন বের করার সময় কেন বাম থেকে ডানে যেতে হয়? ব্যাখ্যা করো।</a:t>
            </a:r>
            <a:endParaRPr lang="en-US" sz="2100" dirty="0"/>
          </a:p>
        </p:txBody>
      </p:sp>
      <p:sp>
        <p:nvSpPr>
          <p:cNvPr id="12" name="Text 9"/>
          <p:cNvSpPr/>
          <p:nvPr/>
        </p:nvSpPr>
        <p:spPr>
          <a:xfrm>
            <a:off x="812800" y="6245889"/>
            <a:ext cx="58864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5E4A2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সার্কিট → ফাংশন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6800850" y="6245889"/>
            <a:ext cx="45783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5E4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 · অধ্যায় ৩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3E9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91170"/>
            <a:ext cx="1000257" cy="368300"/>
          </a:xfrm>
          <a:custGeom>
            <a:avLst/>
            <a:gdLst/>
            <a:ahLst/>
            <a:cxnLst/>
            <a:rect l="l" t="t" r="r" b="b"/>
            <a:pathLst>
              <a:path w="1000257" h="368300">
                <a:moveTo>
                  <a:pt x="63500" y="0"/>
                </a:moveTo>
                <a:lnTo>
                  <a:pt x="936757" y="0"/>
                </a:lnTo>
                <a:arcTo wR="63500" hR="63500" stAng="16200000" swAng="5400000"/>
                <a:lnTo>
                  <a:pt x="1000257" y="368300"/>
                </a:lnTo>
                <a:lnTo>
                  <a:pt x="0" y="368300"/>
                </a:lnTo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2E2118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3E9D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কেস ২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952757" y="711200"/>
            <a:ext cx="5983367" cy="55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60"/>
              </a:lnSpc>
              <a:buNone/>
            </a:pPr>
            <a:r>
              <a:rPr lang="en-US" sz="3200" b="1" i="0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ফাংশন নির্ণয় ও সরলীকরণ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 rot="180000">
            <a:off x="10072390" y="813428"/>
            <a:ext cx="1295400" cy="323850"/>
          </a:xfrm>
          <a:prstGeom prst="roundRect">
            <a:avLst>
              <a:gd name="adj" fmla="val 11765"/>
            </a:avLst>
          </a:prstGeom>
          <a:noFill/>
          <a:ln w="25400">
            <a:solidFill>
              <a:srgbClr val="B03A2E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শিখনফল ৩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12800" y="2054820"/>
            <a:ext cx="6731000" cy="3048000"/>
          </a:xfrm>
          <a:prstGeom prst="roundRect">
            <a:avLst>
              <a:gd name="adj" fmla="val 4583"/>
            </a:avLst>
          </a:prstGeom>
          <a:solidFill>
            <a:srgbClr val="FBF5E6"/>
          </a:solidFill>
          <a:ln/>
          <a:effectLst>
            <a:outerShdw blurRad="190500" dist="88900" dir="5400000" algn="bl" rotWithShape="0">
              <a:srgbClr val="2E2118">
                <a:alpha val="15000"/>
              </a:srgbClr>
            </a:outerShdw>
          </a:effectLst>
        </p:spPr>
      </p:sp>
      <p:pic>
        <p:nvPicPr>
          <p:cNvPr id="6" name="Image 0" descr="দুটি AND গেইট: প্রথমটিতে A ও B, দ্বিতীয়টিতে A ও C; দুটির আউটপুট একটি OR গেইটে গিয়ে Y দেয়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03300" y="2181820"/>
            <a:ext cx="6350000" cy="2794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28700" y="2461220"/>
            <a:ext cx="3683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28700" y="2969220"/>
            <a:ext cx="3683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B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28700" y="4366220"/>
            <a:ext cx="3683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7086600" y="3413720"/>
            <a:ext cx="3175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Y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4368800" y="2550120"/>
            <a:ext cx="558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AB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4368800" y="4340820"/>
            <a:ext cx="558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AC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3517900" y="2753320"/>
            <a:ext cx="431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7A634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①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3517900" y="4150320"/>
            <a:ext cx="431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7A634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②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5549900" y="3439120"/>
            <a:ext cx="431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3F6B73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③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7759700" y="2392759"/>
            <a:ext cx="3728085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সমাধান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7778750" y="2771180"/>
            <a:ext cx="0" cy="327620"/>
          </a:xfrm>
          <a:prstGeom prst="line">
            <a:avLst/>
          </a:prstGeom>
          <a:noFill/>
          <a:ln w="38100">
            <a:solidFill>
              <a:srgbClr val="7A634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899400" y="2783880"/>
            <a:ext cx="3584194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① A·B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7778750" y="3175000"/>
            <a:ext cx="0" cy="327620"/>
          </a:xfrm>
          <a:prstGeom prst="line">
            <a:avLst/>
          </a:prstGeom>
          <a:noFill/>
          <a:ln w="38100">
            <a:solidFill>
              <a:srgbClr val="7A634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899400" y="3187700"/>
            <a:ext cx="3584194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② A·C</a:t>
            </a:r>
            <a:endParaRPr lang="en-US" sz="1700" dirty="0"/>
          </a:p>
        </p:txBody>
      </p:sp>
      <p:sp>
        <p:nvSpPr>
          <p:cNvPr id="21" name="Shape 18"/>
          <p:cNvSpPr/>
          <p:nvPr/>
        </p:nvSpPr>
        <p:spPr>
          <a:xfrm>
            <a:off x="7778750" y="3578820"/>
            <a:ext cx="0" cy="327620"/>
          </a:xfrm>
          <a:prstGeom prst="line">
            <a:avLst/>
          </a:prstGeom>
          <a:noFill/>
          <a:ln w="38100">
            <a:solidFill>
              <a:srgbClr val="3F6B73"/>
            </a:solidFill>
            <a:prstDash val="solid"/>
          </a:ln>
        </p:spPr>
      </p:sp>
      <p:sp>
        <p:nvSpPr>
          <p:cNvPr id="22" name="Text 19"/>
          <p:cNvSpPr/>
          <p:nvPr/>
        </p:nvSpPr>
        <p:spPr>
          <a:xfrm>
            <a:off x="7899400" y="3591520"/>
            <a:ext cx="3584194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③ A·B + A·C</a:t>
            </a:r>
            <a:endParaRPr lang="en-US" sz="1700" dirty="0"/>
          </a:p>
        </p:txBody>
      </p:sp>
      <p:sp>
        <p:nvSpPr>
          <p:cNvPr id="23" name="Text 20"/>
          <p:cNvSpPr/>
          <p:nvPr/>
        </p:nvSpPr>
        <p:spPr>
          <a:xfrm>
            <a:off x="7759700" y="3982641"/>
            <a:ext cx="3728085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7A6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কমন নিয়ে সরল করলে —</a:t>
            </a:r>
            <a:endParaRPr lang="en-US" sz="1400" dirty="0"/>
          </a:p>
        </p:txBody>
      </p:sp>
      <p:sp>
        <p:nvSpPr>
          <p:cNvPr id="24" name="Text 21"/>
          <p:cNvSpPr/>
          <p:nvPr/>
        </p:nvSpPr>
        <p:spPr>
          <a:xfrm>
            <a:off x="7759700" y="4307749"/>
            <a:ext cx="3619500" cy="457200"/>
          </a:xfrm>
          <a:prstGeom prst="roundRect">
            <a:avLst>
              <a:gd name="adj" fmla="val 16667"/>
            </a:avLst>
          </a:prstGeom>
          <a:solidFill>
            <a:srgbClr val="B03A2E"/>
          </a:solidFill>
          <a:ln/>
        </p:spPr>
        <p:txBody>
          <a:bodyPr wrap="square" lIns="91982" tIns="28482" rIns="0" bIns="3082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3E9D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Y = A·(B + C)</a:t>
            </a:r>
            <a:endParaRPr lang="en-US" sz="2000" dirty="0"/>
          </a:p>
        </p:txBody>
      </p:sp>
      <p:sp>
        <p:nvSpPr>
          <p:cNvPr id="25" name="Text 22"/>
          <p:cNvSpPr/>
          <p:nvPr/>
        </p:nvSpPr>
        <p:spPr>
          <a:xfrm>
            <a:off x="812800" y="6245889"/>
            <a:ext cx="58864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সার্কিট → ফাংশন</a:t>
            </a:r>
            <a:endParaRPr lang="en-US" sz="1300" dirty="0"/>
          </a:p>
        </p:txBody>
      </p:sp>
      <p:sp>
        <p:nvSpPr>
          <p:cNvPr id="26" name="Text 23"/>
          <p:cNvSpPr/>
          <p:nvPr/>
        </p:nvSpPr>
        <p:spPr>
          <a:xfrm>
            <a:off x="6800850" y="6245889"/>
            <a:ext cx="45783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 · অধ্যায় ৩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3E9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91170"/>
            <a:ext cx="1024268" cy="368300"/>
          </a:xfrm>
          <a:custGeom>
            <a:avLst/>
            <a:gdLst/>
            <a:ahLst/>
            <a:cxnLst/>
            <a:rect l="l" t="t" r="r" b="b"/>
            <a:pathLst>
              <a:path w="1024268" h="368300">
                <a:moveTo>
                  <a:pt x="63500" y="0"/>
                </a:moveTo>
                <a:lnTo>
                  <a:pt x="960768" y="0"/>
                </a:lnTo>
                <a:arcTo wR="63500" hR="63500" stAng="16200000" swAng="5400000"/>
                <a:lnTo>
                  <a:pt x="1024268" y="368300"/>
                </a:lnTo>
                <a:lnTo>
                  <a:pt x="0" y="368300"/>
                </a:lnTo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2E2118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3E9D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কেস ৩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976768" y="711200"/>
            <a:ext cx="5825728" cy="55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60"/>
              </a:lnSpc>
              <a:buNone/>
            </a:pPr>
            <a:r>
              <a:rPr lang="en-US" sz="3200" b="1" i="0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NAND ও NOT সহ সার্কিট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 rot="180000">
            <a:off x="10072390" y="813428"/>
            <a:ext cx="1295400" cy="323850"/>
          </a:xfrm>
          <a:prstGeom prst="roundRect">
            <a:avLst>
              <a:gd name="adj" fmla="val 11765"/>
            </a:avLst>
          </a:prstGeom>
          <a:noFill/>
          <a:ln w="25400">
            <a:solidFill>
              <a:srgbClr val="B03A2E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শিখনফল ৩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12800" y="2219920"/>
            <a:ext cx="6731000" cy="2717800"/>
          </a:xfrm>
          <a:prstGeom prst="roundRect">
            <a:avLst>
              <a:gd name="adj" fmla="val 5140"/>
            </a:avLst>
          </a:prstGeom>
          <a:solidFill>
            <a:srgbClr val="FBF5E6"/>
          </a:solidFill>
          <a:ln/>
          <a:effectLst>
            <a:outerShdw blurRad="190500" dist="88900" dir="5400000" algn="bl" rotWithShape="0">
              <a:srgbClr val="2E2118">
                <a:alpha val="15000"/>
              </a:srgbClr>
            </a:outerShdw>
          </a:effectLst>
        </p:spPr>
      </p:sp>
      <p:pic>
        <p:nvPicPr>
          <p:cNvPr id="6" name="Image 0" descr="A ও B একটি NAND গেইটে, C একটি NOT গেইটে; দুটির আউটপুট একটি AND গেইটে গিয়ে Y দেয়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1003300" y="2372320"/>
            <a:ext cx="6350000" cy="241300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066800" y="2715220"/>
            <a:ext cx="3683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</a:t>
            </a:r>
            <a:endParaRPr lang="en-US" sz="2000" dirty="0"/>
          </a:p>
        </p:txBody>
      </p:sp>
      <p:sp>
        <p:nvSpPr>
          <p:cNvPr id="8" name="Text 5"/>
          <p:cNvSpPr/>
          <p:nvPr/>
        </p:nvSpPr>
        <p:spPr>
          <a:xfrm>
            <a:off x="1066800" y="3223220"/>
            <a:ext cx="3683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B</a:t>
            </a:r>
            <a:endParaRPr lang="en-US" sz="2000" dirty="0"/>
          </a:p>
        </p:txBody>
      </p:sp>
      <p:sp>
        <p:nvSpPr>
          <p:cNvPr id="9" name="Text 6"/>
          <p:cNvSpPr/>
          <p:nvPr/>
        </p:nvSpPr>
        <p:spPr>
          <a:xfrm>
            <a:off x="1066800" y="4112220"/>
            <a:ext cx="3683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6940550" y="3540720"/>
            <a:ext cx="3683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Y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3733800" y="2791420"/>
            <a:ext cx="812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(AB)′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3670300" y="4315420"/>
            <a:ext cx="431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C′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2755900" y="3007320"/>
            <a:ext cx="431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7A634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①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2882900" y="3820120"/>
            <a:ext cx="431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7A634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②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4978400" y="3578820"/>
            <a:ext cx="431800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3F6B73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③</a:t>
            </a:r>
            <a:endParaRPr lang="en-US" sz="1500" dirty="0"/>
          </a:p>
        </p:txBody>
      </p:sp>
      <p:sp>
        <p:nvSpPr>
          <p:cNvPr id="16" name="Text 13"/>
          <p:cNvSpPr/>
          <p:nvPr/>
        </p:nvSpPr>
        <p:spPr>
          <a:xfrm>
            <a:off x="7759700" y="2405459"/>
            <a:ext cx="3728085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সমাধান</a:t>
            </a:r>
            <a:endParaRPr lang="en-US" sz="1700" dirty="0"/>
          </a:p>
        </p:txBody>
      </p:sp>
      <p:sp>
        <p:nvSpPr>
          <p:cNvPr id="17" name="Shape 14"/>
          <p:cNvSpPr/>
          <p:nvPr/>
        </p:nvSpPr>
        <p:spPr>
          <a:xfrm>
            <a:off x="7778750" y="2783880"/>
            <a:ext cx="0" cy="327620"/>
          </a:xfrm>
          <a:prstGeom prst="line">
            <a:avLst/>
          </a:prstGeom>
          <a:noFill/>
          <a:ln w="38100">
            <a:solidFill>
              <a:srgbClr val="7A6340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899400" y="2796580"/>
            <a:ext cx="3584194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① (A·B)′</a:t>
            </a:r>
            <a:endParaRPr lang="en-US" sz="1700" dirty="0"/>
          </a:p>
        </p:txBody>
      </p:sp>
      <p:sp>
        <p:nvSpPr>
          <p:cNvPr id="19" name="Shape 16"/>
          <p:cNvSpPr/>
          <p:nvPr/>
        </p:nvSpPr>
        <p:spPr>
          <a:xfrm>
            <a:off x="7778750" y="3187700"/>
            <a:ext cx="0" cy="327620"/>
          </a:xfrm>
          <a:prstGeom prst="line">
            <a:avLst/>
          </a:prstGeom>
          <a:noFill/>
          <a:ln w="38100">
            <a:solidFill>
              <a:srgbClr val="7A6340"/>
            </a:solidFill>
            <a:prstDash val="solid"/>
          </a:ln>
        </p:spPr>
      </p:sp>
      <p:sp>
        <p:nvSpPr>
          <p:cNvPr id="20" name="Text 17"/>
          <p:cNvSpPr/>
          <p:nvPr/>
        </p:nvSpPr>
        <p:spPr>
          <a:xfrm>
            <a:off x="7899400" y="3200400"/>
            <a:ext cx="3584194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② C′</a:t>
            </a:r>
            <a:endParaRPr lang="en-US" sz="1700" dirty="0"/>
          </a:p>
        </p:txBody>
      </p:sp>
      <p:sp>
        <p:nvSpPr>
          <p:cNvPr id="21" name="Text 18"/>
          <p:cNvSpPr/>
          <p:nvPr/>
        </p:nvSpPr>
        <p:spPr>
          <a:xfrm>
            <a:off x="7759700" y="3591520"/>
            <a:ext cx="3619500" cy="457200"/>
          </a:xfrm>
          <a:prstGeom prst="roundRect">
            <a:avLst>
              <a:gd name="adj" fmla="val 16667"/>
            </a:avLst>
          </a:prstGeom>
          <a:solidFill>
            <a:srgbClr val="B03A2E"/>
          </a:solidFill>
          <a:ln/>
        </p:spPr>
        <p:txBody>
          <a:bodyPr wrap="square" lIns="91982" tIns="28482" rIns="0" bIns="3082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F3E9D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③ Y = (A·B)′·C′</a:t>
            </a:r>
            <a:endParaRPr lang="en-US" sz="2000" dirty="0"/>
          </a:p>
        </p:txBody>
      </p:sp>
      <p:sp>
        <p:nvSpPr>
          <p:cNvPr id="22" name="Text 19"/>
          <p:cNvSpPr/>
          <p:nvPr/>
        </p:nvSpPr>
        <p:spPr>
          <a:xfrm>
            <a:off x="7759700" y="4124920"/>
            <a:ext cx="3728085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7A6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ডি মরগ্যান প্রয়োগে —</a:t>
            </a:r>
            <a:endParaRPr lang="en-US" sz="1400" dirty="0"/>
          </a:p>
        </p:txBody>
      </p:sp>
      <p:sp>
        <p:nvSpPr>
          <p:cNvPr id="23" name="Text 20"/>
          <p:cNvSpPr/>
          <p:nvPr/>
        </p:nvSpPr>
        <p:spPr>
          <a:xfrm>
            <a:off x="7759700" y="4450029"/>
            <a:ext cx="3728085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Y = (A′ + B′)·C′</a:t>
            </a:r>
            <a:endParaRPr lang="en-US" sz="1700" dirty="0"/>
          </a:p>
        </p:txBody>
      </p:sp>
      <p:sp>
        <p:nvSpPr>
          <p:cNvPr id="24" name="Text 21"/>
          <p:cNvSpPr/>
          <p:nvPr/>
        </p:nvSpPr>
        <p:spPr>
          <a:xfrm>
            <a:off x="812800" y="6245889"/>
            <a:ext cx="58864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সার্কিট → ফাংশন</a:t>
            </a:r>
            <a:endParaRPr lang="en-US" sz="1300" dirty="0"/>
          </a:p>
        </p:txBody>
      </p:sp>
      <p:sp>
        <p:nvSpPr>
          <p:cNvPr id="25" name="Text 22"/>
          <p:cNvSpPr/>
          <p:nvPr/>
        </p:nvSpPr>
        <p:spPr>
          <a:xfrm>
            <a:off x="6800850" y="6245889"/>
            <a:ext cx="45783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 · অধ্যায় ৩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9D8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723900"/>
            <a:ext cx="832445" cy="368300"/>
          </a:xfrm>
          <a:custGeom>
            <a:avLst/>
            <a:gdLst/>
            <a:ahLst/>
            <a:cxnLst/>
            <a:rect l="l" t="t" r="r" b="b"/>
            <a:pathLst>
              <a:path w="832445" h="368300">
                <a:moveTo>
                  <a:pt x="63500" y="0"/>
                </a:moveTo>
                <a:lnTo>
                  <a:pt x="768945" y="0"/>
                </a:lnTo>
                <a:arcTo wR="63500" hR="63500" stAng="16200000" swAng="5400000"/>
                <a:lnTo>
                  <a:pt x="832445" y="368300"/>
                </a:lnTo>
                <a:lnTo>
                  <a:pt x="0" y="368300"/>
                </a:lnTo>
                <a:lnTo>
                  <a:pt x="0" y="63500"/>
                </a:lnTo>
                <a:arcTo wR="63500" hR="63500" stAng="10800000" swAng="5400000"/>
                <a:close/>
              </a:path>
            </a:pathLst>
          </a:custGeom>
          <a:solidFill>
            <a:srgbClr val="2E2118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E9D8A6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প্রমাণ</a:t>
            </a:r>
            <a:endParaRPr lang="en-US" sz="15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1784945" y="660400"/>
            <a:ext cx="5195332" cy="520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900"/>
              </a:lnSpc>
              <a:buNone/>
            </a:pPr>
            <a:r>
              <a:rPr lang="en-US" sz="3000" b="1" i="0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কেস ৩ এর সত্যক সারণি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 rot="180000">
            <a:off x="10103214" y="746092"/>
            <a:ext cx="1263650" cy="323850"/>
          </a:xfrm>
          <a:prstGeom prst="roundRect">
            <a:avLst>
              <a:gd name="adj" fmla="val 11765"/>
            </a:avLst>
          </a:prstGeom>
          <a:noFill/>
          <a:ln w="25400">
            <a:solidFill>
              <a:srgbClr val="B03A2E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শিখনফল ৪</a:t>
            </a:r>
            <a:endParaRPr lang="en-US" sz="1400" dirty="0"/>
          </a:p>
        </p:txBody>
      </p:sp>
      <p:sp>
        <p:nvSpPr>
          <p:cNvPr id="5" name="Shape 3"/>
          <p:cNvSpPr/>
          <p:nvPr/>
        </p:nvSpPr>
        <p:spPr>
          <a:xfrm>
            <a:off x="812800" y="1295400"/>
            <a:ext cx="6985000" cy="3752850"/>
          </a:xfrm>
          <a:prstGeom prst="roundRect">
            <a:avLst>
              <a:gd name="adj" fmla="val 2707"/>
            </a:avLst>
          </a:prstGeom>
          <a:solidFill>
            <a:srgbClr val="FBF5E6"/>
          </a:solidFill>
          <a:ln/>
        </p:spPr>
      </p:sp>
      <p:sp>
        <p:nvSpPr>
          <p:cNvPr id="6" name="Shape 4"/>
          <p:cNvSpPr/>
          <p:nvPr/>
        </p:nvSpPr>
        <p:spPr>
          <a:xfrm>
            <a:off x="812800" y="1295400"/>
            <a:ext cx="6985000" cy="3752850"/>
          </a:xfrm>
          <a:custGeom>
            <a:avLst/>
            <a:gdLst/>
            <a:ahLst/>
            <a:cxnLst/>
            <a:rect l="l" t="t" r="r" b="b"/>
            <a:pathLst>
              <a:path w="6985000" h="3752850">
                <a:moveTo>
                  <a:pt x="6883400" y="0"/>
                </a:moveTo>
                <a:lnTo>
                  <a:pt x="6883400" y="0"/>
                </a:lnTo>
                <a:arcTo wR="101600" hR="101600" stAng="16200000" swAng="5400000"/>
                <a:lnTo>
                  <a:pt x="6985000" y="3651250"/>
                </a:lnTo>
                <a:arcTo wR="101600" hR="101600" stAng="0" swAng="5400000"/>
                <a:lnTo>
                  <a:pt x="101600" y="3752850"/>
                </a:lnTo>
                <a:arcTo wR="101600" hR="101600" stAng="5400000" swAng="5400000"/>
                <a:lnTo>
                  <a:pt x="0" y="3651250"/>
                </a:lnTo>
                <a:arcTo wR="101600" hR="76200" stAng="10800000" swAng="-5400000"/>
                <a:lnTo>
                  <a:pt x="6883400" y="3727450"/>
                </a:lnTo>
                <a:arcTo wR="76200" hR="76200" stAng="5400000" swAng="-5400000"/>
                <a:lnTo>
                  <a:pt x="6959600" y="101600"/>
                </a:lnTo>
                <a:arcTo wR="76200" hR="101600" stAng="0" swAng="-5400000"/>
                <a:close/>
              </a:path>
            </a:pathLst>
          </a:custGeom>
          <a:solidFill>
            <a:srgbClr val="2E2118"/>
          </a:solidFill>
          <a:ln/>
        </p:spPr>
      </p:sp>
      <p:sp>
        <p:nvSpPr>
          <p:cNvPr id="7" name="Shape 5"/>
          <p:cNvSpPr/>
          <p:nvPr/>
        </p:nvSpPr>
        <p:spPr>
          <a:xfrm>
            <a:off x="812800" y="1295400"/>
            <a:ext cx="6985000" cy="3752850"/>
          </a:xfrm>
          <a:custGeom>
            <a:avLst/>
            <a:gdLst/>
            <a:ahLst/>
            <a:cxnLst/>
            <a:rect l="l" t="t" r="r" b="b"/>
            <a:pathLst>
              <a:path w="6985000" h="3752850">
                <a:moveTo>
                  <a:pt x="101600" y="3752850"/>
                </a:moveTo>
                <a:lnTo>
                  <a:pt x="101600" y="3752850"/>
                </a:lnTo>
                <a:arcTo wR="101600" hR="101600" stAng="5400000" swAng="5400000"/>
                <a:lnTo>
                  <a:pt x="0" y="101600"/>
                </a:lnTo>
                <a:arcTo wR="101600" hR="101600" stAng="10800000" swAng="5400000"/>
                <a:lnTo>
                  <a:pt x="6883400" y="0"/>
                </a:lnTo>
                <a:arcTo wR="101600" hR="101600" stAng="16200000" swAng="5400000"/>
                <a:lnTo>
                  <a:pt x="6985000" y="101600"/>
                </a:lnTo>
                <a:arcTo wR="101600" hR="88900" stAng="0" swAng="-5400000"/>
                <a:lnTo>
                  <a:pt x="101600" y="12700"/>
                </a:lnTo>
                <a:arcTo wR="88900" hR="88900" stAng="16200000" swAng="-5400000"/>
                <a:lnTo>
                  <a:pt x="12700" y="3651250"/>
                </a:lnTo>
                <a:arcTo wR="88900" hR="101600" stAng="10800000" swAng="-5400000"/>
                <a:close/>
              </a:path>
            </a:pathLst>
          </a:custGeom>
          <a:solidFill>
            <a:srgbClr val="141413">
              <a:alpha val="22000"/>
            </a:srgbClr>
          </a:solidFill>
          <a:ln/>
        </p:spPr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25500" y="1308100"/>
          <a:ext cx="6946900" cy="3714750"/>
        </p:xfrm>
        <a:graphic>
          <a:graphicData uri="http://schemas.openxmlformats.org/drawingml/2006/table">
            <a:tbl>
              <a:tblPr/>
              <a:tblGrid>
                <a:gridCol w="8336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3362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36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528318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1150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80619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41275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E9D8A6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A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1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E9D8A6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B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1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E9D8A6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C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1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E9D8A6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(AB)′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1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E9D8A6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C′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118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b="1" dirty="0">
                          <a:solidFill>
                            <a:srgbClr val="E37D6F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Y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0" cap="flat" cmpd="sng" algn="ctr">
                      <a:noFill/>
                    </a:lnT>
                    <a:lnB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11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B03A2E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281E1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B03A2E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B03A2E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412750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0" cap="flat" cmpd="sng" algn="ctr">
                      <a:noFill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1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2100"/>
                        </a:lnSpc>
                        <a:buNone/>
                      </a:pPr>
                      <a:r>
                        <a:rPr lang="en-US" sz="1500" dirty="0">
                          <a:solidFill>
                            <a:srgbClr val="2E2118"/>
                          </a:solidFill>
                          <a:latin typeface="Courier New" pitchFamily="49" charset="0"/>
                          <a:ea typeface="Courier New" pitchFamily="49" charset="-122"/>
                          <a:cs typeface="Courier New" pitchFamily="49" charset="-120"/>
                        </a:rPr>
                        <a:t>0</a:t>
                      </a:r>
                      <a:endParaRPr lang="en-US" sz="1500" dirty="0">
                        <a:latin typeface="Courier New" charset="0"/>
                        <a:ea typeface="Courier New" charset="0"/>
                        <a:cs typeface="Courier New" charset="0"/>
                      </a:endParaRPr>
                    </a:p>
                  </a:txBody>
                  <a:tcPr marL="66675" marR="66675" marT="66675" marB="66675">
                    <a:lnL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8C4B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2BAA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3E9D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9" name="Shape 6"/>
          <p:cNvSpPr/>
          <p:nvPr/>
        </p:nvSpPr>
        <p:spPr>
          <a:xfrm>
            <a:off x="8026400" y="2305118"/>
            <a:ext cx="3352800" cy="1168334"/>
          </a:xfrm>
          <a:prstGeom prst="roundRect">
            <a:avLst>
              <a:gd name="adj" fmla="val 9783"/>
            </a:avLst>
          </a:prstGeom>
          <a:solidFill>
            <a:srgbClr val="FBF5E6"/>
          </a:solidFill>
          <a:ln/>
        </p:spPr>
      </p:sp>
      <p:sp>
        <p:nvSpPr>
          <p:cNvPr id="10" name="Text 7"/>
          <p:cNvSpPr/>
          <p:nvPr/>
        </p:nvSpPr>
        <p:spPr>
          <a:xfrm>
            <a:off x="8191500" y="2444818"/>
            <a:ext cx="3113278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পর্যবেক্ষণ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8191500" y="2744527"/>
            <a:ext cx="3113278" cy="614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0"/>
              </a:lnSpc>
              <a:buNone/>
            </a:pPr>
            <a:r>
              <a:rPr lang="en-US" sz="16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 = 0 এবং A, B দুটোই ১ নয় — শুধু তখনই Y = 1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8026400" y="3613150"/>
            <a:ext cx="3352800" cy="1168334"/>
          </a:xfrm>
          <a:prstGeom prst="roundRect">
            <a:avLst>
              <a:gd name="adj" fmla="val 9783"/>
            </a:avLst>
          </a:prstGeom>
          <a:solidFill>
            <a:srgbClr val="2E2118"/>
          </a:solidFill>
          <a:ln/>
        </p:spPr>
      </p:sp>
      <p:sp>
        <p:nvSpPr>
          <p:cNvPr id="13" name="Text 10"/>
          <p:cNvSpPr/>
          <p:nvPr/>
        </p:nvSpPr>
        <p:spPr>
          <a:xfrm>
            <a:off x="8191500" y="3752850"/>
            <a:ext cx="3113278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960"/>
              </a:lnSpc>
              <a:buNone/>
            </a:pPr>
            <a:r>
              <a:rPr lang="en-US" sz="1400" b="1" dirty="0">
                <a:solidFill>
                  <a:srgbClr val="E37D6F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মোট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8191500" y="4052559"/>
            <a:ext cx="3113278" cy="614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20"/>
              </a:lnSpc>
              <a:buNone/>
            </a:pPr>
            <a:r>
              <a:rPr lang="en-US" sz="1600" b="1" dirty="0">
                <a:solidFill>
                  <a:srgbClr val="F3E9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৮টির মধ্যে ৩টি সারিতে আউটপুট ১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812800" y="6271289"/>
            <a:ext cx="58864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5E4A2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সার্কিট → ফাংশন</a:t>
            </a:r>
            <a:endParaRPr lang="en-US" sz="1300" dirty="0"/>
          </a:p>
        </p:txBody>
      </p:sp>
      <p:sp>
        <p:nvSpPr>
          <p:cNvPr id="16" name="Text 13"/>
          <p:cNvSpPr/>
          <p:nvPr/>
        </p:nvSpPr>
        <p:spPr>
          <a:xfrm>
            <a:off x="6800850" y="6271289"/>
            <a:ext cx="45783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5E4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 · অধ্যায় ৩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3E9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711200"/>
            <a:ext cx="571500" cy="571500"/>
          </a:xfrm>
          <a:prstGeom prst="roundRect">
            <a:avLst>
              <a:gd name="adj" fmla="val 50000"/>
            </a:avLst>
          </a:prstGeom>
          <a:solidFill>
            <a:srgbClr val="3F6B73"/>
          </a:solidFill>
          <a:ln/>
        </p:spPr>
      </p:sp>
      <p:pic>
        <p:nvPicPr>
          <p:cNvPr id="3" name="Image 0" descr="Chat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2500" y="850900"/>
            <a:ext cx="292100" cy="29210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524000" y="732768"/>
            <a:ext cx="3125629" cy="55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60"/>
              </a:lnSpc>
              <a:buNone/>
            </a:pPr>
            <a:r>
              <a:rPr lang="en-US" sz="3200" b="1" i="0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জোড়ায় কাজ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9482403" y="803939"/>
            <a:ext cx="1896798" cy="386027"/>
          </a:xfrm>
          <a:prstGeom prst="roundRect">
            <a:avLst>
              <a:gd name="adj" fmla="val 16450"/>
            </a:avLst>
          </a:prstGeom>
          <a:solidFill>
            <a:srgbClr val="B03A2E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240"/>
              </a:lnSpc>
              <a:buNone/>
            </a:pPr>
            <a:r>
              <a:rPr lang="en-US" sz="1600" b="1" dirty="0">
                <a:solidFill>
                  <a:srgbClr val="F3E9D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সময়: ৮ মিনিট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812800" y="1460500"/>
            <a:ext cx="5693833" cy="4279900"/>
          </a:xfrm>
          <a:prstGeom prst="roundRect">
            <a:avLst>
              <a:gd name="adj" fmla="val 3264"/>
            </a:avLst>
          </a:prstGeom>
          <a:solidFill>
            <a:srgbClr val="FBF5E6"/>
          </a:solidFill>
          <a:ln/>
          <a:effectLst>
            <a:outerShdw blurRad="165100" dist="76200" dir="5400000" algn="bl" rotWithShape="0">
              <a:srgbClr val="2E2118">
                <a:alpha val="15000"/>
              </a:srgbClr>
            </a:outerShdw>
          </a:effectLst>
        </p:spPr>
      </p:sp>
      <p:sp>
        <p:nvSpPr>
          <p:cNvPr id="7" name="Text 4"/>
          <p:cNvSpPr/>
          <p:nvPr/>
        </p:nvSpPr>
        <p:spPr>
          <a:xfrm>
            <a:off x="1003300" y="1625600"/>
            <a:ext cx="5472218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B03A2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ক.</a:t>
            </a:r>
            <a:r>
              <a:rPr lang="en-US" sz="18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সার্কিটটির ফাংশন নির্ণয় করো ও সরল করো</a:t>
            </a:r>
            <a:endParaRPr lang="en-US" sz="1800" dirty="0"/>
          </a:p>
        </p:txBody>
      </p:sp>
      <p:pic>
        <p:nvPicPr>
          <p:cNvPr id="8" name="Image 1" descr="A ও B একটি NOR গেইটে; তার আউটপুট ও C একটি AND গেইটে গিয়ে Y দেয়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1003300" y="2047218"/>
            <a:ext cx="4826000" cy="20320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028700" y="2326618"/>
            <a:ext cx="368300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</a:t>
            </a:r>
            <a:endParaRPr lang="en-US" sz="1900" dirty="0"/>
          </a:p>
        </p:txBody>
      </p:sp>
      <p:sp>
        <p:nvSpPr>
          <p:cNvPr id="10" name="Text 6"/>
          <p:cNvSpPr/>
          <p:nvPr/>
        </p:nvSpPr>
        <p:spPr>
          <a:xfrm>
            <a:off x="1028700" y="2834618"/>
            <a:ext cx="368300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B</a:t>
            </a:r>
            <a:endParaRPr lang="en-US" sz="1900" dirty="0"/>
          </a:p>
        </p:txBody>
      </p:sp>
      <p:sp>
        <p:nvSpPr>
          <p:cNvPr id="11" name="Text 7"/>
          <p:cNvSpPr/>
          <p:nvPr/>
        </p:nvSpPr>
        <p:spPr>
          <a:xfrm>
            <a:off x="1028700" y="3533118"/>
            <a:ext cx="368300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C</a:t>
            </a:r>
            <a:endParaRPr lang="en-US" sz="1900" dirty="0"/>
          </a:p>
        </p:txBody>
      </p:sp>
      <p:sp>
        <p:nvSpPr>
          <p:cNvPr id="12" name="Text 8"/>
          <p:cNvSpPr/>
          <p:nvPr/>
        </p:nvSpPr>
        <p:spPr>
          <a:xfrm>
            <a:off x="5600700" y="3025118"/>
            <a:ext cx="279400" cy="3632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60"/>
              </a:lnSpc>
              <a:buNone/>
            </a:pPr>
            <a:r>
              <a:rPr lang="en-US" sz="19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Y</a:t>
            </a:r>
            <a:endParaRPr lang="en-US" sz="1900" dirty="0"/>
          </a:p>
        </p:txBody>
      </p:sp>
      <p:sp>
        <p:nvSpPr>
          <p:cNvPr id="13" name="Shape 9"/>
          <p:cNvSpPr/>
          <p:nvPr/>
        </p:nvSpPr>
        <p:spPr>
          <a:xfrm>
            <a:off x="6697134" y="1460500"/>
            <a:ext cx="4682067" cy="4279900"/>
          </a:xfrm>
          <a:prstGeom prst="roundRect">
            <a:avLst>
              <a:gd name="adj" fmla="val 3264"/>
            </a:avLst>
          </a:prstGeom>
          <a:solidFill>
            <a:srgbClr val="2E2118"/>
          </a:solidFill>
          <a:ln/>
        </p:spPr>
      </p:sp>
      <p:sp>
        <p:nvSpPr>
          <p:cNvPr id="14" name="Text 10"/>
          <p:cNvSpPr/>
          <p:nvPr/>
        </p:nvSpPr>
        <p:spPr>
          <a:xfrm>
            <a:off x="6913034" y="3048664"/>
            <a:ext cx="4377775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E37D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খ.</a:t>
            </a:r>
            <a:r>
              <a:rPr lang="en-US" sz="1800" b="1" dirty="0">
                <a:solidFill>
                  <a:srgbClr val="F3E9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বর্ণনা থেকে ফাংশন লেখো</a:t>
            </a:r>
            <a:endParaRPr lang="en-US" sz="1800" dirty="0"/>
          </a:p>
        </p:txBody>
      </p:sp>
      <p:sp>
        <p:nvSpPr>
          <p:cNvPr id="15" name="Text 11"/>
          <p:cNvSpPr/>
          <p:nvPr/>
        </p:nvSpPr>
        <p:spPr>
          <a:xfrm>
            <a:off x="6913034" y="3482975"/>
            <a:ext cx="4377775" cy="6946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635"/>
              </a:lnSpc>
              <a:buNone/>
            </a:pPr>
            <a:r>
              <a:rPr lang="en-US" sz="1700" dirty="0">
                <a:solidFill>
                  <a:srgbClr val="F3E9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ও B একটি </a:t>
            </a:r>
            <a:r>
              <a:rPr lang="en-US" sz="1700" b="1" dirty="0">
                <a:solidFill>
                  <a:srgbClr val="F3E9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XOR</a:t>
            </a:r>
            <a:r>
              <a:rPr lang="en-US" sz="1700" dirty="0">
                <a:solidFill>
                  <a:srgbClr val="F3E9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গেইটে যায়। তার আউটপুট ও C একটি </a:t>
            </a:r>
            <a:r>
              <a:rPr lang="en-US" sz="1700" b="1" dirty="0">
                <a:solidFill>
                  <a:srgbClr val="F3E9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</a:t>
            </a:r>
            <a:r>
              <a:rPr lang="en-US" sz="1700" dirty="0">
                <a:solidFill>
                  <a:srgbClr val="F3E9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গেইটে যায়। আউটপুট Y = ?</a:t>
            </a:r>
            <a:endParaRPr lang="en-US" sz="1700" dirty="0"/>
          </a:p>
        </p:txBody>
      </p:sp>
      <p:sp>
        <p:nvSpPr>
          <p:cNvPr id="16" name="Text 12"/>
          <p:cNvSpPr/>
          <p:nvPr/>
        </p:nvSpPr>
        <p:spPr>
          <a:xfrm>
            <a:off x="812800" y="6245889"/>
            <a:ext cx="58864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সার্কিট → ফাংশন</a:t>
            </a:r>
            <a:endParaRPr lang="en-US" sz="1300" dirty="0"/>
          </a:p>
        </p:txBody>
      </p:sp>
      <p:sp>
        <p:nvSpPr>
          <p:cNvPr id="17" name="Text 13"/>
          <p:cNvSpPr/>
          <p:nvPr/>
        </p:nvSpPr>
        <p:spPr>
          <a:xfrm>
            <a:off x="6800850" y="6245889"/>
            <a:ext cx="45783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 · অধ্যায় ৩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9D8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711200"/>
            <a:ext cx="571500" cy="571500"/>
          </a:xfrm>
          <a:prstGeom prst="roundRect">
            <a:avLst>
              <a:gd name="adj" fmla="val 50000"/>
            </a:avLst>
          </a:prstGeom>
          <a:solidFill>
            <a:srgbClr val="2E2118"/>
          </a:solidFill>
          <a:ln/>
        </p:spPr>
      </p:sp>
      <p:pic>
        <p:nvPicPr>
          <p:cNvPr id="3" name="Image 0" descr="Users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2500" y="850900"/>
            <a:ext cx="292100" cy="29210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524000" y="732768"/>
            <a:ext cx="2503884" cy="55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60"/>
              </a:lnSpc>
              <a:buNone/>
            </a:pPr>
            <a:r>
              <a:rPr lang="en-US" sz="3200" b="1" i="0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দলীয় কাজ</a:t>
            </a:r>
            <a:endParaRPr lang="en-US" sz="3200" dirty="0"/>
          </a:p>
        </p:txBody>
      </p:sp>
      <p:sp>
        <p:nvSpPr>
          <p:cNvPr id="5" name="Text 2"/>
          <p:cNvSpPr/>
          <p:nvPr/>
        </p:nvSpPr>
        <p:spPr>
          <a:xfrm>
            <a:off x="8981017" y="812800"/>
            <a:ext cx="2398183" cy="368300"/>
          </a:xfrm>
          <a:prstGeom prst="roundRect">
            <a:avLst>
              <a:gd name="adj" fmla="val 17241"/>
            </a:avLst>
          </a:prstGeom>
          <a:solidFill>
            <a:srgbClr val="B03A2E"/>
          </a:solidFill>
          <a:ln/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2100"/>
              </a:lnSpc>
              <a:buNone/>
            </a:pPr>
            <a:r>
              <a:rPr lang="en-US" sz="1500" b="1" dirty="0">
                <a:solidFill>
                  <a:srgbClr val="F3E9D2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১২ মিনিট · ৫–৬ জন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812800" y="1473200"/>
            <a:ext cx="3403600" cy="4267200"/>
          </a:xfrm>
          <a:prstGeom prst="roundRect">
            <a:avLst>
              <a:gd name="adj" fmla="val 2985"/>
            </a:avLst>
          </a:prstGeom>
          <a:solidFill>
            <a:srgbClr val="FBF5E6"/>
          </a:solidFill>
          <a:ln/>
          <a:effectLst>
            <a:outerShdw blurRad="165100" dist="76200" dir="5400000" algn="bl" rotWithShape="0">
              <a:srgbClr val="2E2118">
                <a:alpha val="15000"/>
              </a:srgbClr>
            </a:outerShdw>
          </a:effectLst>
        </p:spPr>
      </p:sp>
      <p:sp>
        <p:nvSpPr>
          <p:cNvPr id="7" name="Shape 4"/>
          <p:cNvSpPr/>
          <p:nvPr/>
        </p:nvSpPr>
        <p:spPr>
          <a:xfrm>
            <a:off x="812800" y="1473200"/>
            <a:ext cx="3403600" cy="4267200"/>
          </a:xfrm>
          <a:custGeom>
            <a:avLst/>
            <a:gdLst/>
            <a:ahLst/>
            <a:cxnLst/>
            <a:rect l="l" t="t" r="r" b="b"/>
            <a:pathLst>
              <a:path w="3403600" h="4267200">
                <a:moveTo>
                  <a:pt x="0" y="101600"/>
                </a:moveTo>
                <a:lnTo>
                  <a:pt x="0" y="101600"/>
                </a:lnTo>
                <a:arcTo wR="101600" hR="101600" stAng="10800000" swAng="5400000"/>
                <a:lnTo>
                  <a:pt x="3302000" y="0"/>
                </a:lnTo>
                <a:arcTo wR="101600" hR="101600" stAng="16200000" swAng="5400000"/>
                <a:lnTo>
                  <a:pt x="3403600" y="101600"/>
                </a:lnTo>
                <a:arcTo wR="101600" hR="25400" stAng="0" swAng="-5400000"/>
                <a:lnTo>
                  <a:pt x="101600" y="76200"/>
                </a:lnTo>
                <a:arcTo wR="101600" hR="25400" stAng="16200000" swAng="-5400000"/>
                <a:close/>
              </a:path>
            </a:pathLst>
          </a:custGeom>
          <a:solidFill>
            <a:srgbClr val="B03A2E"/>
          </a:solidFill>
          <a:ln/>
        </p:spPr>
      </p:sp>
      <p:sp>
        <p:nvSpPr>
          <p:cNvPr id="8" name="Text 5"/>
          <p:cNvSpPr/>
          <p:nvPr/>
        </p:nvSpPr>
        <p:spPr>
          <a:xfrm>
            <a:off x="990600" y="1727200"/>
            <a:ext cx="3139440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দল ক</a:t>
            </a:r>
            <a:endParaRPr lang="en-US" sz="1800" dirty="0"/>
          </a:p>
        </p:txBody>
      </p:sp>
      <p:sp>
        <p:nvSpPr>
          <p:cNvPr id="9" name="Text 6"/>
          <p:cNvSpPr/>
          <p:nvPr/>
        </p:nvSpPr>
        <p:spPr>
          <a:xfrm>
            <a:off x="990600" y="2148818"/>
            <a:ext cx="3139440" cy="1282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A, B যায় একটি </a:t>
            </a:r>
            <a:r>
              <a:rPr lang="en-US" sz="165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</a:t>
            </a:r>
            <a:r>
              <a:rPr lang="en-US" sz="1650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-এ; B, C যায় একটি </a:t>
            </a:r>
            <a:r>
              <a:rPr lang="en-US" sz="165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</a:t>
            </a:r>
            <a:r>
              <a:rPr lang="en-US" sz="1650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-এ; দুটির আউটপুট একটি </a:t>
            </a:r>
            <a:r>
              <a:rPr lang="en-US" sz="165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NAND</a:t>
            </a:r>
            <a:r>
              <a:rPr lang="en-US" sz="1650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-এ। সার্কিট এঁকে ফাংশন বের করো ও সরল করো।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4394200" y="1473200"/>
            <a:ext cx="3403600" cy="4267200"/>
          </a:xfrm>
          <a:prstGeom prst="roundRect">
            <a:avLst>
              <a:gd name="adj" fmla="val 2985"/>
            </a:avLst>
          </a:prstGeom>
          <a:solidFill>
            <a:srgbClr val="FBF5E6"/>
          </a:solidFill>
          <a:ln/>
          <a:effectLst>
            <a:outerShdw blurRad="165100" dist="76200" dir="5400000" algn="bl" rotWithShape="0">
              <a:srgbClr val="2E2118">
                <a:alpha val="15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394200" y="1473200"/>
            <a:ext cx="3403600" cy="4267200"/>
          </a:xfrm>
          <a:custGeom>
            <a:avLst/>
            <a:gdLst/>
            <a:ahLst/>
            <a:cxnLst/>
            <a:rect l="l" t="t" r="r" b="b"/>
            <a:pathLst>
              <a:path w="3403600" h="4267200">
                <a:moveTo>
                  <a:pt x="0" y="101600"/>
                </a:moveTo>
                <a:lnTo>
                  <a:pt x="0" y="101600"/>
                </a:lnTo>
                <a:arcTo wR="101600" hR="101600" stAng="10800000" swAng="5400000"/>
                <a:lnTo>
                  <a:pt x="3302000" y="0"/>
                </a:lnTo>
                <a:arcTo wR="101600" hR="101600" stAng="16200000" swAng="5400000"/>
                <a:lnTo>
                  <a:pt x="3403600" y="101600"/>
                </a:lnTo>
                <a:arcTo wR="101600" hR="25400" stAng="0" swAng="-5400000"/>
                <a:lnTo>
                  <a:pt x="101600" y="76200"/>
                </a:lnTo>
                <a:arcTo wR="101600" hR="25400" stAng="16200000" swAng="-5400000"/>
                <a:close/>
              </a:path>
            </a:pathLst>
          </a:custGeom>
          <a:solidFill>
            <a:srgbClr val="3F6B73"/>
          </a:solidFill>
          <a:ln/>
        </p:spPr>
      </p:sp>
      <p:sp>
        <p:nvSpPr>
          <p:cNvPr id="12" name="Text 9"/>
          <p:cNvSpPr/>
          <p:nvPr/>
        </p:nvSpPr>
        <p:spPr>
          <a:xfrm>
            <a:off x="4572000" y="1727200"/>
            <a:ext cx="3139440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3F6B73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দল খ</a:t>
            </a:r>
            <a:endParaRPr lang="en-US" sz="1800" dirty="0"/>
          </a:p>
        </p:txBody>
      </p:sp>
      <p:sp>
        <p:nvSpPr>
          <p:cNvPr id="13" name="Text 10"/>
          <p:cNvSpPr/>
          <p:nvPr/>
        </p:nvSpPr>
        <p:spPr>
          <a:xfrm>
            <a:off x="4572000" y="2148818"/>
            <a:ext cx="3139440" cy="1597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যায় </a:t>
            </a:r>
            <a:r>
              <a:rPr lang="en-US" sz="165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</a:t>
            </a:r>
            <a:r>
              <a:rPr lang="en-US" sz="1650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-এ; A′ ও B যায় </a:t>
            </a:r>
            <a:r>
              <a:rPr lang="en-US" sz="165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AND</a:t>
            </a:r>
            <a:r>
              <a:rPr lang="en-US" sz="1650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-এ; তার আউটপুট ও A যায় </a:t>
            </a:r>
            <a:r>
              <a:rPr lang="en-US" sz="165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</a:t>
            </a:r>
            <a:r>
              <a:rPr lang="en-US" sz="1650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-এ। ফাংশন ও সত্যক সারণি তৈরি করো; সরল করলে কয়টি গেইট লাগে?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7975600" y="1473200"/>
            <a:ext cx="3403600" cy="4267200"/>
          </a:xfrm>
          <a:prstGeom prst="roundRect">
            <a:avLst>
              <a:gd name="adj" fmla="val 2985"/>
            </a:avLst>
          </a:prstGeom>
          <a:solidFill>
            <a:srgbClr val="2E2118"/>
          </a:solidFill>
          <a:ln/>
        </p:spPr>
      </p:sp>
      <p:sp>
        <p:nvSpPr>
          <p:cNvPr id="15" name="Shape 12"/>
          <p:cNvSpPr/>
          <p:nvPr/>
        </p:nvSpPr>
        <p:spPr>
          <a:xfrm>
            <a:off x="7975600" y="1473200"/>
            <a:ext cx="3403600" cy="4267200"/>
          </a:xfrm>
          <a:custGeom>
            <a:avLst/>
            <a:gdLst/>
            <a:ahLst/>
            <a:cxnLst/>
            <a:rect l="l" t="t" r="r" b="b"/>
            <a:pathLst>
              <a:path w="3403600" h="4267200">
                <a:moveTo>
                  <a:pt x="0" y="101600"/>
                </a:moveTo>
                <a:lnTo>
                  <a:pt x="0" y="101600"/>
                </a:lnTo>
                <a:arcTo wR="101600" hR="101600" stAng="10800000" swAng="5400000"/>
                <a:lnTo>
                  <a:pt x="3302000" y="0"/>
                </a:lnTo>
                <a:arcTo wR="101600" hR="101600" stAng="16200000" swAng="5400000"/>
                <a:lnTo>
                  <a:pt x="3403600" y="101600"/>
                </a:lnTo>
                <a:arcTo wR="101600" hR="25400" stAng="0" swAng="-5400000"/>
                <a:lnTo>
                  <a:pt x="101600" y="76200"/>
                </a:lnTo>
                <a:arcTo wR="101600" hR="25400" stAng="16200000" swAng="-5400000"/>
                <a:close/>
              </a:path>
            </a:pathLst>
          </a:custGeom>
          <a:solidFill>
            <a:srgbClr val="E37D6F"/>
          </a:solidFill>
          <a:ln/>
        </p:spPr>
      </p:sp>
      <p:sp>
        <p:nvSpPr>
          <p:cNvPr id="16" name="Text 13"/>
          <p:cNvSpPr/>
          <p:nvPr/>
        </p:nvSpPr>
        <p:spPr>
          <a:xfrm>
            <a:off x="8153400" y="1727200"/>
            <a:ext cx="3139440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E37D6F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দল গ</a:t>
            </a:r>
            <a:endParaRPr lang="en-US" sz="1800" dirty="0"/>
          </a:p>
        </p:txBody>
      </p:sp>
      <p:sp>
        <p:nvSpPr>
          <p:cNvPr id="17" name="Text 14"/>
          <p:cNvSpPr/>
          <p:nvPr/>
        </p:nvSpPr>
        <p:spPr>
          <a:xfrm>
            <a:off x="8153400" y="2148818"/>
            <a:ext cx="3139440" cy="1282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475"/>
              </a:lnSpc>
              <a:buNone/>
            </a:pPr>
            <a:r>
              <a:rPr lang="en-US" sz="1650" dirty="0">
                <a:solidFill>
                  <a:srgbClr val="F3E9D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নিজেরা তিন গেইটের একটি সার্কিট আঁকো; অন্য দলের সাথে বিনিময় করে একে অপরের সার্কিটের ফাংশন নির্ণয় করো।</a:t>
            </a:r>
            <a:endParaRPr lang="en-US" sz="1650" dirty="0"/>
          </a:p>
        </p:txBody>
      </p:sp>
      <p:sp>
        <p:nvSpPr>
          <p:cNvPr id="18" name="Text 15"/>
          <p:cNvSpPr/>
          <p:nvPr/>
        </p:nvSpPr>
        <p:spPr>
          <a:xfrm>
            <a:off x="812800" y="6245889"/>
            <a:ext cx="58864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5E4A2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সার্কিট → ফাংশন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6800850" y="6245889"/>
            <a:ext cx="45783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5E4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 · অধ্যায় ৩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3E9D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711200"/>
            <a:ext cx="571500" cy="571500"/>
          </a:xfrm>
          <a:prstGeom prst="roundRect">
            <a:avLst>
              <a:gd name="adj" fmla="val 50000"/>
            </a:avLst>
          </a:prstGeom>
          <a:solidFill>
            <a:srgbClr val="B03A2E"/>
          </a:solidFill>
          <a:ln/>
        </p:spPr>
      </p:sp>
      <p:pic>
        <p:nvPicPr>
          <p:cNvPr id="3" name="Image 0" descr="CheckCircl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2500" y="850900"/>
            <a:ext cx="292100" cy="29210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524000" y="732768"/>
            <a:ext cx="1813084" cy="55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60"/>
              </a:lnSpc>
              <a:buNone/>
            </a:pPr>
            <a:r>
              <a:rPr lang="en-US" sz="3200" b="1" i="0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মূল্যায়ন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812800" y="1460500"/>
            <a:ext cx="6565900" cy="558800"/>
          </a:xfrm>
          <a:prstGeom prst="roundRect">
            <a:avLst>
              <a:gd name="adj" fmla="val 18182"/>
            </a:avLst>
          </a:prstGeom>
          <a:solidFill>
            <a:srgbClr val="FBF5E6"/>
          </a:solidFill>
          <a:ln/>
        </p:spPr>
      </p:sp>
      <p:sp>
        <p:nvSpPr>
          <p:cNvPr id="6" name="Text 3"/>
          <p:cNvSpPr/>
          <p:nvPr/>
        </p:nvSpPr>
        <p:spPr>
          <a:xfrm>
            <a:off x="965200" y="1562100"/>
            <a:ext cx="19235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১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1233752" y="1593193"/>
            <a:ext cx="6172325" cy="3187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10"/>
              </a:lnSpc>
              <a:buNone/>
            </a:pPr>
            <a:r>
              <a:rPr lang="en-US" sz="165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NAND গেইটের ইনপুট A ও B হলে আউটপুট রাশি কী?</a:t>
            </a:r>
            <a:endParaRPr lang="en-US" sz="1650" dirty="0"/>
          </a:p>
        </p:txBody>
      </p:sp>
      <p:sp>
        <p:nvSpPr>
          <p:cNvPr id="8" name="Shape 5"/>
          <p:cNvSpPr/>
          <p:nvPr/>
        </p:nvSpPr>
        <p:spPr>
          <a:xfrm>
            <a:off x="812800" y="2700871"/>
            <a:ext cx="6565900" cy="558800"/>
          </a:xfrm>
          <a:prstGeom prst="roundRect">
            <a:avLst>
              <a:gd name="adj" fmla="val 18182"/>
            </a:avLst>
          </a:prstGeom>
          <a:solidFill>
            <a:srgbClr val="FBF5E6"/>
          </a:solidFill>
          <a:ln/>
        </p:spPr>
      </p:sp>
      <p:sp>
        <p:nvSpPr>
          <p:cNvPr id="9" name="Text 6"/>
          <p:cNvSpPr/>
          <p:nvPr/>
        </p:nvSpPr>
        <p:spPr>
          <a:xfrm>
            <a:off x="965200" y="2802471"/>
            <a:ext cx="226351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২</a:t>
            </a:r>
            <a:endParaRPr lang="en-US" sz="2000" dirty="0"/>
          </a:p>
        </p:txBody>
      </p:sp>
      <p:sp>
        <p:nvSpPr>
          <p:cNvPr id="10" name="Text 7"/>
          <p:cNvSpPr/>
          <p:nvPr/>
        </p:nvSpPr>
        <p:spPr>
          <a:xfrm>
            <a:off x="1267751" y="2833563"/>
            <a:ext cx="6137306" cy="3187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10"/>
              </a:lnSpc>
              <a:buNone/>
            </a:pPr>
            <a:r>
              <a:rPr lang="en-US" sz="165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NOT গেইটের ইনপুট A + B হলে আউটপুট কী?</a:t>
            </a:r>
            <a:endParaRPr lang="en-US" sz="1650" dirty="0"/>
          </a:p>
        </p:txBody>
      </p:sp>
      <p:sp>
        <p:nvSpPr>
          <p:cNvPr id="11" name="Shape 8"/>
          <p:cNvSpPr/>
          <p:nvPr/>
        </p:nvSpPr>
        <p:spPr>
          <a:xfrm>
            <a:off x="812800" y="3941242"/>
            <a:ext cx="6565900" cy="558800"/>
          </a:xfrm>
          <a:prstGeom prst="roundRect">
            <a:avLst>
              <a:gd name="adj" fmla="val 18182"/>
            </a:avLst>
          </a:prstGeom>
          <a:solidFill>
            <a:srgbClr val="FBF5E6"/>
          </a:solidFill>
          <a:ln/>
        </p:spPr>
      </p:sp>
      <p:sp>
        <p:nvSpPr>
          <p:cNvPr id="12" name="Text 9"/>
          <p:cNvSpPr/>
          <p:nvPr/>
        </p:nvSpPr>
        <p:spPr>
          <a:xfrm>
            <a:off x="965200" y="4042842"/>
            <a:ext cx="258299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৩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1299700" y="4073922"/>
            <a:ext cx="6104399" cy="3187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10"/>
              </a:lnSpc>
              <a:buNone/>
            </a:pPr>
            <a:r>
              <a:rPr lang="en-US" sz="165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OR গেইটে A′ ও B′ দিলে আউটপুট কোন গেইটের সমান?</a:t>
            </a:r>
            <a:endParaRPr lang="en-US" sz="1650" dirty="0"/>
          </a:p>
        </p:txBody>
      </p:sp>
      <p:sp>
        <p:nvSpPr>
          <p:cNvPr id="14" name="Shape 11"/>
          <p:cNvSpPr/>
          <p:nvPr/>
        </p:nvSpPr>
        <p:spPr>
          <a:xfrm>
            <a:off x="812800" y="5181600"/>
            <a:ext cx="6565900" cy="558800"/>
          </a:xfrm>
          <a:prstGeom prst="roundRect">
            <a:avLst>
              <a:gd name="adj" fmla="val 18182"/>
            </a:avLst>
          </a:prstGeom>
          <a:solidFill>
            <a:srgbClr val="FBF5E6"/>
          </a:solidFill>
          <a:ln/>
        </p:spPr>
      </p:sp>
      <p:sp>
        <p:nvSpPr>
          <p:cNvPr id="15" name="Text 12"/>
          <p:cNvSpPr/>
          <p:nvPr/>
        </p:nvSpPr>
        <p:spPr>
          <a:xfrm>
            <a:off x="965200" y="5283200"/>
            <a:ext cx="215635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৪</a:t>
            </a:r>
            <a:endParaRPr lang="en-US" sz="2000" dirty="0"/>
          </a:p>
        </p:txBody>
      </p:sp>
      <p:sp>
        <p:nvSpPr>
          <p:cNvPr id="16" name="Text 13"/>
          <p:cNvSpPr/>
          <p:nvPr/>
        </p:nvSpPr>
        <p:spPr>
          <a:xfrm>
            <a:off x="1257035" y="5314293"/>
            <a:ext cx="6148343" cy="3187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10"/>
              </a:lnSpc>
              <a:buNone/>
            </a:pPr>
            <a:r>
              <a:rPr lang="en-US" sz="165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সার্কিট পড়া কোন দিক থেকে শুরু করতে হয়?</a:t>
            </a:r>
            <a:endParaRPr lang="en-US" sz="1650" dirty="0"/>
          </a:p>
        </p:txBody>
      </p:sp>
      <p:sp>
        <p:nvSpPr>
          <p:cNvPr id="17" name="Shape 14"/>
          <p:cNvSpPr/>
          <p:nvPr/>
        </p:nvSpPr>
        <p:spPr>
          <a:xfrm>
            <a:off x="7569200" y="1460500"/>
            <a:ext cx="3810000" cy="4279900"/>
          </a:xfrm>
          <a:prstGeom prst="roundRect">
            <a:avLst>
              <a:gd name="adj" fmla="val 3667"/>
            </a:avLst>
          </a:prstGeom>
          <a:solidFill>
            <a:srgbClr val="2E2118"/>
          </a:solidFill>
          <a:ln/>
        </p:spPr>
      </p:sp>
      <p:sp>
        <p:nvSpPr>
          <p:cNvPr id="18" name="Text 15"/>
          <p:cNvSpPr/>
          <p:nvPr/>
        </p:nvSpPr>
        <p:spPr>
          <a:xfrm>
            <a:off x="7747000" y="1638300"/>
            <a:ext cx="3558032" cy="31875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10"/>
              </a:lnSpc>
              <a:buNone/>
            </a:pPr>
            <a:r>
              <a:rPr lang="en-US" sz="1650" b="1" dirty="0">
                <a:solidFill>
                  <a:srgbClr val="E37D6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৫. সার্কিটটির ফাংশন লেখো</a:t>
            </a:r>
            <a:endParaRPr lang="en-US" sz="1650" dirty="0"/>
          </a:p>
        </p:txBody>
      </p:sp>
      <p:sp>
        <p:nvSpPr>
          <p:cNvPr id="19" name="Shape 16"/>
          <p:cNvSpPr/>
          <p:nvPr/>
        </p:nvSpPr>
        <p:spPr>
          <a:xfrm>
            <a:off x="7747000" y="2033265"/>
            <a:ext cx="3454400" cy="1524000"/>
          </a:xfrm>
          <a:prstGeom prst="roundRect">
            <a:avLst>
              <a:gd name="adj" fmla="val 5833"/>
            </a:avLst>
          </a:prstGeom>
          <a:solidFill>
            <a:srgbClr val="FBF5E6"/>
          </a:solidFill>
          <a:ln/>
        </p:spPr>
      </p:sp>
      <p:pic>
        <p:nvPicPr>
          <p:cNvPr id="20" name="Image 1" descr="A একটি NOT গেইটে; A′ ও B একটি OR গেইটে গিয়ে Y দেয়"/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7747000" y="2033265"/>
            <a:ext cx="3454400" cy="1524000"/>
          </a:xfrm>
          <a:prstGeom prst="rect">
            <a:avLst/>
          </a:prstGeom>
        </p:spPr>
      </p:pic>
      <p:sp>
        <p:nvSpPr>
          <p:cNvPr id="21" name="Text 17"/>
          <p:cNvSpPr/>
          <p:nvPr/>
        </p:nvSpPr>
        <p:spPr>
          <a:xfrm>
            <a:off x="7823200" y="2388865"/>
            <a:ext cx="304800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A</a:t>
            </a:r>
            <a:endParaRPr lang="en-US" sz="1700" dirty="0"/>
          </a:p>
        </p:txBody>
      </p:sp>
      <p:sp>
        <p:nvSpPr>
          <p:cNvPr id="22" name="Text 18"/>
          <p:cNvSpPr/>
          <p:nvPr/>
        </p:nvSpPr>
        <p:spPr>
          <a:xfrm>
            <a:off x="7823200" y="2960365"/>
            <a:ext cx="304800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2E2118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B</a:t>
            </a:r>
            <a:endParaRPr lang="en-US" sz="1700" dirty="0"/>
          </a:p>
        </p:txBody>
      </p:sp>
      <p:sp>
        <p:nvSpPr>
          <p:cNvPr id="23" name="Text 19"/>
          <p:cNvSpPr/>
          <p:nvPr/>
        </p:nvSpPr>
        <p:spPr>
          <a:xfrm>
            <a:off x="10947400" y="2668265"/>
            <a:ext cx="279400" cy="3276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380"/>
              </a:lnSpc>
              <a:buNone/>
            </a:pPr>
            <a:r>
              <a:rPr lang="en-US" sz="17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Y</a:t>
            </a:r>
            <a:endParaRPr lang="en-US" sz="1700" dirty="0"/>
          </a:p>
        </p:txBody>
      </p:sp>
      <p:sp>
        <p:nvSpPr>
          <p:cNvPr id="24" name="Text 20"/>
          <p:cNvSpPr/>
          <p:nvPr/>
        </p:nvSpPr>
        <p:spPr>
          <a:xfrm>
            <a:off x="7747000" y="3658865"/>
            <a:ext cx="355803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2800"/>
              </a:lnSpc>
              <a:buNone/>
            </a:pPr>
            <a:r>
              <a:rPr lang="en-US" sz="2000" b="1" dirty="0">
                <a:solidFill>
                  <a:srgbClr val="E9D8A6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Y = ?</a:t>
            </a:r>
            <a:endParaRPr lang="en-US" sz="2000" dirty="0"/>
          </a:p>
        </p:txBody>
      </p:sp>
      <p:sp>
        <p:nvSpPr>
          <p:cNvPr id="25" name="Text 21"/>
          <p:cNvSpPr/>
          <p:nvPr/>
        </p:nvSpPr>
        <p:spPr>
          <a:xfrm>
            <a:off x="812800" y="6245895"/>
            <a:ext cx="58864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সার্কিট → ফাংশন</a:t>
            </a:r>
            <a:endParaRPr lang="en-US" sz="1300" dirty="0"/>
          </a:p>
        </p:txBody>
      </p:sp>
      <p:sp>
        <p:nvSpPr>
          <p:cNvPr id="26" name="Text 22"/>
          <p:cNvSpPr/>
          <p:nvPr/>
        </p:nvSpPr>
        <p:spPr>
          <a:xfrm>
            <a:off x="6800850" y="6245895"/>
            <a:ext cx="45783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7A634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 · অধ্যায় ৩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9D8A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12800" y="711200"/>
            <a:ext cx="571500" cy="571500"/>
          </a:xfrm>
          <a:prstGeom prst="roundRect">
            <a:avLst>
              <a:gd name="adj" fmla="val 50000"/>
            </a:avLst>
          </a:prstGeom>
          <a:solidFill>
            <a:srgbClr val="2E2118"/>
          </a:solidFill>
          <a:ln/>
        </p:spPr>
      </p:sp>
      <p:pic>
        <p:nvPicPr>
          <p:cNvPr id="3" name="Image 0" descr="Home"/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952500" y="850900"/>
            <a:ext cx="292100" cy="292100"/>
          </a:xfrm>
          <a:prstGeom prst="rect">
            <a:avLst/>
          </a:prstGeom>
        </p:spPr>
      </p:pic>
      <p:sp>
        <p:nvSpPr>
          <p:cNvPr id="4" name="Text 1"/>
          <p:cNvSpPr>
            <a:spLocks noGrp="1"/>
          </p:cNvSpPr>
          <p:nvPr>
            <p:ph type="title"/>
          </p:nvPr>
        </p:nvSpPr>
        <p:spPr>
          <a:xfrm>
            <a:off x="1524000" y="732768"/>
            <a:ext cx="2656523" cy="553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4160"/>
              </a:lnSpc>
              <a:buNone/>
            </a:pPr>
            <a:r>
              <a:rPr lang="en-US" sz="3200" b="1" i="0" dirty="0">
                <a:solidFill>
                  <a:srgbClr val="2E2118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বাড়ির কাজ</a:t>
            </a:r>
            <a:endParaRPr lang="en-US" sz="3200" dirty="0"/>
          </a:p>
        </p:txBody>
      </p:sp>
      <p:sp>
        <p:nvSpPr>
          <p:cNvPr id="5" name="Shape 2"/>
          <p:cNvSpPr/>
          <p:nvPr/>
        </p:nvSpPr>
        <p:spPr>
          <a:xfrm>
            <a:off x="812800" y="2355850"/>
            <a:ext cx="10566400" cy="1168400"/>
          </a:xfrm>
          <a:custGeom>
            <a:avLst/>
            <a:gdLst/>
            <a:ahLst/>
            <a:cxnLst/>
            <a:rect l="l" t="t" r="r" b="b"/>
            <a:pathLst>
              <a:path w="10566400" h="1168400">
                <a:moveTo>
                  <a:pt x="0" y="0"/>
                </a:moveTo>
                <a:lnTo>
                  <a:pt x="10439400" y="0"/>
                </a:lnTo>
                <a:arcTo wR="127000" hR="127000" stAng="16200000" swAng="5400000"/>
                <a:lnTo>
                  <a:pt x="10566400" y="1041400"/>
                </a:lnTo>
                <a:arcTo wR="127000" hR="127000" stAng="0" swAng="5400000"/>
                <a:lnTo>
                  <a:pt x="0" y="1168400"/>
                </a:lnTo>
                <a:lnTo>
                  <a:pt x="0" y="0"/>
                </a:lnTo>
                <a:close/>
              </a:path>
            </a:pathLst>
          </a:custGeom>
          <a:solidFill>
            <a:srgbClr val="FBF5E6"/>
          </a:solidFill>
          <a:ln/>
        </p:spPr>
      </p:sp>
      <p:sp>
        <p:nvSpPr>
          <p:cNvPr id="6" name="Shape 3"/>
          <p:cNvSpPr/>
          <p:nvPr/>
        </p:nvSpPr>
        <p:spPr>
          <a:xfrm>
            <a:off x="812800" y="2355850"/>
            <a:ext cx="10566400" cy="1168400"/>
          </a:xfrm>
          <a:custGeom>
            <a:avLst/>
            <a:gdLst/>
            <a:ahLst/>
            <a:cxnLst/>
            <a:rect l="l" t="t" r="r" b="b"/>
            <a:pathLst>
              <a:path w="10566400" h="1168400">
                <a:moveTo>
                  <a:pt x="88900" y="1168400"/>
                </a:moveTo>
                <a:lnTo>
                  <a:pt x="0" y="1168400"/>
                </a:lnTo>
                <a:lnTo>
                  <a:pt x="0" y="0"/>
                </a:lnTo>
                <a:lnTo>
                  <a:pt x="88900" y="0"/>
                </a:lnTo>
                <a:lnTo>
                  <a:pt x="88900" y="1168400"/>
                </a:lnTo>
                <a:close/>
              </a:path>
            </a:pathLst>
          </a:custGeom>
          <a:solidFill>
            <a:srgbClr val="B03A2E"/>
          </a:solidFill>
          <a:ln/>
        </p:spPr>
      </p:sp>
      <p:sp>
        <p:nvSpPr>
          <p:cNvPr id="7" name="Text 4"/>
          <p:cNvSpPr/>
          <p:nvPr/>
        </p:nvSpPr>
        <p:spPr>
          <a:xfrm>
            <a:off x="1155700" y="2602247"/>
            <a:ext cx="322659" cy="701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320"/>
              </a:lnSpc>
              <a:buNone/>
            </a:pPr>
            <a:r>
              <a:rPr lang="en-US" sz="3800" b="1" dirty="0">
                <a:solidFill>
                  <a:srgbClr val="B03A2E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১</a:t>
            </a:r>
            <a:endParaRPr lang="en-US" sz="3800" dirty="0"/>
          </a:p>
        </p:txBody>
      </p:sp>
      <p:sp>
        <p:nvSpPr>
          <p:cNvPr id="8" name="Text 5"/>
          <p:cNvSpPr/>
          <p:nvPr/>
        </p:nvSpPr>
        <p:spPr>
          <a:xfrm>
            <a:off x="1615083" y="2559050"/>
            <a:ext cx="9795421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ও B একটি AND-এ, A′ ও B′ আরেকটি AND-এ, দুটির আউটপুট একটি OR-এ যায়। ফাংশন ও সত্যক সারণি লেখো; এটি কোন গেইটের সমতুল্য?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812800" y="3714750"/>
            <a:ext cx="10566400" cy="1168400"/>
          </a:xfrm>
          <a:custGeom>
            <a:avLst/>
            <a:gdLst/>
            <a:ahLst/>
            <a:cxnLst/>
            <a:rect l="l" t="t" r="r" b="b"/>
            <a:pathLst>
              <a:path w="10566400" h="1168400">
                <a:moveTo>
                  <a:pt x="0" y="0"/>
                </a:moveTo>
                <a:lnTo>
                  <a:pt x="10439400" y="0"/>
                </a:lnTo>
                <a:arcTo wR="127000" hR="127000" stAng="16200000" swAng="5400000"/>
                <a:lnTo>
                  <a:pt x="10566400" y="1041400"/>
                </a:lnTo>
                <a:arcTo wR="127000" hR="127000" stAng="0" swAng="5400000"/>
                <a:lnTo>
                  <a:pt x="0" y="1168400"/>
                </a:lnTo>
                <a:lnTo>
                  <a:pt x="0" y="0"/>
                </a:lnTo>
                <a:close/>
              </a:path>
            </a:pathLst>
          </a:custGeom>
          <a:solidFill>
            <a:srgbClr val="FBF5E6"/>
          </a:solidFill>
          <a:ln/>
        </p:spPr>
      </p:sp>
      <p:sp>
        <p:nvSpPr>
          <p:cNvPr id="10" name="Shape 7"/>
          <p:cNvSpPr/>
          <p:nvPr/>
        </p:nvSpPr>
        <p:spPr>
          <a:xfrm>
            <a:off x="812800" y="3714750"/>
            <a:ext cx="10566400" cy="1168400"/>
          </a:xfrm>
          <a:custGeom>
            <a:avLst/>
            <a:gdLst/>
            <a:ahLst/>
            <a:cxnLst/>
            <a:rect l="l" t="t" r="r" b="b"/>
            <a:pathLst>
              <a:path w="10566400" h="1168400">
                <a:moveTo>
                  <a:pt x="88900" y="1168400"/>
                </a:moveTo>
                <a:lnTo>
                  <a:pt x="0" y="1168400"/>
                </a:lnTo>
                <a:lnTo>
                  <a:pt x="0" y="0"/>
                </a:lnTo>
                <a:lnTo>
                  <a:pt x="88900" y="0"/>
                </a:lnTo>
                <a:lnTo>
                  <a:pt x="88900" y="1168400"/>
                </a:lnTo>
                <a:close/>
              </a:path>
            </a:pathLst>
          </a:custGeom>
          <a:solidFill>
            <a:srgbClr val="3F6B73"/>
          </a:solidFill>
          <a:ln/>
        </p:spPr>
      </p:sp>
      <p:sp>
        <p:nvSpPr>
          <p:cNvPr id="11" name="Text 8"/>
          <p:cNvSpPr/>
          <p:nvPr/>
        </p:nvSpPr>
        <p:spPr>
          <a:xfrm>
            <a:off x="1155700" y="3961147"/>
            <a:ext cx="400129" cy="7010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5320"/>
              </a:lnSpc>
              <a:buNone/>
            </a:pPr>
            <a:r>
              <a:rPr lang="en-US" sz="3800" b="1" dirty="0">
                <a:solidFill>
                  <a:srgbClr val="3F6B73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২</a:t>
            </a:r>
            <a:endParaRPr lang="en-US" sz="3800" dirty="0"/>
          </a:p>
        </p:txBody>
      </p:sp>
      <p:sp>
        <p:nvSpPr>
          <p:cNvPr id="12" name="Text 9"/>
          <p:cNvSpPr/>
          <p:nvPr/>
        </p:nvSpPr>
        <p:spPr>
          <a:xfrm>
            <a:off x="1679641" y="3917950"/>
            <a:ext cx="9728926" cy="787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3000"/>
              </a:lnSpc>
              <a:buNone/>
            </a:pPr>
            <a:r>
              <a:rPr lang="en-US" sz="2000" b="1" dirty="0">
                <a:solidFill>
                  <a:srgbClr val="2E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A, B, C তিন ইনপুটের একটি সার্কিট নিজে আঁকো এবং তার ফাংশন ও সত্যক সারণি তৈরি করো।</a:t>
            </a:r>
            <a:endParaRPr lang="en-US" sz="2000" dirty="0"/>
          </a:p>
        </p:txBody>
      </p:sp>
      <p:sp>
        <p:nvSpPr>
          <p:cNvPr id="13" name="Text 10"/>
          <p:cNvSpPr/>
          <p:nvPr/>
        </p:nvSpPr>
        <p:spPr>
          <a:xfrm>
            <a:off x="812800" y="6245895"/>
            <a:ext cx="58864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5E4A2A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সার্কিট → ফাংশন</a:t>
            </a:r>
            <a:endParaRPr lang="en-US" sz="1300" dirty="0"/>
          </a:p>
        </p:txBody>
      </p:sp>
      <p:sp>
        <p:nvSpPr>
          <p:cNvPr id="14" name="Text 11"/>
          <p:cNvSpPr/>
          <p:nvPr/>
        </p:nvSpPr>
        <p:spPr>
          <a:xfrm>
            <a:off x="6800850" y="6245895"/>
            <a:ext cx="4578350" cy="2565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r">
              <a:lnSpc>
                <a:spcPts val="1820"/>
              </a:lnSpc>
              <a:buNone/>
            </a:pPr>
            <a:r>
              <a:rPr lang="en-US" sz="1300" b="1" dirty="0">
                <a:solidFill>
                  <a:srgbClr val="5E4A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তথ্য ও যোগাযোগ প্রযুক্তি · অধ্যায় ৩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2E211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 rot="21240000">
            <a:off x="4514817" y="1768144"/>
            <a:ext cx="3162300" cy="673100"/>
          </a:xfrm>
          <a:prstGeom prst="roundRect">
            <a:avLst>
              <a:gd name="adj" fmla="val 9434"/>
            </a:avLst>
          </a:prstGeom>
          <a:noFill/>
          <a:ln w="50800">
            <a:solidFill>
              <a:srgbClr val="E37D6F"/>
            </a:solidFill>
            <a:prstDash val="solid"/>
          </a:ln>
        </p:spPr>
        <p:txBody>
          <a:bodyPr wrap="none" lIns="0" tIns="0" rIns="0" bIns="0" rtlCol="0" anchor="ctr">
            <a:normAutofit/>
          </a:bodyPr>
          <a:lstStyle/>
          <a:p>
            <a:pPr marL="0" indent="0" algn="ctr">
              <a:lnSpc>
                <a:spcPts val="3920"/>
              </a:lnSpc>
              <a:buNone/>
            </a:pPr>
            <a:r>
              <a:rPr lang="en-US" sz="2800" b="1" dirty="0">
                <a:solidFill>
                  <a:srgbClr val="E37D6F"/>
                </a:solidFill>
                <a:latin typeface="Courier New" pitchFamily="49" charset="0"/>
                <a:ea typeface="Courier New" pitchFamily="49" charset="-122"/>
                <a:cs typeface="Courier New" pitchFamily="49" charset="-120"/>
              </a:rPr>
              <a:t>কেস সমাধান!</a:t>
            </a:r>
            <a:endParaRPr lang="en-US" sz="2800" dirty="0"/>
          </a:p>
        </p:txBody>
      </p:sp>
      <p:sp>
        <p:nvSpPr>
          <p:cNvPr id="3" name="Text 1"/>
          <p:cNvSpPr>
            <a:spLocks noGrp="1"/>
          </p:cNvSpPr>
          <p:nvPr>
            <p:ph type="title"/>
          </p:nvPr>
        </p:nvSpPr>
        <p:spPr>
          <a:xfrm>
            <a:off x="3087132" y="2683805"/>
            <a:ext cx="6017736" cy="185102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14375"/>
              </a:lnSpc>
              <a:buNone/>
            </a:pPr>
            <a:r>
              <a:rPr lang="en-US" sz="11500" b="1" i="0" dirty="0">
                <a:solidFill>
                  <a:srgbClr val="E9D8A6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ধন্যবাদ</a:t>
            </a:r>
            <a:endParaRPr lang="en-US" sz="11500" dirty="0"/>
          </a:p>
        </p:txBody>
      </p:sp>
      <p:sp>
        <p:nvSpPr>
          <p:cNvPr id="4" name="Text 2"/>
          <p:cNvSpPr/>
          <p:nvPr/>
        </p:nvSpPr>
        <p:spPr>
          <a:xfrm>
            <a:off x="1769904" y="4725330"/>
            <a:ext cx="8652193" cy="416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ctr">
              <a:lnSpc>
                <a:spcPts val="3080"/>
              </a:lnSpc>
              <a:buNone/>
            </a:pPr>
            <a:r>
              <a:rPr lang="en-US" sz="2200" dirty="0">
                <a:solidFill>
                  <a:srgbClr val="C9B98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প্রতিটি সার্কিটে লুকিয়ে আছে একটি সূত্র — ভালো থেকো সবাই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লজিক্যাল সার্কিট হতে লজিক্যাল ফাংশনে রূপান্তর">
  <a:themeElements>
    <a:clrScheme name="লজিক্যাল সার্কিট হতে লজিক্যাল ফাংশনে রূপান্তর">
      <a:dk1>
        <a:srgbClr val="2E2118"/>
      </a:dk1>
      <a:lt1>
        <a:srgbClr val="F3E9D2"/>
      </a:lt1>
      <a:dk2>
        <a:srgbClr val="5F5347"/>
      </a:dk2>
      <a:lt2>
        <a:srgbClr val="DFD5BF"/>
      </a:lt2>
      <a:accent1>
        <a:srgbClr val="B03A2E"/>
      </a:accent1>
      <a:accent2>
        <a:srgbClr val="7A6340"/>
      </a:accent2>
      <a:accent3>
        <a:srgbClr val="E9D8A6"/>
      </a:accent3>
      <a:accent4>
        <a:srgbClr val="5E4A2A"/>
      </a:accent4>
      <a:accent5>
        <a:srgbClr val="3F6B73"/>
      </a:accent5>
      <a:accent6>
        <a:srgbClr val="E37D6F"/>
      </a:accent6>
      <a:hlink>
        <a:srgbClr val="0563C1"/>
      </a:hlink>
      <a:folHlink>
        <a:srgbClr val="954F72"/>
      </a:folHlink>
    </a:clrScheme>
    <a:fontScheme name="লজিক্যাল সার্কিট হতে লজিক্যাল ফাংশনে রূপান্তর">
      <a:majorFont>
        <a:latin typeface="Georg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ourier New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1858</Words>
  <Application>Microsoft Office PowerPoint</Application>
  <PresentationFormat>Widescreen</PresentationFormat>
  <Paragraphs>293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Courier New</vt:lpstr>
      <vt:lpstr>Georgia</vt:lpstr>
      <vt:lpstr>লজিক্যাল সার্কিট হতে লজিক্যাল ফাংশনে রূপান্তর</vt:lpstr>
      <vt:lpstr>PowerPoint Presentation</vt:lpstr>
      <vt:lpstr>শিক্ষক ও পাঠ পরিচিতি</vt:lpstr>
      <vt:lpstr>ছবিটি দেখে কী বোঝা যাচ্ছে?</vt:lpstr>
      <vt:lpstr>লজিক্যাল সার্কিট হতে লজিক্যাল ফাংশনে রূপান্তর</vt:lpstr>
      <vt:lpstr>শিখনফল</vt:lpstr>
      <vt:lpstr>উল্টো পথে যাত্রা</vt:lpstr>
      <vt:lpstr>সূত্রের তালিকা: কোন গেইট কী দেয়</vt:lpstr>
      <vt:lpstr>তদন্তের চার ধাপ</vt:lpstr>
      <vt:lpstr>সার্কিটের ফাংশন নির্ণয় করো</vt:lpstr>
      <vt:lpstr>একক কাজ</vt:lpstr>
      <vt:lpstr>ফাংশন নির্ণয় ও সরলীকরণ</vt:lpstr>
      <vt:lpstr>NAND ও NOT সহ সার্কিট</vt:lpstr>
      <vt:lpstr>কেস ৩ এর সত্যক সারণি</vt:lpstr>
      <vt:lpstr>জোড়ায় কাজ</vt:lpstr>
      <vt:lpstr>দলীয় কাজ</vt:lpstr>
      <vt:lpstr>মূল্যায়ন</vt:lpstr>
      <vt:lpstr>বাড়ির কাজ</vt:lpstr>
      <vt:lpstr>ধন্যবাদ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লজিক্যাল সার্কিট হতে লজিক্যাল ফাংশনে রূপান্তর</dc:title>
  <dc:subject/>
  <dc:creator>asus</dc:creator>
  <cp:lastModifiedBy>Taslima Jahan</cp:lastModifiedBy>
  <cp:revision>2</cp:revision>
  <dcterms:created xsi:type="dcterms:W3CDTF">2026-10-27T07:44:10Z</dcterms:created>
  <dcterms:modified xsi:type="dcterms:W3CDTF">2026-10-27T15:44:52Z</dcterms:modified>
</cp:coreProperties>
</file>