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89" r:id="rId8"/>
    <p:sldId id="263" r:id="rId9"/>
    <p:sldId id="264" r:id="rId10"/>
    <p:sldId id="287" r:id="rId11"/>
    <p:sldId id="288" r:id="rId12"/>
    <p:sldId id="265" r:id="rId13"/>
    <p:sldId id="281" r:id="rId14"/>
    <p:sldId id="266" r:id="rId15"/>
    <p:sldId id="267" r:id="rId16"/>
    <p:sldId id="286" r:id="rId17"/>
    <p:sldId id="283" r:id="rId18"/>
    <p:sldId id="271" r:id="rId19"/>
    <p:sldId id="272" r:id="rId20"/>
    <p:sldId id="273" r:id="rId21"/>
    <p:sldId id="274" r:id="rId22"/>
    <p:sldId id="275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96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B2EA-49CF-43AB-A22B-410E1E2ECFE1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8AEA-FF88-4B5C-B924-2B5243402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B2EA-49CF-43AB-A22B-410E1E2ECFE1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8AEA-FF88-4B5C-B924-2B5243402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B2EA-49CF-43AB-A22B-410E1E2ECFE1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8AEA-FF88-4B5C-B924-2B5243402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B2EA-49CF-43AB-A22B-410E1E2ECFE1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8AEA-FF88-4B5C-B924-2B5243402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B2EA-49CF-43AB-A22B-410E1E2ECFE1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8AEA-FF88-4B5C-B924-2B5243402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B2EA-49CF-43AB-A22B-410E1E2ECFE1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8AEA-FF88-4B5C-B924-2B5243402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B2EA-49CF-43AB-A22B-410E1E2ECFE1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8AEA-FF88-4B5C-B924-2B5243402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B2EA-49CF-43AB-A22B-410E1E2ECFE1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8AEA-FF88-4B5C-B924-2B5243402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B2EA-49CF-43AB-A22B-410E1E2ECFE1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8AEA-FF88-4B5C-B924-2B5243402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B2EA-49CF-43AB-A22B-410E1E2ECFE1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8AEA-FF88-4B5C-B924-2B5243402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B2EA-49CF-43AB-A22B-410E1E2ECFE1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E8AEA-FF88-4B5C-B924-2B5243402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3B2EA-49CF-43AB-A22B-410E1E2ECFE1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E8AEA-FF88-4B5C-B924-2B52434024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5000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1000043749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990600" y="685800"/>
            <a:ext cx="7467600" cy="4965192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0000"/>
          </a:solidFill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1000043962.jpg"/>
          <p:cNvPicPr>
            <a:picLocks noChangeAspect="1"/>
          </p:cNvPicPr>
          <p:nvPr/>
        </p:nvPicPr>
        <p:blipFill>
          <a:blip r:embed="rId3">
            <a:lum bright="-10000" contrast="10000"/>
          </a:blip>
          <a:stretch>
            <a:fillRect/>
          </a:stretch>
        </p:blipFill>
        <p:spPr>
          <a:xfrm>
            <a:off x="1058418" y="1090422"/>
            <a:ext cx="7027164" cy="46771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ounded Rectangle 2"/>
          <p:cNvSpPr/>
          <p:nvPr/>
        </p:nvSpPr>
        <p:spPr>
          <a:xfrm>
            <a:off x="2286000" y="152400"/>
            <a:ext cx="5029200" cy="1600200"/>
          </a:xfrm>
          <a:prstGeom prst="roundRect">
            <a:avLst/>
          </a:prstGeom>
          <a:solidFill>
            <a:srgbClr val="002060"/>
          </a:solidFill>
          <a:ln w="7620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800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667000"/>
            <a:ext cx="3657600" cy="286232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শ্রেণি-৪র্থ</a:t>
            </a:r>
          </a:p>
          <a:p>
            <a:r>
              <a:rPr lang="en-US" sz="600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বিষয়-প্রাথমিক</a:t>
            </a:r>
            <a:r>
              <a:rPr lang="en-US" sz="60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600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2590800"/>
            <a:ext cx="5105400" cy="3046988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অধ্যায়-৮ (মহাবিশ্ব)</a:t>
            </a:r>
          </a:p>
          <a:p>
            <a:pPr algn="ctr"/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পাঠ-৪৫(সৌরজগৎ)</a:t>
            </a:r>
          </a:p>
          <a:p>
            <a:pPr algn="ctr"/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পাঠ্যপুস্তকের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নম্বরঃ৯০-৯১</a:t>
            </a:r>
            <a:endParaRPr lang="en-US" sz="48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rcRect l="83333" r="5833"/>
          <a:stretch>
            <a:fillRect/>
          </a:stretch>
        </p:blipFill>
        <p:spPr>
          <a:xfrm>
            <a:off x="3657600" y="1828800"/>
            <a:ext cx="457200" cy="50292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2743200" y="0"/>
            <a:ext cx="3276600" cy="1200329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1905000"/>
            <a:ext cx="6934200" cy="110799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66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66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66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 </a:t>
            </a:r>
            <a:endParaRPr lang="en-US" sz="660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304800" y="3429000"/>
            <a:ext cx="8534400" cy="2895600"/>
          </a:xfrm>
          <a:prstGeom prst="horizontalScroll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৬.১.১ সৌরজগতের  গ্রহ,উপগ্রহের নাম বলতে পারবে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286000" y="0"/>
            <a:ext cx="4724400" cy="1323439"/>
          </a:xfrm>
          <a:prstGeom prst="rect">
            <a:avLst/>
          </a:prstGeom>
          <a:solidFill>
            <a:srgbClr val="00B050"/>
          </a:solidFill>
          <a:ln w="76200">
            <a:solidFill>
              <a:srgbClr val="C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পূর্বজ্ঞান</a:t>
            </a:r>
            <a:r>
              <a:rPr lang="en-US" sz="80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যাচাই</a:t>
            </a:r>
            <a:endParaRPr lang="en-US" sz="800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0" y="914400"/>
            <a:ext cx="9144000" cy="6172200"/>
          </a:xfrm>
          <a:prstGeom prst="horizontalScroll">
            <a:avLst/>
          </a:prstGeom>
          <a:solidFill>
            <a:srgbClr val="00B0F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 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0" y="1828800"/>
            <a:ext cx="8382000" cy="1015663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*আমরা কোথায় বাস করি?</a:t>
            </a:r>
            <a:endParaRPr lang="en-US" sz="600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3048000"/>
            <a:ext cx="8305800" cy="1754326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*আমরা দিনের বেলায় আকাশে কী দেখতে পাই?</a:t>
            </a:r>
            <a:endParaRPr lang="en-US" sz="54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5029200"/>
            <a:ext cx="8382000" cy="175432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*রাতে আকাশের দিকে তাকালে আমরা কী দেখতে পাই?</a:t>
            </a:r>
            <a:endParaRPr lang="en-US" sz="540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Horizontal Scroll 2"/>
          <p:cNvSpPr/>
          <p:nvPr/>
        </p:nvSpPr>
        <p:spPr>
          <a:xfrm>
            <a:off x="0" y="0"/>
            <a:ext cx="9144000" cy="6629400"/>
          </a:xfrm>
          <a:prstGeom prst="horizontalScroll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 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90600" y="1219200"/>
            <a:ext cx="7848600" cy="4247317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“ধন্যবাদ তোমাদের</a:t>
            </a:r>
            <a:r>
              <a:rPr lang="en-US" sz="4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54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তোমাদের </a:t>
            </a:r>
            <a:r>
              <a:rPr lang="en-US" sz="54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উত্তর থেকে বুঝতে পারলাম,সূর্য,চাঁদ ও পৃথিবী সম্পর্কে </a:t>
            </a:r>
          </a:p>
          <a:p>
            <a:pPr algn="ctr"/>
            <a:r>
              <a:rPr lang="en-US" sz="54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তোমাদের কিছু ধারণা রয়েছে।আজ আমরা জানব সৌরজগৎ সম্পর্কে</a:t>
            </a:r>
            <a:r>
              <a:rPr lang="en-US" sz="4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।”</a:t>
            </a:r>
          </a:p>
        </p:txBody>
      </p:sp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3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loud Callout 2"/>
          <p:cNvSpPr/>
          <p:nvPr/>
        </p:nvSpPr>
        <p:spPr>
          <a:xfrm>
            <a:off x="533400" y="0"/>
            <a:ext cx="7620000" cy="2286000"/>
          </a:xfrm>
          <a:prstGeom prst="cloudCallout">
            <a:avLst>
              <a:gd name="adj1" fmla="val 23586"/>
              <a:gd name="adj2" fmla="val 86085"/>
            </a:avLst>
          </a:prstGeom>
          <a:blipFill>
            <a:blip r:embed="rId4"/>
            <a:tile tx="0" ty="0" sx="100000" sy="100000" flip="none" algn="tl"/>
          </a:blip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এসো একটি ভিডিও দেখি</a:t>
            </a:r>
            <a:endParaRPr lang="en-US" sz="540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5257800" y="3352800"/>
          <a:ext cx="2438400" cy="1000125"/>
        </p:xfrm>
        <a:graphic>
          <a:graphicData uri="http://schemas.openxmlformats.org/presentationml/2006/ole">
            <p:oleObj spid="_x0000_s1026" name="Packager Shell Object" showAsIcon="1" r:id="rId5" imgW="914400" imgH="771480" progId="Package">
              <p:embed/>
            </p:oleObj>
          </a:graphicData>
        </a:graphic>
      </p:graphicFrame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133600" y="0"/>
            <a:ext cx="4724400" cy="1323439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0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80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57200" y="5257800"/>
            <a:ext cx="8229600" cy="1600200"/>
          </a:xfrm>
          <a:prstGeom prst="ellipse">
            <a:avLst/>
          </a:prstGeom>
          <a:solidFill>
            <a:srgbClr val="0070C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“সৌরজগৎ”</a:t>
            </a:r>
            <a:endParaRPr lang="en-US" sz="800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1000052039.jpg"/>
          <p:cNvPicPr>
            <a:picLocks noChangeAspect="1"/>
          </p:cNvPicPr>
          <p:nvPr/>
        </p:nvPicPr>
        <p:blipFill>
          <a:blip r:embed="rId3">
            <a:lum bright="10000" contrast="10000"/>
          </a:blip>
          <a:stretch>
            <a:fillRect/>
          </a:stretch>
        </p:blipFill>
        <p:spPr>
          <a:xfrm>
            <a:off x="609600" y="1447800"/>
            <a:ext cx="8229600" cy="3733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3581400"/>
            <a:ext cx="9144000" cy="3416320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সূর্য এবং তার পরিবারের সদস্য মিলে তৈরি হয় সৌরজগৎ</a:t>
            </a:r>
            <a:r>
              <a:rPr lang="en-US" sz="40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সৌরজগতের সদস্যরা হচ্ছে-সূর্য,গ্রহ,উপগ্রহ এবং অন্যান্য মহাকাশীয় পদার্থ</a:t>
            </a:r>
            <a:r>
              <a:rPr lang="en-US" sz="40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1000052039.jpg"/>
          <p:cNvPicPr>
            <a:picLocks noChangeAspect="1"/>
          </p:cNvPicPr>
          <p:nvPr/>
        </p:nvPicPr>
        <p:blipFill>
          <a:blip r:embed="rId3">
            <a:lum bright="10000" contrast="10000"/>
          </a:blip>
          <a:stretch>
            <a:fillRect/>
          </a:stretch>
        </p:blipFill>
        <p:spPr>
          <a:xfrm>
            <a:off x="0" y="0"/>
            <a:ext cx="9144000" cy="3429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Horizontal Scroll 2"/>
          <p:cNvSpPr/>
          <p:nvPr/>
        </p:nvSpPr>
        <p:spPr>
          <a:xfrm>
            <a:off x="0" y="2819400"/>
            <a:ext cx="9144000" cy="4572000"/>
          </a:xfrm>
          <a:prstGeom prst="horizontalScroll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সূর্য থেকে দূরত্ব অনুসারে গ্রহগুলোর নাম হচ্ছে-বুধ,শুক্র,পৃথিবী,মঙ্গল,বৃহস্পতি,শনি ,ইউরেনাস ও নেপচুন</a:t>
            </a:r>
            <a:r>
              <a:rPr lang="en-US" sz="36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4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প্রত্যেক গ্রহের নিজস্ব বৈশিষ্ট্য রয়েছে</a:t>
            </a:r>
            <a:r>
              <a:rPr lang="en-US" sz="36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4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অনেক গ্রহের উপগ্রহ রয়েছে যা তাদের চারপাশে ঘোরে</a:t>
            </a:r>
            <a:r>
              <a:rPr lang="en-US" sz="36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1000052126.png"/>
          <p:cNvPicPr>
            <a:picLocks noChangeAspect="1"/>
          </p:cNvPicPr>
          <p:nvPr/>
        </p:nvPicPr>
        <p:blipFill>
          <a:blip r:embed="rId3">
            <a:lum bright="10000" contrast="10000"/>
          </a:blip>
          <a:stretch>
            <a:fillRect/>
          </a:stretch>
        </p:blipFill>
        <p:spPr>
          <a:xfrm>
            <a:off x="0" y="0"/>
            <a:ext cx="9144000" cy="33528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Vertical Scroll 2"/>
          <p:cNvSpPr/>
          <p:nvPr/>
        </p:nvSpPr>
        <p:spPr>
          <a:xfrm>
            <a:off x="838200" y="4343400"/>
            <a:ext cx="7696200" cy="2286000"/>
          </a:xfrm>
          <a:prstGeom prst="verticalScroll">
            <a:avLst/>
          </a:prstGeom>
          <a:solidFill>
            <a:srgbClr val="0070C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পৃথিবীর একমাত্র  উপগ্রহের নাম চাঁদ</a:t>
            </a:r>
            <a:r>
              <a:rPr lang="en-US" sz="40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1000052127.jpg"/>
          <p:cNvPicPr>
            <a:picLocks noChangeAspect="1"/>
          </p:cNvPicPr>
          <p:nvPr/>
        </p:nvPicPr>
        <p:blipFill>
          <a:blip r:embed="rId3">
            <a:lum bright="10000" contrast="20000"/>
          </a:blip>
          <a:stretch>
            <a:fillRect/>
          </a:stretch>
        </p:blipFill>
        <p:spPr>
          <a:xfrm>
            <a:off x="304800" y="0"/>
            <a:ext cx="8610600" cy="4191000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133600" y="0"/>
            <a:ext cx="4724400" cy="1323439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80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0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3">
            <a:lum bright="-20000" contrast="20000"/>
          </a:blip>
          <a:stretch>
            <a:fillRect/>
          </a:stretch>
        </p:blipFill>
        <p:spPr>
          <a:xfrm>
            <a:off x="990600" y="0"/>
            <a:ext cx="1538288" cy="14478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Horizontal Scroll 4"/>
          <p:cNvSpPr/>
          <p:nvPr/>
        </p:nvSpPr>
        <p:spPr>
          <a:xfrm>
            <a:off x="0" y="3657600"/>
            <a:ext cx="9144000" cy="2819400"/>
          </a:xfrm>
          <a:prstGeom prst="horizontalScroll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“খেলার মাঠে দৌড়ের মাধ্যমে </a:t>
            </a:r>
            <a:r>
              <a:rPr lang="en-US" sz="6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সৌরজগৎ </a:t>
            </a:r>
            <a:r>
              <a:rPr lang="en-US" sz="6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সম্পর্কে ধারণা লাভ’’</a:t>
            </a:r>
            <a:endParaRPr lang="en-US" sz="600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971800" y="1371600"/>
            <a:ext cx="3657600" cy="2133600"/>
          </a:xfrm>
          <a:prstGeom prst="rightArrow">
            <a:avLst/>
          </a:prstGeom>
          <a:solidFill>
            <a:srgbClr val="00B05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কাজ-১</a:t>
            </a:r>
            <a:endParaRPr lang="en-US" sz="800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191000" y="2971800"/>
            <a:ext cx="685800" cy="990600"/>
          </a:xfrm>
          <a:prstGeom prst="downArrow">
            <a:avLst/>
          </a:prstGeom>
          <a:solidFill>
            <a:srgbClr val="C00000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loud Callout 2"/>
          <p:cNvSpPr/>
          <p:nvPr/>
        </p:nvSpPr>
        <p:spPr>
          <a:xfrm>
            <a:off x="762000" y="0"/>
            <a:ext cx="8001000" cy="3276600"/>
          </a:xfrm>
          <a:prstGeom prst="cloudCallout">
            <a:avLst>
              <a:gd name="adj1" fmla="val -182"/>
              <a:gd name="adj2" fmla="val 58718"/>
            </a:avLst>
          </a:prstGeom>
          <a:blipFill>
            <a:blip r:embed="rId3"/>
            <a:tile tx="0" ty="0" sx="100000" sy="100000" flip="none" algn="tl"/>
          </a:blip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এই খেলার জন্য পুরোনো কার্ডবোর্ড এবং লাঠি দিয়ে  সূর্য ও ৮ টি গ্রহের নাম সম্বলিত প্ল্যাকার্ড তৈরি করি</a:t>
            </a:r>
            <a:r>
              <a:rPr lang="en-US" sz="36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1000052060.jpg"/>
          <p:cNvPicPr>
            <a:picLocks noChangeAspect="1"/>
          </p:cNvPicPr>
          <p:nvPr/>
        </p:nvPicPr>
        <p:blipFill>
          <a:blip r:embed="rId4">
            <a:lum bright="10000" contrast="20000"/>
          </a:blip>
          <a:stretch>
            <a:fillRect/>
          </a:stretch>
        </p:blipFill>
        <p:spPr>
          <a:xfrm>
            <a:off x="0" y="3505200"/>
            <a:ext cx="9144000" cy="3352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Horizontal Scroll 3"/>
          <p:cNvSpPr/>
          <p:nvPr/>
        </p:nvSpPr>
        <p:spPr>
          <a:xfrm>
            <a:off x="0" y="3657600"/>
            <a:ext cx="9144000" cy="3657600"/>
          </a:xfrm>
          <a:prstGeom prst="horizontalScroll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খেলার জন্য  শিক্ষার্থীরা মাঠে চলো</a:t>
            </a:r>
            <a:r>
              <a:rPr lang="en-US" sz="2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6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১ জন সূর্যের ভূমিকা ও ৮ জন ৮ টি গ্রহের ভূমিকা নিবে</a:t>
            </a:r>
            <a:r>
              <a:rPr lang="en-US" sz="2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6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বাকি ৮ জন প্রত্যেক গ্রহের ভূমিকায় থাকা প্রতি শিক্ষার্থী একবার ঘুরে আসতে কত সময় লাগলো তা স্টপওয়াচে লক্ষ্য করবে</a:t>
            </a:r>
            <a:r>
              <a:rPr lang="en-US" sz="2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জন শিক্ষার্থী প্রাপ্ত সময় </a:t>
            </a:r>
            <a:r>
              <a:rPr lang="en-US" sz="36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পরবর্তী স্লাইডে প্রদত্ত</a:t>
            </a:r>
            <a:r>
              <a:rPr lang="en-US" sz="36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ছকে লিখবে</a:t>
            </a:r>
            <a:r>
              <a:rPr lang="en-US" sz="2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 </a:t>
            </a:r>
            <a:endParaRPr lang="en-US" sz="28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1000052035.jpg"/>
          <p:cNvPicPr>
            <a:picLocks noChangeAspect="1"/>
          </p:cNvPicPr>
          <p:nvPr/>
        </p:nvPicPr>
        <p:blipFill>
          <a:blip r:embed="rId3">
            <a:lum bright="-10000" contrast="20000"/>
          </a:blip>
          <a:stretch>
            <a:fillRect/>
          </a:stretch>
        </p:blipFill>
        <p:spPr>
          <a:xfrm>
            <a:off x="0" y="0"/>
            <a:ext cx="9144000" cy="40386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2"/>
          <a:ext cx="9144000" cy="7010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778933">
                <a:tc>
                  <a:txBody>
                    <a:bodyPr/>
                    <a:lstStyle/>
                    <a:p>
                      <a:pPr algn="ctr"/>
                      <a:r>
                        <a:rPr lang="en-US" sz="3600" smtClean="0">
                          <a:solidFill>
                            <a:srgbClr val="FFC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গ্রহের</a:t>
                      </a:r>
                      <a:r>
                        <a:rPr lang="en-US" sz="3600" baseline="0" smtClean="0">
                          <a:solidFill>
                            <a:srgbClr val="FFC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নাম</a:t>
                      </a:r>
                      <a:endParaRPr lang="en-US" sz="3600">
                        <a:solidFill>
                          <a:srgbClr val="FFC0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smtClean="0">
                          <a:solidFill>
                            <a:srgbClr val="FFC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শিক্ষার্থীর</a:t>
                      </a:r>
                      <a:r>
                        <a:rPr lang="en-US" sz="3600" baseline="0" smtClean="0">
                          <a:solidFill>
                            <a:srgbClr val="FFC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নাম</a:t>
                      </a:r>
                      <a:endParaRPr lang="en-US" sz="3600">
                        <a:solidFill>
                          <a:srgbClr val="FFC0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solidFill>
                            <a:srgbClr val="FFC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এক বার ঘুরে</a:t>
                      </a:r>
                      <a:r>
                        <a:rPr lang="en-US" sz="2800" baseline="0" smtClean="0">
                          <a:solidFill>
                            <a:srgbClr val="FFC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আসার সময়</a:t>
                      </a:r>
                      <a:endParaRPr lang="en-US" sz="2800">
                        <a:solidFill>
                          <a:srgbClr val="FFC0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778933">
                <a:tc>
                  <a:txBody>
                    <a:bodyPr/>
                    <a:lstStyle/>
                    <a:p>
                      <a:pPr algn="ctr"/>
                      <a:r>
                        <a:rPr lang="en-US" sz="4000" baseline="0" smtClean="0">
                          <a:latin typeface="NikoshBAN" pitchFamily="2" charset="0"/>
                          <a:cs typeface="NikoshBAN" pitchFamily="2" charset="0"/>
                        </a:rPr>
                        <a:t> বুধ</a:t>
                      </a:r>
                      <a:endParaRPr lang="en-US" sz="40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78933">
                <a:tc>
                  <a:txBody>
                    <a:bodyPr/>
                    <a:lstStyle/>
                    <a:p>
                      <a:pPr algn="ctr"/>
                      <a:r>
                        <a:rPr lang="en-US" sz="4000" smtClean="0">
                          <a:latin typeface="NikoshBAN" pitchFamily="2" charset="0"/>
                          <a:cs typeface="NikoshBAN" pitchFamily="2" charset="0"/>
                        </a:rPr>
                        <a:t>শুক্র</a:t>
                      </a:r>
                      <a:endParaRPr lang="en-US" sz="40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78933">
                <a:tc>
                  <a:txBody>
                    <a:bodyPr/>
                    <a:lstStyle/>
                    <a:p>
                      <a:pPr algn="ctr"/>
                      <a:r>
                        <a:rPr lang="en-US" sz="4000" smtClean="0">
                          <a:latin typeface="NikoshBAN" pitchFamily="2" charset="0"/>
                          <a:cs typeface="NikoshBAN" pitchFamily="2" charset="0"/>
                        </a:rPr>
                        <a:t>পৃথিবী</a:t>
                      </a:r>
                      <a:endParaRPr lang="en-US" sz="40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78933">
                <a:tc>
                  <a:txBody>
                    <a:bodyPr/>
                    <a:lstStyle/>
                    <a:p>
                      <a:pPr algn="ctr"/>
                      <a:r>
                        <a:rPr lang="en-US" sz="4000" smtClean="0">
                          <a:latin typeface="NikoshBAN" pitchFamily="2" charset="0"/>
                          <a:cs typeface="NikoshBAN" pitchFamily="2" charset="0"/>
                        </a:rPr>
                        <a:t>মঙ্গল</a:t>
                      </a:r>
                      <a:endParaRPr lang="en-US" sz="40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78933">
                <a:tc>
                  <a:txBody>
                    <a:bodyPr/>
                    <a:lstStyle/>
                    <a:p>
                      <a:pPr algn="ctr"/>
                      <a:r>
                        <a:rPr lang="en-US" sz="4000" smtClean="0">
                          <a:latin typeface="NikoshBAN" pitchFamily="2" charset="0"/>
                          <a:cs typeface="NikoshBAN" pitchFamily="2" charset="0"/>
                        </a:rPr>
                        <a:t>বৃহস্পতি</a:t>
                      </a:r>
                      <a:endParaRPr lang="en-US" sz="40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78933">
                <a:tc>
                  <a:txBody>
                    <a:bodyPr/>
                    <a:lstStyle/>
                    <a:p>
                      <a:pPr algn="ctr"/>
                      <a:r>
                        <a:rPr lang="en-US" sz="4000" smtClean="0">
                          <a:latin typeface="NikoshBAN" pitchFamily="2" charset="0"/>
                          <a:cs typeface="NikoshBAN" pitchFamily="2" charset="0"/>
                        </a:rPr>
                        <a:t>শনি</a:t>
                      </a:r>
                      <a:endParaRPr lang="en-US" sz="40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78933">
                <a:tc>
                  <a:txBody>
                    <a:bodyPr/>
                    <a:lstStyle/>
                    <a:p>
                      <a:pPr algn="ctr"/>
                      <a:r>
                        <a:rPr lang="en-US" sz="4000" smtClean="0">
                          <a:latin typeface="NikoshBAN" pitchFamily="2" charset="0"/>
                          <a:cs typeface="NikoshBAN" pitchFamily="2" charset="0"/>
                        </a:rPr>
                        <a:t>ইউরেনাস</a:t>
                      </a:r>
                      <a:endParaRPr lang="en-US" sz="40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78933">
                <a:tc>
                  <a:txBody>
                    <a:bodyPr/>
                    <a:lstStyle/>
                    <a:p>
                      <a:pPr algn="ctr"/>
                      <a:r>
                        <a:rPr lang="en-US" sz="4000" smtClean="0">
                          <a:latin typeface="NikoshBAN" pitchFamily="2" charset="0"/>
                          <a:cs typeface="NikoshBAN" pitchFamily="2" charset="0"/>
                        </a:rPr>
                        <a:t>নেপচুন</a:t>
                      </a:r>
                      <a:endParaRPr lang="en-US" sz="40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Horizontal Scroll 2"/>
          <p:cNvSpPr/>
          <p:nvPr/>
        </p:nvSpPr>
        <p:spPr>
          <a:xfrm>
            <a:off x="0" y="762000"/>
            <a:ext cx="9144000" cy="6096000"/>
          </a:xfrm>
          <a:prstGeom prst="horizontalScroll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প্রিয় শিক্ষার্থীরা, তোমরা তোমাদের পূরণ করা ছকটি দেখে </a:t>
            </a:r>
            <a:r>
              <a:rPr lang="en-US" sz="54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পরবর্তী</a:t>
            </a:r>
            <a:r>
              <a:rPr lang="en-US" sz="54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স্লাইডে প্রদত্ত </a:t>
            </a:r>
            <a:r>
              <a:rPr lang="en-US" sz="54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প্রশ্ন দুটি নিয়ে আলোচনা করো</a:t>
            </a:r>
            <a:r>
              <a:rPr lang="en-US" sz="4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54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আলোচনা শেষে প্রত্যেকে নিজ খাতায় প্রশ্ন দুইটির উত্তর লেখো</a:t>
            </a:r>
            <a:r>
              <a:rPr lang="en-US" sz="4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33600" y="1"/>
            <a:ext cx="4724400" cy="1323439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80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download (3).jpg"/>
          <p:cNvPicPr>
            <a:picLocks noChangeAspect="1"/>
          </p:cNvPicPr>
          <p:nvPr/>
        </p:nvPicPr>
        <p:blipFill>
          <a:blip r:embed="rId3">
            <a:lum bright="10000" contrast="10000"/>
          </a:blip>
          <a:stretch>
            <a:fillRect/>
          </a:stretch>
        </p:blipFill>
        <p:spPr>
          <a:xfrm>
            <a:off x="1219200" y="0"/>
            <a:ext cx="1438275" cy="1323975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0" y="838200"/>
            <a:ext cx="8915400" cy="2308324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-একবার ঘুরে আসতে সবাই কি একই দূরত্ব পার করেছে? একবার ঘুরে আসতে কার সবচেয়ে বেশি দূরত্ব ঘুরতে হয়েছিলো?</a:t>
            </a:r>
            <a:endParaRPr lang="en-US" sz="48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581400"/>
            <a:ext cx="9067800" cy="2308324"/>
          </a:xfrm>
          <a:prstGeom prst="rect">
            <a:avLst/>
          </a:prstGeom>
          <a:solidFill>
            <a:srgbClr val="0070C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-একবার ঘুরতে সব ছাত্রের কি একই সময় লেগেছিলো? একবার ঘুরে শুরুর অবস্থানে ফিরে আসতে কার সবচেয়ে কম সময় লেগেছে?</a:t>
            </a:r>
            <a:endParaRPr lang="en-US" sz="480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609600" y="0"/>
            <a:ext cx="7391400" cy="1200329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en-US" sz="72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নীরব</a:t>
            </a:r>
            <a:r>
              <a:rPr lang="en-US" sz="72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720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100004124.jpeg"/>
          <p:cNvPicPr>
            <a:picLocks noChangeAspect="1"/>
          </p:cNvPicPr>
          <p:nvPr/>
        </p:nvPicPr>
        <p:blipFill>
          <a:blip r:embed="rId3">
            <a:lum bright="-20000"/>
          </a:blip>
          <a:stretch>
            <a:fillRect/>
          </a:stretch>
        </p:blipFill>
        <p:spPr>
          <a:xfrm>
            <a:off x="0" y="1371600"/>
            <a:ext cx="4572000" cy="5486400"/>
          </a:xfrm>
          <a:prstGeom prst="rect">
            <a:avLst/>
          </a:prstGeom>
          <a:ln w="127000" cap="rnd">
            <a:solidFill>
              <a:srgbClr val="00B05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 descr="1000052038.jpg"/>
          <p:cNvPicPr>
            <a:picLocks noChangeAspect="1"/>
          </p:cNvPicPr>
          <p:nvPr/>
        </p:nvPicPr>
        <p:blipFill>
          <a:blip r:embed="rId4">
            <a:lum bright="-10000" contrast="20000"/>
          </a:blip>
          <a:stretch>
            <a:fillRect/>
          </a:stretch>
        </p:blipFill>
        <p:spPr>
          <a:xfrm>
            <a:off x="4724400" y="1447800"/>
            <a:ext cx="4419600" cy="5181600"/>
          </a:xfrm>
          <a:prstGeom prst="rect">
            <a:avLst/>
          </a:prstGeom>
          <a:ln w="2286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667000" y="35004"/>
            <a:ext cx="3733800" cy="1323439"/>
          </a:xfrm>
          <a:prstGeom prst="rect">
            <a:avLst/>
          </a:prstGeom>
          <a:solidFill>
            <a:srgbClr val="0070C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752600"/>
            <a:ext cx="7696200" cy="1015663"/>
          </a:xfrm>
          <a:prstGeom prst="rect">
            <a:avLst/>
          </a:prstGeom>
          <a:solidFill>
            <a:srgbClr val="00B05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*কী কী নিয়ে সৌরজগৎ গঠিত?</a:t>
            </a:r>
            <a:endParaRPr lang="en-US" sz="600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4038600"/>
            <a:ext cx="8686800" cy="1754326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*কোন গ্রহ সূর্য থেকে সবচেয়ে </a:t>
            </a:r>
            <a:r>
              <a:rPr lang="en-US" sz="54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দূরে অবস্থিত?</a:t>
            </a:r>
            <a:endParaRPr lang="en-US" sz="540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2971800"/>
            <a:ext cx="8229600" cy="923330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*সৌরজগতের গ্রহগুলোর নাম বলো?</a:t>
            </a:r>
            <a:endParaRPr lang="en-US" sz="540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5867400"/>
            <a:ext cx="8382000" cy="923330"/>
          </a:xfrm>
          <a:prstGeom prst="rect">
            <a:avLst/>
          </a:prstGeom>
          <a:solidFill>
            <a:srgbClr val="0070C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*পৃথিবীর একমাত্র উপগ্রহের নাম কী?</a:t>
            </a:r>
            <a:endParaRPr lang="en-US" sz="540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533400" y="0"/>
            <a:ext cx="8153400" cy="1323439"/>
          </a:xfrm>
          <a:prstGeom prst="rect">
            <a:avLst/>
          </a:prstGeom>
          <a:solidFill>
            <a:srgbClr val="0070C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নিরাময়মূলক</a:t>
            </a:r>
            <a:r>
              <a:rPr lang="en-US" sz="8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কার্যক্রম</a:t>
            </a:r>
            <a:r>
              <a:rPr lang="en-US" sz="8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00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1000042494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609600" y="1371600"/>
            <a:ext cx="7848600" cy="2514600"/>
          </a:xfrm>
          <a:prstGeom prst="ellipse">
            <a:avLst/>
          </a:prstGeom>
          <a:ln w="762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0" y="3810000"/>
            <a:ext cx="9144000" cy="3046988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যেসব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সৌরজগৎ,সৌরজগতের গ্রহ,উপগ্রহ সম্পর্কে সুষ্ঠু ধারণা অর্জন করতে </a:t>
            </a:r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পারেনি,তাদের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পর্যবেক্ষণ, আলোচনা </a:t>
            </a:r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অতিরিক্ত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অনুশীলনের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সহায়তা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36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533400" y="0"/>
            <a:ext cx="8153400" cy="1323439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8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সারসংক্ষেপ</a:t>
            </a:r>
            <a:endParaRPr lang="en-US" sz="800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Vertical Scroll 4"/>
          <p:cNvSpPr/>
          <p:nvPr/>
        </p:nvSpPr>
        <p:spPr>
          <a:xfrm>
            <a:off x="0" y="1752600"/>
            <a:ext cx="9144000" cy="1219200"/>
          </a:xfrm>
          <a:prstGeom prst="verticalScroll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কী </a:t>
            </a:r>
            <a:r>
              <a:rPr lang="en-US" sz="5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শিখলাম</a:t>
            </a:r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54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0" y="3048000"/>
            <a:ext cx="9144000" cy="3505200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54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আমরা সৌরজগৎ,সৌরজগতের গ্রহ,উপগ্রহ সম্পর্কে শিখলাম</a:t>
            </a:r>
            <a:r>
              <a:rPr lang="en-US" sz="36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057400" y="0"/>
            <a:ext cx="4953000" cy="1107996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পরিকল্পিত</a:t>
            </a:r>
            <a:r>
              <a:rPr lang="en-US" sz="66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60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download (2).jpg"/>
          <p:cNvPicPr>
            <a:picLocks noChangeAspect="1"/>
          </p:cNvPicPr>
          <p:nvPr/>
        </p:nvPicPr>
        <p:blipFill>
          <a:blip r:embed="rId3">
            <a:lum bright="-20000"/>
          </a:blip>
          <a:stretch>
            <a:fillRect/>
          </a:stretch>
        </p:blipFill>
        <p:spPr>
          <a:xfrm>
            <a:off x="1447800" y="1371600"/>
            <a:ext cx="5638800" cy="2590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Horizontal Scroll 4"/>
          <p:cNvSpPr/>
          <p:nvPr/>
        </p:nvSpPr>
        <p:spPr>
          <a:xfrm>
            <a:off x="381000" y="3886200"/>
            <a:ext cx="8763000" cy="2971800"/>
          </a:xfrm>
          <a:prstGeom prst="horizontalScroll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সৌরজগতের একটি চিত্র আঁকবে এবং সূর্য থেকে গ্রহগুলোর ক্রম অনুযায়ী নাম লিখে আগামী ক্লাসে দেখাবে</a:t>
            </a:r>
            <a:r>
              <a:rPr lang="en-US" sz="36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48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748.jpg"/>
          <p:cNvPicPr>
            <a:picLocks noChangeAspect="1"/>
          </p:cNvPicPr>
          <p:nvPr/>
        </p:nvPicPr>
        <p:blipFill>
          <a:blip r:embed="rId2">
            <a:lum bright="-10000"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100004374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872" y="946404"/>
            <a:ext cx="6620256" cy="49651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405</Words>
  <Application>Microsoft Office PowerPoint</Application>
  <PresentationFormat>On-screen Show (4:3)</PresentationFormat>
  <Paragraphs>57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MAKSUDA</dc:creator>
  <cp:lastModifiedBy>MAKSUDA</cp:lastModifiedBy>
  <cp:revision>245</cp:revision>
  <dcterms:created xsi:type="dcterms:W3CDTF">2026-10-17T05:51:17Z</dcterms:created>
  <dcterms:modified xsi:type="dcterms:W3CDTF">2026-10-27T13:57:43Z</dcterms:modified>
</cp:coreProperties>
</file>