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44" r:id="rId1"/>
  </p:sldMasterIdLst>
  <p:notesMasterIdLst>
    <p:notesMasterId r:id="rId22"/>
  </p:notesMasterIdLst>
  <p:sldIdLst>
    <p:sldId id="256" r:id="rId2"/>
    <p:sldId id="396" r:id="rId3"/>
    <p:sldId id="258" r:id="rId4"/>
    <p:sldId id="394" r:id="rId5"/>
    <p:sldId id="289" r:id="rId6"/>
    <p:sldId id="260" r:id="rId7"/>
    <p:sldId id="356" r:id="rId8"/>
    <p:sldId id="359" r:id="rId9"/>
    <p:sldId id="388" r:id="rId10"/>
    <p:sldId id="340" r:id="rId11"/>
    <p:sldId id="370" r:id="rId12"/>
    <p:sldId id="385" r:id="rId13"/>
    <p:sldId id="389" r:id="rId14"/>
    <p:sldId id="390" r:id="rId15"/>
    <p:sldId id="391" r:id="rId16"/>
    <p:sldId id="392" r:id="rId17"/>
    <p:sldId id="371" r:id="rId18"/>
    <p:sldId id="377" r:id="rId19"/>
    <p:sldId id="300" r:id="rId20"/>
    <p:sldId id="26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99"/>
    <a:srgbClr val="006600"/>
    <a:srgbClr val="FF3399"/>
    <a:srgbClr val="008000"/>
    <a:srgbClr val="1E0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1" autoAdjust="0"/>
    <p:restoredTop sz="89785" autoAdjust="0"/>
  </p:normalViewPr>
  <p:slideViewPr>
    <p:cSldViewPr snapToGrid="0">
      <p:cViewPr varScale="1">
        <p:scale>
          <a:sx n="42" d="100"/>
          <a:sy n="42" d="100"/>
        </p:scale>
        <p:origin x="105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0A045-4CA9-4982-B420-2DD31E1A6146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75572F-DE81-45F4-A833-7236EC55C4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2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5572F-DE81-45F4-A833-7236EC55C44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76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E9D3B-B907-41BD-8386-7CF38FDCDF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650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75572F-DE81-45F4-A833-7236EC55C44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520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43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2FDA2-33CB-4224-9250-F44B425F3348}" type="datetimeFigureOut">
              <a:rPr lang="en-US" smtClean="0"/>
              <a:pPr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CDB9F-EB08-4250-8B5E-66485765D5E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46" r:id="rId2"/>
    <p:sldLayoutId id="2147484147" r:id="rId3"/>
    <p:sldLayoutId id="2147484148" r:id="rId4"/>
    <p:sldLayoutId id="2147484149" r:id="rId5"/>
    <p:sldLayoutId id="2147484150" r:id="rId6"/>
    <p:sldLayoutId id="2147484151" r:id="rId7"/>
    <p:sldLayoutId id="2147484152" r:id="rId8"/>
    <p:sldLayoutId id="2147484153" r:id="rId9"/>
    <p:sldLayoutId id="2147484154" r:id="rId10"/>
    <p:sldLayoutId id="2147484155" r:id="rId11"/>
    <p:sldLayoutId id="2147484156" r:id="rId12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tee21021987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070746" y="4643843"/>
            <a:ext cx="6073254" cy="2198917"/>
          </a:xfrm>
        </p:spPr>
        <p:txBody>
          <a:bodyPr>
            <a:noAutofit/>
          </a:bodyPr>
          <a:lstStyle/>
          <a:p>
            <a:pPr algn="ctr"/>
            <a:r>
              <a:rPr lang="bn-BD" sz="18000" b="1" dirty="0">
                <a:ln w="381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8000" b="1" dirty="0">
              <a:ln w="38100">
                <a:solidFill>
                  <a:schemeClr val="tx1"/>
                </a:solidFill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soshBAN"/>
            </a:endParaRPr>
          </a:p>
        </p:txBody>
      </p:sp>
      <p:pic>
        <p:nvPicPr>
          <p:cNvPr id="11" name="Picture 10" descr="maxresdefault (2).jpg"/>
          <p:cNvPicPr>
            <a:picLocks noChangeAspect="1"/>
          </p:cNvPicPr>
          <p:nvPr/>
        </p:nvPicPr>
        <p:blipFill>
          <a:blip r:embed="rId3"/>
          <a:srcRect l="42000" t="12888" r="13250" b="12445"/>
          <a:stretch>
            <a:fillRect/>
          </a:stretch>
        </p:blipFill>
        <p:spPr>
          <a:xfrm>
            <a:off x="3444240" y="304800"/>
            <a:ext cx="5318760" cy="4434073"/>
          </a:xfrm>
          <a:prstGeom prst="roundRect">
            <a:avLst>
              <a:gd name="adj" fmla="val 16667"/>
            </a:avLst>
          </a:prstGeom>
          <a:ln w="38100">
            <a:solidFill>
              <a:srgbClr val="FF3399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998560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859250" y="0"/>
            <a:ext cx="287041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7030A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solidFill>
                <a:srgbClr val="7030A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00688" y="1814964"/>
            <a:ext cx="6443662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মোছাঃ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শাম্মি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প্রভাষক,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মনজুর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কাদের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মহিলা </a:t>
            </a:r>
            <a:r>
              <a:rPr lang="en-US" sz="4000" b="1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ডিগ্রি</a:t>
            </a:r>
            <a:r>
              <a:rPr lang="en-US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bn-IN" sz="40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বেড়া,পাবনা। </a:t>
            </a:r>
            <a:endParaRPr lang="en-US" sz="4000" b="1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মোবাইলঃ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01748326652</a:t>
            </a:r>
            <a:endParaRPr lang="en-US" sz="40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schemeClr val="tx2"/>
                </a:solidFill>
                <a:latin typeface="Arial Narrow" pitchFamily="34" charset="0"/>
                <a:cs typeface="NikoshBAN" pitchFamily="2" charset="0"/>
                <a:hlinkClick r:id="rId3"/>
              </a:rPr>
              <a:t>etee21021987@gmail.com</a:t>
            </a:r>
            <a:r>
              <a:rPr lang="en-US" sz="3600" b="1" dirty="0">
                <a:solidFill>
                  <a:schemeClr val="tx2"/>
                </a:solidFill>
                <a:latin typeface="Arial Narrow" pitchFamily="34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291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7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090" y="237180"/>
            <a:ext cx="8825659" cy="1981200"/>
          </a:xfrm>
        </p:spPr>
        <p:txBody>
          <a:bodyPr>
            <a:normAutofit/>
          </a:bodyPr>
          <a:lstStyle/>
          <a:p>
            <a:pPr algn="ctr"/>
            <a:r>
              <a:rPr lang="bn-BD" sz="5000" b="1" u="sng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000" b="1" u="sng" dirty="0"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2"/>
          <p:cNvSpPr txBox="1">
            <a:spLocks/>
          </p:cNvSpPr>
          <p:nvPr/>
        </p:nvSpPr>
        <p:spPr>
          <a:xfrm>
            <a:off x="4349496" y="2037809"/>
            <a:ext cx="6699504" cy="3853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tabLst>
                <a:tab pos="1427163" algn="l"/>
              </a:tabLst>
            </a:pPr>
            <a:r>
              <a:rPr lang="bn-BD" sz="4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	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একাদশ</a:t>
            </a:r>
          </a:p>
          <a:p>
            <a:pPr>
              <a:spcBef>
                <a:spcPts val="0"/>
              </a:spcBef>
              <a:tabLst>
                <a:tab pos="1427163" algn="l"/>
              </a:tabLst>
            </a:pP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 	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জীববিজ্ঞান </a:t>
            </a:r>
            <a:r>
              <a:rPr lang="en-SG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পত্র</a:t>
            </a:r>
          </a:p>
          <a:p>
            <a:pPr>
              <a:spcBef>
                <a:spcPts val="0"/>
              </a:spcBef>
              <a:tabLst>
                <a:tab pos="1427163" algn="l"/>
              </a:tabLst>
            </a:pP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	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SG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SG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SG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SG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SG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SG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SG" sz="45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গঠন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>
              <a:spcBef>
                <a:spcPts val="0"/>
              </a:spcBef>
              <a:tabLst>
                <a:tab pos="1427163" algn="l"/>
              </a:tabLst>
            </a:pP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 	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SG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25</a:t>
            </a:r>
            <a:r>
              <a:rPr lang="en-US" sz="45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/০৯/</a:t>
            </a:r>
            <a:r>
              <a:rPr lang="bn-BD" sz="4500" b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</a:t>
            </a:r>
            <a:r>
              <a:rPr lang="bn-IN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SG" sz="45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bn-BD" sz="45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698" y="2440304"/>
            <a:ext cx="2519064" cy="3213736"/>
          </a:xfrm>
          <a:prstGeom prst="roundRect">
            <a:avLst>
              <a:gd name="adj" fmla="val 16667"/>
            </a:avLst>
          </a:prstGeom>
          <a:ln>
            <a:solidFill>
              <a:srgbClr val="0066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445504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221193-2BDE-4848-BD16-624B60145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863" y="2512657"/>
            <a:ext cx="6025050" cy="39150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090860" y="577069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lvl="0">
              <a:defRPr/>
            </a:pPr>
            <a:r>
              <a:rPr lang="en-SG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SG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দৌড়াচ্ছে</a:t>
            </a:r>
            <a:endParaRPr lang="en-SG" sz="3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defRPr/>
            </a:pP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দৌড়াতে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lvl="0">
              <a:defRPr/>
            </a:pPr>
            <a:r>
              <a:rPr lang="en-SG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SG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endParaRPr lang="en-SG" sz="3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defRPr/>
            </a:pP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6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বলোতো</a:t>
            </a:r>
            <a:r>
              <a:rPr lang="en-SG" sz="36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</a:t>
            </a:r>
            <a:r>
              <a:rPr lang="en-SG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কোন অঙ্গা</a:t>
            </a:r>
            <a:r>
              <a:rPr lang="en-SG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ণু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SG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 উৎপ</a:t>
            </a:r>
            <a:r>
              <a:rPr lang="en-SG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াদন</a:t>
            </a:r>
            <a:r>
              <a:rPr lang="bn-IN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করে</a:t>
            </a:r>
            <a:r>
              <a:rPr lang="en-SG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10" name="Picture 9" descr="১১১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047" y="3913271"/>
            <a:ext cx="2486025" cy="280035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44119" y="506522"/>
            <a:ext cx="3140419" cy="735943"/>
          </a:xfrm>
          <a:solidFill>
            <a:srgbClr val="006600"/>
          </a:solidFill>
        </p:spPr>
        <p:txBody>
          <a:bodyPr>
            <a:normAutofit fontScale="90000"/>
          </a:bodyPr>
          <a:lstStyle/>
          <a:p>
            <a:pPr algn="ctr"/>
            <a:r>
              <a:rPr lang="en-SG" sz="5500" b="1" u="sng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SG" sz="5500" b="1" u="sng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5500" b="1" u="sng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5500" b="1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5839326"/>
            <a:ext cx="7331242" cy="7848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SG" sz="45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মাইটোকন্ড্রিয়া</a:t>
            </a:r>
            <a:endParaRPr lang="en-US" sz="4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mitochondria.0.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932" y="1498600"/>
            <a:ext cx="6234363" cy="4156242"/>
          </a:xfrm>
          <a:prstGeom prst="roundRect">
            <a:avLst>
              <a:gd name="adj" fmla="val 16667"/>
            </a:avLst>
          </a:prstGeom>
          <a:ln>
            <a:solidFill>
              <a:srgbClr val="008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445504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99750" y="1361212"/>
            <a:ext cx="11717295" cy="4434839"/>
            <a:chOff x="99750" y="1361212"/>
            <a:chExt cx="11717295" cy="443483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25AB4E-9EB4-4B0D-8B51-99C33E5CE775}"/>
                </a:ext>
              </a:extLst>
            </p:cNvPr>
            <p:cNvSpPr/>
            <p:nvPr/>
          </p:nvSpPr>
          <p:spPr>
            <a:xfrm>
              <a:off x="1740548" y="1376979"/>
              <a:ext cx="10076497" cy="44186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accent6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D61CC0A-49F3-49E4-8BA3-A3422587A14B}"/>
                </a:ext>
              </a:extLst>
            </p:cNvPr>
            <p:cNvSpPr/>
            <p:nvPr/>
          </p:nvSpPr>
          <p:spPr>
            <a:xfrm>
              <a:off x="864415" y="1361212"/>
              <a:ext cx="816466" cy="44348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66CFF82-C205-45CC-9E5B-CF29E78990C6}"/>
                </a:ext>
              </a:extLst>
            </p:cNvPr>
            <p:cNvSpPr/>
            <p:nvPr/>
          </p:nvSpPr>
          <p:spPr>
            <a:xfrm>
              <a:off x="212640" y="2495536"/>
              <a:ext cx="2089787" cy="20135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8" name="Notched Right Arrow 7"/>
            <p:cNvSpPr/>
            <p:nvPr/>
          </p:nvSpPr>
          <p:spPr>
            <a:xfrm rot="16200000">
              <a:off x="203982" y="3502349"/>
              <a:ext cx="2117588" cy="1528761"/>
            </a:xfrm>
            <a:prstGeom prst="notchedRightArrow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F2F21DA-04F9-4CAF-8758-9852D1F9674E}"/>
                </a:ext>
              </a:extLst>
            </p:cNvPr>
            <p:cNvSpPr/>
            <p:nvPr/>
          </p:nvSpPr>
          <p:spPr>
            <a:xfrm>
              <a:off x="353379" y="2649721"/>
              <a:ext cx="1786189" cy="1708381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8E02A4-19AA-491A-8B8E-198490D326B3}"/>
                </a:ext>
              </a:extLst>
            </p:cNvPr>
            <p:cNvSpPr/>
            <p:nvPr/>
          </p:nvSpPr>
          <p:spPr>
            <a:xfrm>
              <a:off x="99750" y="2924869"/>
              <a:ext cx="2304171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bn-BD" sz="4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r>
                <a:rPr lang="bn-BD" sz="6000" b="1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 </a:t>
              </a:r>
              <a:endPara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111899" y="2558159"/>
              <a:ext cx="756788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bn-BD" sz="40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১.</a:t>
              </a:r>
              <a:r>
                <a:rPr lang="bn-BD" sz="4000" b="1" dirty="0">
                  <a:ln w="0"/>
                  <a:solidFill>
                    <a:srgbClr val="00206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33880" y="3257433"/>
              <a:ext cx="726756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২.</a:t>
              </a:r>
              <a:r>
                <a:rPr lang="bn-BD" sz="40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00706" y="4003010"/>
              <a:ext cx="767981" cy="6617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৩</a:t>
              </a:r>
              <a:r>
                <a:rPr lang="bn-BD" sz="40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.</a:t>
              </a:r>
              <a:r>
                <a:rPr lang="bn-BD" sz="4000" b="1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endPara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flipH="1">
              <a:off x="2780868" y="2339373"/>
              <a:ext cx="11226" cy="3246984"/>
            </a:xfrm>
            <a:prstGeom prst="line">
              <a:avLst/>
            </a:prstGeom>
            <a:ln w="222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2738766" y="1698533"/>
              <a:ext cx="8876857" cy="2980132"/>
              <a:chOff x="1985250" y="1632988"/>
              <a:chExt cx="9002968" cy="2980132"/>
            </a:xfrm>
          </p:grpSpPr>
          <p:sp>
            <p:nvSpPr>
              <p:cNvPr id="16" name="TextBox 18"/>
              <p:cNvSpPr txBox="1"/>
              <p:nvPr/>
            </p:nvSpPr>
            <p:spPr>
              <a:xfrm>
                <a:off x="1985250" y="1632988"/>
                <a:ext cx="496213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bn-IN" sz="3200" b="1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en-US" sz="4000" b="1" u="sng" dirty="0" smtClean="0">
                    <a:ln w="0"/>
                    <a:solidFill>
                      <a:srgbClr val="990099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এই পাঠ শেষে শিক্ষার্থীরা</a:t>
                </a:r>
                <a:r>
                  <a:rPr lang="en-US" sz="4000" b="1" dirty="0" smtClean="0">
                    <a:ln w="0"/>
                    <a:solidFill>
                      <a:srgbClr val="990099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..</a:t>
                </a:r>
                <a:r>
                  <a:rPr lang="bn-IN" sz="4000" b="1" dirty="0" smtClean="0">
                    <a:ln w="0"/>
                    <a:solidFill>
                      <a:srgbClr val="990099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</a:t>
                </a:r>
                <a:endParaRPr lang="en-US" sz="40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2030186" y="2476828"/>
                <a:ext cx="8958032" cy="705735"/>
              </a:xfrm>
              <a:custGeom>
                <a:avLst/>
                <a:gdLst>
                  <a:gd name="connsiteX0" fmla="*/ 117625 w 705734"/>
                  <a:gd name="connsiteY0" fmla="*/ 0 h 9258037"/>
                  <a:gd name="connsiteX1" fmla="*/ 588109 w 705734"/>
                  <a:gd name="connsiteY1" fmla="*/ 0 h 9258037"/>
                  <a:gd name="connsiteX2" fmla="*/ 705734 w 705734"/>
                  <a:gd name="connsiteY2" fmla="*/ 117625 h 9258037"/>
                  <a:gd name="connsiteX3" fmla="*/ 705734 w 705734"/>
                  <a:gd name="connsiteY3" fmla="*/ 9258037 h 9258037"/>
                  <a:gd name="connsiteX4" fmla="*/ 705734 w 705734"/>
                  <a:gd name="connsiteY4" fmla="*/ 9258037 h 9258037"/>
                  <a:gd name="connsiteX5" fmla="*/ 0 w 705734"/>
                  <a:gd name="connsiteY5" fmla="*/ 9258037 h 9258037"/>
                  <a:gd name="connsiteX6" fmla="*/ 0 w 705734"/>
                  <a:gd name="connsiteY6" fmla="*/ 9258037 h 9258037"/>
                  <a:gd name="connsiteX7" fmla="*/ 0 w 705734"/>
                  <a:gd name="connsiteY7" fmla="*/ 117625 h 9258037"/>
                  <a:gd name="connsiteX8" fmla="*/ 117625 w 705734"/>
                  <a:gd name="connsiteY8" fmla="*/ 0 h 925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5734" h="9258037">
                    <a:moveTo>
                      <a:pt x="705734" y="1543046"/>
                    </a:moveTo>
                    <a:lnTo>
                      <a:pt x="705734" y="7714991"/>
                    </a:lnTo>
                    <a:cubicBezTo>
                      <a:pt x="705734" y="8567182"/>
                      <a:pt x="701719" y="9258030"/>
                      <a:pt x="696767" y="9258030"/>
                    </a:cubicBezTo>
                    <a:lnTo>
                      <a:pt x="0" y="9258030"/>
                    </a:lnTo>
                    <a:lnTo>
                      <a:pt x="0" y="925803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96767" y="7"/>
                    </a:lnTo>
                    <a:cubicBezTo>
                      <a:pt x="701719" y="7"/>
                      <a:pt x="705734" y="690855"/>
                      <a:pt x="705734" y="1543046"/>
                    </a:cubicBezTo>
                    <a:close/>
                  </a:path>
                </a:pathLst>
              </a:custGeom>
              <a:noFill/>
              <a:ln w="22225">
                <a:solidFill>
                  <a:schemeClr val="tx1"/>
                </a:solidFill>
              </a:ln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7" tIns="52231" rIns="52231" bIns="52232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মাইটোকন্ড্রিয়াকে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সংজ্ঞায়িত</a:t>
                </a:r>
                <a:r>
                  <a:rPr lang="bn-BD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করতে </a:t>
                </a:r>
                <a:r>
                  <a:rPr lang="bn-BD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পারবে</a:t>
                </a:r>
                <a:r>
                  <a:rPr lang="en-US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endParaRPr lang="en-US" sz="35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2030186" y="3196356"/>
                <a:ext cx="8958032" cy="705735"/>
              </a:xfrm>
              <a:custGeom>
                <a:avLst/>
                <a:gdLst>
                  <a:gd name="connsiteX0" fmla="*/ 117625 w 705734"/>
                  <a:gd name="connsiteY0" fmla="*/ 0 h 9258037"/>
                  <a:gd name="connsiteX1" fmla="*/ 588109 w 705734"/>
                  <a:gd name="connsiteY1" fmla="*/ 0 h 9258037"/>
                  <a:gd name="connsiteX2" fmla="*/ 705734 w 705734"/>
                  <a:gd name="connsiteY2" fmla="*/ 117625 h 9258037"/>
                  <a:gd name="connsiteX3" fmla="*/ 705734 w 705734"/>
                  <a:gd name="connsiteY3" fmla="*/ 9258037 h 9258037"/>
                  <a:gd name="connsiteX4" fmla="*/ 705734 w 705734"/>
                  <a:gd name="connsiteY4" fmla="*/ 9258037 h 9258037"/>
                  <a:gd name="connsiteX5" fmla="*/ 0 w 705734"/>
                  <a:gd name="connsiteY5" fmla="*/ 9258037 h 9258037"/>
                  <a:gd name="connsiteX6" fmla="*/ 0 w 705734"/>
                  <a:gd name="connsiteY6" fmla="*/ 9258037 h 9258037"/>
                  <a:gd name="connsiteX7" fmla="*/ 0 w 705734"/>
                  <a:gd name="connsiteY7" fmla="*/ 117625 h 9258037"/>
                  <a:gd name="connsiteX8" fmla="*/ 117625 w 705734"/>
                  <a:gd name="connsiteY8" fmla="*/ 0 h 925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5734" h="9258037">
                    <a:moveTo>
                      <a:pt x="705734" y="1543046"/>
                    </a:moveTo>
                    <a:lnTo>
                      <a:pt x="705734" y="7714991"/>
                    </a:lnTo>
                    <a:cubicBezTo>
                      <a:pt x="705734" y="8567182"/>
                      <a:pt x="701719" y="9258030"/>
                      <a:pt x="696767" y="9258030"/>
                    </a:cubicBezTo>
                    <a:lnTo>
                      <a:pt x="0" y="9258030"/>
                    </a:lnTo>
                    <a:lnTo>
                      <a:pt x="0" y="925803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96767" y="7"/>
                    </a:lnTo>
                    <a:cubicBezTo>
                      <a:pt x="701719" y="7"/>
                      <a:pt x="705734" y="690855"/>
                      <a:pt x="705734" y="1543046"/>
                    </a:cubicBezTo>
                    <a:close/>
                  </a:path>
                </a:pathLst>
              </a:custGeom>
              <a:noFill/>
              <a:ln w="22225">
                <a:solidFill>
                  <a:schemeClr val="tx1"/>
                </a:solidFill>
              </a:ln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7" tIns="52231" rIns="52231" bIns="52232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1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মাইটোকন্ড্রিয়ার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গঠন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বর্ণনা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করতে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পারবে</a:t>
                </a:r>
                <a:r>
                  <a:rPr lang="en-US" sz="3600" b="1" dirty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600" b="1" dirty="0">
                  <a:ln w="0"/>
                  <a:solidFill>
                    <a:srgbClr val="990099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2030186" y="3907385"/>
                <a:ext cx="8958032" cy="705735"/>
              </a:xfrm>
              <a:custGeom>
                <a:avLst/>
                <a:gdLst>
                  <a:gd name="connsiteX0" fmla="*/ 117625 w 705734"/>
                  <a:gd name="connsiteY0" fmla="*/ 0 h 9258037"/>
                  <a:gd name="connsiteX1" fmla="*/ 588109 w 705734"/>
                  <a:gd name="connsiteY1" fmla="*/ 0 h 9258037"/>
                  <a:gd name="connsiteX2" fmla="*/ 705734 w 705734"/>
                  <a:gd name="connsiteY2" fmla="*/ 117625 h 9258037"/>
                  <a:gd name="connsiteX3" fmla="*/ 705734 w 705734"/>
                  <a:gd name="connsiteY3" fmla="*/ 9258037 h 9258037"/>
                  <a:gd name="connsiteX4" fmla="*/ 705734 w 705734"/>
                  <a:gd name="connsiteY4" fmla="*/ 9258037 h 9258037"/>
                  <a:gd name="connsiteX5" fmla="*/ 0 w 705734"/>
                  <a:gd name="connsiteY5" fmla="*/ 9258037 h 9258037"/>
                  <a:gd name="connsiteX6" fmla="*/ 0 w 705734"/>
                  <a:gd name="connsiteY6" fmla="*/ 9258037 h 9258037"/>
                  <a:gd name="connsiteX7" fmla="*/ 0 w 705734"/>
                  <a:gd name="connsiteY7" fmla="*/ 117625 h 9258037"/>
                  <a:gd name="connsiteX8" fmla="*/ 117625 w 705734"/>
                  <a:gd name="connsiteY8" fmla="*/ 0 h 9258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05734" h="9258037">
                    <a:moveTo>
                      <a:pt x="705734" y="1543046"/>
                    </a:moveTo>
                    <a:lnTo>
                      <a:pt x="705734" y="7714991"/>
                    </a:lnTo>
                    <a:cubicBezTo>
                      <a:pt x="705734" y="8567182"/>
                      <a:pt x="701719" y="9258030"/>
                      <a:pt x="696767" y="9258030"/>
                    </a:cubicBezTo>
                    <a:lnTo>
                      <a:pt x="0" y="9258030"/>
                    </a:lnTo>
                    <a:lnTo>
                      <a:pt x="0" y="925803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696767" y="7"/>
                    </a:lnTo>
                    <a:cubicBezTo>
                      <a:pt x="701719" y="7"/>
                      <a:pt x="705734" y="690855"/>
                      <a:pt x="705734" y="1543046"/>
                    </a:cubicBezTo>
                    <a:close/>
                  </a:path>
                </a:pathLst>
              </a:custGeom>
              <a:noFill/>
              <a:ln w="22225">
                <a:solidFill>
                  <a:schemeClr val="tx1"/>
                </a:solidFill>
              </a:ln>
              <a:scene3d>
                <a:camera prst="orthographicFront"/>
                <a:lightRig rig="flat" dir="t"/>
              </a:scene3d>
              <a:sp3d extrusionH="12700" prstMaterial="plastic">
                <a:bevelT w="50800" h="50800"/>
              </a:sp3d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9137" tIns="52231" rIns="52231" bIns="52232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>
                        <a:hueOff val="0"/>
                        <a:satOff val="0"/>
                        <a:lumOff val="0"/>
                        <a:alphaOff val="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মাইটোকন্ড্রিয়ার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SG" sz="3600" b="1" dirty="0" err="1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কাজ</a:t>
                </a:r>
                <a:r>
                  <a:rPr lang="bn-BD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বর্ণনা করতে পারবে</a:t>
                </a:r>
                <a:r>
                  <a:rPr lang="en-SG" sz="3600" b="1" dirty="0" smtClean="0">
                    <a:solidFill>
                      <a:srgbClr val="990099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  <a:endParaRPr lang="en-US" sz="3600" dirty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470993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54416" y="288757"/>
            <a:ext cx="6309360" cy="671363"/>
          </a:xfrm>
          <a:solidFill>
            <a:srgbClr val="002060"/>
          </a:solidFill>
          <a:ln w="38100">
            <a:noFill/>
          </a:ln>
        </p:spPr>
        <p:txBody>
          <a:bodyPr>
            <a:normAutofit fontScale="90000"/>
          </a:bodyPr>
          <a:lstStyle/>
          <a:p>
            <a:r>
              <a:rPr lang="en-SG" sz="5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5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SG" sz="4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Mitochondria</a:t>
            </a:r>
            <a:r>
              <a:rPr lang="en-SG" sz="4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36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1219200" y="3276600"/>
            <a:ext cx="10134600" cy="3337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/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mitos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(=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chondrion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(=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দানা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just"/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শ্বাসনিক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সাইটোপ্লাজমে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যেসব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কোষীয়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অঙ্গাণু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দ্বিস্তর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পর্দাযুক্ত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প্রক্রিয়ায়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বহুবচন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আবিষ্কারক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Albert Von </a:t>
            </a:r>
            <a:r>
              <a:rPr lang="en-SG" sz="3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Kolliker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(১৮৫০)</a:t>
            </a:r>
          </a:p>
          <a:p>
            <a:pPr algn="just"/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নামকরণ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Carl Benda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(১৮৯৮),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বায়োপ্লাস্ট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Altman</a:t>
            </a:r>
            <a:r>
              <a:rPr lang="en-S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(১৮৯0)</a:t>
            </a:r>
          </a:p>
        </p:txBody>
      </p:sp>
      <p:pic>
        <p:nvPicPr>
          <p:cNvPr id="8" name="Picture 7" descr="Untitled drawing (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478" y="1063185"/>
            <a:ext cx="3779348" cy="2273573"/>
          </a:xfrm>
          <a:prstGeom prst="roundRect">
            <a:avLst>
              <a:gd name="adj" fmla="val 16667"/>
            </a:avLst>
          </a:prstGeom>
          <a:ln>
            <a:solidFill>
              <a:srgbClr val="008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mitochondria5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099" y="1055521"/>
            <a:ext cx="4457700" cy="2276475"/>
          </a:xfrm>
          <a:prstGeom prst="roundRect">
            <a:avLst>
              <a:gd name="adj" fmla="val 16667"/>
            </a:avLst>
          </a:prstGeom>
          <a:ln>
            <a:solidFill>
              <a:srgbClr val="008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0804" y="1079633"/>
            <a:ext cx="10313469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মাইটোকন্ড্রিয়াকে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শক্তিঘর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SG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Power House</a:t>
            </a:r>
            <a:r>
              <a:rPr lang="en-SG" sz="35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just"/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প্রক্রিয়াটি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শক্তিঘর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/>
            <a:r>
              <a:rPr lang="en-SG" sz="3500" b="1" dirty="0" err="1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এন্ডোসিমবায়োন্ট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SG" sz="32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Endosymbiont</a:t>
            </a:r>
            <a:r>
              <a:rPr lang="en-SG" sz="35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SG" sz="3500" b="1" dirty="0" smtClean="0">
                <a:solidFill>
                  <a:srgbClr val="0066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  <a:p>
            <a:pPr algn="just"/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কোষীয়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অঙ্গাণু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জেনেটিক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কোড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বিভাজন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ক্ষমতা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এদের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উৎপত্তি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সুকেন্দ্রিক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এন্ডোফ্যাগোসাইটোসিস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ভক্ষনকৃত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বিবর্তিত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অন্তঃমিথোজীবী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5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mitochondria-b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8743" y="7061"/>
            <a:ext cx="2547687" cy="1699671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0804" y="726709"/>
            <a:ext cx="10313469" cy="568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দণ্ডাকার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দানাদার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সর্পিলাকার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তারকাকার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প্রজাতি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প্রজাতি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এমনকি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জীবদেহের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অঙ্গে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আকার-আকৃতিতে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</a:pPr>
            <a:endParaRPr lang="en-SG" sz="10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০.৩ - ৪০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মাইক্রন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সূত্রাকারের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৪০ - ৭০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মাইক্রন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বৃত্তাকারের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০.২ - ২.০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মাইক্রন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</a:pPr>
            <a:endParaRPr lang="en-SG" sz="1000" b="1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  <a:p>
            <a:pPr algn="just">
              <a:lnSpc>
                <a:spcPct val="90000"/>
              </a:lnSpc>
            </a:pP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সক্রিয়তা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শারীরবৃত্তীয়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নির্ভর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উচ্চশ্রেণির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উদ্ভিদকোষে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১০০-২০০০।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যকৃতকোষে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সহস্রাধিক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বার্ধক্যপ্রাপ্তির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হ্রাস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97767" y="3105817"/>
            <a:ext cx="9464843" cy="1708160"/>
          </a:xfrm>
          <a:prstGeom prst="rect">
            <a:avLst/>
          </a:prstGeom>
          <a:ln w="28575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প্রক্রিয়াটি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শক্তিঘর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81263" y="859518"/>
            <a:ext cx="11181348" cy="3033388"/>
            <a:chOff x="1400175" y="591615"/>
            <a:chExt cx="9614188" cy="3033388"/>
          </a:xfrm>
        </p:grpSpPr>
        <p:sp>
          <p:nvSpPr>
            <p:cNvPr id="6" name="Rectangle 5"/>
            <p:cNvSpPr/>
            <p:nvPr/>
          </p:nvSpPr>
          <p:spPr>
            <a:xfrm>
              <a:off x="2958300" y="1788268"/>
              <a:ext cx="8056063" cy="705549"/>
            </a:xfrm>
            <a:prstGeom prst="rect">
              <a:avLst/>
            </a:prstGeom>
            <a:ln w="38100" cmpd="thickThin">
              <a:solidFill>
                <a:schemeClr val="accent5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rtlCol="0" anchor="ctr"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buFont typeface="Wingdings" panose="05000000000000000000" pitchFamily="2" charset="2"/>
                <a:buChar char="v"/>
              </a:pP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903685" y="1814997"/>
              <a:ext cx="81106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 algn="ctr">
                <a:buFont typeface="Wingdings" panose="05000000000000000000" pitchFamily="2" charset="2"/>
                <a:buChar char="v"/>
              </a:pP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মাইটোকন্ড্রিয়াকে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কোষের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শক্তিঘর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বলা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হয়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SG" sz="4000" b="1" dirty="0" err="1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কেন</a:t>
              </a:r>
              <a:r>
                <a:rPr lang="en-SG" sz="4000" b="1" dirty="0" smtClean="0">
                  <a:ln w="11430"/>
                  <a:solidFill>
                    <a:srgbClr val="006600"/>
                  </a:solidFill>
                  <a:latin typeface="NikoshBAN" pitchFamily="2" charset="0"/>
                  <a:cs typeface="NikoshBAN" pitchFamily="2" charset="0"/>
                </a:rPr>
                <a:t>?</a:t>
              </a:r>
              <a:endParaRPr lang="en-US" sz="4000" b="1" dirty="0">
                <a:ln w="11430"/>
                <a:solidFill>
                  <a:srgbClr val="0066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61CC0A-49F3-49E4-8BA3-A3422587A14B}"/>
                </a:ext>
              </a:extLst>
            </p:cNvPr>
            <p:cNvSpPr/>
            <p:nvPr/>
          </p:nvSpPr>
          <p:spPr>
            <a:xfrm>
              <a:off x="1900238" y="591615"/>
              <a:ext cx="720531" cy="3033388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66CFF82-C205-45CC-9E5B-CF29E78990C6}"/>
                </a:ext>
              </a:extLst>
            </p:cNvPr>
            <p:cNvSpPr/>
            <p:nvPr/>
          </p:nvSpPr>
          <p:spPr>
            <a:xfrm>
              <a:off x="1400175" y="1274720"/>
              <a:ext cx="1700214" cy="166563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0" name="Notched Right Arrow 9"/>
            <p:cNvSpPr/>
            <p:nvPr/>
          </p:nvSpPr>
          <p:spPr>
            <a:xfrm rot="16200000">
              <a:off x="1431733" y="2268457"/>
              <a:ext cx="1618999" cy="1005842"/>
            </a:xfrm>
            <a:prstGeom prst="notchedRightArrow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F2F21DA-04F9-4CAF-8758-9852D1F9674E}"/>
                </a:ext>
              </a:extLst>
            </p:cNvPr>
            <p:cNvSpPr/>
            <p:nvPr/>
          </p:nvSpPr>
          <p:spPr>
            <a:xfrm>
              <a:off x="1513687" y="1400867"/>
              <a:ext cx="1473189" cy="142668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D4E8B2E-4F62-406A-BCB8-2561B52A8595}"/>
                </a:ext>
              </a:extLst>
            </p:cNvPr>
            <p:cNvSpPr/>
            <p:nvPr/>
          </p:nvSpPr>
          <p:spPr>
            <a:xfrm>
              <a:off x="1548035" y="1567922"/>
              <a:ext cx="1333114" cy="120956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sz="4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একক </a:t>
              </a:r>
              <a:endPara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sz="4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21305" y="548466"/>
            <a:ext cx="8229600" cy="809767"/>
          </a:xfrm>
          <a:solidFill>
            <a:srgbClr val="FFC000"/>
          </a:solidFill>
          <a:ln w="38100">
            <a:noFill/>
          </a:ln>
        </p:spPr>
        <p:txBody>
          <a:bodyPr>
            <a:normAutofit/>
          </a:bodyPr>
          <a:lstStyle/>
          <a:p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SG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ভৌত</a:t>
            </a:r>
            <a:r>
              <a:rPr lang="en-SG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3"/>
          <p:cNvSpPr txBox="1">
            <a:spLocks/>
          </p:cNvSpPr>
          <p:nvPr/>
        </p:nvSpPr>
        <p:spPr>
          <a:xfrm>
            <a:off x="673772" y="1789074"/>
            <a:ext cx="10393680" cy="31518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নিম্নলিখিত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অংশগুলো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আবরণী</a:t>
            </a:r>
            <a:endParaRPr lang="en-SG" sz="3500" b="1" dirty="0" smtClean="0">
              <a:solidFill>
                <a:srgbClr val="99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খ.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</a:t>
            </a:r>
            <a:endParaRPr lang="en-SG" sz="3500" b="1" dirty="0" smtClean="0">
              <a:solidFill>
                <a:srgbClr val="99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গ.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প্রকোষ্ঠ</a:t>
            </a:r>
            <a:endParaRPr lang="en-SG" sz="3500" b="1" dirty="0" smtClean="0">
              <a:solidFill>
                <a:srgbClr val="99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ঘ.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5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সিন্থেসেস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ETS</a:t>
            </a:r>
            <a:endParaRPr lang="en-SG" sz="3500" b="1" dirty="0" smtClean="0">
              <a:solidFill>
                <a:srgbClr val="99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ঙ.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রাইবোসোম</a:t>
            </a:r>
            <a:endParaRPr lang="as-IN" sz="3500" b="1" dirty="0" smtClean="0">
              <a:solidFill>
                <a:srgbClr val="99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 descr="মাইটোকন্ড্রিয়া.jpg"/>
          <p:cNvPicPr>
            <a:picLocks noChangeAspect="1"/>
          </p:cNvPicPr>
          <p:nvPr/>
        </p:nvPicPr>
        <p:blipFill>
          <a:blip r:embed="rId2"/>
          <a:srcRect r="46932"/>
          <a:stretch>
            <a:fillRect/>
          </a:stretch>
        </p:blipFill>
        <p:spPr>
          <a:xfrm>
            <a:off x="5374355" y="2387266"/>
            <a:ext cx="5421982" cy="3945396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1093"/>
            <a:ext cx="4411317" cy="2991853"/>
          </a:xfrm>
          <a:prstGeom prst="rect">
            <a:avLst/>
          </a:prstGeom>
        </p:spPr>
      </p:pic>
      <p:sp>
        <p:nvSpPr>
          <p:cNvPr id="8" name="Subtitle 3"/>
          <p:cNvSpPr txBox="1">
            <a:spLocks/>
          </p:cNvSpPr>
          <p:nvPr/>
        </p:nvSpPr>
        <p:spPr>
          <a:xfrm>
            <a:off x="4058653" y="1163432"/>
            <a:ext cx="7539789" cy="51892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আবরণী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স্বতন্ত্র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পর্দাগুলো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লিপিড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প্রোটিন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৬-৮ </a:t>
            </a:r>
            <a:r>
              <a:rPr lang="en-SG" sz="3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nm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ফাঁকা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খাঁজহীন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ভেতরের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অংশকে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সুরক্ষা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অণু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মেমব্রেন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ভেদ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ভেতরে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সিন্থেসেস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ETS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ATP</a:t>
            </a:r>
            <a:r>
              <a:rPr lang="en-SG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5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3"/>
          <p:cNvSpPr txBox="1">
            <a:spLocks/>
          </p:cNvSpPr>
          <p:nvPr/>
        </p:nvSpPr>
        <p:spPr>
          <a:xfrm>
            <a:off x="3834063" y="1163432"/>
            <a:ext cx="7764379" cy="51892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একবচনে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ক্রিস্টা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কিছুদূর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পরপর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আঙুলের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ভাঁজ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উপবৃদ্ধি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ক্রিস্টিগুলো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অনুপ্রস্থ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বরাবর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অন্তঃক্রিস্টি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ফাঁকা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বহিঃপ্রকোষ্ঠের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 descr="1552087734-Mitochondria-diagra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77" y="1787942"/>
            <a:ext cx="3309492" cy="37145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3"/>
          <p:cNvSpPr txBox="1">
            <a:spLocks/>
          </p:cNvSpPr>
          <p:nvPr/>
        </p:nvSpPr>
        <p:spPr>
          <a:xfrm>
            <a:off x="1074821" y="2887580"/>
            <a:ext cx="10266947" cy="37618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প্রকোষ্ঠ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ফাঁকা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বহিঃপ্রকোষ্ঠ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-এ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সমৃদ্ধ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বেষ্টিত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ভেতরের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গহ্বরকে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অন্তঃপ্রকোষ্ঠ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সমসত্ব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মাতৃকা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ক্রিস্টিগুলোর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অন্তঃপ্রকোষ্ঠ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কতগুলো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অসম্পূর্ণ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প্রকোষ্ঠে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9" name="Picture 8" descr="mitochondria১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519" y="283995"/>
            <a:ext cx="5994734" cy="3381327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3"/>
          <p:cNvSpPr txBox="1">
            <a:spLocks/>
          </p:cNvSpPr>
          <p:nvPr/>
        </p:nvSpPr>
        <p:spPr>
          <a:xfrm>
            <a:off x="737937" y="3015916"/>
            <a:ext cx="10828423" cy="3633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5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সিন্থেসেস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ETS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অন্তঃপর্দায়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ক্রিস্টিতে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সিন্থেসেস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বৃন্তযু্ক্ত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সংশ্লেষিত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ক্রিস্টিব্যাপী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অসংখ্য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ট্রান্সপোর্ট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ETS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5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সিন্থেসেসকে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অক্সিজোম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হতো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 descr="mitochondria-stru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711" y="16042"/>
            <a:ext cx="5584658" cy="355435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3"/>
          <p:cNvSpPr txBox="1">
            <a:spLocks/>
          </p:cNvSpPr>
          <p:nvPr/>
        </p:nvSpPr>
        <p:spPr>
          <a:xfrm>
            <a:off x="3834063" y="1163432"/>
            <a:ext cx="7764379" cy="51892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algn="just">
              <a:buClr>
                <a:srgbClr val="C00000"/>
              </a:buClr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ঙ. </a:t>
            </a:r>
            <a:r>
              <a:rPr lang="en-SG" sz="32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SG" sz="3600" b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SG" sz="3500" b="1" dirty="0" err="1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রাইবোসোম</a:t>
            </a: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মাতৃকায়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দ্বিসূত্রক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নিজস্ব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SG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অণু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342900" algn="just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মাতৃকায়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70S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টাইপের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রাইবোসোম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ব্যাকটেরিয়ার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কোষে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রাইবোসোমের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অনুরূপ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5" name="Picture 4" descr="MC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331" y="1111397"/>
            <a:ext cx="3870960" cy="495604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37347" y="516382"/>
            <a:ext cx="8181474" cy="809767"/>
          </a:xfrm>
          <a:solidFill>
            <a:srgbClr val="FFC000"/>
          </a:solidFill>
          <a:ln w="38100">
            <a:noFill/>
          </a:ln>
        </p:spPr>
        <p:txBody>
          <a:bodyPr>
            <a:normAutofit/>
          </a:bodyPr>
          <a:lstStyle/>
          <a:p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SG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রাসায়নিক</a:t>
            </a:r>
            <a:r>
              <a:rPr lang="en-SG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ubtitle 3"/>
          <p:cNvSpPr txBox="1">
            <a:spLocks/>
          </p:cNvSpPr>
          <p:nvPr/>
        </p:nvSpPr>
        <p:spPr>
          <a:xfrm>
            <a:off x="1989221" y="1812756"/>
            <a:ext cx="9609221" cy="38019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আবরণ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লিপোপ্রোটিন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নির্মিত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৬৫%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প্রোটিন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২৫-৩০%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লিপিড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০.৫%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RNA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DNA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লিপিডের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৯০%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ফসফোলিপিড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৫%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কোলেস্টেরল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সামান্য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খনিজ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Ca, Mg, </a:t>
            </a:r>
            <a:r>
              <a:rPr lang="en-SG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S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Ag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ভিটামিন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S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SG" sz="28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S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B</a:t>
            </a:r>
            <a:r>
              <a:rPr lang="en-SG" sz="2800" b="1" baseline="-25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SG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K, E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কো-এনজাইম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এনজাইমগুলো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বহিঃপর্দা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বহিঃপ্রকোষ্ঠ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অন্তঃপর্দায়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6350" algn="just">
              <a:lnSpc>
                <a:spcPct val="95000"/>
              </a:lnSpc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মাতৃকায়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কো-এনজাইম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নিউক্লিওটাইড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35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ম২.jpg"/>
          <p:cNvPicPr>
            <a:picLocks noChangeAspect="1"/>
          </p:cNvPicPr>
          <p:nvPr/>
        </p:nvPicPr>
        <p:blipFill>
          <a:blip r:embed="rId2" cstate="print"/>
          <a:srcRect l="12171" t="13523" r="18750" b="16594"/>
          <a:stretch>
            <a:fillRect/>
          </a:stretch>
        </p:blipFill>
        <p:spPr>
          <a:xfrm rot="5400000">
            <a:off x="-78510" y="2903623"/>
            <a:ext cx="2390273" cy="136018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22947" y="1961950"/>
            <a:ext cx="10411328" cy="4011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গ্লাইকোলাইসিস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শ্বসনের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পাইরুভিক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অ্যাডিস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সক্রিয়করণ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ক্রেবস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চক্র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অক্সিডেটিভ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ফসফোরাইলেশন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মাইটোকন্ড্রিয়াতেই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সম্পন্ন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</a:t>
            </a:r>
            <a:r>
              <a:rPr lang="en-SG" sz="35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বিন্যস্ত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শ্বসনে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সৃষ্ট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সঞ্চিত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শক্তির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জড়ো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ত্যাগ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লিপিড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সংশ্লেষণের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এনজাইম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DNA, RNA</a:t>
            </a:r>
            <a:r>
              <a:rPr lang="en-SG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প্রোটিন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উৎপাদন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just">
              <a:lnSpc>
                <a:spcPct val="90000"/>
              </a:lnSpc>
              <a:buClr>
                <a:srgbClr val="C00000"/>
              </a:buClr>
            </a:pPr>
            <a:r>
              <a:rPr lang="en-SG" sz="3500" b="1" dirty="0" smtClean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এরা</a:t>
            </a:r>
            <a:r>
              <a:rPr lang="en-SG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Ca, K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প্রভৃতি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সক্রিয়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পরিবহণে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35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সক্ষম</a:t>
            </a:r>
            <a:r>
              <a:rPr lang="en-SG" sz="3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02567" y="596592"/>
            <a:ext cx="7251033" cy="809767"/>
          </a:xfrm>
          <a:solidFill>
            <a:schemeClr val="tx1"/>
          </a:solidFill>
          <a:ln w="38100">
            <a:noFill/>
          </a:ln>
        </p:spPr>
        <p:txBody>
          <a:bodyPr>
            <a:normAutofit/>
          </a:bodyPr>
          <a:lstStyle/>
          <a:p>
            <a:r>
              <a:rPr lang="en-SG" sz="4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মাইটোকন্ড্রিয়ার</a:t>
            </a:r>
            <a:r>
              <a:rPr lang="en-SG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SG" sz="45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burned-out-mitochondria.png"/>
          <p:cNvPicPr>
            <a:picLocks noChangeAspect="1"/>
          </p:cNvPicPr>
          <p:nvPr/>
        </p:nvPicPr>
        <p:blipFill>
          <a:blip r:embed="rId2"/>
          <a:srcRect l="8009" b="13636"/>
          <a:stretch>
            <a:fillRect/>
          </a:stretch>
        </p:blipFill>
        <p:spPr>
          <a:xfrm>
            <a:off x="0" y="0"/>
            <a:ext cx="2210978" cy="1764632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green-mitochondri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5074" y="0"/>
            <a:ext cx="1876925" cy="170046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07899" y="1588227"/>
            <a:ext cx="10852684" cy="3033388"/>
            <a:chOff x="607899" y="1588227"/>
            <a:chExt cx="10852684" cy="3033388"/>
          </a:xfrm>
        </p:grpSpPr>
        <p:sp>
          <p:nvSpPr>
            <p:cNvPr id="4" name="Rectangle 3"/>
            <p:cNvSpPr/>
            <p:nvPr/>
          </p:nvSpPr>
          <p:spPr>
            <a:xfrm>
              <a:off x="2068673" y="2636520"/>
              <a:ext cx="9300469" cy="853440"/>
            </a:xfrm>
            <a:prstGeom prst="rect">
              <a:avLst/>
            </a:prstGeom>
            <a:ln w="15875" cmpd="thickThin"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182880" rtlCol="0" anchor="ctr">
              <a:sp3d extrusionH="57150">
                <a:bevelT w="38100" h="38100"/>
              </a:sp3d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D61CC0A-49F3-49E4-8BA3-A3422587A14B}"/>
                </a:ext>
              </a:extLst>
            </p:cNvPr>
            <p:cNvSpPr/>
            <p:nvPr/>
          </p:nvSpPr>
          <p:spPr>
            <a:xfrm>
              <a:off x="1171927" y="1588227"/>
              <a:ext cx="734819" cy="303338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66CFF82-C205-45CC-9E5B-CF29E78990C6}"/>
                </a:ext>
              </a:extLst>
            </p:cNvPr>
            <p:cNvSpPr/>
            <p:nvPr/>
          </p:nvSpPr>
          <p:spPr>
            <a:xfrm>
              <a:off x="686152" y="2271332"/>
              <a:ext cx="1700214" cy="1665634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3" name="Notched Right Arrow 12"/>
            <p:cNvSpPr/>
            <p:nvPr/>
          </p:nvSpPr>
          <p:spPr>
            <a:xfrm rot="16200000">
              <a:off x="703422" y="3265069"/>
              <a:ext cx="1618999" cy="1005842"/>
            </a:xfrm>
            <a:prstGeom prst="notched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F2F21DA-04F9-4CAF-8758-9852D1F9674E}"/>
                </a:ext>
              </a:extLst>
            </p:cNvPr>
            <p:cNvSpPr/>
            <p:nvPr/>
          </p:nvSpPr>
          <p:spPr>
            <a:xfrm>
              <a:off x="799664" y="2397479"/>
              <a:ext cx="1473189" cy="142668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4E8B2E-4F62-406A-BCB8-2561B52A8595}"/>
                </a:ext>
              </a:extLst>
            </p:cNvPr>
            <p:cNvSpPr/>
            <p:nvPr/>
          </p:nvSpPr>
          <p:spPr>
            <a:xfrm>
              <a:off x="607899" y="2665039"/>
              <a:ext cx="1799565" cy="1162178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76000"/>
                </a:lnSpc>
              </a:pPr>
              <a:r>
                <a:rPr lang="en-US" sz="4400" b="1" dirty="0" smtClean="0">
                  <a:solidFill>
                    <a:srgbClr val="99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বাড়ির </a:t>
              </a:r>
            </a:p>
            <a:p>
              <a:pPr algn="ctr">
                <a:lnSpc>
                  <a:spcPct val="76000"/>
                </a:lnSpc>
              </a:pPr>
              <a:r>
                <a:rPr lang="en-US" sz="4400" b="1" dirty="0" smtClean="0">
                  <a:solidFill>
                    <a:srgbClr val="99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কাজ </a:t>
              </a:r>
              <a:endParaRPr lang="en-US" sz="44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843FBDA-4030-4A72-A127-46D4C1E80BF2}"/>
                </a:ext>
              </a:extLst>
            </p:cNvPr>
            <p:cNvSpPr/>
            <p:nvPr/>
          </p:nvSpPr>
          <p:spPr>
            <a:xfrm>
              <a:off x="2498905" y="2737804"/>
              <a:ext cx="896167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Font typeface="Wingdings" pitchFamily="2" charset="2"/>
                <a:buChar char="v"/>
              </a:pP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SG" sz="4000" b="1" dirty="0" err="1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মাইটোকন্ড্রিয়ার</a:t>
              </a: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SG" sz="4000" b="1" dirty="0" err="1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গঠন</a:t>
              </a: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SG" sz="4000" b="1" dirty="0" err="1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SG" sz="4000" b="1" dirty="0" err="1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লিখে</a:t>
              </a: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SG" sz="4000" b="1" dirty="0" err="1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আনবে</a:t>
              </a:r>
              <a:r>
                <a:rPr lang="en-SG" sz="4000" b="1" dirty="0" smtClean="0">
                  <a:solidFill>
                    <a:srgbClr val="990099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4000" b="1" dirty="0">
                <a:solidFill>
                  <a:srgbClr val="990099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4145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xresdefault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08546" y="3272444"/>
            <a:ext cx="11758865" cy="33112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16000" b="1" dirty="0" err="1" smtClean="0">
                <a:ln w="28575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SG" sz="16000" b="1" dirty="0" smtClean="0">
                <a:ln w="28575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6000" b="1" dirty="0" smtClean="0">
                <a:ln w="28575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000" b="1" dirty="0">
              <a:ln w="28575">
                <a:solidFill>
                  <a:schemeClr val="tx1"/>
                </a:solidFill>
              </a:ln>
              <a:solidFill>
                <a:srgbClr val="FF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6822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7848</TotalTime>
  <Words>809</Words>
  <Application>Microsoft Office PowerPoint</Application>
  <PresentationFormat>Widescreen</PresentationFormat>
  <Paragraphs>103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NikoshBAN</vt:lpstr>
      <vt:lpstr>NiksoshBAN</vt:lpstr>
      <vt:lpstr>Times New Roman</vt:lpstr>
      <vt:lpstr>Wingdings</vt:lpstr>
      <vt:lpstr>Office Theme</vt:lpstr>
      <vt:lpstr>স্বাগতম</vt:lpstr>
      <vt:lpstr>PowerPoint Presentation</vt:lpstr>
      <vt:lpstr>পাঠ পরিচিতি</vt:lpstr>
      <vt:lpstr>PowerPoint Presentation</vt:lpstr>
      <vt:lpstr>আজকের পাঠ</vt:lpstr>
      <vt:lpstr>PowerPoint Presentation</vt:lpstr>
      <vt:lpstr>মাইটোকন্ড্রিয়া (Mitochondria)</vt:lpstr>
      <vt:lpstr>PowerPoint Presentation</vt:lpstr>
      <vt:lpstr>PowerPoint Presentation</vt:lpstr>
      <vt:lpstr>PowerPoint Presentation</vt:lpstr>
      <vt:lpstr>মাইটোকন্ড্রিয়ার ভৌত গঠন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মাইটোকন্ড্রিয়ার রাসায়নিক গঠন</vt:lpstr>
      <vt:lpstr>মাইটোকন্ড্রিয়ার কাজ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Computer Solution</cp:lastModifiedBy>
  <cp:revision>1231</cp:revision>
  <dcterms:created xsi:type="dcterms:W3CDTF">2017-05-02T02:18:13Z</dcterms:created>
  <dcterms:modified xsi:type="dcterms:W3CDTF">2026-10-30T09:37:52Z</dcterms:modified>
</cp:coreProperties>
</file>