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60" r:id="rId3"/>
    <p:sldId id="261" r:id="rId4"/>
    <p:sldId id="257" r:id="rId5"/>
    <p:sldId id="258" r:id="rId6"/>
    <p:sldId id="262" r:id="rId7"/>
    <p:sldId id="263" r:id="rId8"/>
    <p:sldId id="264" r:id="rId9"/>
    <p:sldId id="296" r:id="rId10"/>
    <p:sldId id="282" r:id="rId11"/>
    <p:sldId id="283" r:id="rId12"/>
    <p:sldId id="295" r:id="rId13"/>
    <p:sldId id="284" r:id="rId14"/>
    <p:sldId id="298" r:id="rId15"/>
    <p:sldId id="290" r:id="rId16"/>
    <p:sldId id="286" r:id="rId17"/>
    <p:sldId id="291" r:id="rId18"/>
    <p:sldId id="293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NC3000LxUOQ3MgEUdlsvRQ" hashData="XHOA1kxUZA3FYiAav1/+cUbVJmg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1221C-9FC9-41EB-BD4C-190BB7D82816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68933-D84E-4DE3-917B-AE57E568B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39FE9-7C3B-4C57-ADDE-592AD8445EE7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2F74-4399-4008-8309-87089C4A4FAD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51FB8-CCCD-42D8-A3A7-06590E4ED391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C1DA6-1C96-4D8D-8EDE-705DEA7618E5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2168-85BF-4956-9CEF-CD60FA079204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7D7C-9C0A-415B-BFF5-CC3BC02FD1FC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0846C-603E-4AC2-9E59-C1404BB33F9E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E642-A9B5-4858-B39B-AA42BBE8F23A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178C1-4F10-47CD-A59D-1EB480ABDC55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A2EB-F091-4BDB-991E-626CF9960C59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569E-EE3D-42AE-B8E0-B9D5B2398665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9E045-9CF8-4E1F-B436-B82907E16022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533400"/>
            <a:ext cx="8534400" cy="54014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আজকের</a:t>
            </a:r>
            <a:r>
              <a:rPr lang="en-US" sz="115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ক্লাসে</a:t>
            </a:r>
            <a:r>
              <a:rPr lang="en-US" sz="115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সবাইকে</a:t>
            </a:r>
            <a:r>
              <a:rPr lang="en-US" sz="115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স্বাগতম</a:t>
            </a:r>
            <a:endParaRPr lang="en-US" sz="115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828800"/>
            <a:ext cx="8305800" cy="40626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মোঃ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মিজানুর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রহমান</a:t>
            </a:r>
            <a:endParaRPr lang="en-US" sz="4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ব্যবসায়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শিক্ষা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আর.আর.টেক্সটাইল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মিলস্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।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miz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1905000"/>
            <a:ext cx="1905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 smtClean="0">
              <a:ln w="11430">
                <a:solidFill>
                  <a:srgbClr val="7030A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600200"/>
            <a:ext cx="85344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বাংলাদেশ</a:t>
            </a:r>
            <a:r>
              <a:rPr lang="en-US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 ও </a:t>
            </a:r>
            <a:r>
              <a:rPr lang="en-US" sz="6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বিশ্বপরিচয়</a:t>
            </a:r>
            <a:endParaRPr lang="en-US" sz="6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	: ৮ম</a:t>
            </a:r>
          </a:p>
          <a:p>
            <a:pPr lvl="0"/>
            <a:r>
              <a:rPr lang="en-US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: 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৪র্থ </a:t>
            </a:r>
          </a:p>
          <a:p>
            <a:pPr lvl="0"/>
            <a:r>
              <a:rPr lang="en-US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: 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" name="Picture 5" descr="বাবিপ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895600"/>
            <a:ext cx="24384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533400"/>
            <a:ext cx="6934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ছবিগুলো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600200"/>
            <a:ext cx="2743199" cy="2057400"/>
          </a:xfrm>
          <a:prstGeom prst="rect">
            <a:avLst/>
          </a:prstGeom>
          <a:ln w="9525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799" y="1676400"/>
            <a:ext cx="2597727" cy="1981200"/>
          </a:xfrm>
          <a:prstGeom prst="rect">
            <a:avLst/>
          </a:prstGeom>
          <a:ln w="9525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886200"/>
            <a:ext cx="2743200" cy="2139696"/>
          </a:xfrm>
          <a:prstGeom prst="rect">
            <a:avLst/>
          </a:prstGeom>
          <a:ln w="9525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886200"/>
            <a:ext cx="2597727" cy="2133600"/>
          </a:xfrm>
          <a:prstGeom prst="rect">
            <a:avLst/>
          </a:prstGeom>
          <a:ln w="9525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533400"/>
            <a:ext cx="6934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পাঠ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শিরোনা</a:t>
            </a:r>
            <a:r>
              <a:rPr lang="en-US" sz="5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ম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133600"/>
            <a:ext cx="7696200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cap="all" dirty="0" err="1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বাংলাদেশের</a:t>
            </a:r>
            <a:r>
              <a:rPr lang="en-US" sz="8800" b="1" cap="all" dirty="0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8800" b="1" cap="all" dirty="0" err="1" smtClean="0">
                <a:ln w="9000" cmpd="sng">
                  <a:noFill/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অর্থনীতি</a:t>
            </a:r>
            <a:endParaRPr lang="en-US" sz="1400" b="1" cap="all" dirty="0">
              <a:ln w="9000" cmpd="sng">
                <a:noFill/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33400"/>
            <a:ext cx="7696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শিখনফল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524000"/>
            <a:ext cx="77724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এই</a:t>
            </a:r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পাঠ</a:t>
            </a:r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শেষে</a:t>
            </a:r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শিক্ষার্থীরা</a:t>
            </a:r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609600" y="2362200"/>
            <a:ext cx="7848600" cy="609600"/>
          </a:xfrm>
          <a:prstGeom prst="homePlat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১. </a:t>
            </a:r>
            <a:r>
              <a:rPr lang="en-US" sz="2400" dirty="0" err="1" smtClean="0"/>
              <a:t>জিডিপি,জিএনপি</a:t>
            </a:r>
            <a:r>
              <a:rPr lang="en-US" sz="2400" dirty="0" smtClean="0"/>
              <a:t> ও </a:t>
            </a:r>
            <a:r>
              <a:rPr lang="en-US" sz="2400" dirty="0" err="1" smtClean="0"/>
              <a:t>মাথাপিছু</a:t>
            </a:r>
            <a:r>
              <a:rPr lang="en-US" sz="2400" dirty="0" smtClean="0"/>
              <a:t> </a:t>
            </a:r>
            <a:r>
              <a:rPr lang="en-US" sz="2400" dirty="0" err="1" smtClean="0"/>
              <a:t>আয়ের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ধারণা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ব্যাখ্যা</a:t>
            </a:r>
            <a:r>
              <a:rPr lang="en-US" sz="2400" dirty="0" smtClean="0"/>
              <a:t> 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8" name="Pentagon 7"/>
          <p:cNvSpPr/>
          <p:nvPr/>
        </p:nvSpPr>
        <p:spPr>
          <a:xfrm>
            <a:off x="609600" y="3352800"/>
            <a:ext cx="7848600" cy="609600"/>
          </a:xfrm>
          <a:prstGeom prst="homePlat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২. </a:t>
            </a:r>
            <a:r>
              <a:rPr lang="en-US" sz="2400" dirty="0" err="1" smtClean="0"/>
              <a:t>মানব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সম্পদ</a:t>
            </a:r>
            <a:r>
              <a:rPr lang="en-US" sz="2400" dirty="0" smtClean="0"/>
              <a:t> </a:t>
            </a:r>
            <a:r>
              <a:rPr lang="en-US" sz="2400" dirty="0" err="1" smtClean="0"/>
              <a:t>উন্নয়নের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ধারণা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ব্যাখ্যা</a:t>
            </a:r>
            <a:r>
              <a:rPr lang="en-US" sz="2400" dirty="0" smtClean="0"/>
              <a:t> 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9" name="Pentagon 8"/>
          <p:cNvSpPr/>
          <p:nvPr/>
        </p:nvSpPr>
        <p:spPr>
          <a:xfrm>
            <a:off x="609600" y="4267200"/>
            <a:ext cx="7848600" cy="609600"/>
          </a:xfrm>
          <a:prstGeom prst="homePlat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৩. </a:t>
            </a:r>
            <a:r>
              <a:rPr lang="en-US" sz="2400" dirty="0" err="1" smtClean="0"/>
              <a:t>মানব</a:t>
            </a:r>
            <a:r>
              <a:rPr lang="en-US" sz="2400" dirty="0" smtClean="0"/>
              <a:t>  </a:t>
            </a:r>
            <a:r>
              <a:rPr lang="en-US" sz="2400" dirty="0" err="1" smtClean="0"/>
              <a:t>উন্নয়ন</a:t>
            </a:r>
            <a:r>
              <a:rPr lang="en-US" sz="2400" dirty="0" smtClean="0"/>
              <a:t> </a:t>
            </a:r>
            <a:r>
              <a:rPr lang="en-US" sz="2400" dirty="0" err="1" smtClean="0"/>
              <a:t>সূচকের</a:t>
            </a:r>
            <a:r>
              <a:rPr lang="en-US" sz="2400" dirty="0" smtClean="0"/>
              <a:t>  </a:t>
            </a:r>
            <a:r>
              <a:rPr lang="en-US" sz="2400" dirty="0" err="1" smtClean="0"/>
              <a:t>ধারণা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ব্যাখ্যা</a:t>
            </a:r>
            <a:r>
              <a:rPr lang="en-US" sz="2400" dirty="0" smtClean="0"/>
              <a:t> 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10" name="Pentagon 9"/>
          <p:cNvSpPr/>
          <p:nvPr/>
        </p:nvSpPr>
        <p:spPr>
          <a:xfrm>
            <a:off x="609600" y="5181600"/>
            <a:ext cx="7848600" cy="609600"/>
          </a:xfrm>
          <a:prstGeom prst="homePlat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৪. </a:t>
            </a:r>
            <a:r>
              <a:rPr lang="en-US" sz="2400" dirty="0" err="1" smtClean="0"/>
              <a:t>অর্থনীতিতে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রেমিটেন্স</a:t>
            </a:r>
            <a:r>
              <a:rPr lang="en-US" sz="2400" dirty="0" smtClean="0"/>
              <a:t>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প্রভাব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ব্যাখ্যা</a:t>
            </a:r>
            <a:r>
              <a:rPr lang="en-US" sz="2400" dirty="0" smtClean="0"/>
              <a:t> 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 </a:t>
            </a:r>
            <a:endParaRPr lang="en-US" sz="2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মোট দেশজ উৎপাদন (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GDP)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371600"/>
            <a:ext cx="8610600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একটি দেশের অভ্যন্তরে নির্দিষ্ট সময়ে </a:t>
            </a:r>
            <a:r>
              <a:rPr lang="en-US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(</a:t>
            </a: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সাধারণত এক বছরে</a:t>
            </a:r>
            <a:r>
              <a:rPr lang="en-US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) </a:t>
            </a: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উৎপাদিত মোট পণ্য ও সেবার মোট আর্থিক মূল্যকে </a:t>
            </a:r>
            <a:r>
              <a:rPr lang="en-US" sz="3200" dirty="0" smtClean="0">
                <a:solidFill>
                  <a:srgbClr val="FF0000"/>
                </a:solidFill>
                <a:latin typeface="Google Sans Text"/>
                <a:cs typeface="Vrinda" pitchFamily="34" charset="0"/>
              </a:rPr>
              <a:t>GDP</a:t>
            </a:r>
            <a:r>
              <a:rPr lang="en-US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বলে।</a:t>
            </a:r>
            <a:endParaRPr lang="en-US" sz="3200" dirty="0" smtClean="0">
              <a:solidFill>
                <a:schemeClr val="tx1"/>
              </a:solidFill>
              <a:latin typeface="Google Sans Text"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3200" b="1" u="sng" dirty="0" smtClean="0">
                <a:solidFill>
                  <a:srgbClr val="FF0000"/>
                </a:solidFill>
                <a:latin typeface="Google Sans Text"/>
                <a:cs typeface="Vrinda" pitchFamily="34" charset="0"/>
              </a:rPr>
              <a:t>মূল কথা</a:t>
            </a:r>
            <a:r>
              <a:rPr lang="en-US" sz="3200" b="1" u="sng" dirty="0" smtClean="0">
                <a:solidFill>
                  <a:srgbClr val="FF0000"/>
                </a:solidFill>
                <a:latin typeface="Google Sans Text"/>
                <a:cs typeface="Vrinda" pitchFamily="34" charset="0"/>
              </a:rPr>
              <a:t>:</a:t>
            </a:r>
            <a:r>
              <a:rPr lang="bn-IN" sz="3200" u="sng" dirty="0" smtClean="0">
                <a:solidFill>
                  <a:srgbClr val="FF0000"/>
                </a:solidFill>
                <a:latin typeface="Google Sans Text"/>
                <a:cs typeface="Vrinda" pitchFamily="34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এখানে শুধুমাত্র দেশের সীমানার ভেতরের উৎপাদন হিসাব করা হয় </a:t>
            </a:r>
            <a:r>
              <a:rPr lang="en-US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(</a:t>
            </a: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বিদেশি নাগরিকদের উৎপাদনও অন্তর্ভুক্ত</a:t>
            </a:r>
            <a:r>
              <a:rPr lang="en-US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)</a:t>
            </a:r>
            <a:r>
              <a:rPr lang="bn-IN" sz="3200" dirty="0" smtClean="0">
                <a:solidFill>
                  <a:schemeClr val="tx1"/>
                </a:solidFill>
                <a:latin typeface="Google Sans Text"/>
                <a:cs typeface="Vrinda" pitchFamily="34" charset="0"/>
              </a:rPr>
              <a:t>।</a:t>
            </a:r>
            <a:endParaRPr lang="en-US" sz="3200" dirty="0" smtClean="0">
              <a:solidFill>
                <a:schemeClr val="tx1"/>
              </a:solidFill>
              <a:latin typeface="Google Sans Text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752600"/>
            <a:ext cx="8153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একটি দেশের নাগরিকরা নির্দিষ্ট সময়ে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(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এক বছরে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)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দেশের ভেতরে বা বাইরে যেখানেই থাকুক না কেন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যে পরিমাণ পণ্য ও সেবা উৎপাদন করে তার মোট আর্থিক মূল্যকে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GNP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বলে।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b="1" u="sng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মূল কথা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এখানে নাগরিকত্ব প্রধান বিষয়। প্রবাসীদের পাঠানো আয় 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(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Remittance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)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এখানে যোগ হয়।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838200"/>
            <a:ext cx="7924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মোট জাতীয় উৎপাদন (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GNP)</a:t>
            </a:r>
            <a:endParaRPr lang="en-US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"/>
            <a:ext cx="57912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</a:rPr>
              <a:t>একক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কাজ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752600"/>
            <a:ext cx="8690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মোট দেশজ </a:t>
            </a:r>
            <a:r>
              <a:rPr lang="as-IN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উৎপাদন</a:t>
            </a:r>
            <a:r>
              <a:rPr lang="en-US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ও </a:t>
            </a:r>
            <a:r>
              <a:rPr lang="as-IN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মোট </a:t>
            </a:r>
            <a:r>
              <a:rPr lang="as-IN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জাতীয় উৎপাদন</a:t>
            </a:r>
            <a:r>
              <a:rPr lang="as-IN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কি</a:t>
            </a:r>
            <a:r>
              <a:rPr lang="en-US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? </a:t>
            </a:r>
            <a:r>
              <a:rPr lang="en-US" sz="2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সংক্ষেপে</a:t>
            </a:r>
            <a:r>
              <a:rPr lang="en-US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খাতায়</a:t>
            </a:r>
            <a:r>
              <a:rPr lang="en-US" sz="2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লিখ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7" name="Picture 6" descr="single work.jpg"/>
          <p:cNvPicPr>
            <a:picLocks noChangeAspect="1"/>
          </p:cNvPicPr>
          <p:nvPr/>
        </p:nvPicPr>
        <p:blipFill>
          <a:blip r:embed="rId2"/>
          <a:srcRect r="5833"/>
          <a:stretch>
            <a:fillRect/>
          </a:stretch>
        </p:blipFill>
        <p:spPr>
          <a:xfrm>
            <a:off x="2133600" y="2362200"/>
            <a:ext cx="4648200" cy="2694632"/>
          </a:xfrm>
          <a:prstGeom prst="rect">
            <a:avLst/>
          </a:prstGeom>
        </p:spPr>
      </p:pic>
      <p:pic>
        <p:nvPicPr>
          <p:cNvPr id="8" name="Picture 7" descr="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486400"/>
            <a:ext cx="3533775" cy="8477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447800"/>
            <a:ext cx="8382000" cy="44627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একটি দেশের মোট জাতীয় আয়কে ওই সময়ের মোট জনসংখ্যা দিয়ে ভাগ করলে যা পাওয়া যায়, তাই মাথাপিছু আয়।</a:t>
            </a:r>
            <a:endParaRPr lang="en-US" sz="2800" dirty="0" smtClean="0"/>
          </a:p>
          <a:p>
            <a:pPr algn="just">
              <a:lnSpc>
                <a:spcPct val="150000"/>
              </a:lnSpc>
            </a:pPr>
            <a:r>
              <a:rPr lang="as-IN" sz="2800" b="1" u="sng" dirty="0" smtClean="0"/>
              <a:t>গুরুত্ব</a:t>
            </a:r>
            <a:r>
              <a:rPr lang="as-IN" sz="2800" b="1" dirty="0" smtClean="0"/>
              <a:t>:</a:t>
            </a:r>
            <a:r>
              <a:rPr lang="as-IN" sz="2800" dirty="0" smtClean="0"/>
              <a:t> এটি কোনো দেশের মানুষের জীবনযাত্রার মান নির্ধারণ করে।</a:t>
            </a:r>
            <a:endParaRPr lang="en-US" sz="2800" dirty="0" smtClean="0"/>
          </a:p>
          <a:p>
            <a:endParaRPr lang="en-US" dirty="0" smtClean="0"/>
          </a:p>
          <a:p>
            <a:r>
              <a:rPr lang="en-US" sz="2800" dirty="0" err="1" smtClean="0"/>
              <a:t>সূত্র</a:t>
            </a:r>
            <a:r>
              <a:rPr lang="en-US" sz="2800" dirty="0" smtClean="0"/>
              <a:t>: </a:t>
            </a:r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533401"/>
            <a:ext cx="82296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dirty="0" smtClean="0">
                <a:solidFill>
                  <a:srgbClr val="FF0000"/>
                </a:solidFill>
              </a:rPr>
              <a:t>মাথাপিছু আয় (Per Capita Income)</a:t>
            </a:r>
            <a:endParaRPr lang="en-US" sz="32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724400"/>
            <a:ext cx="5486400" cy="9144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4400" y="990600"/>
            <a:ext cx="74676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বাংলাদেশের অর্থনীতির প্রধান খাতসমূহ</a:t>
            </a:r>
            <a:endParaRPr lang="en-US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286000"/>
            <a:ext cx="8229600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কৃষি খাত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খাদ্যশস্য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বনজ সম্পদ ও মৎস্য উৎপাদন।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শিল্প খাত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পোশাক শিল্প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চিনি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চামড়া ও ক্ষুদ্র শিল্প।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সেবা খাত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শিক্ষা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স্বাস্থ্য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ব্যাংকিং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পরিবহন ও যোগাযোগ।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219200"/>
            <a:ext cx="8382000" cy="52629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মানুষ যখন তার দক্ষতা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শিক্ষা ও মেধা দিয়ে দেশের অর্থনীতিতে অবদান রাখে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তখন তাকে মানবসম্পদ বলে।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3200" b="1" u="sng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উন্নয়নের উপায়</a:t>
            </a:r>
            <a:r>
              <a:rPr lang="en-US" sz="3200" b="1" u="sng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endParaRPr lang="en-US" sz="32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মানসম্মত শিক্ষা ও কারিগরি প্রশিক্ষণ।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উন্নত স্বাস্থ্যসেবা নিশ্চিত করা।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কর্মসংস্থান সৃষ্টি।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457200"/>
            <a:ext cx="8382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s-IN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মানবসম্পদ উন্নয়ন</a:t>
            </a:r>
            <a:endParaRPr lang="en-US" sz="32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33400"/>
            <a:ext cx="7696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অর্থনৈতিক উন্নয়নে প্রবাসীদের ভূমিকা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905000"/>
            <a:ext cx="7924800" cy="37240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বাংলাদেশের অর্থনীতির একটি বড় শক্তি হলো </a:t>
            </a:r>
            <a:r>
              <a:rPr lang="en-US" sz="3200" dirty="0" err="1" smtClean="0">
                <a:solidFill>
                  <a:srgbClr val="C00000"/>
                </a:solidFill>
              </a:rPr>
              <a:t>রেমিটেন্স</a:t>
            </a:r>
            <a:r>
              <a:rPr lang="bn-IN" sz="3200" b="1" dirty="0" smtClean="0">
                <a:solidFill>
                  <a:srgbClr val="C0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।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বিদেশে কর্মরত বাংলাদেশি শ্রমিকদের পাঠানো অর্থ দেশের বৈদেশিক মুদ্রার রিজার্ভ বাড়াতে এবং জীবনযাত্রার মান উন্নয়নে ভূমিকা রাখে।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"/>
            <a:ext cx="8305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</a:rPr>
              <a:t>দলীয়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কাজ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0676" y="1295400"/>
            <a:ext cx="886332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তোমরা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দলে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ভাগ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হবে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এবং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প্রতিটি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দল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বাংলাদেশের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অর্থনীতির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প্রধান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just"/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খাতসমূহ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নিয়ে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একটা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পোস্টার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পেপার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তৈরি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করবে</a:t>
            </a:r>
            <a:r>
              <a:rPr lang="en-US" sz="28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।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9" name="Picture 8" descr="group work.jpg"/>
          <p:cNvPicPr>
            <a:picLocks noChangeAspect="1"/>
          </p:cNvPicPr>
          <p:nvPr/>
        </p:nvPicPr>
        <p:blipFill>
          <a:blip r:embed="rId2"/>
          <a:srcRect r="6667"/>
          <a:stretch>
            <a:fillRect/>
          </a:stretch>
        </p:blipFill>
        <p:spPr>
          <a:xfrm>
            <a:off x="2590800" y="2438400"/>
            <a:ext cx="4648200" cy="2718691"/>
          </a:xfrm>
          <a:prstGeom prst="rect">
            <a:avLst/>
          </a:prstGeom>
        </p:spPr>
      </p:pic>
      <p:pic>
        <p:nvPicPr>
          <p:cNvPr id="10" name="Picture 9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638800"/>
            <a:ext cx="3457575" cy="7524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/>
      <p:bldP spid="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609600"/>
            <a:ext cx="8534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উন্নত ও উন্নয়নশীল দেশের প্রেক্ষাপট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752600"/>
            <a:ext cx="8610600" cy="40318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bn-IN" sz="3200" b="1" u="sng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উন্নত দেশ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32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যেসব দেশের মাথাপিছু আয় অনেক বেশি এবং নাগরিকরা উচ্চমানের জীবনযাপন করে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(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যেমন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আমেরিকা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জাপান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)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b="1" u="sng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উন্নয়নশীল দেশ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32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যেসব দেশ ক্রমান্বয়ে উন্নতির দিকে যাচ্ছে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(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যেমন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বাংলাদেশ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,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ভারত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)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b="1" u="sng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বাংলাদেশের অবস্থান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বাংলাদেশ বর্তমানে একটি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'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নিম্ন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-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মধ্যম আয়ের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'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দেশ থেকে 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'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উন্নয়নশীল</a:t>
            </a:r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' </a:t>
            </a:r>
            <a:r>
              <a:rPr lang="bn-IN" sz="32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দেশের দিকে ধাবিত হচ্ছে।</a:t>
            </a:r>
            <a:endParaRPr lang="en-US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457200"/>
            <a:ext cx="7696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রেমি</a:t>
            </a:r>
            <a:r>
              <a:rPr lang="en-US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টেন্স</a:t>
            </a:r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ও এর গুরুত্ব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04800" y="1524000"/>
            <a:ext cx="8458200" cy="489364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 smtClean="0">
                <a:solidFill>
                  <a:srgbClr val="FF0000"/>
                </a:solidFill>
              </a:rPr>
              <a:t>রেমিটেন্স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Vrinda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Vrinda" pitchFamily="34" charset="0"/>
              </a:rPr>
              <a:t>: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Vrinda" pitchFamily="34" charset="0"/>
              </a:rPr>
              <a:t> </a:t>
            </a: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 pitchFamily="34" charset="0"/>
              </a:rPr>
              <a:t>বিদেশে কর্মরত বাংলাদেশি নাগরিকরা তাদের অর্জিত অর্থের যে অংশ বৈধ পথে দেশে পাঠান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 pitchFamily="34" charset="0"/>
              </a:rPr>
              <a:t>, </a:t>
            </a: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 pitchFamily="34" charset="0"/>
              </a:rPr>
              <a:t>তাকে রেমিট্যান্স বলে।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Vrinda" pitchFamily="34" charset="0"/>
              </a:rPr>
              <a:t>অর্থনীতিতে প্রভাব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Vrinda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 pitchFamily="34" charset="0"/>
              </a:rPr>
              <a:t>বৈদেশিক মুদ্রার রিজার্ভ বৃদ্ধি।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 pitchFamily="34" charset="0"/>
              </a:rPr>
              <a:t>গ্রামীণ জনপদের জীবনযাত্রার মান উন্নয়ন।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Vrinda" pitchFamily="34" charset="0"/>
              </a:rPr>
              <a:t>আমদানি ব্যয় মেটাতে সহায়তা।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7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7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7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7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7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7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905000"/>
            <a:ext cx="8534400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মাথাপিছু আয়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আয় বাড়লে জীবনযাত্রার মান বাড়ে।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সাক্ষরতার হার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শিক্ষার হার বাড়লে জাতি সচেতন হয়।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গড় আয়ু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স্বাস্থ্যসেবা ভালো হলে মানুষ বেশিদিন বাঁচে।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ক্রয়ক্ষমতা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 সাধারণ মানুষের পণ্য কেনার ক্ষমতা।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85800"/>
            <a:ext cx="7848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জীবনযাত্রার মান পরিমাপের সূচক</a:t>
            </a:r>
            <a:endParaRPr lang="en-U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905000"/>
            <a:ext cx="8839200" cy="4293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অধিক জনসংখ্যা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সীমিত সম্পদের ওপর অতিরিক্ত চাপ।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প্রাকৃতিক দুর্যোগ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বন্যা ও ঘূর্ণিঝড়ের কারণে ফসলের ক্ষতি।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দক্ষতার অভাব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কারিগরি শিক্ষার অভাব।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bn-IN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বেকারত্ব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:</a:t>
            </a:r>
            <a:r>
              <a:rPr lang="bn-IN" sz="2800" dirty="0" smtClean="0">
                <a:solidFill>
                  <a:srgbClr val="FF0000"/>
                </a:solidFill>
                <a:latin typeface="Arial" pitchFamily="34" charset="0"/>
                <a:cs typeface="Vrinda" pitchFamily="34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Arial" pitchFamily="34" charset="0"/>
                <a:cs typeface="Vrinda" pitchFamily="34" charset="0"/>
              </a:rPr>
              <a:t>কর্মসংস্থানের তুলনায় প্রার্থীর সংখ্যা বেশি।</a:t>
            </a: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85800"/>
            <a:ext cx="8534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বাংলাদেশের অর্থনীতির প্রধান চ্যালেঞ্জসমূহ</a:t>
            </a:r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1676400" y="1295400"/>
            <a:ext cx="5486400" cy="609600"/>
          </a:xfrm>
          <a:prstGeom prst="parallelogram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মূল্যায়ণ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38400"/>
            <a:ext cx="7772400" cy="298543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s-IN" sz="3200" dirty="0" smtClean="0"/>
              <a:t>১. </a:t>
            </a:r>
            <a:r>
              <a:rPr lang="en-US" sz="3200" dirty="0" smtClean="0"/>
              <a:t>GDP-</a:t>
            </a:r>
            <a:r>
              <a:rPr lang="as-IN" sz="3200" dirty="0" smtClean="0"/>
              <a:t>এর পূর্ণরূপ কী? </a:t>
            </a:r>
            <a:r>
              <a:rPr lang="en-US" sz="3200" dirty="0" smtClean="0"/>
              <a:t>                                  </a:t>
            </a:r>
            <a:r>
              <a:rPr lang="as-IN" sz="3200" dirty="0" smtClean="0"/>
              <a:t>২. প্রবাসীদের পাঠানো আয়কে কী বলে? </a:t>
            </a:r>
            <a:r>
              <a:rPr lang="en-US" sz="3200" dirty="0" smtClean="0"/>
              <a:t>                              </a:t>
            </a:r>
            <a:r>
              <a:rPr lang="as-IN" sz="3200" dirty="0" smtClean="0"/>
              <a:t>৩. বাংলাদেশের অর্থনীতির প্রধান ৩টি খাতের নাম কী কী?</a:t>
            </a:r>
            <a:endParaRPr lang="en-US" sz="32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>
            <a:off x="609600" y="762000"/>
            <a:ext cx="8001000" cy="129540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বাড়ির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2209800"/>
            <a:ext cx="7315200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800" dirty="0" err="1" smtClean="0"/>
              <a:t>রেমিটেন্স</a:t>
            </a:r>
            <a:r>
              <a:rPr lang="en-US" sz="2800" dirty="0" smtClean="0"/>
              <a:t> </a:t>
            </a:r>
            <a:r>
              <a:rPr lang="en-US" sz="2800" dirty="0" err="1" smtClean="0"/>
              <a:t>কীভাবে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দেশের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অর্থনৈতিক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উন্নয়নে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ভূমিকা</a:t>
            </a:r>
            <a:r>
              <a:rPr lang="en-US" sz="2800" dirty="0" smtClean="0"/>
              <a:t> </a:t>
            </a:r>
            <a:r>
              <a:rPr lang="en-US" sz="2800" dirty="0" err="1" smtClean="0"/>
              <a:t>রাখছে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ব্যাখ্যা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কর</a:t>
            </a:r>
            <a:r>
              <a:rPr lang="en-US" sz="2800" dirty="0" smtClean="0"/>
              <a:t>? </a:t>
            </a:r>
            <a:r>
              <a:rPr lang="en-US" sz="2800" dirty="0" err="1" smtClean="0"/>
              <a:t>প্রশ্নটির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উত্তর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বাসা</a:t>
            </a:r>
            <a:r>
              <a:rPr lang="en-US" sz="2800" dirty="0" smtClean="0"/>
              <a:t> </a:t>
            </a:r>
            <a:r>
              <a:rPr lang="en-US" sz="2800" dirty="0" err="1" smtClean="0"/>
              <a:t>থেকে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খাতায়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আনবে</a:t>
            </a:r>
            <a:r>
              <a:rPr lang="en-US" sz="2800" dirty="0" smtClean="0"/>
              <a:t>।</a:t>
            </a:r>
            <a:endParaRPr lang="en-US" sz="28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09600" y="1828800"/>
            <a:ext cx="7620000" cy="31242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</a:t>
            </a:r>
            <a:r>
              <a:rPr lang="en-US" sz="11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দ</a:t>
            </a:r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461</TotalTime>
  <Words>616</Words>
  <Application>Microsoft Office PowerPoint</Application>
  <PresentationFormat>On-screen Show (4:3)</PresentationFormat>
  <Paragraphs>75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324</cp:revision>
  <dcterms:created xsi:type="dcterms:W3CDTF">2026-01-22T13:39:02Z</dcterms:created>
  <dcterms:modified xsi:type="dcterms:W3CDTF">2026-10-29T16:11:34Z</dcterms:modified>
</cp:coreProperties>
</file>