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59" r:id="rId3"/>
    <p:sldId id="291" r:id="rId4"/>
    <p:sldId id="261" r:id="rId5"/>
    <p:sldId id="262" r:id="rId6"/>
    <p:sldId id="263" r:id="rId7"/>
    <p:sldId id="264" r:id="rId8"/>
    <p:sldId id="283" r:id="rId9"/>
    <p:sldId id="279" r:id="rId10"/>
    <p:sldId id="284" r:id="rId11"/>
    <p:sldId id="285" r:id="rId12"/>
    <p:sldId id="286" r:id="rId13"/>
    <p:sldId id="287" r:id="rId14"/>
    <p:sldId id="280" r:id="rId15"/>
    <p:sldId id="288" r:id="rId16"/>
    <p:sldId id="289" r:id="rId17"/>
    <p:sldId id="281" r:id="rId18"/>
    <p:sldId id="282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U1OWFu7W4ifeQplET5PAtA" hashData="+dHZ1WVOfUG2ynE1ooW/ebPxxqM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99B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82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1221C-9FC9-41EB-BD4C-190BB7D82816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68933-D84E-4DE3-917B-AE57E568B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39FE9-7C3B-4C57-ADDE-592AD8445EE7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2F74-4399-4008-8309-87089C4A4FAD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51FB8-CCCD-42D8-A3A7-06590E4ED391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C1DA6-1C96-4D8D-8EDE-705DEA7618E5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2168-85BF-4956-9CEF-CD60FA079204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7D7C-9C0A-415B-BFF5-CC3BC02FD1FC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0846C-603E-4AC2-9E59-C1404BB33F9E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E642-A9B5-4858-B39B-AA42BBE8F23A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178C1-4F10-47CD-A59D-1EB480ABDC55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A2EB-F091-4BDB-991E-626CF9960C59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569E-EE3D-42AE-B8E0-B9D5B2398665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9E045-9CF8-4E1F-B436-B82907E16022}" type="datetime1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838200"/>
            <a:ext cx="8001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আজকের</a:t>
            </a:r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পাঠে</a:t>
            </a:r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সবাইকে</a:t>
            </a:r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স্বাগতম</a:t>
            </a:r>
            <a:endParaRPr lang="en-US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286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70C0"/>
                </a:solidFill>
              </a:rPr>
              <a:t>শিক্ষক</a:t>
            </a:r>
            <a:r>
              <a:rPr lang="en-US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</a:rPr>
              <a:t>পরিচিতি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10" name="Minus 9"/>
          <p:cNvSpPr/>
          <p:nvPr/>
        </p:nvSpPr>
        <p:spPr>
          <a:xfrm>
            <a:off x="228600" y="-53340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13.png"/>
          <p:cNvPicPr>
            <a:picLocks noChangeAspect="1"/>
          </p:cNvPicPr>
          <p:nvPr/>
        </p:nvPicPr>
        <p:blipFill>
          <a:blip r:embed="rId3">
            <a:lum bright="10000"/>
          </a:blip>
          <a:srcRect l="19501" t="16326" r="18096" b="31164"/>
          <a:stretch>
            <a:fillRect/>
          </a:stretch>
        </p:blipFill>
        <p:spPr>
          <a:xfrm>
            <a:off x="5159829" y="1981200"/>
            <a:ext cx="3526971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8600" y="2209800"/>
            <a:ext cx="4876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70C0"/>
                </a:solidFill>
              </a:rPr>
              <a:t>মোঃ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মিজানুর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রহমান</a:t>
            </a:r>
            <a:endParaRPr lang="en-US" sz="4000" b="1" dirty="0" smtClean="0">
              <a:solidFill>
                <a:srgbClr val="0070C0"/>
              </a:solidFill>
            </a:endParaRPr>
          </a:p>
          <a:p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সহকারি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3">
                    <a:lumMod val="50000"/>
                  </a:schemeClr>
                </a:solidFill>
              </a:rPr>
              <a:t>শিক্ষক</a:t>
            </a:r>
            <a:endParaRPr lang="en-US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বিবিএস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অনার্স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),                                 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এমবিএস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হিসাববিজ্ঞান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                            (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বি.এড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এম.এড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5626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6600"/>
                </a:solidFill>
              </a:rPr>
              <a:t>আর.আর</a:t>
            </a:r>
            <a:r>
              <a:rPr lang="en-US" sz="3200" b="1" dirty="0" smtClean="0">
                <a:solidFill>
                  <a:srgbClr val="006600"/>
                </a:solidFill>
              </a:rPr>
              <a:t>. </a:t>
            </a:r>
            <a:r>
              <a:rPr lang="en-US" sz="3200" b="1" dirty="0" err="1" smtClean="0">
                <a:solidFill>
                  <a:srgbClr val="006600"/>
                </a:solidFill>
              </a:rPr>
              <a:t>টেক্সটাইল</a:t>
            </a:r>
            <a:r>
              <a:rPr lang="en-US" sz="3200" b="1" dirty="0" smtClean="0">
                <a:solidFill>
                  <a:srgbClr val="006600"/>
                </a:solidFill>
              </a:rPr>
              <a:t> </a:t>
            </a:r>
            <a:r>
              <a:rPr lang="en-US" sz="3200" b="1" dirty="0" err="1" smtClean="0">
                <a:solidFill>
                  <a:srgbClr val="006600"/>
                </a:solidFill>
              </a:rPr>
              <a:t>মিলস্</a:t>
            </a:r>
            <a:r>
              <a:rPr lang="en-US" sz="3200" b="1" dirty="0" smtClean="0">
                <a:solidFill>
                  <a:srgbClr val="006600"/>
                </a:solidFill>
              </a:rPr>
              <a:t> </a:t>
            </a:r>
            <a:r>
              <a:rPr lang="en-US" sz="3200" b="1" dirty="0" err="1" smtClean="0">
                <a:solidFill>
                  <a:srgbClr val="006600"/>
                </a:solidFill>
              </a:rPr>
              <a:t>উচ্চ</a:t>
            </a:r>
            <a:r>
              <a:rPr lang="en-US" sz="3200" b="1" dirty="0" smtClean="0">
                <a:solidFill>
                  <a:srgbClr val="006600"/>
                </a:solidFill>
              </a:rPr>
              <a:t> </a:t>
            </a:r>
            <a:r>
              <a:rPr lang="en-US" sz="3200" b="1" dirty="0" err="1" smtClean="0">
                <a:solidFill>
                  <a:srgbClr val="006600"/>
                </a:solidFill>
              </a:rPr>
              <a:t>বিদ্যালয়</a:t>
            </a:r>
            <a:r>
              <a:rPr lang="en-US" sz="3200" b="1" dirty="0" smtClean="0">
                <a:solidFill>
                  <a:srgbClr val="006600"/>
                </a:solidFill>
              </a:rPr>
              <a:t>।</a:t>
            </a:r>
            <a:endParaRPr lang="en-US" sz="3200" b="1" dirty="0">
              <a:solidFill>
                <a:srgbClr val="0066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990600"/>
            <a:ext cx="792480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286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70C0"/>
                </a:solidFill>
              </a:rPr>
              <a:t>পাঠ</a:t>
            </a:r>
            <a:r>
              <a:rPr lang="en-US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</a:rPr>
              <a:t>পরিচিতি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10" name="Minus 9"/>
          <p:cNvSpPr/>
          <p:nvPr/>
        </p:nvSpPr>
        <p:spPr>
          <a:xfrm>
            <a:off x="228600" y="-53340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2895600"/>
            <a:ext cx="6705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25399B"/>
                </a:solidFill>
              </a:rPr>
              <a:t>শ্রেণিঃ৭ম</a:t>
            </a:r>
          </a:p>
          <a:p>
            <a:pPr>
              <a:lnSpc>
                <a:spcPct val="150000"/>
              </a:lnSpc>
            </a:pPr>
            <a:r>
              <a:rPr lang="en-US" sz="3200" b="1" dirty="0" err="1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অধ্যায়ঃ</a:t>
            </a:r>
            <a:r>
              <a:rPr lang="en-US" sz="3200" b="1" dirty="0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 ৪র্থ                                                     (</a:t>
            </a:r>
            <a:r>
              <a:rPr lang="en-US" sz="3200" b="1" dirty="0" err="1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বাংলাদেশের</a:t>
            </a:r>
            <a:r>
              <a:rPr lang="en-US" sz="3200" b="1" dirty="0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অর্থনীতি</a:t>
            </a:r>
            <a:r>
              <a:rPr lang="en-US" sz="3200" b="1" dirty="0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200" b="1" dirty="0" err="1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সময়ঃ</a:t>
            </a:r>
            <a:r>
              <a:rPr lang="en-US" sz="3200" b="1" dirty="0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 ৫০ </a:t>
            </a:r>
            <a:r>
              <a:rPr lang="en-US" sz="3200" b="1" dirty="0" err="1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মিনিট</a:t>
            </a:r>
            <a:endParaRPr lang="en-US" sz="3200" b="1" dirty="0" smtClean="0">
              <a:solidFill>
                <a:srgbClr val="25399B"/>
              </a:solidFill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25399B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990600"/>
            <a:ext cx="792480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371600" y="1752600"/>
            <a:ext cx="61430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6600"/>
                </a:solidFill>
              </a:rPr>
              <a:t>বাংলাদেশ</a:t>
            </a:r>
            <a:r>
              <a:rPr lang="en-US" sz="4800" b="1" dirty="0" smtClean="0">
                <a:solidFill>
                  <a:srgbClr val="006600"/>
                </a:solidFill>
              </a:rPr>
              <a:t> ও </a:t>
            </a:r>
            <a:r>
              <a:rPr lang="en-US" sz="4800" b="1" dirty="0" err="1" smtClean="0">
                <a:solidFill>
                  <a:srgbClr val="006600"/>
                </a:solidFill>
              </a:rPr>
              <a:t>বিশ্বপরিচয়</a:t>
            </a:r>
            <a:endParaRPr lang="en-US" sz="4800" b="1" dirty="0" smtClean="0">
              <a:solidFill>
                <a:srgbClr val="0066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371600" y="2590800"/>
            <a:ext cx="632460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বাবিপ ৭ম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895600"/>
            <a:ext cx="3014662" cy="3181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838200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6600"/>
                </a:solidFill>
              </a:rPr>
              <a:t>ছবিগুলো</a:t>
            </a:r>
            <a:r>
              <a:rPr lang="en-US" sz="4000" b="1" dirty="0" smtClean="0">
                <a:solidFill>
                  <a:srgbClr val="006600"/>
                </a:solidFill>
              </a:rPr>
              <a:t> </a:t>
            </a:r>
            <a:r>
              <a:rPr lang="en-US" sz="4000" b="1" dirty="0" err="1" smtClean="0">
                <a:solidFill>
                  <a:srgbClr val="006600"/>
                </a:solidFill>
              </a:rPr>
              <a:t>লক্ষ্য</a:t>
            </a:r>
            <a:r>
              <a:rPr lang="en-US" sz="4000" b="1" dirty="0" smtClean="0">
                <a:solidFill>
                  <a:srgbClr val="006600"/>
                </a:solidFill>
              </a:rPr>
              <a:t> </a:t>
            </a:r>
            <a:r>
              <a:rPr lang="en-US" sz="4000" b="1" dirty="0" err="1" smtClean="0">
                <a:solidFill>
                  <a:srgbClr val="006600"/>
                </a:solidFill>
              </a:rPr>
              <a:t>করো</a:t>
            </a:r>
            <a:endParaRPr lang="en-US" sz="4000" b="1" dirty="0">
              <a:solidFill>
                <a:srgbClr val="006600"/>
              </a:solidFill>
            </a:endParaRPr>
          </a:p>
        </p:txBody>
      </p:sp>
      <p:sp>
        <p:nvSpPr>
          <p:cNvPr id="3" name="Minus 2"/>
          <p:cNvSpPr/>
          <p:nvPr/>
        </p:nvSpPr>
        <p:spPr>
          <a:xfrm>
            <a:off x="152400" y="7620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1446212"/>
            <a:ext cx="7924800" cy="158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514600"/>
            <a:ext cx="3124200" cy="23622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2514600"/>
            <a:ext cx="3505200" cy="23622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6600"/>
                </a:solidFill>
              </a:rPr>
              <a:t>পাঠ</a:t>
            </a:r>
            <a:r>
              <a:rPr lang="en-US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err="1" smtClean="0">
                <a:solidFill>
                  <a:srgbClr val="006600"/>
                </a:solidFill>
              </a:rPr>
              <a:t>শিরোনাম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12" name="Minus 11"/>
          <p:cNvSpPr/>
          <p:nvPr/>
        </p:nvSpPr>
        <p:spPr>
          <a:xfrm>
            <a:off x="152400" y="-15240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2000" y="2514600"/>
            <a:ext cx="7543800" cy="2585323"/>
          </a:xfrm>
          <a:prstGeom prst="rect">
            <a:avLst/>
          </a:prstGeom>
          <a:noFill/>
          <a:ln>
            <a:solidFill>
              <a:srgbClr val="25399B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5400" b="1" spc="50" dirty="0" smtClean="0">
                <a:ln w="11430"/>
                <a:solidFill>
                  <a:srgbClr val="25399B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বাংলাদেশের অনানুষ্ঠানিক অর্থনৈতিক কার্যাবলি</a:t>
            </a:r>
            <a:endParaRPr lang="en-US" sz="5400" b="1" spc="50" dirty="0">
              <a:ln w="11430"/>
              <a:solidFill>
                <a:srgbClr val="25399B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295400"/>
            <a:ext cx="7924800" cy="158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6600"/>
                </a:solidFill>
              </a:rPr>
              <a:t>শিখনফল</a:t>
            </a:r>
            <a:endParaRPr lang="en-US" sz="5400" b="1" dirty="0">
              <a:solidFill>
                <a:srgbClr val="00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8194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25399B"/>
                </a:solidFill>
              </a:rPr>
              <a:t> </a:t>
            </a:r>
            <a:r>
              <a:rPr lang="as-IN" sz="2000" b="1" dirty="0" smtClean="0">
                <a:solidFill>
                  <a:srgbClr val="25399B"/>
                </a:solidFill>
              </a:rPr>
              <a:t>অনানুষ্ঠানিক অর্থনৈতিক কার্যক্রমের ধারণা ব্যাখ্যা করতে পারবে।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25399B"/>
                </a:solidFill>
              </a:rPr>
              <a:t>গ্রাম ও শহরের অনানুষ্ঠানিক কাজের তালিকা তৈরি করতে পারবে।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25399B"/>
                </a:solidFill>
              </a:rPr>
              <a:t>জাতীয় অর্থনীতিতে এই খাতের গুরুত্ব বিশ্লেষণ করতে পারবে।</a:t>
            </a:r>
          </a:p>
          <a:p>
            <a:pPr>
              <a:lnSpc>
                <a:spcPct val="150000"/>
              </a:lnSpc>
              <a:buClr>
                <a:srgbClr val="006600"/>
              </a:buClr>
              <a:buFont typeface="Wingdings" pitchFamily="2" charset="2"/>
              <a:buChar char="Ø"/>
            </a:pPr>
            <a:endParaRPr lang="en-US" sz="2000" b="1" dirty="0">
              <a:solidFill>
                <a:srgbClr val="25399B"/>
              </a:solidFill>
            </a:endParaRPr>
          </a:p>
        </p:txBody>
      </p:sp>
      <p:sp>
        <p:nvSpPr>
          <p:cNvPr id="5" name="Minus 4"/>
          <p:cNvSpPr/>
          <p:nvPr/>
        </p:nvSpPr>
        <p:spPr>
          <a:xfrm>
            <a:off x="304800" y="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1447800"/>
            <a:ext cx="7924800" cy="158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85800" y="1752600"/>
            <a:ext cx="3522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b="1" dirty="0" smtClean="0">
                <a:solidFill>
                  <a:srgbClr val="25399B"/>
                </a:solidFill>
              </a:rPr>
              <a:t>এই পাঠ শেষে শিক্ষার্থীরা...</a:t>
            </a:r>
            <a:endParaRPr lang="en-US" sz="2400" b="1" dirty="0">
              <a:solidFill>
                <a:srgbClr val="25399B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1"/>
          <p:cNvSpPr/>
          <p:nvPr/>
        </p:nvSpPr>
        <p:spPr>
          <a:xfrm>
            <a:off x="304800" y="152400"/>
            <a:ext cx="152400" cy="19812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b="1" dirty="0" smtClean="0">
                <a:solidFill>
                  <a:srgbClr val="006600"/>
                </a:solidFill>
              </a:rPr>
              <a:t>অর্থনৈতিক কার্যক্রম কী?</a:t>
            </a:r>
            <a:endParaRPr lang="as-IN" sz="3600" dirty="0" smtClean="0">
              <a:solidFill>
                <a:srgbClr val="0066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370012"/>
            <a:ext cx="7924800" cy="158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04800" y="2057400"/>
            <a:ext cx="464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25399B"/>
                </a:solidFill>
              </a:rPr>
              <a:t>সংজ্ঞা:</a:t>
            </a:r>
            <a:r>
              <a:rPr lang="as-IN" sz="2400" dirty="0" smtClean="0">
                <a:solidFill>
                  <a:srgbClr val="25399B"/>
                </a:solidFill>
              </a:rPr>
              <a:t> অর্থনৈতিক মূল্য রয়েছে এমন যেকোনো কাজ, সেবা বা বিনিময়কে অর্থনৈতিক কার্যক্রম বলা হয়।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25399B"/>
                </a:solidFill>
              </a:rPr>
              <a:t>প্রকারভেদ:</a:t>
            </a:r>
            <a:endParaRPr lang="as-IN" sz="2400" dirty="0" smtClean="0">
              <a:solidFill>
                <a:srgbClr val="25399B"/>
              </a:solidFill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25399B"/>
                </a:solidFill>
              </a:rPr>
              <a:t>১. </a:t>
            </a:r>
            <a:r>
              <a:rPr lang="as-IN" sz="2400" b="1" dirty="0" smtClean="0">
                <a:solidFill>
                  <a:srgbClr val="25399B"/>
                </a:solidFill>
              </a:rPr>
              <a:t>আনুষ্ঠানিক কার্যক্রম</a:t>
            </a:r>
            <a:endParaRPr lang="en-US" sz="2400" b="1" dirty="0" smtClean="0">
              <a:solidFill>
                <a:srgbClr val="25399B"/>
              </a:solidFill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25399B"/>
                </a:solidFill>
              </a:rPr>
              <a:t>২. </a:t>
            </a:r>
            <a:r>
              <a:rPr lang="as-IN" sz="2400" b="1" dirty="0" smtClean="0">
                <a:solidFill>
                  <a:srgbClr val="25399B"/>
                </a:solidFill>
              </a:rPr>
              <a:t>অনানুষ্ঠানিক কার্যক্রম </a:t>
            </a:r>
            <a:endParaRPr lang="en-US" sz="2400" b="1" dirty="0" smtClean="0">
              <a:solidFill>
                <a:srgbClr val="25399B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057400"/>
            <a:ext cx="3419475" cy="3743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1"/>
          <p:cNvSpPr/>
          <p:nvPr/>
        </p:nvSpPr>
        <p:spPr>
          <a:xfrm>
            <a:off x="304800" y="152400"/>
            <a:ext cx="152400" cy="19812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b="1" dirty="0" smtClean="0">
                <a:solidFill>
                  <a:srgbClr val="25399B"/>
                </a:solidFill>
              </a:rPr>
              <a:t>অনানুষ্ঠানিক অর্থনৈতিক কার্যক্রমের বৈশিষ্ট্য</a:t>
            </a:r>
            <a:endParaRPr lang="as-IN" sz="3200" dirty="0" smtClean="0">
              <a:solidFill>
                <a:srgbClr val="25399B"/>
              </a:solidFill>
            </a:endParaRPr>
          </a:p>
          <a:p>
            <a:endParaRPr lang="en-US" sz="3200" b="1" dirty="0">
              <a:solidFill>
                <a:srgbClr val="25399B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370012"/>
            <a:ext cx="7924800" cy="1588"/>
          </a:xfrm>
          <a:prstGeom prst="line">
            <a:avLst/>
          </a:prstGeom>
          <a:ln w="28575">
            <a:solidFill>
              <a:srgbClr val="253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81000" y="2133600"/>
            <a:ext cx="63246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as-IN" sz="2400" dirty="0" smtClean="0"/>
              <a:t>যেসব কাজের জন্য পূর্ব মজুরি নির্ধারিত নয়।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3124200"/>
            <a:ext cx="6019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s-IN" sz="2400" dirty="0" smtClean="0"/>
              <a:t>যা করের আওতায় আনা কঠিন।</a:t>
            </a:r>
          </a:p>
          <a:p>
            <a:pPr algn="just"/>
            <a:r>
              <a:rPr lang="as-IN" sz="2400" dirty="0" smtClean="0"/>
              <a:t>সরকার কর্তৃক সরাসরি নিয়ন্ত্রিত নয়।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2667000" y="4495800"/>
            <a:ext cx="54864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s-IN" sz="2400" dirty="0" smtClean="0"/>
              <a:t>একে ‘প্রথাগত খাত’ বা ‘ঐতিহ্যবাহী খাত’ও বলা হয়।</a:t>
            </a:r>
            <a:endParaRPr lang="as-IN" sz="2400" dirty="0"/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382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6600"/>
                </a:solidFill>
              </a:rPr>
              <a:t>একক</a:t>
            </a:r>
            <a:r>
              <a:rPr lang="en-US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err="1" smtClean="0">
                <a:solidFill>
                  <a:srgbClr val="006600"/>
                </a:solidFill>
              </a:rPr>
              <a:t>কাজ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12" name="Minus 11"/>
          <p:cNvSpPr/>
          <p:nvPr/>
        </p:nvSpPr>
        <p:spPr>
          <a:xfrm>
            <a:off x="152400" y="15240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181600" y="4953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6600"/>
                </a:solidFill>
              </a:rPr>
              <a:t>সময়</a:t>
            </a:r>
            <a:r>
              <a:rPr lang="en-US" sz="3200" b="1" dirty="0" smtClean="0">
                <a:solidFill>
                  <a:srgbClr val="006600"/>
                </a:solidFill>
              </a:rPr>
              <a:t> :  </a:t>
            </a:r>
            <a:r>
              <a:rPr lang="en-US" sz="7200" b="1" dirty="0" smtClean="0">
                <a:solidFill>
                  <a:srgbClr val="FF0000"/>
                </a:solidFill>
              </a:rPr>
              <a:t>৩</a:t>
            </a:r>
            <a:r>
              <a:rPr lang="en-US" sz="3200" b="1" dirty="0" smtClean="0">
                <a:solidFill>
                  <a:srgbClr val="006600"/>
                </a:solidFill>
              </a:rPr>
              <a:t>   </a:t>
            </a:r>
            <a:r>
              <a:rPr lang="en-US" sz="3200" b="1" dirty="0" err="1" smtClean="0">
                <a:solidFill>
                  <a:srgbClr val="006600"/>
                </a:solidFill>
              </a:rPr>
              <a:t>মিনিট</a:t>
            </a:r>
            <a:endParaRPr lang="en-US" sz="3200" b="1" dirty="0">
              <a:solidFill>
                <a:srgbClr val="006600"/>
              </a:solidFill>
            </a:endParaRPr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5181600"/>
            <a:ext cx="1352550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66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752600"/>
            <a:ext cx="35052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609600" y="2514600"/>
            <a:ext cx="3733800" cy="181588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as-IN" sz="2800" dirty="0" smtClean="0"/>
              <a:t>অনানুষ্ঠানিক অর্থনৈতিক কার্যক্রম বলতে কী বোঝো? সংক্ষেপে তোমার খাতায় লেখ।</a:t>
            </a:r>
            <a:endParaRPr lang="as-IN" sz="28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33400" y="1524000"/>
            <a:ext cx="7924800" cy="158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1"/>
          <p:cNvSpPr/>
          <p:nvPr/>
        </p:nvSpPr>
        <p:spPr>
          <a:xfrm>
            <a:off x="304800" y="152400"/>
            <a:ext cx="152400" cy="19812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b="1" dirty="0" smtClean="0"/>
              <a:t>গ্রামাঞ্চলের অনানুষ্ঠানিক অর্থনৈতিক কার্যাবলি</a:t>
            </a:r>
            <a:endParaRPr lang="as-IN" sz="2800" dirty="0" smtClean="0"/>
          </a:p>
          <a:p>
            <a:endParaRPr lang="en-US" sz="2800" b="1" dirty="0">
              <a:solidFill>
                <a:srgbClr val="25399B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370012"/>
            <a:ext cx="7924800" cy="1588"/>
          </a:xfrm>
          <a:prstGeom prst="line">
            <a:avLst/>
          </a:prstGeom>
          <a:ln w="28575">
            <a:solidFill>
              <a:srgbClr val="253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09600" y="2133600"/>
            <a:ext cx="45720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as-IN" sz="2000" dirty="0" smtClean="0"/>
              <a:t>নিজের জমিতে চাষাবাদ করা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2971800"/>
            <a:ext cx="46482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as-IN" sz="2000" dirty="0" smtClean="0"/>
              <a:t>পরিবারের সদস্যদের নিয়ে কৃষিকাজ।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3810000"/>
            <a:ext cx="46482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as-IN" sz="2000" dirty="0" smtClean="0"/>
              <a:t>গৃহস্থালি কর্ম ও পশুপালন।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4800600"/>
            <a:ext cx="4701654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as-IN" sz="2000" dirty="0" smtClean="0"/>
              <a:t>কামার-কুমারের কাজ ও গ্রামীণ কুটির শিল্প।</a:t>
            </a:r>
            <a:endParaRPr lang="as-IN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676400"/>
            <a:ext cx="31242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1"/>
          <p:cNvSpPr/>
          <p:nvPr/>
        </p:nvSpPr>
        <p:spPr>
          <a:xfrm>
            <a:off x="304800" y="152400"/>
            <a:ext cx="152400" cy="19812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b="1" dirty="0" smtClean="0">
                <a:solidFill>
                  <a:srgbClr val="25399B"/>
                </a:solidFill>
              </a:rPr>
              <a:t>গ্রামীণ অর্থনীতিতে প্রভাব</a:t>
            </a:r>
            <a:endParaRPr lang="as-IN" sz="3600" dirty="0" smtClean="0">
              <a:solidFill>
                <a:srgbClr val="25399B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370012"/>
            <a:ext cx="7010400" cy="1588"/>
          </a:xfrm>
          <a:prstGeom prst="line">
            <a:avLst/>
          </a:prstGeom>
          <a:ln w="28575">
            <a:solidFill>
              <a:srgbClr val="253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66800" y="2743200"/>
            <a:ext cx="64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3200" b="1" dirty="0" smtClean="0">
                <a:solidFill>
                  <a:srgbClr val="25399B"/>
                </a:solidFill>
              </a:rPr>
              <a:t>কৃষিতে আধুনিক প্রযুক্তি এলেও অনানুষ্ঠানিক বা প্রথাগত খাতই এখনও প্রধান ভূমিকা পালন করছে।</a:t>
            </a:r>
            <a:endParaRPr lang="as-IN" sz="3200" b="1" dirty="0">
              <a:solidFill>
                <a:srgbClr val="25399B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1"/>
          <p:cNvSpPr/>
          <p:nvPr/>
        </p:nvSpPr>
        <p:spPr>
          <a:xfrm>
            <a:off x="304800" y="152400"/>
            <a:ext cx="152400" cy="19812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b="1" dirty="0" smtClean="0">
                <a:solidFill>
                  <a:srgbClr val="25399B"/>
                </a:solidFill>
              </a:rPr>
              <a:t>শহরাঞ্চলের অনানুষ্ঠানিক কার্যাবলি</a:t>
            </a:r>
            <a:endParaRPr lang="as-IN" sz="3600" dirty="0" smtClean="0">
              <a:solidFill>
                <a:srgbClr val="25399B"/>
              </a:solidFill>
            </a:endParaRPr>
          </a:p>
          <a:p>
            <a:endParaRPr lang="en-US" sz="3600" b="1" dirty="0">
              <a:solidFill>
                <a:srgbClr val="25399B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370012"/>
            <a:ext cx="7924800" cy="1588"/>
          </a:xfrm>
          <a:prstGeom prst="line">
            <a:avLst/>
          </a:prstGeom>
          <a:ln w="28575">
            <a:solidFill>
              <a:srgbClr val="253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81000" y="2133600"/>
            <a:ext cx="41910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25399B"/>
                </a:solidFill>
              </a:rPr>
              <a:t>হকারি ও ফুটপাতে ফেরি করা।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25399B"/>
                </a:solidFill>
              </a:rPr>
              <a:t>রিকশা ও ঠেলাগাড়ি চালক।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25399B"/>
                </a:solidFill>
              </a:rPr>
              <a:t>মুটে, মিস্ত্রি ও দিনমজুরি।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25399B"/>
                </a:solidFill>
              </a:rPr>
              <a:t>বাসাবাড়ির কাজ ও জোগালি।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endParaRPr lang="as-IN" sz="2000" b="1" dirty="0">
              <a:solidFill>
                <a:srgbClr val="25399B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057400"/>
            <a:ext cx="3429000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1"/>
          <p:cNvSpPr/>
          <p:nvPr/>
        </p:nvSpPr>
        <p:spPr>
          <a:xfrm>
            <a:off x="304800" y="152400"/>
            <a:ext cx="152400" cy="19812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b="1" dirty="0" smtClean="0">
                <a:solidFill>
                  <a:srgbClr val="25399B"/>
                </a:solidFill>
              </a:rPr>
              <a:t>শহরের ভাসমান জনগোষ্ঠী</a:t>
            </a:r>
            <a:endParaRPr lang="as-IN" sz="3600" dirty="0" smtClean="0">
              <a:solidFill>
                <a:srgbClr val="25399B"/>
              </a:solidFill>
            </a:endParaRPr>
          </a:p>
          <a:p>
            <a:endParaRPr lang="en-US" sz="3600" b="1" dirty="0">
              <a:solidFill>
                <a:srgbClr val="25399B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370012"/>
            <a:ext cx="7924800" cy="1588"/>
          </a:xfrm>
          <a:prstGeom prst="line">
            <a:avLst/>
          </a:prstGeom>
          <a:ln w="28575">
            <a:solidFill>
              <a:srgbClr val="253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2362200"/>
            <a:ext cx="449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2400" b="1" dirty="0" smtClean="0">
                <a:solidFill>
                  <a:srgbClr val="25399B"/>
                </a:solidFill>
              </a:rPr>
              <a:t>শহরের বিত্তহীনদের বড় অংশ ভাসমান বা অস্থায়ীভাবে বাস করে।</a:t>
            </a:r>
          </a:p>
          <a:p>
            <a:pPr algn="just"/>
            <a:r>
              <a:rPr lang="as-IN" sz="2400" b="1" dirty="0" smtClean="0">
                <a:solidFill>
                  <a:srgbClr val="25399B"/>
                </a:solidFill>
              </a:rPr>
              <a:t>বস্তি, ফুটপাত, পার্ক বা রেলস্টেশন তাদের বসবাসের স্থান।</a:t>
            </a:r>
          </a:p>
          <a:p>
            <a:pPr algn="just"/>
            <a:r>
              <a:rPr lang="as-IN" sz="2400" b="1" dirty="0" smtClean="0">
                <a:solidFill>
                  <a:srgbClr val="25399B"/>
                </a:solidFill>
              </a:rPr>
              <a:t>তাদের কায়িক শ্রম শহরের জীবনযাত্রাকে সচল রাখে।</a:t>
            </a:r>
            <a:endParaRPr lang="as-IN" sz="2400" b="1" dirty="0">
              <a:solidFill>
                <a:srgbClr val="25399B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905000"/>
            <a:ext cx="32956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6600"/>
                </a:solidFill>
              </a:rPr>
              <a:t>জোড়ায়</a:t>
            </a:r>
            <a:r>
              <a:rPr lang="en-US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err="1" smtClean="0">
                <a:solidFill>
                  <a:srgbClr val="006600"/>
                </a:solidFill>
              </a:rPr>
              <a:t>কাজ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12" name="Minus 11"/>
          <p:cNvSpPr/>
          <p:nvPr/>
        </p:nvSpPr>
        <p:spPr>
          <a:xfrm>
            <a:off x="152400" y="-15240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181600" y="4953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6600"/>
                </a:solidFill>
              </a:rPr>
              <a:t>সময়</a:t>
            </a:r>
            <a:r>
              <a:rPr lang="en-US" sz="3200" b="1" dirty="0" smtClean="0">
                <a:solidFill>
                  <a:srgbClr val="006600"/>
                </a:solidFill>
              </a:rPr>
              <a:t> :  </a:t>
            </a:r>
            <a:r>
              <a:rPr lang="en-US" sz="7200" b="1" dirty="0" smtClean="0">
                <a:solidFill>
                  <a:srgbClr val="FF0000"/>
                </a:solidFill>
              </a:rPr>
              <a:t>৫</a:t>
            </a:r>
            <a:r>
              <a:rPr lang="en-US" sz="3200" b="1" dirty="0" smtClean="0">
                <a:solidFill>
                  <a:srgbClr val="006600"/>
                </a:solidFill>
              </a:rPr>
              <a:t>   </a:t>
            </a:r>
            <a:r>
              <a:rPr lang="en-US" sz="3200" b="1" dirty="0" err="1" smtClean="0">
                <a:solidFill>
                  <a:srgbClr val="006600"/>
                </a:solidFill>
              </a:rPr>
              <a:t>মিনিট</a:t>
            </a:r>
            <a:endParaRPr lang="en-US" sz="3200" b="1" dirty="0">
              <a:solidFill>
                <a:srgbClr val="006600"/>
              </a:solidFill>
            </a:endParaRPr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5181600"/>
            <a:ext cx="1352550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66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133600"/>
            <a:ext cx="3657600" cy="289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9"/>
          <p:cNvSpPr/>
          <p:nvPr/>
        </p:nvSpPr>
        <p:spPr>
          <a:xfrm>
            <a:off x="457200" y="2438400"/>
            <a:ext cx="4267200" cy="2805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25399B"/>
                </a:solidFill>
              </a:rPr>
              <a:t>কাজ: শহর ও গ্রামে দেখা যায় এমন ৫টি করে অনানুষ্ঠানিক কাজের একটি তালিকা তৈরি করো।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25399B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00" y="1371600"/>
            <a:ext cx="7924800" cy="158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1"/>
          <p:cNvSpPr/>
          <p:nvPr/>
        </p:nvSpPr>
        <p:spPr>
          <a:xfrm>
            <a:off x="304800" y="152400"/>
            <a:ext cx="152400" cy="19812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b="1" dirty="0" smtClean="0">
                <a:solidFill>
                  <a:srgbClr val="006600"/>
                </a:solidFill>
              </a:rPr>
              <a:t>অর্থনীতিতে অনানুষ্ঠানিক খাতের অবদান (১)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370012"/>
            <a:ext cx="7924800" cy="158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219200" y="2362200"/>
            <a:ext cx="64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b="1" dirty="0" smtClean="0">
                <a:solidFill>
                  <a:srgbClr val="25399B"/>
                </a:solidFill>
              </a:rPr>
              <a:t>বাংলাদেশ একটি গ্রামপ্রধান দেশ, তাই অধিকাংশ মানুষ নিজস্ব উদ্যোগে জীবিকা নির্বাহ করে।</a:t>
            </a:r>
          </a:p>
          <a:p>
            <a:pPr algn="just"/>
            <a:r>
              <a:rPr lang="as-IN" sz="2800" b="1" dirty="0" smtClean="0">
                <a:solidFill>
                  <a:srgbClr val="25399B"/>
                </a:solidFill>
              </a:rPr>
              <a:t>ধান, পাট, শাকসবজি ও ফলমূল উৎপাদনের মাধ্যমে তারা দেশের অর্থনীতিকে সচল রাখে।</a:t>
            </a:r>
            <a:endParaRPr lang="as-IN" sz="2800" b="1" dirty="0">
              <a:solidFill>
                <a:srgbClr val="25399B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s 1"/>
          <p:cNvSpPr/>
          <p:nvPr/>
        </p:nvSpPr>
        <p:spPr>
          <a:xfrm>
            <a:off x="304800" y="152400"/>
            <a:ext cx="152400" cy="19812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83820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b="1" dirty="0" smtClean="0">
                <a:solidFill>
                  <a:srgbClr val="25399B"/>
                </a:solidFill>
              </a:rPr>
              <a:t>অর্থনীতিতে অনানুষ্ঠানিক খাতের অবদান (২)</a:t>
            </a:r>
            <a:endParaRPr lang="as-IN" sz="3200" dirty="0" smtClean="0">
              <a:solidFill>
                <a:srgbClr val="25399B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370012"/>
            <a:ext cx="7924800" cy="1588"/>
          </a:xfrm>
          <a:prstGeom prst="line">
            <a:avLst/>
          </a:prstGeom>
          <a:ln w="28575">
            <a:solidFill>
              <a:srgbClr val="2539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38200" y="2438400"/>
            <a:ext cx="7467600" cy="224676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as-IN" sz="2800" b="1" dirty="0" smtClean="0">
                <a:solidFill>
                  <a:srgbClr val="006600"/>
                </a:solidFill>
              </a:rPr>
              <a:t>স্বল্প ও মাঝারি আয়ের মানুষের কর্মসংস্থানের প্রধান উৎস এই অনানুষ্ঠানিক খাত।</a:t>
            </a:r>
          </a:p>
          <a:p>
            <a:pPr algn="just"/>
            <a:r>
              <a:rPr lang="as-IN" sz="2800" b="1" dirty="0" smtClean="0">
                <a:solidFill>
                  <a:srgbClr val="006600"/>
                </a:solidFill>
              </a:rPr>
              <a:t>আনুষ্ঠানিক খাতের পরিধি বাড়লেও আমাদের অর্থনীতিতে এই প্রথাগত খাতের গুরুত্ব মোটেও কমেনি।</a:t>
            </a:r>
            <a:endParaRPr lang="as-IN" sz="28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6600"/>
                </a:solidFill>
              </a:rPr>
              <a:t>দলীয়</a:t>
            </a:r>
            <a:r>
              <a:rPr lang="en-US" sz="4800" b="1" dirty="0" smtClean="0">
                <a:solidFill>
                  <a:srgbClr val="006600"/>
                </a:solidFill>
              </a:rPr>
              <a:t> </a:t>
            </a:r>
            <a:r>
              <a:rPr lang="en-US" sz="4800" b="1" dirty="0" err="1" smtClean="0">
                <a:solidFill>
                  <a:srgbClr val="006600"/>
                </a:solidFill>
              </a:rPr>
              <a:t>কাজ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12" name="Minus 11"/>
          <p:cNvSpPr/>
          <p:nvPr/>
        </p:nvSpPr>
        <p:spPr>
          <a:xfrm>
            <a:off x="152400" y="-15240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57800" y="4953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6600"/>
                </a:solidFill>
              </a:rPr>
              <a:t>সময়</a:t>
            </a:r>
            <a:r>
              <a:rPr lang="en-US" sz="3200" b="1" dirty="0" smtClean="0">
                <a:solidFill>
                  <a:srgbClr val="006600"/>
                </a:solidFill>
              </a:rPr>
              <a:t> :  </a:t>
            </a:r>
            <a:r>
              <a:rPr lang="en-US" sz="7200" b="1" dirty="0" smtClean="0">
                <a:solidFill>
                  <a:srgbClr val="FF0000"/>
                </a:solidFill>
              </a:rPr>
              <a:t>৮ </a:t>
            </a:r>
            <a:r>
              <a:rPr lang="en-US" sz="3200" b="1" dirty="0" err="1" smtClean="0">
                <a:solidFill>
                  <a:srgbClr val="006600"/>
                </a:solidFill>
              </a:rPr>
              <a:t>মিনিট</a:t>
            </a:r>
            <a:endParaRPr lang="en-US" sz="3200" b="1" dirty="0">
              <a:solidFill>
                <a:srgbClr val="006600"/>
              </a:solidFill>
            </a:endParaRPr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5410200"/>
            <a:ext cx="1352550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66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228600" y="1828800"/>
            <a:ext cx="4648200" cy="22621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25399B"/>
                </a:solidFill>
              </a:rPr>
              <a:t>জাতীয় অর্থনীতিতে অনানুষ্ঠানিক খাতের অবদান অপরিসীম" — দলগতভাবে আলোচনা করে ৫টি যুক্তি উপস্থাপন করো।</a:t>
            </a:r>
          </a:p>
        </p:txBody>
      </p:sp>
      <p:pic>
        <p:nvPicPr>
          <p:cNvPr id="8" name="Picture 7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371600"/>
            <a:ext cx="3581401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0" name="Straight Connector 9"/>
          <p:cNvCxnSpPr/>
          <p:nvPr/>
        </p:nvCxnSpPr>
        <p:spPr>
          <a:xfrm>
            <a:off x="381000" y="1219200"/>
            <a:ext cx="7924800" cy="158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6600"/>
                </a:solidFill>
              </a:rPr>
              <a:t>মূল্যায়ন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12" name="Minus 11"/>
          <p:cNvSpPr/>
          <p:nvPr/>
        </p:nvSpPr>
        <p:spPr>
          <a:xfrm>
            <a:off x="152400" y="-152400"/>
            <a:ext cx="152400" cy="2209800"/>
          </a:xfrm>
          <a:prstGeom prst="mathMin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2057400"/>
            <a:ext cx="3048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1981200"/>
            <a:ext cx="4724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b="1" dirty="0" smtClean="0">
                <a:solidFill>
                  <a:srgbClr val="25399B"/>
                </a:solidFill>
              </a:rPr>
              <a:t>অর্থনৈতিক কার্যক্রম কয় প্রকার?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b="1" dirty="0" smtClean="0">
                <a:solidFill>
                  <a:srgbClr val="25399B"/>
                </a:solidFill>
              </a:rPr>
              <a:t>অনানুষ্ঠানিক কাজের একটি উদাহরণ দাও।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b="1" dirty="0" smtClean="0">
                <a:solidFill>
                  <a:srgbClr val="25399B"/>
                </a:solidFill>
              </a:rPr>
              <a:t>কেন একে প্রথাগত খাত বলা হয়?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b="1" dirty="0" smtClean="0">
                <a:solidFill>
                  <a:srgbClr val="25399B"/>
                </a:solidFill>
              </a:rPr>
              <a:t>শহরের ভাসমান মানুষরা সাধারণত কোথায় বাস করে?</a:t>
            </a:r>
            <a:endParaRPr lang="as-IN" sz="2400" b="1" dirty="0">
              <a:solidFill>
                <a:srgbClr val="25399B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1371600"/>
            <a:ext cx="8382000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334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বাড়ির</a:t>
            </a:r>
            <a:r>
              <a: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5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কাজ</a:t>
            </a:r>
            <a:endParaRPr lang="en-U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" name="Picture 2" descr="cc4841874b7bb4d3ae49a887a22df7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362200"/>
            <a:ext cx="38862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457200" y="1447800"/>
            <a:ext cx="792480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81000" y="2514600"/>
            <a:ext cx="4191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b="1" dirty="0" smtClean="0">
                <a:solidFill>
                  <a:srgbClr val="25399B"/>
                </a:solidFill>
              </a:rPr>
              <a:t>"তোমার এলাকায় দেখা যায় এমন অনানুষ্ঠানিক অর্থনৈতিক কাজগুলো কীভাবে সাধারণ মানুষের জীবনযাত্রায় সাহায্য করে?" — এ বিষয়ে ১০ লাইনের একটি অনুচ্ছেদ লিখে আনবে।</a:t>
            </a:r>
            <a:endParaRPr lang="en-US" sz="2800" b="1" dirty="0">
              <a:solidFill>
                <a:srgbClr val="25399B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5908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0070C0"/>
                </a:solidFill>
              </a:rPr>
              <a:t>ধন্যবাদ</a:t>
            </a:r>
            <a:r>
              <a:rPr lang="en-US" sz="8000" b="1" dirty="0" smtClean="0">
                <a:solidFill>
                  <a:srgbClr val="0070C0"/>
                </a:solidFill>
              </a:rPr>
              <a:t> </a:t>
            </a:r>
            <a:r>
              <a:rPr lang="en-US" sz="8000" b="1" dirty="0" err="1" smtClean="0">
                <a:solidFill>
                  <a:srgbClr val="0070C0"/>
                </a:solidFill>
              </a:rPr>
              <a:t>সবাইকে</a:t>
            </a:r>
            <a:endParaRPr lang="en-US" sz="8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700</TotalTime>
  <Words>444</Words>
  <Application>Microsoft Office PowerPoint</Application>
  <PresentationFormat>On-screen Show (4:3)</PresentationFormat>
  <Paragraphs>68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427</cp:revision>
  <dcterms:created xsi:type="dcterms:W3CDTF">2026-01-22T13:39:02Z</dcterms:created>
  <dcterms:modified xsi:type="dcterms:W3CDTF">2026-10-29T17:33:30Z</dcterms:modified>
</cp:coreProperties>
</file>