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শুরু" id="{661ebbfc-108a-7988-0428-add65d048607}">
          <p14:sldIdLst>
            <p14:sldId id="256"/>
            <p14:sldId id="257"/>
            <p14:sldId id="258"/>
          </p14:sldIdLst>
        </p14:section>
        <p14:section name="রাষ্ট্র" id="{4a193e70-dfed-e9f0-4a29-fa73b628d0d0}">
          <p14:sldIdLst>
            <p14:sldId id="259"/>
            <p14:sldId id="260"/>
            <p14:sldId id="261"/>
            <p14:sldId id="262"/>
            <p14:sldId id="263"/>
            <p14:sldId id="264"/>
          </p14:sldIdLst>
        </p14:section>
        <p14:section name="নাগরিকতা" id="{567c0c67-c679-d9fb-dca8-f18a90038bc0}">
          <p14:sldIdLst>
            <p14:sldId id="265"/>
            <p14:sldId id="266"/>
            <p14:sldId id="267"/>
          </p14:sldIdLst>
        </p14:section>
        <p14:section name="আইন" id="{87568b5c-bd92-a69f-5139-00f0b6990a46}">
          <p14:sldIdLst>
            <p14:sldId id="268"/>
            <p14:sldId id="269"/>
            <p14:sldId id="270"/>
            <p14:sldId id="271"/>
            <p14:sldId id="272"/>
          </p14:sldIdLst>
        </p14:section>
        <p14:section name="সমাপনী" id="{541d9ab5-3699-9111-4a7a-fa2fcbfb451e}">
          <p14:sldIdLst>
            <p14:sldId id="273"/>
            <p14:sldId id="274"/>
            <p14:sldId id="27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আজকের অধ্যায়: রাষ্ট্র, নাগরিকতা ও আইন (বই পৃষ্ঠা ৭৪–৮৪)।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বইয়ের শিখনফল। হলুদ: রাষ্ট্র, সবুজ: নাগরিকতা, নীল: আইন।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গার্নারের সংজ্ঞাকে সবচেয়ে সুস্পষ্ট ও পূর্ণাঙ্গ বলা হয়।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যেকোনো একটি উপাদান না থাকলে রাষ্ট্র গঠিত হয় না। কাজ (একক): বাংলাদেশ রাষ্ট্রের সবচেয়ে গুরুত্বপূর্ণ উপাদান কোনটি এবং কেন?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কাজ (এক মিনিট উত্তর): রাষ্ট্রের প্রধান কাজ কোনটি? শিক্ষার্থীরা খাতায় লিখবে।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কাজ (দলগত): রাষ্ট্রের কার্যাবলির একটি ছক তৈরি করো — অপরিহার্য বনাম কল্যাণমূলক।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কাজ (দলগত): রাষ্ট্রের প্রতি নাগরিকের দায়িত্ব ও কর্তব্যের একটি তালিকা তৈরি করো।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কাজ (একক): বাংলাদেশে আইনের শাসন অপরিহার্য কেন? কারণগুলো উল্লেখ করো।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সব কাজ বইয়ের ‘কাজ’ অংশ থেকে নেওয়া।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উত্তর: ১) ঘ. সার্বভৌমত্ব  ২) ঘ. আইনশৃঙ্খলা রক্ষা  ৩) গ. আইনসভা  ৪) খ. কল্যাণমূলক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শিক্ষার্থীদের জিজ্ঞেস করুন: ভালো নাগরিক হিসেবে আজ থেকে তুমি কোন একটি কাজ করবে?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Title-Dark-image-1.jpe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Section-Divider-image-1.jpe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Title-Only-image-1.jpe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Dark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731520" y="1600200"/>
            <a:ext cx="5486400" cy="4572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b="1" dirty="0">
                <a:solidFill>
                  <a:schemeClr val="accent1"/>
                </a:solidFill>
              </a:defRPr>
            </a:lvl1pPr>
          </a:lstStyle>
          <a:p>
            <a:pPr indent="0" marL="0">
              <a:buNone/>
            </a:pPr>
            <a:endParaRPr lang="en-US" sz="18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731520" y="2057400"/>
            <a:ext cx="5669280" cy="10058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4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731520" y="3108960"/>
            <a:ext cx="512064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600" dirty="0">
                <a:solidFill>
                  <a:schemeClr val="bg2"/>
                </a:solidFill>
              </a:defRPr>
            </a:lvl1pPr>
          </a:lstStyle>
          <a:p>
            <a:pPr indent="0" marL="0"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4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4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4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4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sc-halo-1"/>
          <p:cNvSpPr/>
          <p:nvPr/>
        </p:nvSpPr>
        <p:spPr>
          <a:xfrm>
            <a:off x="5411419" y="519379"/>
            <a:ext cx="4081882" cy="4081882"/>
          </a:xfrm>
          <a:prstGeom prst="ellipse">
            <a:avLst/>
          </a:prstGeom>
          <a:solidFill>
            <a:schemeClr val="accent2">
              <a:alpha val="18000"/>
            </a:schemeClr>
          </a:solidFill>
          <a:ln/>
        </p:spPr>
      </p:sp>
      <p:sp>
        <p:nvSpPr>
          <p:cNvPr id="3" name="disc-2"/>
          <p:cNvSpPr/>
          <p:nvPr/>
        </p:nvSpPr>
        <p:spPr>
          <a:xfrm>
            <a:off x="5806440" y="914400"/>
            <a:ext cx="3291840" cy="32918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4" name="title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66560" y="1874520"/>
            <a:ext cx="1371600" cy="1371600"/>
          </a:xfrm>
          <a:prstGeom prst="rect">
            <a:avLst/>
          </a:prstGeom>
        </p:spPr>
      </p:pic>
      <p:sp>
        <p:nvSpPr>
          <p:cNvPr id="5" name="text-3"/>
          <p:cNvSpPr txBox="1"/>
          <p:nvPr/>
        </p:nvSpPr>
        <p:spPr>
          <a:xfrm>
            <a:off x="548640" y="118872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বাংলাদেশ ও বিশ্বপরিচয় · নবম শ্রেণি · ষষ্ঠ অধ্যায়</a:t>
            </a:r>
            <a:endParaRPr lang="en-US" sz="1500" dirty="0"/>
          </a:p>
        </p:txBody>
      </p:sp>
      <p:sp>
        <p:nvSpPr>
          <p:cNvPr id="6" name="text-4"/>
          <p:cNvSpPr txBox="1"/>
          <p:nvPr/>
        </p:nvSpPr>
        <p:spPr>
          <a:xfrm>
            <a:off x="548640" y="1600200"/>
            <a:ext cx="51206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রাষ্ট্র, নাগরিকতা</a:t>
            </a:r>
            <a:endParaRPr lang="en-US" sz="4600" dirty="0"/>
          </a:p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</a:rPr>
              <a:t>ও আইন</a:t>
            </a:r>
            <a:endParaRPr lang="en-US" sz="4600" dirty="0"/>
          </a:p>
        </p:txBody>
      </p:sp>
      <p:sp>
        <p:nvSpPr>
          <p:cNvPr id="7" name="text-5"/>
          <p:cNvSpPr txBox="1"/>
          <p:nvPr/>
        </p:nvSpPr>
        <p:spPr>
          <a:xfrm>
            <a:off x="548640" y="342900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রাষ্ট্র কী, নাগরিক হিসেবে আমাদের দায়িত্ব কী, আর আইন কেন দরকার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শিক্ষক পরিচিতি</a:t>
            </a:r>
            <a:endParaRPr lang="en-US" sz="3200" dirty="0"/>
          </a:p>
        </p:txBody>
      </p:sp>
      <p:sp>
        <p:nvSpPr>
          <p:cNvPr id="3" name="card-6"/>
          <p:cNvSpPr/>
          <p:nvPr/>
        </p:nvSpPr>
        <p:spPr>
          <a:xfrm>
            <a:off x="457200" y="1097280"/>
            <a:ext cx="3383280" cy="3474720"/>
          </a:xfrm>
          <a:prstGeom prst="roundRect">
            <a:avLst>
              <a:gd name="adj" fmla="val 3243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4" name="teacher-ring"/>
          <p:cNvSpPr/>
          <p:nvPr/>
        </p:nvSpPr>
        <p:spPr>
          <a:xfrm>
            <a:off x="1417320" y="1325880"/>
            <a:ext cx="1463040" cy="146304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accent3"/>
            </a:solidFill>
            <a:prstDash val="solid"/>
          </a:ln>
        </p:spPr>
      </p:sp>
      <p:pic>
        <p:nvPicPr>
          <p:cNvPr id="5" name="teacher-photo" descr="মোঃ কামাল ইদ্রিস আমিনের ছবি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3040" y="1371600"/>
            <a:ext cx="1371600" cy="1371600"/>
          </a:xfrm>
          <a:prstGeom prst="rect">
            <a:avLst/>
          </a:prstGeom>
        </p:spPr>
      </p:pic>
      <p:sp>
        <p:nvSpPr>
          <p:cNvPr id="6" name="text-7"/>
          <p:cNvSpPr txBox="1"/>
          <p:nvPr/>
        </p:nvSpPr>
        <p:spPr>
          <a:xfrm>
            <a:off x="640080" y="292608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chemeClr val="bg1"/>
                </a:solidFill>
              </a:rPr>
              <a:t>মোঃ কামাল ইদ্রিস আমিন</a:t>
            </a:r>
            <a:endParaRPr lang="en-US" sz="2000" dirty="0"/>
          </a:p>
        </p:txBody>
      </p:sp>
      <p:sp>
        <p:nvSpPr>
          <p:cNvPr id="7" name="text-8"/>
          <p:cNvSpPr txBox="1"/>
          <p:nvPr/>
        </p:nvSpPr>
        <p:spPr>
          <a:xfrm>
            <a:off x="640080" y="3383280"/>
            <a:ext cx="3017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সিনিয়র শিক্ষক</a:t>
            </a:r>
            <a:endParaRPr lang="en-US" sz="1400" dirty="0"/>
          </a:p>
        </p:txBody>
      </p:sp>
      <p:sp>
        <p:nvSpPr>
          <p:cNvPr id="8" name="text-9"/>
          <p:cNvSpPr txBox="1"/>
          <p:nvPr/>
        </p:nvSpPr>
        <p:spPr>
          <a:xfrm>
            <a:off x="640080" y="3730752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জুম্মাহাট বালিকা উচ্চ বিদ্যালয়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উলিপুর, কুড়িগ্রাম</a:t>
            </a:r>
            <a:endParaRPr lang="en-US" sz="1300" dirty="0"/>
          </a:p>
        </p:txBody>
      </p:sp>
      <p:sp>
        <p:nvSpPr>
          <p:cNvPr id="9" name="card-10"/>
          <p:cNvSpPr/>
          <p:nvPr/>
        </p:nvSpPr>
        <p:spPr>
          <a:xfrm>
            <a:off x="4069080" y="1097280"/>
            <a:ext cx="1435608" cy="1325880"/>
          </a:xfrm>
          <a:prstGeom prst="roundRect">
            <a:avLst>
              <a:gd name="adj" fmla="val 8276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10" name="text-11"/>
          <p:cNvSpPr txBox="1"/>
          <p:nvPr/>
        </p:nvSpPr>
        <p:spPr>
          <a:xfrm>
            <a:off x="4160520" y="1207008"/>
            <a:ext cx="12527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accent1"/>
                </a:solidFill>
              </a:rPr>
              <a:t>৩১ বছর</a:t>
            </a:r>
            <a:endParaRPr lang="en-US" sz="2400" dirty="0"/>
          </a:p>
        </p:txBody>
      </p:sp>
      <p:sp>
        <p:nvSpPr>
          <p:cNvPr id="11" name="text-12"/>
          <p:cNvSpPr txBox="1"/>
          <p:nvPr/>
        </p:nvSpPr>
        <p:spPr>
          <a:xfrm>
            <a:off x="4160520" y="1783080"/>
            <a:ext cx="12527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শিক্ষকতার অভিজ্ঞতা</a:t>
            </a:r>
            <a:endParaRPr lang="en-US" sz="1200" dirty="0"/>
          </a:p>
        </p:txBody>
      </p:sp>
      <p:sp>
        <p:nvSpPr>
          <p:cNvPr id="12" name="card-13"/>
          <p:cNvSpPr/>
          <p:nvPr/>
        </p:nvSpPr>
        <p:spPr>
          <a:xfrm>
            <a:off x="5641848" y="1097280"/>
            <a:ext cx="1435608" cy="1325880"/>
          </a:xfrm>
          <a:prstGeom prst="roundRect">
            <a:avLst>
              <a:gd name="adj" fmla="val 8276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13" name="text-14"/>
          <p:cNvSpPr txBox="1"/>
          <p:nvPr/>
        </p:nvSpPr>
        <p:spPr>
          <a:xfrm>
            <a:off x="5733288" y="1207008"/>
            <a:ext cx="12527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accent4"/>
                </a:solidFill>
              </a:rPr>
              <a:t>১৬টি</a:t>
            </a:r>
            <a:endParaRPr lang="en-US" sz="2400" dirty="0"/>
          </a:p>
        </p:txBody>
      </p:sp>
      <p:sp>
        <p:nvSpPr>
          <p:cNvPr id="14" name="text-15"/>
          <p:cNvSpPr txBox="1"/>
          <p:nvPr/>
        </p:nvSpPr>
        <p:spPr>
          <a:xfrm>
            <a:off x="5733288" y="1783080"/>
            <a:ext cx="12527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শিক্ষক বাতায়নে কনটেন্ট</a:t>
            </a:r>
            <a:endParaRPr lang="en-US" sz="1200" dirty="0"/>
          </a:p>
        </p:txBody>
      </p:sp>
      <p:sp>
        <p:nvSpPr>
          <p:cNvPr id="15" name="card-16"/>
          <p:cNvSpPr/>
          <p:nvPr/>
        </p:nvSpPr>
        <p:spPr>
          <a:xfrm>
            <a:off x="7214616" y="1097280"/>
            <a:ext cx="1435608" cy="1325880"/>
          </a:xfrm>
          <a:prstGeom prst="roundRect">
            <a:avLst>
              <a:gd name="adj" fmla="val 8276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16" name="text-17"/>
          <p:cNvSpPr txBox="1"/>
          <p:nvPr/>
        </p:nvSpPr>
        <p:spPr>
          <a:xfrm>
            <a:off x="7306056" y="1207008"/>
            <a:ext cx="12527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accent3"/>
                </a:solidFill>
              </a:rPr>
              <a:t>১৩টি</a:t>
            </a:r>
            <a:endParaRPr lang="en-US" sz="2400" dirty="0"/>
          </a:p>
        </p:txBody>
      </p:sp>
      <p:sp>
        <p:nvSpPr>
          <p:cNvPr id="17" name="text-18"/>
          <p:cNvSpPr txBox="1"/>
          <p:nvPr/>
        </p:nvSpPr>
        <p:spPr>
          <a:xfrm>
            <a:off x="7306056" y="1783080"/>
            <a:ext cx="125272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ভিডিও ক্লাস</a:t>
            </a:r>
            <a:endParaRPr lang="en-US" sz="1200" dirty="0"/>
          </a:p>
        </p:txBody>
      </p:sp>
      <p:sp>
        <p:nvSpPr>
          <p:cNvPr id="18" name="card-19"/>
          <p:cNvSpPr/>
          <p:nvPr/>
        </p:nvSpPr>
        <p:spPr>
          <a:xfrm>
            <a:off x="4069080" y="2606040"/>
            <a:ext cx="4617720" cy="1965960"/>
          </a:xfrm>
          <a:prstGeom prst="roundRect">
            <a:avLst>
              <a:gd name="adj" fmla="val 5581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19" name="icon-circle-20"/>
          <p:cNvSpPr/>
          <p:nvPr/>
        </p:nvSpPr>
        <p:spPr>
          <a:xfrm>
            <a:off x="4251960" y="274320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20" name="icon-2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6260" y="2857500"/>
            <a:ext cx="228600" cy="228600"/>
          </a:xfrm>
          <a:prstGeom prst="rect">
            <a:avLst/>
          </a:prstGeom>
        </p:spPr>
      </p:pic>
      <p:sp>
        <p:nvSpPr>
          <p:cNvPr id="21" name="text-22"/>
          <p:cNvSpPr txBox="1"/>
          <p:nvPr/>
        </p:nvSpPr>
        <p:spPr>
          <a:xfrm>
            <a:off x="4846320" y="27889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শিক্ষাগত যোগ্যতা</a:t>
            </a:r>
            <a:endParaRPr lang="en-US" sz="1500" dirty="0"/>
          </a:p>
        </p:txBody>
      </p:sp>
      <p:sp>
        <p:nvSpPr>
          <p:cNvPr id="22" name="text-23"/>
          <p:cNvSpPr txBox="1"/>
          <p:nvPr/>
        </p:nvSpPr>
        <p:spPr>
          <a:xfrm>
            <a:off x="4846320" y="3127248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স্নাতক (চিলমারী ডিগ্রী কলেজ) · বি.এড (বাংলাদেশ উন্মুক্ত বিশ্ববিদ্যালয়)</a:t>
            </a:r>
            <a:endParaRPr lang="en-US" sz="1200" dirty="0"/>
          </a:p>
        </p:txBody>
      </p:sp>
      <p:sp>
        <p:nvSpPr>
          <p:cNvPr id="23" name="text-24"/>
          <p:cNvSpPr txBox="1"/>
          <p:nvPr/>
        </p:nvSpPr>
        <p:spPr>
          <a:xfrm>
            <a:off x="4251960" y="3657600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1"/>
                </a:solidFill>
              </a:rPr>
              <a:t>শিক্ষক বাতায়ন স্বীকৃতি</a:t>
            </a:r>
            <a:endParaRPr lang="en-US" sz="1300" dirty="0"/>
          </a:p>
        </p:txBody>
      </p:sp>
      <p:sp>
        <p:nvSpPr>
          <p:cNvPr id="24" name="badge-25"/>
          <p:cNvSpPr/>
          <p:nvPr/>
        </p:nvSpPr>
        <p:spPr>
          <a:xfrm>
            <a:off x="4251960" y="4041648"/>
            <a:ext cx="2057400" cy="36576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5" name="text-26"/>
          <p:cNvSpPr txBox="1"/>
          <p:nvPr/>
        </p:nvSpPr>
        <p:spPr>
          <a:xfrm>
            <a:off x="4251960" y="4041648"/>
            <a:ext cx="2057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জেলা অ্যাম্বাসেডর শিক্ষক</a:t>
            </a:r>
            <a:endParaRPr lang="en-US" sz="1200" dirty="0"/>
          </a:p>
        </p:txBody>
      </p:sp>
      <p:sp>
        <p:nvSpPr>
          <p:cNvPr id="26" name="badge-27"/>
          <p:cNvSpPr/>
          <p:nvPr/>
        </p:nvSpPr>
        <p:spPr>
          <a:xfrm>
            <a:off x="6446520" y="4041648"/>
            <a:ext cx="1325880" cy="36576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/>
        </p:spPr>
      </p:sp>
      <p:sp>
        <p:nvSpPr>
          <p:cNvPr id="27" name="text-28"/>
          <p:cNvSpPr txBox="1"/>
          <p:nvPr/>
        </p:nvSpPr>
        <p:spPr>
          <a:xfrm>
            <a:off x="6446520" y="4041648"/>
            <a:ext cx="13258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chemeClr val="tx1"/>
                </a:solidFill>
              </a:rPr>
              <a:t>সক্রিয় শিক্ষক</a:t>
            </a:r>
            <a:endParaRPr lang="en-US" sz="1200" dirty="0"/>
          </a:p>
        </p:txBody>
      </p:sp>
      <p:sp>
        <p:nvSpPr>
          <p:cNvPr id="28" name="text-29"/>
          <p:cNvSpPr txBox="1"/>
          <p:nvPr/>
        </p:nvSpPr>
        <p:spPr>
          <a:xfrm>
            <a:off x="457200" y="470916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teachers.gov.bd/profile/kamal1974amin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এই পাঠ শেষে আমরা পারব</a:t>
            </a:r>
            <a:endParaRPr lang="en-US" sz="3200" dirty="0"/>
          </a:p>
        </p:txBody>
      </p:sp>
      <p:sp>
        <p:nvSpPr>
          <p:cNvPr id="3" name="card-30"/>
          <p:cNvSpPr/>
          <p:nvPr/>
        </p:nvSpPr>
        <p:spPr>
          <a:xfrm>
            <a:off x="457200" y="1097280"/>
            <a:ext cx="4023360" cy="731520"/>
          </a:xfrm>
          <a:prstGeom prst="roundRect">
            <a:avLst>
              <a:gd name="adj" fmla="val 15000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4" name="num-31"/>
          <p:cNvSpPr/>
          <p:nvPr/>
        </p:nvSpPr>
        <p:spPr>
          <a:xfrm>
            <a:off x="621792" y="123444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5" name="text-32"/>
          <p:cNvSpPr txBox="1"/>
          <p:nvPr/>
        </p:nvSpPr>
        <p:spPr>
          <a:xfrm>
            <a:off x="621792" y="12344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১</a:t>
            </a:r>
            <a:endParaRPr lang="en-US" sz="1600" dirty="0"/>
          </a:p>
        </p:txBody>
      </p:sp>
      <p:sp>
        <p:nvSpPr>
          <p:cNvPr id="6" name="text-33"/>
          <p:cNvSpPr txBox="1"/>
          <p:nvPr/>
        </p:nvSpPr>
        <p:spPr>
          <a:xfrm>
            <a:off x="1234440" y="118872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রাষ্ট্রের ধারণা ব্যাখ্যা করতে</a:t>
            </a:r>
            <a:endParaRPr lang="en-US" sz="1400" dirty="0"/>
          </a:p>
        </p:txBody>
      </p:sp>
      <p:sp>
        <p:nvSpPr>
          <p:cNvPr id="7" name="card-34"/>
          <p:cNvSpPr/>
          <p:nvPr/>
        </p:nvSpPr>
        <p:spPr>
          <a:xfrm>
            <a:off x="457200" y="1965960"/>
            <a:ext cx="4023360" cy="731520"/>
          </a:xfrm>
          <a:prstGeom prst="roundRect">
            <a:avLst>
              <a:gd name="adj" fmla="val 15000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8" name="num-35"/>
          <p:cNvSpPr/>
          <p:nvPr/>
        </p:nvSpPr>
        <p:spPr>
          <a:xfrm>
            <a:off x="621792" y="210312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9" name="text-36"/>
          <p:cNvSpPr txBox="1"/>
          <p:nvPr/>
        </p:nvSpPr>
        <p:spPr>
          <a:xfrm>
            <a:off x="621792" y="21031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২</a:t>
            </a:r>
            <a:endParaRPr lang="en-US" sz="1600" dirty="0"/>
          </a:p>
        </p:txBody>
      </p:sp>
      <p:sp>
        <p:nvSpPr>
          <p:cNvPr id="10" name="text-37"/>
          <p:cNvSpPr txBox="1"/>
          <p:nvPr/>
        </p:nvSpPr>
        <p:spPr>
          <a:xfrm>
            <a:off x="1234440" y="205740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রাষ্ট্রের কার্যাবলি ব্যাখ্যা করতে</a:t>
            </a:r>
            <a:endParaRPr lang="en-US" sz="1400" dirty="0"/>
          </a:p>
        </p:txBody>
      </p:sp>
      <p:sp>
        <p:nvSpPr>
          <p:cNvPr id="11" name="card-38"/>
          <p:cNvSpPr/>
          <p:nvPr/>
        </p:nvSpPr>
        <p:spPr>
          <a:xfrm>
            <a:off x="457200" y="2834640"/>
            <a:ext cx="4023360" cy="731520"/>
          </a:xfrm>
          <a:prstGeom prst="roundRect">
            <a:avLst>
              <a:gd name="adj" fmla="val 15000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12" name="num-39"/>
          <p:cNvSpPr/>
          <p:nvPr/>
        </p:nvSpPr>
        <p:spPr>
          <a:xfrm>
            <a:off x="621792" y="297180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3" name="text-40"/>
          <p:cNvSpPr txBox="1"/>
          <p:nvPr/>
        </p:nvSpPr>
        <p:spPr>
          <a:xfrm>
            <a:off x="621792" y="2971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৩</a:t>
            </a:r>
            <a:endParaRPr lang="en-US" sz="1600" dirty="0"/>
          </a:p>
        </p:txBody>
      </p:sp>
      <p:sp>
        <p:nvSpPr>
          <p:cNvPr id="14" name="text-41"/>
          <p:cNvSpPr txBox="1"/>
          <p:nvPr/>
        </p:nvSpPr>
        <p:spPr>
          <a:xfrm>
            <a:off x="1234440" y="292608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নাগরিকের ধারণা ব্যাখ্যা করতে</a:t>
            </a:r>
            <a:endParaRPr lang="en-US" sz="1400" dirty="0"/>
          </a:p>
        </p:txBody>
      </p:sp>
      <p:sp>
        <p:nvSpPr>
          <p:cNvPr id="15" name="card-42"/>
          <p:cNvSpPr/>
          <p:nvPr/>
        </p:nvSpPr>
        <p:spPr>
          <a:xfrm>
            <a:off x="457200" y="3703320"/>
            <a:ext cx="4023360" cy="731520"/>
          </a:xfrm>
          <a:prstGeom prst="roundRect">
            <a:avLst>
              <a:gd name="adj" fmla="val 15000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16" name="num-43"/>
          <p:cNvSpPr/>
          <p:nvPr/>
        </p:nvSpPr>
        <p:spPr>
          <a:xfrm>
            <a:off x="621792" y="3840480"/>
            <a:ext cx="457200" cy="457200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17" name="text-44"/>
          <p:cNvSpPr txBox="1"/>
          <p:nvPr/>
        </p:nvSpPr>
        <p:spPr>
          <a:xfrm>
            <a:off x="621792" y="3840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৪</a:t>
            </a:r>
            <a:endParaRPr lang="en-US" sz="1600" dirty="0"/>
          </a:p>
        </p:txBody>
      </p:sp>
      <p:sp>
        <p:nvSpPr>
          <p:cNvPr id="18" name="text-45"/>
          <p:cNvSpPr txBox="1"/>
          <p:nvPr/>
        </p:nvSpPr>
        <p:spPr>
          <a:xfrm>
            <a:off x="1234440" y="379476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রাষ্ট্রের প্রতি নাগরিকের দায়িত্ব ও কর্তব্য ব্যাখ্যা করতে</a:t>
            </a:r>
            <a:endParaRPr lang="en-US" sz="1400" dirty="0"/>
          </a:p>
        </p:txBody>
      </p:sp>
      <p:sp>
        <p:nvSpPr>
          <p:cNvPr id="19" name="card-46"/>
          <p:cNvSpPr/>
          <p:nvPr/>
        </p:nvSpPr>
        <p:spPr>
          <a:xfrm>
            <a:off x="4663440" y="1097280"/>
            <a:ext cx="4023360" cy="731520"/>
          </a:xfrm>
          <a:prstGeom prst="roundRect">
            <a:avLst>
              <a:gd name="adj" fmla="val 15000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20" name="num-47"/>
          <p:cNvSpPr/>
          <p:nvPr/>
        </p:nvSpPr>
        <p:spPr>
          <a:xfrm>
            <a:off x="4828032" y="1234440"/>
            <a:ext cx="457200" cy="457200"/>
          </a:xfrm>
          <a:prstGeom prst="ellipse">
            <a:avLst/>
          </a:prstGeom>
          <a:solidFill>
            <a:schemeClr val="accent3"/>
          </a:solidFill>
          <a:ln/>
        </p:spPr>
      </p:sp>
      <p:sp>
        <p:nvSpPr>
          <p:cNvPr id="21" name="text-48"/>
          <p:cNvSpPr txBox="1"/>
          <p:nvPr/>
        </p:nvSpPr>
        <p:spPr>
          <a:xfrm>
            <a:off x="4828032" y="12344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৫</a:t>
            </a:r>
            <a:endParaRPr lang="en-US" sz="1600" dirty="0"/>
          </a:p>
        </p:txBody>
      </p:sp>
      <p:sp>
        <p:nvSpPr>
          <p:cNvPr id="22" name="text-49"/>
          <p:cNvSpPr txBox="1"/>
          <p:nvPr/>
        </p:nvSpPr>
        <p:spPr>
          <a:xfrm>
            <a:off x="5440680" y="118872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নাগরিক হিসেবে নিজ দায়িত্ব পালনে উদ্বুদ্ধ হতে</a:t>
            </a:r>
            <a:endParaRPr lang="en-US" sz="1400" dirty="0"/>
          </a:p>
        </p:txBody>
      </p:sp>
      <p:sp>
        <p:nvSpPr>
          <p:cNvPr id="23" name="card-50"/>
          <p:cNvSpPr/>
          <p:nvPr/>
        </p:nvSpPr>
        <p:spPr>
          <a:xfrm>
            <a:off x="4663440" y="1965960"/>
            <a:ext cx="4023360" cy="731520"/>
          </a:xfrm>
          <a:prstGeom prst="roundRect">
            <a:avLst>
              <a:gd name="adj" fmla="val 15000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24" name="num-51"/>
          <p:cNvSpPr/>
          <p:nvPr/>
        </p:nvSpPr>
        <p:spPr>
          <a:xfrm>
            <a:off x="4828032" y="2103120"/>
            <a:ext cx="457200" cy="457200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25" name="text-52"/>
          <p:cNvSpPr txBox="1"/>
          <p:nvPr/>
        </p:nvSpPr>
        <p:spPr>
          <a:xfrm>
            <a:off x="4828032" y="21031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৬</a:t>
            </a:r>
            <a:endParaRPr lang="en-US" sz="1600" dirty="0"/>
          </a:p>
        </p:txBody>
      </p:sp>
      <p:sp>
        <p:nvSpPr>
          <p:cNvPr id="26" name="text-53"/>
          <p:cNvSpPr txBox="1"/>
          <p:nvPr/>
        </p:nvSpPr>
        <p:spPr>
          <a:xfrm>
            <a:off x="5440680" y="205740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আইনের ধারণা ব্যাখ্যা করতে</a:t>
            </a:r>
            <a:endParaRPr lang="en-US" sz="1400" dirty="0"/>
          </a:p>
        </p:txBody>
      </p:sp>
      <p:sp>
        <p:nvSpPr>
          <p:cNvPr id="27" name="card-54"/>
          <p:cNvSpPr/>
          <p:nvPr/>
        </p:nvSpPr>
        <p:spPr>
          <a:xfrm>
            <a:off x="4663440" y="2834640"/>
            <a:ext cx="4023360" cy="731520"/>
          </a:xfrm>
          <a:prstGeom prst="roundRect">
            <a:avLst>
              <a:gd name="adj" fmla="val 15000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28" name="num-55"/>
          <p:cNvSpPr/>
          <p:nvPr/>
        </p:nvSpPr>
        <p:spPr>
          <a:xfrm>
            <a:off x="4828032" y="2971800"/>
            <a:ext cx="457200" cy="457200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29" name="text-56"/>
          <p:cNvSpPr txBox="1"/>
          <p:nvPr/>
        </p:nvSpPr>
        <p:spPr>
          <a:xfrm>
            <a:off x="4828032" y="29718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৭</a:t>
            </a:r>
            <a:endParaRPr lang="en-US" sz="1600" dirty="0"/>
          </a:p>
        </p:txBody>
      </p:sp>
      <p:sp>
        <p:nvSpPr>
          <p:cNvPr id="30" name="text-57"/>
          <p:cNvSpPr txBox="1"/>
          <p:nvPr/>
        </p:nvSpPr>
        <p:spPr>
          <a:xfrm>
            <a:off x="5440680" y="292608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আইনের উৎস ব্যাখ্যা করতে</a:t>
            </a:r>
            <a:endParaRPr lang="en-US" sz="1400" dirty="0"/>
          </a:p>
        </p:txBody>
      </p:sp>
      <p:sp>
        <p:nvSpPr>
          <p:cNvPr id="31" name="card-58"/>
          <p:cNvSpPr/>
          <p:nvPr/>
        </p:nvSpPr>
        <p:spPr>
          <a:xfrm>
            <a:off x="4663440" y="3703320"/>
            <a:ext cx="4023360" cy="731520"/>
          </a:xfrm>
          <a:prstGeom prst="roundRect">
            <a:avLst>
              <a:gd name="adj" fmla="val 15000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32" name="num-59"/>
          <p:cNvSpPr/>
          <p:nvPr/>
        </p:nvSpPr>
        <p:spPr>
          <a:xfrm>
            <a:off x="4828032" y="3840480"/>
            <a:ext cx="457200" cy="457200"/>
          </a:xfrm>
          <a:prstGeom prst="ellipse">
            <a:avLst/>
          </a:prstGeom>
          <a:solidFill>
            <a:schemeClr val="accent4"/>
          </a:solidFill>
          <a:ln/>
        </p:spPr>
      </p:sp>
      <p:sp>
        <p:nvSpPr>
          <p:cNvPr id="33" name="text-60"/>
          <p:cNvSpPr txBox="1"/>
          <p:nvPr/>
        </p:nvSpPr>
        <p:spPr>
          <a:xfrm>
            <a:off x="4828032" y="38404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৮</a:t>
            </a:r>
            <a:endParaRPr lang="en-US" sz="1600" dirty="0"/>
          </a:p>
        </p:txBody>
      </p:sp>
      <p:sp>
        <p:nvSpPr>
          <p:cNvPr id="34" name="text-61"/>
          <p:cNvSpPr txBox="1"/>
          <p:nvPr/>
        </p:nvSpPr>
        <p:spPr>
          <a:xfrm>
            <a:off x="5440680" y="379476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সুশাসনের জন্য আইনের প্রয়োজনীয়তা বুঝতে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731520" y="160020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অংশ ১</a:t>
            </a:r>
            <a:endParaRPr lang="en-US" sz="18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731520" y="2057400"/>
            <a:ext cx="5669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রাষ্ট্র</a:t>
            </a:r>
            <a:endParaRPr lang="en-US" sz="44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731520" y="3108960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ধারণা, উপাদান, সার্বভৌমত্ব ও কার্যাবলি</a:t>
            </a:r>
            <a:endParaRPr lang="en-US" sz="1600" dirty="0"/>
          </a:p>
        </p:txBody>
      </p:sp>
      <p:sp>
        <p:nvSpPr>
          <p:cNvPr id="5" name="disc-halo-62"/>
          <p:cNvSpPr/>
          <p:nvPr/>
        </p:nvSpPr>
        <p:spPr>
          <a:xfrm>
            <a:off x="6331306" y="1164946"/>
            <a:ext cx="2607869" cy="2607869"/>
          </a:xfrm>
          <a:prstGeom prst="ellipse">
            <a:avLst/>
          </a:prstGeom>
          <a:solidFill>
            <a:schemeClr val="accent2">
              <a:alpha val="18000"/>
            </a:schemeClr>
          </a:solidFill>
          <a:ln/>
        </p:spPr>
      </p:sp>
      <p:sp>
        <p:nvSpPr>
          <p:cNvPr id="6" name="disc-63"/>
          <p:cNvSpPr/>
          <p:nvPr/>
        </p:nvSpPr>
        <p:spPr>
          <a:xfrm>
            <a:off x="6583680" y="1417320"/>
            <a:ext cx="2103120" cy="21031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7" name="divider-icon-64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78040" y="2011680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রাষ্ট্রের ধারণা</a:t>
            </a:r>
            <a:endParaRPr lang="en-US" sz="3200" dirty="0"/>
          </a:p>
        </p:txBody>
      </p:sp>
      <p:sp>
        <p:nvSpPr>
          <p:cNvPr id="3" name="text-65"/>
          <p:cNvSpPr txBox="1"/>
          <p:nvPr/>
        </p:nvSpPr>
        <p:spPr>
          <a:xfrm>
            <a:off x="457200" y="105156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</a:rPr>
              <a:t>রাষ্ট্র সামাজিক জীবনের সবচেয়ে গুরুত্বপূর্ণ রাজনৈতিক প্রতিষ্ঠান। মানুষই রাষ্ট্র সৃষ্টি করে, হঠাৎ করে কোনো রাষ্ট্রের উৎপত্তি হয়নি।</a:t>
            </a:r>
            <a:endParaRPr lang="en-US" sz="1500" dirty="0"/>
          </a:p>
        </p:txBody>
      </p:sp>
      <p:sp>
        <p:nvSpPr>
          <p:cNvPr id="4" name="card-66"/>
          <p:cNvSpPr/>
          <p:nvPr/>
        </p:nvSpPr>
        <p:spPr>
          <a:xfrm>
            <a:off x="457200" y="1737360"/>
            <a:ext cx="2606040" cy="2057400"/>
          </a:xfrm>
          <a:prstGeom prst="roundRect">
            <a:avLst>
              <a:gd name="adj" fmla="val 5333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5" name="text-67"/>
          <p:cNvSpPr txBox="1"/>
          <p:nvPr/>
        </p:nvSpPr>
        <p:spPr>
          <a:xfrm>
            <a:off x="640080" y="17830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1"/>
                </a:solidFill>
              </a:rPr>
              <a:t>“</a:t>
            </a:r>
            <a:endParaRPr lang="en-US" sz="4000" dirty="0"/>
          </a:p>
        </p:txBody>
      </p:sp>
      <p:sp>
        <p:nvSpPr>
          <p:cNvPr id="6" name="text-68"/>
          <p:cNvSpPr txBox="1"/>
          <p:nvPr/>
        </p:nvSpPr>
        <p:spPr>
          <a:xfrm>
            <a:off x="640080" y="219456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অ্যারিস্টটল</a:t>
            </a:r>
            <a:endParaRPr lang="en-US" sz="1500" dirty="0"/>
          </a:p>
        </p:txBody>
      </p:sp>
      <p:sp>
        <p:nvSpPr>
          <p:cNvPr id="7" name="text-69"/>
          <p:cNvSpPr txBox="1"/>
          <p:nvPr/>
        </p:nvSpPr>
        <p:spPr>
          <a:xfrm>
            <a:off x="640080" y="2606040"/>
            <a:ext cx="2240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স্বয়ংসম্পূর্ণ জীবনের জন্য কতিপয় পরিবার ও গ্রামের সমন্বয়ে গঠিত সংগঠনই রাষ্ট্র।</a:t>
            </a:r>
            <a:endParaRPr lang="en-US" sz="1300" dirty="0"/>
          </a:p>
        </p:txBody>
      </p:sp>
      <p:sp>
        <p:nvSpPr>
          <p:cNvPr id="8" name="card-70"/>
          <p:cNvSpPr/>
          <p:nvPr/>
        </p:nvSpPr>
        <p:spPr>
          <a:xfrm>
            <a:off x="3246120" y="1737360"/>
            <a:ext cx="2606040" cy="2057400"/>
          </a:xfrm>
          <a:prstGeom prst="roundRect">
            <a:avLst>
              <a:gd name="adj" fmla="val 5333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9" name="text-71"/>
          <p:cNvSpPr txBox="1"/>
          <p:nvPr/>
        </p:nvSpPr>
        <p:spPr>
          <a:xfrm>
            <a:off x="3429000" y="17830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3"/>
                </a:solidFill>
              </a:rPr>
              <a:t>“</a:t>
            </a:r>
            <a:endParaRPr lang="en-US" sz="4000" dirty="0"/>
          </a:p>
        </p:txBody>
      </p:sp>
      <p:sp>
        <p:nvSpPr>
          <p:cNvPr id="10" name="text-72"/>
          <p:cNvSpPr txBox="1"/>
          <p:nvPr/>
        </p:nvSpPr>
        <p:spPr>
          <a:xfrm>
            <a:off x="3429000" y="219456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3"/>
                </a:solidFill>
              </a:rPr>
              <a:t>আর. এম. ম্যাকাইভার</a:t>
            </a:r>
            <a:endParaRPr lang="en-US" sz="1500" dirty="0"/>
          </a:p>
        </p:txBody>
      </p:sp>
      <p:sp>
        <p:nvSpPr>
          <p:cNvPr id="11" name="text-73"/>
          <p:cNvSpPr txBox="1"/>
          <p:nvPr/>
        </p:nvSpPr>
        <p:spPr>
          <a:xfrm>
            <a:off x="3429000" y="2606040"/>
            <a:ext cx="2240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সরকারের প্রণীত আইন দ্বারা পরিচালিত সংগঠন, যার কর্তৃত্ব নির্দিষ্ট ভূখণ্ডের অধিবাসীদের ওপর বলবৎ।</a:t>
            </a:r>
            <a:endParaRPr lang="en-US" sz="1300" dirty="0"/>
          </a:p>
        </p:txBody>
      </p:sp>
      <p:sp>
        <p:nvSpPr>
          <p:cNvPr id="12" name="card-74"/>
          <p:cNvSpPr/>
          <p:nvPr/>
        </p:nvSpPr>
        <p:spPr>
          <a:xfrm>
            <a:off x="6035040" y="1737360"/>
            <a:ext cx="2606040" cy="2057400"/>
          </a:xfrm>
          <a:prstGeom prst="roundRect">
            <a:avLst>
              <a:gd name="adj" fmla="val 5333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13" name="text-75"/>
          <p:cNvSpPr txBox="1"/>
          <p:nvPr/>
        </p:nvSpPr>
        <p:spPr>
          <a:xfrm>
            <a:off x="6217920" y="17830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4"/>
                </a:solidFill>
              </a:rPr>
              <a:t>“</a:t>
            </a:r>
            <a:endParaRPr lang="en-US" sz="4000" dirty="0"/>
          </a:p>
        </p:txBody>
      </p:sp>
      <p:sp>
        <p:nvSpPr>
          <p:cNvPr id="14" name="text-76"/>
          <p:cNvSpPr txBox="1"/>
          <p:nvPr/>
        </p:nvSpPr>
        <p:spPr>
          <a:xfrm>
            <a:off x="6217920" y="2194560"/>
            <a:ext cx="2240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4"/>
                </a:solidFill>
              </a:rPr>
              <a:t>অধ্যাপক গার্নার</a:t>
            </a:r>
            <a:endParaRPr lang="en-US" sz="1500" dirty="0"/>
          </a:p>
        </p:txBody>
      </p:sp>
      <p:sp>
        <p:nvSpPr>
          <p:cNvPr id="15" name="text-77"/>
          <p:cNvSpPr txBox="1"/>
          <p:nvPr/>
        </p:nvSpPr>
        <p:spPr>
          <a:xfrm>
            <a:off x="6217920" y="2606040"/>
            <a:ext cx="224028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নির্দিষ্ট ভূখণ্ডে স্থায়ীভাবে বসবাসকারী, বহিঃশক্তির নিয়ন্ত্রণমুক্ত এবং সুসংগঠিত সরকারের প্রতি অনুগত জনসমাজ।</a:t>
            </a:r>
            <a:endParaRPr lang="en-US" sz="1300" dirty="0"/>
          </a:p>
        </p:txBody>
      </p:sp>
      <p:sp>
        <p:nvSpPr>
          <p:cNvPr id="16" name="card-78"/>
          <p:cNvSpPr/>
          <p:nvPr/>
        </p:nvSpPr>
        <p:spPr>
          <a:xfrm>
            <a:off x="457200" y="3977640"/>
            <a:ext cx="8229600" cy="640080"/>
          </a:xfrm>
          <a:prstGeom prst="roundRect">
            <a:avLst>
              <a:gd name="adj" fmla="val 17143"/>
            </a:avLst>
          </a:prstGeom>
          <a:solidFill>
            <a:schemeClr val="accent1">
              <a:alpha val="15000"/>
            </a:schemeClr>
          </a:solidFill>
          <a:ln w="9525">
            <a:solidFill>
              <a:schemeClr val="accent1">
                <a:alpha val="30000"/>
              </a:schemeClr>
            </a:solidFill>
            <a:prstDash val="solid"/>
          </a:ln>
        </p:spPr>
      </p:sp>
      <p:sp>
        <p:nvSpPr>
          <p:cNvPr id="17" name="text-79"/>
          <p:cNvSpPr txBox="1"/>
          <p:nvPr/>
        </p:nvSpPr>
        <p:spPr>
          <a:xfrm>
            <a:off x="685800" y="3977640"/>
            <a:ext cx="7863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সহজ কথায়: </a:t>
            </a:r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রাষ্ট্র হলো ভূখণ্ডভিত্তিক সমাজ, যার সংগঠিত সরকার আছে এবং যার সার্বভৌম ক্ষমতা আছে।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রাষ্ট্রের চারটি উপাদান</a:t>
            </a:r>
            <a:endParaRPr lang="en-US" sz="3200" dirty="0"/>
          </a:p>
        </p:txBody>
      </p:sp>
      <p:sp>
        <p:nvSpPr>
          <p:cNvPr id="3" name="card-80"/>
          <p:cNvSpPr/>
          <p:nvPr/>
        </p:nvSpPr>
        <p:spPr>
          <a:xfrm>
            <a:off x="457200" y="1097280"/>
            <a:ext cx="1956816" cy="2880360"/>
          </a:xfrm>
          <a:prstGeom prst="roundRect">
            <a:avLst>
              <a:gd name="adj" fmla="val 5607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4" name="icon-circle-81"/>
          <p:cNvSpPr/>
          <p:nvPr/>
        </p:nvSpPr>
        <p:spPr>
          <a:xfrm>
            <a:off x="1115568" y="128016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con-82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75588" y="1440180"/>
            <a:ext cx="320040" cy="320040"/>
          </a:xfrm>
          <a:prstGeom prst="rect">
            <a:avLst/>
          </a:prstGeom>
        </p:spPr>
      </p:pic>
      <p:sp>
        <p:nvSpPr>
          <p:cNvPr id="6" name="text-83"/>
          <p:cNvSpPr txBox="1"/>
          <p:nvPr/>
        </p:nvSpPr>
        <p:spPr>
          <a:xfrm>
            <a:off x="594360" y="2011680"/>
            <a:ext cx="16824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জনসমষ্টি</a:t>
            </a:r>
            <a:endParaRPr lang="en-US" sz="1600" dirty="0"/>
          </a:p>
        </p:txBody>
      </p:sp>
      <p:sp>
        <p:nvSpPr>
          <p:cNvPr id="7" name="text-84"/>
          <p:cNvSpPr txBox="1"/>
          <p:nvPr/>
        </p:nvSpPr>
        <p:spPr>
          <a:xfrm>
            <a:off x="594360" y="2423160"/>
            <a:ext cx="1682496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রাজনৈতিকভাবে সংগঠিত জনগণ। সংখ্যার ধরাবাঁধা নিয়ম নেই: চীন-ভারতে শত কোটির বেশি, স্যান ম্যারিনোতে মাত্র ৩৩,৭৩৩ জন।</a:t>
            </a:r>
            <a:endParaRPr lang="en-US" sz="1200" dirty="0"/>
          </a:p>
        </p:txBody>
      </p:sp>
      <p:sp>
        <p:nvSpPr>
          <p:cNvPr id="8" name="card-85"/>
          <p:cNvSpPr/>
          <p:nvPr/>
        </p:nvSpPr>
        <p:spPr>
          <a:xfrm>
            <a:off x="2551176" y="1097280"/>
            <a:ext cx="1956816" cy="2880360"/>
          </a:xfrm>
          <a:prstGeom prst="roundRect">
            <a:avLst>
              <a:gd name="adj" fmla="val 5607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9" name="icon-circle-86"/>
          <p:cNvSpPr/>
          <p:nvPr/>
        </p:nvSpPr>
        <p:spPr>
          <a:xfrm>
            <a:off x="3209544" y="1280160"/>
            <a:ext cx="640080" cy="64008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0" name="icon-87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9564" y="1440180"/>
            <a:ext cx="320040" cy="320040"/>
          </a:xfrm>
          <a:prstGeom prst="rect">
            <a:avLst/>
          </a:prstGeom>
        </p:spPr>
      </p:pic>
      <p:sp>
        <p:nvSpPr>
          <p:cNvPr id="11" name="text-88"/>
          <p:cNvSpPr txBox="1"/>
          <p:nvPr/>
        </p:nvSpPr>
        <p:spPr>
          <a:xfrm>
            <a:off x="2688336" y="2011680"/>
            <a:ext cx="16824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নির্দিষ্ট ভূখণ্ড</a:t>
            </a:r>
            <a:endParaRPr lang="en-US" sz="1600" dirty="0"/>
          </a:p>
        </p:txBody>
      </p:sp>
      <p:sp>
        <p:nvSpPr>
          <p:cNvPr id="12" name="text-89"/>
          <p:cNvSpPr txBox="1"/>
          <p:nvPr/>
        </p:nvSpPr>
        <p:spPr>
          <a:xfrm>
            <a:off x="2688336" y="2423160"/>
            <a:ext cx="1682496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স্থলভাগ, সমুদ্রসীমা ও আকাশসীমা। ১৯৭১ সালে মুক্তিযুদ্ধের মাধ্যমে বাংলাদেশ স্বাধীন ভূখণ্ড পায়।</a:t>
            </a:r>
            <a:endParaRPr lang="en-US" sz="1200" dirty="0"/>
          </a:p>
        </p:txBody>
      </p:sp>
      <p:sp>
        <p:nvSpPr>
          <p:cNvPr id="13" name="card-90"/>
          <p:cNvSpPr/>
          <p:nvPr/>
        </p:nvSpPr>
        <p:spPr>
          <a:xfrm>
            <a:off x="4645152" y="1097280"/>
            <a:ext cx="1956816" cy="2880360"/>
          </a:xfrm>
          <a:prstGeom prst="roundRect">
            <a:avLst>
              <a:gd name="adj" fmla="val 5607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14" name="icon-circle-91"/>
          <p:cNvSpPr/>
          <p:nvPr/>
        </p:nvSpPr>
        <p:spPr>
          <a:xfrm>
            <a:off x="5303520" y="1280160"/>
            <a:ext cx="640080" cy="64008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15" name="icon-9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3540" y="1440180"/>
            <a:ext cx="320040" cy="320040"/>
          </a:xfrm>
          <a:prstGeom prst="rect">
            <a:avLst/>
          </a:prstGeom>
        </p:spPr>
      </p:pic>
      <p:sp>
        <p:nvSpPr>
          <p:cNvPr id="16" name="text-93"/>
          <p:cNvSpPr txBox="1"/>
          <p:nvPr/>
        </p:nvSpPr>
        <p:spPr>
          <a:xfrm>
            <a:off x="4782312" y="2011680"/>
            <a:ext cx="16824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সরকার</a:t>
            </a:r>
            <a:endParaRPr lang="en-US" sz="1600" dirty="0"/>
          </a:p>
        </p:txBody>
      </p:sp>
      <p:sp>
        <p:nvSpPr>
          <p:cNvPr id="17" name="text-94"/>
          <p:cNvSpPr txBox="1"/>
          <p:nvPr/>
        </p:nvSpPr>
        <p:spPr>
          <a:xfrm>
            <a:off x="4782312" y="2423160"/>
            <a:ext cx="1682496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আইন, শাসন ও বিচার বিভাগ নিয়ে গঠিত। গার্নার: রাষ্ট্র জীবদেহ হলে সরকার তার মস্তিষ্ক।</a:t>
            </a:r>
            <a:endParaRPr lang="en-US" sz="1200" dirty="0"/>
          </a:p>
        </p:txBody>
      </p:sp>
      <p:sp>
        <p:nvSpPr>
          <p:cNvPr id="18" name="card-95"/>
          <p:cNvSpPr/>
          <p:nvPr/>
        </p:nvSpPr>
        <p:spPr>
          <a:xfrm>
            <a:off x="6739128" y="1097280"/>
            <a:ext cx="1956816" cy="2880360"/>
          </a:xfrm>
          <a:prstGeom prst="roundRect">
            <a:avLst>
              <a:gd name="adj" fmla="val 5607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19" name="icon-circle-96"/>
          <p:cNvSpPr/>
          <p:nvPr/>
        </p:nvSpPr>
        <p:spPr>
          <a:xfrm>
            <a:off x="7397496" y="128016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0" name="icon-97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7516" y="1440180"/>
            <a:ext cx="320040" cy="320040"/>
          </a:xfrm>
          <a:prstGeom prst="rect">
            <a:avLst/>
          </a:prstGeom>
        </p:spPr>
      </p:pic>
      <p:sp>
        <p:nvSpPr>
          <p:cNvPr id="21" name="text-98"/>
          <p:cNvSpPr txBox="1"/>
          <p:nvPr/>
        </p:nvSpPr>
        <p:spPr>
          <a:xfrm>
            <a:off x="6876288" y="2011680"/>
            <a:ext cx="16824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সার্বভৌমত্ব</a:t>
            </a:r>
            <a:endParaRPr lang="en-US" sz="1600" dirty="0"/>
          </a:p>
        </p:txBody>
      </p:sp>
      <p:sp>
        <p:nvSpPr>
          <p:cNvPr id="22" name="text-99"/>
          <p:cNvSpPr txBox="1"/>
          <p:nvPr/>
        </p:nvSpPr>
        <p:spPr>
          <a:xfrm>
            <a:off x="6876288" y="2423160"/>
            <a:ext cx="1682496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রাষ্ট্রের চরম ও চূড়ান্ত ক্ষমতা। এটি রাষ্ট্র গঠনের মুখ্য উপাদান।</a:t>
            </a:r>
            <a:endParaRPr lang="en-US" sz="1200" dirty="0"/>
          </a:p>
        </p:txBody>
      </p:sp>
      <p:sp>
        <p:nvSpPr>
          <p:cNvPr id="23" name="text-100"/>
          <p:cNvSpPr txBox="1"/>
          <p:nvPr/>
        </p:nvSpPr>
        <p:spPr>
          <a:xfrm>
            <a:off x="457200" y="41148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জনসমষ্টি + ভূখণ্ড + সরকার + সার্বভৌমত্ব = </a:t>
            </a:r>
            <a:pPr algn="ctr"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রাষ্ট্র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সার্বভৌমত্ব: রাষ্ট্রের প্রাণ</a:t>
            </a:r>
            <a:endParaRPr lang="en-US" sz="3200" dirty="0"/>
          </a:p>
        </p:txBody>
      </p:sp>
      <p:sp>
        <p:nvSpPr>
          <p:cNvPr id="3" name="disc-halo-101"/>
          <p:cNvSpPr/>
          <p:nvPr/>
        </p:nvSpPr>
        <p:spPr>
          <a:xfrm>
            <a:off x="3381451" y="1186891"/>
            <a:ext cx="2381098" cy="2381098"/>
          </a:xfrm>
          <a:prstGeom prst="ellipse">
            <a:avLst/>
          </a:prstGeom>
          <a:solidFill>
            <a:schemeClr val="accent2">
              <a:alpha val="18000"/>
            </a:schemeClr>
          </a:solidFill>
          <a:ln/>
        </p:spPr>
      </p:sp>
      <p:sp>
        <p:nvSpPr>
          <p:cNvPr id="4" name="disc-102"/>
          <p:cNvSpPr/>
          <p:nvPr/>
        </p:nvSpPr>
        <p:spPr>
          <a:xfrm>
            <a:off x="3611880" y="1417320"/>
            <a:ext cx="1920240" cy="19202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5" name="crow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0" y="1965960"/>
            <a:ext cx="822960" cy="822960"/>
          </a:xfrm>
          <a:prstGeom prst="rect">
            <a:avLst/>
          </a:prstGeom>
        </p:spPr>
      </p:pic>
      <p:sp>
        <p:nvSpPr>
          <p:cNvPr id="6" name="card-103"/>
          <p:cNvSpPr/>
          <p:nvPr/>
        </p:nvSpPr>
        <p:spPr>
          <a:xfrm>
            <a:off x="457200" y="1188720"/>
            <a:ext cx="2926080" cy="2377440"/>
          </a:xfrm>
          <a:prstGeom prst="roundRect">
            <a:avLst>
              <a:gd name="adj" fmla="val 4615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7" name="text-104"/>
          <p:cNvSpPr txBox="1"/>
          <p:nvPr/>
        </p:nvSpPr>
        <p:spPr>
          <a:xfrm>
            <a:off x="640080" y="132588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অভ্যন্তরীণ সার্বভৌমত্ব</a:t>
            </a:r>
            <a:endParaRPr lang="en-US" sz="1600" dirty="0"/>
          </a:p>
        </p:txBody>
      </p:sp>
      <p:sp>
        <p:nvSpPr>
          <p:cNvPr id="8" name="text-105"/>
          <p:cNvSpPr txBox="1"/>
          <p:nvPr/>
        </p:nvSpPr>
        <p:spPr>
          <a:xfrm>
            <a:off x="640080" y="1783080"/>
            <a:ext cx="25603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রাষ্ট্রের ভেতরের সব ব্যক্তি ও প্রতিষ্ঠানের ওপর রাষ্ট্রের কর্তৃত্ব। এই ক্ষমতার ঊর্ধ্বে কোনো কর্তৃপক্ষ নেই।</a:t>
            </a:r>
            <a:endParaRPr lang="en-US" sz="1400" dirty="0"/>
          </a:p>
        </p:txBody>
      </p:sp>
      <p:sp>
        <p:nvSpPr>
          <p:cNvPr id="9" name="card-106"/>
          <p:cNvSpPr/>
          <p:nvPr/>
        </p:nvSpPr>
        <p:spPr>
          <a:xfrm>
            <a:off x="5760720" y="1188720"/>
            <a:ext cx="2926080" cy="2377440"/>
          </a:xfrm>
          <a:prstGeom prst="roundRect">
            <a:avLst>
              <a:gd name="adj" fmla="val 4615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10" name="text-107"/>
          <p:cNvSpPr txBox="1"/>
          <p:nvPr/>
        </p:nvSpPr>
        <p:spPr>
          <a:xfrm>
            <a:off x="5943600" y="132588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3"/>
                </a:solidFill>
              </a:rPr>
              <a:t>বাহ্যিক সার্বভৌমত্ব</a:t>
            </a:r>
            <a:endParaRPr lang="en-US" sz="1600" dirty="0"/>
          </a:p>
        </p:txBody>
      </p:sp>
      <p:sp>
        <p:nvSpPr>
          <p:cNvPr id="11" name="text-108"/>
          <p:cNvSpPr txBox="1"/>
          <p:nvPr/>
        </p:nvSpPr>
        <p:spPr>
          <a:xfrm>
            <a:off x="5943600" y="1783080"/>
            <a:ext cx="25603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আন্তর্জাতিক ক্ষেত্রে রাষ্ট্র বহিঃশক্তির নিয়ন্ত্রণ ও হস্তক্ষেপ থেকে মুক্ত থাকবে।</a:t>
            </a:r>
            <a:endParaRPr lang="en-US" sz="1400" dirty="0"/>
          </a:p>
        </p:txBody>
      </p:sp>
      <p:sp>
        <p:nvSpPr>
          <p:cNvPr id="12" name="card-109"/>
          <p:cNvSpPr/>
          <p:nvPr/>
        </p:nvSpPr>
        <p:spPr>
          <a:xfrm>
            <a:off x="457200" y="3794760"/>
            <a:ext cx="8229600" cy="777240"/>
          </a:xfrm>
          <a:prstGeom prst="roundRect">
            <a:avLst>
              <a:gd name="adj" fmla="val 14118"/>
            </a:avLst>
          </a:prstGeom>
          <a:solidFill>
            <a:schemeClr val="accent2">
              <a:alpha val="20000"/>
            </a:schemeClr>
          </a:solidFill>
          <a:ln w="9525">
            <a:solidFill>
              <a:schemeClr val="accent2">
                <a:alpha val="30000"/>
              </a:schemeClr>
            </a:solidFill>
            <a:prstDash val="solid"/>
          </a:ln>
        </p:spPr>
      </p:sp>
      <p:sp>
        <p:nvSpPr>
          <p:cNvPr id="13" name="text-110"/>
          <p:cNvSpPr txBox="1"/>
          <p:nvPr/>
        </p:nvSpPr>
        <p:spPr>
          <a:xfrm>
            <a:off x="685800" y="3794760"/>
            <a:ext cx="77724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সরকার বদলালেও সার্বভৌমত্ব নষ্ট হয় না। রাষ্ট্র যতদিন টিকে থাকে, সার্বভৌমত্বও ততদিন থাকে। সার্বভৌম ক্ষমতা না থাকলে কোনো দেশ রাষ্ট্র হিসেবে বিবেচিত হয় না।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রাষ্ট্রের অপরিহার্য বা মুখ্য কাজ</a:t>
            </a:r>
            <a:endParaRPr lang="en-US" sz="3200" dirty="0"/>
          </a:p>
        </p:txBody>
      </p:sp>
      <p:sp>
        <p:nvSpPr>
          <p:cNvPr id="3" name="card-111"/>
          <p:cNvSpPr/>
          <p:nvPr/>
        </p:nvSpPr>
        <p:spPr>
          <a:xfrm>
            <a:off x="457200" y="1051560"/>
            <a:ext cx="8229600" cy="621792"/>
          </a:xfrm>
          <a:prstGeom prst="roundRect">
            <a:avLst>
              <a:gd name="adj" fmla="val 17647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4" name="icon-circle-112"/>
          <p:cNvSpPr/>
          <p:nvPr/>
        </p:nvSpPr>
        <p:spPr>
          <a:xfrm>
            <a:off x="594360" y="1133856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con-113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660" y="1248156"/>
            <a:ext cx="228600" cy="228600"/>
          </a:xfrm>
          <a:prstGeom prst="rect">
            <a:avLst/>
          </a:prstGeom>
        </p:spPr>
      </p:pic>
      <p:sp>
        <p:nvSpPr>
          <p:cNvPr id="6" name="text-114"/>
          <p:cNvSpPr txBox="1"/>
          <p:nvPr/>
        </p:nvSpPr>
        <p:spPr>
          <a:xfrm>
            <a:off x="1234440" y="1051560"/>
            <a:ext cx="21031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আইনশৃঙ্খলা রক্ষা</a:t>
            </a:r>
            <a:endParaRPr lang="en-US" sz="1500" dirty="0"/>
          </a:p>
        </p:txBody>
      </p:sp>
      <p:sp>
        <p:nvSpPr>
          <p:cNvPr id="7" name="text-115"/>
          <p:cNvSpPr txBox="1"/>
          <p:nvPr/>
        </p:nvSpPr>
        <p:spPr>
          <a:xfrm>
            <a:off x="3383280" y="1051560"/>
            <a:ext cx="5166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ম্যাকাইভারের মতে রাষ্ট্রের প্রাথমিক কাজ। বাংলাদেশে পুলিশ, আনসার, গ্রাম প্রতিরক্ষা দল কাজ করে।</a:t>
            </a:r>
            <a:endParaRPr lang="en-US" sz="1300" dirty="0"/>
          </a:p>
        </p:txBody>
      </p:sp>
      <p:sp>
        <p:nvSpPr>
          <p:cNvPr id="8" name="card-116"/>
          <p:cNvSpPr/>
          <p:nvPr/>
        </p:nvSpPr>
        <p:spPr>
          <a:xfrm>
            <a:off x="457200" y="1764792"/>
            <a:ext cx="8229600" cy="621792"/>
          </a:xfrm>
          <a:prstGeom prst="roundRect">
            <a:avLst>
              <a:gd name="adj" fmla="val 17647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9" name="icon-circle-117"/>
          <p:cNvSpPr/>
          <p:nvPr/>
        </p:nvSpPr>
        <p:spPr>
          <a:xfrm>
            <a:off x="594360" y="1847088"/>
            <a:ext cx="457200" cy="457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0" name="icon-11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660" y="1961388"/>
            <a:ext cx="228600" cy="228600"/>
          </a:xfrm>
          <a:prstGeom prst="rect">
            <a:avLst/>
          </a:prstGeom>
        </p:spPr>
      </p:pic>
      <p:sp>
        <p:nvSpPr>
          <p:cNvPr id="11" name="text-119"/>
          <p:cNvSpPr txBox="1"/>
          <p:nvPr/>
        </p:nvSpPr>
        <p:spPr>
          <a:xfrm>
            <a:off x="1234440" y="1764792"/>
            <a:ext cx="21031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দেশরক্ষা</a:t>
            </a:r>
            <a:endParaRPr lang="en-US" sz="1500" dirty="0"/>
          </a:p>
        </p:txBody>
      </p:sp>
      <p:sp>
        <p:nvSpPr>
          <p:cNvPr id="12" name="text-120"/>
          <p:cNvSpPr txBox="1"/>
          <p:nvPr/>
        </p:nvSpPr>
        <p:spPr>
          <a:xfrm>
            <a:off x="3383280" y="1764792"/>
            <a:ext cx="5166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স্থল, নৌ ও বিমান বাহিনী দিয়ে স্বাধীনতা ও সার্বভৌমত্ব রক্ষা।</a:t>
            </a:r>
            <a:endParaRPr lang="en-US" sz="1300" dirty="0"/>
          </a:p>
        </p:txBody>
      </p:sp>
      <p:sp>
        <p:nvSpPr>
          <p:cNvPr id="13" name="card-121"/>
          <p:cNvSpPr/>
          <p:nvPr/>
        </p:nvSpPr>
        <p:spPr>
          <a:xfrm>
            <a:off x="457200" y="2478024"/>
            <a:ext cx="8229600" cy="621792"/>
          </a:xfrm>
          <a:prstGeom prst="roundRect">
            <a:avLst>
              <a:gd name="adj" fmla="val 17647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14" name="icon-circle-122"/>
          <p:cNvSpPr/>
          <p:nvPr/>
        </p:nvSpPr>
        <p:spPr>
          <a:xfrm>
            <a:off x="594360" y="2560320"/>
            <a:ext cx="457200" cy="45720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15" name="icon-123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" y="2674620"/>
            <a:ext cx="228600" cy="228600"/>
          </a:xfrm>
          <a:prstGeom prst="rect">
            <a:avLst/>
          </a:prstGeom>
        </p:spPr>
      </p:pic>
      <p:sp>
        <p:nvSpPr>
          <p:cNvPr id="16" name="text-124"/>
          <p:cNvSpPr txBox="1"/>
          <p:nvPr/>
        </p:nvSpPr>
        <p:spPr>
          <a:xfrm>
            <a:off x="1234440" y="2478024"/>
            <a:ext cx="21031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পররাষ্ট্র বিষয়ক কাজ</a:t>
            </a:r>
            <a:endParaRPr lang="en-US" sz="1500" dirty="0"/>
          </a:p>
        </p:txBody>
      </p:sp>
      <p:sp>
        <p:nvSpPr>
          <p:cNvPr id="17" name="text-125"/>
          <p:cNvSpPr txBox="1"/>
          <p:nvPr/>
        </p:nvSpPr>
        <p:spPr>
          <a:xfrm>
            <a:off x="3383280" y="2478024"/>
            <a:ext cx="5166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কূটনৈতিক সম্পর্ক, চুক্তি, বিদেশে থাকা নাগরিকদের নিরাপত্তা ও সেবা।</a:t>
            </a:r>
            <a:endParaRPr lang="en-US" sz="1300" dirty="0"/>
          </a:p>
        </p:txBody>
      </p:sp>
      <p:sp>
        <p:nvSpPr>
          <p:cNvPr id="18" name="card-126"/>
          <p:cNvSpPr/>
          <p:nvPr/>
        </p:nvSpPr>
        <p:spPr>
          <a:xfrm>
            <a:off x="457200" y="3191256"/>
            <a:ext cx="8229600" cy="621792"/>
          </a:xfrm>
          <a:prstGeom prst="roundRect">
            <a:avLst>
              <a:gd name="adj" fmla="val 17647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19" name="icon-circle-127"/>
          <p:cNvSpPr/>
          <p:nvPr/>
        </p:nvSpPr>
        <p:spPr>
          <a:xfrm>
            <a:off x="594360" y="3273552"/>
            <a:ext cx="457200" cy="45720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20" name="icon-128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8660" y="3387852"/>
            <a:ext cx="228600" cy="228600"/>
          </a:xfrm>
          <a:prstGeom prst="rect">
            <a:avLst/>
          </a:prstGeom>
        </p:spPr>
      </p:pic>
      <p:sp>
        <p:nvSpPr>
          <p:cNvPr id="21" name="text-129"/>
          <p:cNvSpPr txBox="1"/>
          <p:nvPr/>
        </p:nvSpPr>
        <p:spPr>
          <a:xfrm>
            <a:off x="1234440" y="3191256"/>
            <a:ext cx="21031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আইন প্রণয়ন ও বিচার</a:t>
            </a:r>
            <a:endParaRPr lang="en-US" sz="1500" dirty="0"/>
          </a:p>
        </p:txBody>
      </p:sp>
      <p:sp>
        <p:nvSpPr>
          <p:cNvPr id="22" name="text-130"/>
          <p:cNvSpPr txBox="1"/>
          <p:nvPr/>
        </p:nvSpPr>
        <p:spPr>
          <a:xfrm>
            <a:off x="3383280" y="3191256"/>
            <a:ext cx="5166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সংসদে আইন প্রণয়ন; সুপ্রিম কোর্ট, হাইকোর্ট, জজকোর্টে ন্যায়বিচার।</a:t>
            </a:r>
            <a:endParaRPr lang="en-US" sz="1300" dirty="0"/>
          </a:p>
        </p:txBody>
      </p:sp>
      <p:sp>
        <p:nvSpPr>
          <p:cNvPr id="23" name="card-131"/>
          <p:cNvSpPr/>
          <p:nvPr/>
        </p:nvSpPr>
        <p:spPr>
          <a:xfrm>
            <a:off x="457200" y="3904488"/>
            <a:ext cx="8229600" cy="621792"/>
          </a:xfrm>
          <a:prstGeom prst="roundRect">
            <a:avLst>
              <a:gd name="adj" fmla="val 17647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24" name="icon-circle-132"/>
          <p:cNvSpPr/>
          <p:nvPr/>
        </p:nvSpPr>
        <p:spPr>
          <a:xfrm>
            <a:off x="594360" y="3986784"/>
            <a:ext cx="457200" cy="45720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25" name="icon-13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660" y="4101084"/>
            <a:ext cx="228600" cy="228600"/>
          </a:xfrm>
          <a:prstGeom prst="rect">
            <a:avLst/>
          </a:prstGeom>
        </p:spPr>
      </p:pic>
      <p:sp>
        <p:nvSpPr>
          <p:cNvPr id="26" name="text-134"/>
          <p:cNvSpPr txBox="1"/>
          <p:nvPr/>
        </p:nvSpPr>
        <p:spPr>
          <a:xfrm>
            <a:off x="1234440" y="3904488"/>
            <a:ext cx="21031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অর্থ ব্যবস্থাপনা</a:t>
            </a:r>
            <a:endParaRPr lang="en-US" sz="1500" dirty="0"/>
          </a:p>
        </p:txBody>
      </p:sp>
      <p:sp>
        <p:nvSpPr>
          <p:cNvPr id="27" name="text-135"/>
          <p:cNvSpPr txBox="1"/>
          <p:nvPr/>
        </p:nvSpPr>
        <p:spPr>
          <a:xfrm>
            <a:off x="3383280" y="3904488"/>
            <a:ext cx="51663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কর-খাজনা আদায়, বাজেট, মুদ্রা প্রচলন ও মূল্যস্ফীতি রোধ।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রাষ্ট্রের কল্যাণমূলক বা ঐচ্ছিক কাজ</a:t>
            </a:r>
            <a:endParaRPr lang="en-US" sz="3200" dirty="0"/>
          </a:p>
        </p:txBody>
      </p:sp>
      <p:sp>
        <p:nvSpPr>
          <p:cNvPr id="3" name="card-136"/>
          <p:cNvSpPr/>
          <p:nvPr/>
        </p:nvSpPr>
        <p:spPr>
          <a:xfrm>
            <a:off x="457200" y="1097280"/>
            <a:ext cx="2615184" cy="1371600"/>
          </a:xfrm>
          <a:prstGeom prst="roundRect">
            <a:avLst>
              <a:gd name="adj" fmla="val 8000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4" name="icon-circle-137"/>
          <p:cNvSpPr/>
          <p:nvPr/>
        </p:nvSpPr>
        <p:spPr>
          <a:xfrm>
            <a:off x="640080" y="128016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con-138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1417320"/>
            <a:ext cx="274320" cy="274320"/>
          </a:xfrm>
          <a:prstGeom prst="rect">
            <a:avLst/>
          </a:prstGeom>
        </p:spPr>
      </p:pic>
      <p:sp>
        <p:nvSpPr>
          <p:cNvPr id="6" name="text-139"/>
          <p:cNvSpPr txBox="1"/>
          <p:nvPr/>
        </p:nvSpPr>
        <p:spPr>
          <a:xfrm>
            <a:off x="1325880" y="128016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শিক্ষা</a:t>
            </a:r>
            <a:endParaRPr lang="en-US" sz="1500" dirty="0"/>
          </a:p>
        </p:txBody>
      </p:sp>
      <p:sp>
        <p:nvSpPr>
          <p:cNvPr id="7" name="text-140"/>
          <p:cNvSpPr txBox="1"/>
          <p:nvPr/>
        </p:nvSpPr>
        <p:spPr>
          <a:xfrm>
            <a:off x="640080" y="1920240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বাধ্যতামূলক প্রাথমিক শিক্ষা, নারী ও বয়স্ক শিক্ষা</a:t>
            </a:r>
            <a:endParaRPr lang="en-US" sz="1200" dirty="0"/>
          </a:p>
        </p:txBody>
      </p:sp>
      <p:sp>
        <p:nvSpPr>
          <p:cNvPr id="8" name="card-141"/>
          <p:cNvSpPr/>
          <p:nvPr/>
        </p:nvSpPr>
        <p:spPr>
          <a:xfrm>
            <a:off x="3264408" y="1097280"/>
            <a:ext cx="2615184" cy="1371600"/>
          </a:xfrm>
          <a:prstGeom prst="roundRect">
            <a:avLst>
              <a:gd name="adj" fmla="val 8000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9" name="icon-circle-142"/>
          <p:cNvSpPr/>
          <p:nvPr/>
        </p:nvSpPr>
        <p:spPr>
          <a:xfrm>
            <a:off x="3447288" y="128016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0" name="icon-143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4448" y="1417320"/>
            <a:ext cx="274320" cy="274320"/>
          </a:xfrm>
          <a:prstGeom prst="rect">
            <a:avLst/>
          </a:prstGeom>
        </p:spPr>
      </p:pic>
      <p:sp>
        <p:nvSpPr>
          <p:cNvPr id="11" name="text-144"/>
          <p:cNvSpPr txBox="1"/>
          <p:nvPr/>
        </p:nvSpPr>
        <p:spPr>
          <a:xfrm>
            <a:off x="4133088" y="128016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স্বাস্থ্য</a:t>
            </a:r>
            <a:endParaRPr lang="en-US" sz="1500" dirty="0"/>
          </a:p>
        </p:txBody>
      </p:sp>
      <p:sp>
        <p:nvSpPr>
          <p:cNvPr id="12" name="text-145"/>
          <p:cNvSpPr txBox="1"/>
          <p:nvPr/>
        </p:nvSpPr>
        <p:spPr>
          <a:xfrm>
            <a:off x="3447288" y="1920240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হাসপাতাল, টিকা, বিশুদ্ধ পানি ও পয়ঃনিষ্কাশন</a:t>
            </a:r>
            <a:endParaRPr lang="en-US" sz="1200" dirty="0"/>
          </a:p>
        </p:txBody>
      </p:sp>
      <p:sp>
        <p:nvSpPr>
          <p:cNvPr id="13" name="card-146"/>
          <p:cNvSpPr/>
          <p:nvPr/>
        </p:nvSpPr>
        <p:spPr>
          <a:xfrm>
            <a:off x="6071616" y="1097280"/>
            <a:ext cx="2615184" cy="1371600"/>
          </a:xfrm>
          <a:prstGeom prst="roundRect">
            <a:avLst>
              <a:gd name="adj" fmla="val 8000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14" name="icon-circle-147"/>
          <p:cNvSpPr/>
          <p:nvPr/>
        </p:nvSpPr>
        <p:spPr>
          <a:xfrm>
            <a:off x="6254496" y="1280160"/>
            <a:ext cx="548640" cy="54864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5" name="icon-148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1656" y="1417320"/>
            <a:ext cx="274320" cy="274320"/>
          </a:xfrm>
          <a:prstGeom prst="rect">
            <a:avLst/>
          </a:prstGeom>
        </p:spPr>
      </p:pic>
      <p:sp>
        <p:nvSpPr>
          <p:cNvPr id="16" name="text-149"/>
          <p:cNvSpPr txBox="1"/>
          <p:nvPr/>
        </p:nvSpPr>
        <p:spPr>
          <a:xfrm>
            <a:off x="6940296" y="128016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খাদ্য নিরাপত্তা</a:t>
            </a:r>
            <a:endParaRPr lang="en-US" sz="1500" dirty="0"/>
          </a:p>
        </p:txBody>
      </p:sp>
      <p:sp>
        <p:nvSpPr>
          <p:cNvPr id="17" name="text-150"/>
          <p:cNvSpPr txBox="1"/>
          <p:nvPr/>
        </p:nvSpPr>
        <p:spPr>
          <a:xfrm>
            <a:off x="6254496" y="1920240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কৃষিতে ভর্তুকি, সার-বীজ, সেচ ও খাদ্য গুদাম</a:t>
            </a:r>
            <a:endParaRPr lang="en-US" sz="1200" dirty="0"/>
          </a:p>
        </p:txBody>
      </p:sp>
      <p:sp>
        <p:nvSpPr>
          <p:cNvPr id="18" name="card-151"/>
          <p:cNvSpPr/>
          <p:nvPr/>
        </p:nvSpPr>
        <p:spPr>
          <a:xfrm>
            <a:off x="457200" y="2651760"/>
            <a:ext cx="2615184" cy="1371600"/>
          </a:xfrm>
          <a:prstGeom prst="roundRect">
            <a:avLst>
              <a:gd name="adj" fmla="val 8000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19" name="icon-circle-152"/>
          <p:cNvSpPr/>
          <p:nvPr/>
        </p:nvSpPr>
        <p:spPr>
          <a:xfrm>
            <a:off x="640080" y="2834640"/>
            <a:ext cx="548640" cy="54864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20" name="icon-15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40" y="2971800"/>
            <a:ext cx="274320" cy="274320"/>
          </a:xfrm>
          <a:prstGeom prst="rect">
            <a:avLst/>
          </a:prstGeom>
        </p:spPr>
      </p:pic>
      <p:sp>
        <p:nvSpPr>
          <p:cNvPr id="21" name="text-154"/>
          <p:cNvSpPr txBox="1"/>
          <p:nvPr/>
        </p:nvSpPr>
        <p:spPr>
          <a:xfrm>
            <a:off x="1325880" y="283464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শিল্প ও কর্মসংস্থান</a:t>
            </a:r>
            <a:endParaRPr lang="en-US" sz="1500" dirty="0"/>
          </a:p>
        </p:txBody>
      </p:sp>
      <p:sp>
        <p:nvSpPr>
          <p:cNvPr id="22" name="text-155"/>
          <p:cNvSpPr txBox="1"/>
          <p:nvPr/>
        </p:nvSpPr>
        <p:spPr>
          <a:xfrm>
            <a:off x="640080" y="3474720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শিল্প স্থাপন, ঋণ, শ্রমিকের ন্যায্য মজুরি</a:t>
            </a:r>
            <a:endParaRPr lang="en-US" sz="1200" dirty="0"/>
          </a:p>
        </p:txBody>
      </p:sp>
      <p:sp>
        <p:nvSpPr>
          <p:cNvPr id="23" name="card-156"/>
          <p:cNvSpPr/>
          <p:nvPr/>
        </p:nvSpPr>
        <p:spPr>
          <a:xfrm>
            <a:off x="3264408" y="2651760"/>
            <a:ext cx="2615184" cy="1371600"/>
          </a:xfrm>
          <a:prstGeom prst="roundRect">
            <a:avLst>
              <a:gd name="adj" fmla="val 8000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24" name="icon-circle-157"/>
          <p:cNvSpPr/>
          <p:nvPr/>
        </p:nvSpPr>
        <p:spPr>
          <a:xfrm>
            <a:off x="3447288" y="2834640"/>
            <a:ext cx="548640" cy="54864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25" name="icon-158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4448" y="2971800"/>
            <a:ext cx="274320" cy="274320"/>
          </a:xfrm>
          <a:prstGeom prst="rect">
            <a:avLst/>
          </a:prstGeom>
        </p:spPr>
      </p:pic>
      <p:sp>
        <p:nvSpPr>
          <p:cNvPr id="26" name="text-159"/>
          <p:cNvSpPr txBox="1"/>
          <p:nvPr/>
        </p:nvSpPr>
        <p:spPr>
          <a:xfrm>
            <a:off x="4133088" y="283464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যোগাযোগ ও অবকাঠামো</a:t>
            </a:r>
            <a:endParaRPr lang="en-US" sz="1500" dirty="0"/>
          </a:p>
        </p:txBody>
      </p:sp>
      <p:sp>
        <p:nvSpPr>
          <p:cNvPr id="27" name="text-160"/>
          <p:cNvSpPr txBox="1"/>
          <p:nvPr/>
        </p:nvSpPr>
        <p:spPr>
          <a:xfrm>
            <a:off x="3447288" y="3474720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রাস্তা, সেতু, রেলপথ, ইন্টারনেট</a:t>
            </a:r>
            <a:endParaRPr lang="en-US" sz="1200" dirty="0"/>
          </a:p>
        </p:txBody>
      </p:sp>
      <p:sp>
        <p:nvSpPr>
          <p:cNvPr id="28" name="card-161"/>
          <p:cNvSpPr/>
          <p:nvPr/>
        </p:nvSpPr>
        <p:spPr>
          <a:xfrm>
            <a:off x="6071616" y="2651760"/>
            <a:ext cx="2615184" cy="1371600"/>
          </a:xfrm>
          <a:prstGeom prst="roundRect">
            <a:avLst>
              <a:gd name="adj" fmla="val 8000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29" name="icon-circle-162"/>
          <p:cNvSpPr/>
          <p:nvPr/>
        </p:nvSpPr>
        <p:spPr>
          <a:xfrm>
            <a:off x="6254496" y="2834640"/>
            <a:ext cx="548640" cy="548640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30" name="icon-163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1656" y="2971800"/>
            <a:ext cx="274320" cy="274320"/>
          </a:xfrm>
          <a:prstGeom prst="rect">
            <a:avLst/>
          </a:prstGeom>
        </p:spPr>
      </p:pic>
      <p:sp>
        <p:nvSpPr>
          <p:cNvPr id="31" name="text-164"/>
          <p:cNvSpPr txBox="1"/>
          <p:nvPr/>
        </p:nvSpPr>
        <p:spPr>
          <a:xfrm>
            <a:off x="6940296" y="283464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সামাজিক নিরাপত্তা</a:t>
            </a:r>
            <a:endParaRPr lang="en-US" sz="1500" dirty="0"/>
          </a:p>
        </p:txBody>
      </p:sp>
      <p:sp>
        <p:nvSpPr>
          <p:cNvPr id="32" name="text-165"/>
          <p:cNvSpPr txBox="1"/>
          <p:nvPr/>
        </p:nvSpPr>
        <p:spPr>
          <a:xfrm>
            <a:off x="6254496" y="3474720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বয়স্ক ভাতা, বিধবা ও প্রতিবন্ধী ভাতা, পেনশন</a:t>
            </a:r>
            <a:endParaRPr lang="en-US" sz="1200" dirty="0"/>
          </a:p>
        </p:txBody>
      </p:sp>
      <p:sp>
        <p:nvSpPr>
          <p:cNvPr id="33" name="text-166"/>
          <p:cNvSpPr txBox="1"/>
          <p:nvPr/>
        </p:nvSpPr>
        <p:spPr>
          <a:xfrm>
            <a:off x="457200" y="429768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chemeClr val="accent1"/>
                </a:solidFill>
              </a:rPr>
              <a:t>যে রাষ্ট্র অর্থনৈতিকভাবে যত উন্নত, তার ঐচ্ছিক কাজের পরিধি তত বিস্তৃত।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731520" y="160020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অংশ ২</a:t>
            </a:r>
            <a:endParaRPr lang="en-US" sz="18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731520" y="2057400"/>
            <a:ext cx="5669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নাগরিকতা</a:t>
            </a:r>
            <a:endParaRPr lang="en-US" sz="44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731520" y="3108960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নাগরিক কে, এবং রাষ্ট্রের প্রতি তার দায়িত্ব কী</a:t>
            </a:r>
            <a:endParaRPr lang="en-US" sz="1600" dirty="0"/>
          </a:p>
        </p:txBody>
      </p:sp>
      <p:sp>
        <p:nvSpPr>
          <p:cNvPr id="5" name="disc-halo-167"/>
          <p:cNvSpPr/>
          <p:nvPr/>
        </p:nvSpPr>
        <p:spPr>
          <a:xfrm>
            <a:off x="6331306" y="1164946"/>
            <a:ext cx="2607869" cy="2607869"/>
          </a:xfrm>
          <a:prstGeom prst="ellipse">
            <a:avLst/>
          </a:prstGeom>
          <a:solidFill>
            <a:schemeClr val="accent2">
              <a:alpha val="18000"/>
            </a:schemeClr>
          </a:solidFill>
          <a:ln/>
        </p:spPr>
      </p:sp>
      <p:sp>
        <p:nvSpPr>
          <p:cNvPr id="6" name="disc-168"/>
          <p:cNvSpPr/>
          <p:nvPr/>
        </p:nvSpPr>
        <p:spPr>
          <a:xfrm>
            <a:off x="6583680" y="1417320"/>
            <a:ext cx="2103120" cy="21031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7" name="divider-icon-169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78040" y="2011680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নাগরিকের ধারণা</a:t>
            </a:r>
            <a:endParaRPr lang="en-US" sz="3200" dirty="0"/>
          </a:p>
        </p:txBody>
      </p:sp>
      <p:sp>
        <p:nvSpPr>
          <p:cNvPr id="3" name="card-170"/>
          <p:cNvSpPr/>
          <p:nvPr/>
        </p:nvSpPr>
        <p:spPr>
          <a:xfrm>
            <a:off x="457200" y="1097280"/>
            <a:ext cx="2377440" cy="2468880"/>
          </a:xfrm>
          <a:prstGeom prst="roundRect">
            <a:avLst>
              <a:gd name="adj" fmla="val 4615"/>
            </a:avLst>
          </a:prstGeom>
          <a:solidFill>
            <a:schemeClr val="accent1">
              <a:alpha val="15000"/>
            </a:schemeClr>
          </a:solidFill>
          <a:ln w="9525">
            <a:solidFill>
              <a:schemeClr val="accent1">
                <a:alpha val="30000"/>
              </a:schemeClr>
            </a:solidFill>
            <a:prstDash val="solid"/>
          </a:ln>
        </p:spPr>
      </p:sp>
      <p:sp>
        <p:nvSpPr>
          <p:cNvPr id="4" name="text-171"/>
          <p:cNvSpPr txBox="1"/>
          <p:nvPr/>
        </p:nvSpPr>
        <p:spPr>
          <a:xfrm>
            <a:off x="640080" y="123444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শব্দের উৎস</a:t>
            </a:r>
            <a:endParaRPr lang="en-US" sz="1400" dirty="0"/>
          </a:p>
        </p:txBody>
      </p:sp>
      <p:sp>
        <p:nvSpPr>
          <p:cNvPr id="5" name="text-172"/>
          <p:cNvSpPr txBox="1"/>
          <p:nvPr/>
        </p:nvSpPr>
        <p:spPr>
          <a:xfrm>
            <a:off x="640080" y="1645920"/>
            <a:ext cx="20116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Civics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↓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b="1" dirty="0">
                <a:solidFill>
                  <a:schemeClr val="bg1"/>
                </a:solidFill>
              </a:rPr>
              <a:t>Citizen</a:t>
            </a:r>
            <a:endParaRPr lang="en-US" sz="2200" dirty="0"/>
          </a:p>
        </p:txBody>
      </p:sp>
      <p:sp>
        <p:nvSpPr>
          <p:cNvPr id="6" name="text-173"/>
          <p:cNvSpPr txBox="1"/>
          <p:nvPr/>
        </p:nvSpPr>
        <p:spPr>
          <a:xfrm>
            <a:off x="640080" y="288036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ল্যাটিন শব্দ; অর্থ: নগরে বসবাসকারী</a:t>
            </a:r>
            <a:endParaRPr lang="en-US" sz="1200" dirty="0"/>
          </a:p>
        </p:txBody>
      </p:sp>
      <p:sp>
        <p:nvSpPr>
          <p:cNvPr id="7" name="card-174"/>
          <p:cNvSpPr/>
          <p:nvPr/>
        </p:nvSpPr>
        <p:spPr>
          <a:xfrm>
            <a:off x="3017520" y="1097280"/>
            <a:ext cx="2743200" cy="2468880"/>
          </a:xfrm>
          <a:prstGeom prst="roundRect">
            <a:avLst>
              <a:gd name="adj" fmla="val 4444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8" name="text-175"/>
          <p:cNvSpPr txBox="1"/>
          <p:nvPr/>
        </p:nvSpPr>
        <p:spPr>
          <a:xfrm>
            <a:off x="3200400" y="123444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5"/>
                </a:solidFill>
              </a:rPr>
              <a:t>প্রাচীন গ্রিক নগররাষ্ট্র</a:t>
            </a:r>
            <a:endParaRPr lang="en-US" sz="1500" dirty="0"/>
          </a:p>
        </p:txBody>
      </p:sp>
      <p:sp>
        <p:nvSpPr>
          <p:cNvPr id="9" name="text-176"/>
          <p:cNvSpPr txBox="1"/>
          <p:nvPr/>
        </p:nvSpPr>
        <p:spPr>
          <a:xfrm>
            <a:off x="3200400" y="1645920"/>
            <a:ext cx="23774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অ্যারিস্টটল: যে শাসনকার্যে সক্রিয়ভাবে অংশ নেয়, সে-ই নাগরিক। দাস ও নারীরা নাগরিক হিসেবে গণ্য হতো না।</a:t>
            </a:r>
            <a:endParaRPr lang="en-US" sz="1300" dirty="0"/>
          </a:p>
        </p:txBody>
      </p:sp>
      <p:sp>
        <p:nvSpPr>
          <p:cNvPr id="10" name="card-177"/>
          <p:cNvSpPr/>
          <p:nvPr/>
        </p:nvSpPr>
        <p:spPr>
          <a:xfrm>
            <a:off x="5943600" y="1097280"/>
            <a:ext cx="2743200" cy="2468880"/>
          </a:xfrm>
          <a:prstGeom prst="roundRect">
            <a:avLst>
              <a:gd name="adj" fmla="val 4444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11" name="text-178"/>
          <p:cNvSpPr txBox="1"/>
          <p:nvPr/>
        </p:nvSpPr>
        <p:spPr>
          <a:xfrm>
            <a:off x="6126480" y="123444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3"/>
                </a:solidFill>
              </a:rPr>
              <a:t>আধুনিক রাষ্ট্র</a:t>
            </a:r>
            <a:endParaRPr lang="en-US" sz="1500" dirty="0"/>
          </a:p>
        </p:txBody>
      </p:sp>
      <p:sp>
        <p:nvSpPr>
          <p:cNvPr id="12" name="text-179"/>
          <p:cNvSpPr txBox="1"/>
          <p:nvPr/>
        </p:nvSpPr>
        <p:spPr>
          <a:xfrm>
            <a:off x="6126480" y="1645920"/>
            <a:ext cx="23774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লাস্কি: যে রাষ্ট্রের সুযোগ-সুবিধা গ্রহণ করে এবং রাষ্ট্রের প্রতি আনুগত্য স্বীকার করে, সে-ই নাগরিক। নারী-পুরুষ, ধর্ম-গোত্র নির্বিশেষে সবাই সমান।</a:t>
            </a:r>
            <a:endParaRPr lang="en-US" sz="1300" dirty="0"/>
          </a:p>
        </p:txBody>
      </p:sp>
      <p:sp>
        <p:nvSpPr>
          <p:cNvPr id="13" name="card-180"/>
          <p:cNvSpPr/>
          <p:nvPr/>
        </p:nvSpPr>
        <p:spPr>
          <a:xfrm>
            <a:off x="457200" y="3749040"/>
            <a:ext cx="8229600" cy="822960"/>
          </a:xfrm>
          <a:prstGeom prst="roundRect">
            <a:avLst>
              <a:gd name="adj" fmla="val 13333"/>
            </a:avLst>
          </a:prstGeom>
          <a:solidFill>
            <a:schemeClr val="accent3">
              <a:alpha val="15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14" name="text-181"/>
          <p:cNvSpPr txBox="1"/>
          <p:nvPr/>
        </p:nvSpPr>
        <p:spPr>
          <a:xfrm>
            <a:off x="685800" y="3749040"/>
            <a:ext cx="7772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3"/>
                </a:solidFill>
              </a:rPr>
              <a:t>নাগরিকত্ব =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রাজনৈতিক অধিকার + নাগরিক সুবিধা ভোগ + রাষ্ট্রের প্রতি দায়িত্ব ও কর্তব্য পালন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নাগরিকের দায়িত্ব ও কর্তব্য</a:t>
            </a:r>
            <a:endParaRPr lang="en-US" sz="3200" dirty="0"/>
          </a:p>
        </p:txBody>
      </p:sp>
      <p:sp>
        <p:nvSpPr>
          <p:cNvPr id="3" name="text-182"/>
          <p:cNvSpPr txBox="1"/>
          <p:nvPr/>
        </p:nvSpPr>
        <p:spPr>
          <a:xfrm>
            <a:off x="457200" y="96012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i="1" dirty="0">
                <a:solidFill>
                  <a:schemeClr val="accent1"/>
                </a:solidFill>
              </a:rPr>
              <a:t>অধিকার ও কর্তব্য পরস্পর নির্ভরশীল ও পরিপূরক।</a:t>
            </a:r>
            <a:endParaRPr lang="en-US" sz="1400" dirty="0"/>
          </a:p>
        </p:txBody>
      </p:sp>
      <p:sp>
        <p:nvSpPr>
          <p:cNvPr id="4" name="card-183"/>
          <p:cNvSpPr/>
          <p:nvPr/>
        </p:nvSpPr>
        <p:spPr>
          <a:xfrm>
            <a:off x="457200" y="1371600"/>
            <a:ext cx="2615184" cy="1325880"/>
          </a:xfrm>
          <a:prstGeom prst="roundRect">
            <a:avLst>
              <a:gd name="adj" fmla="val 8276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5" name="icon-circle-184"/>
          <p:cNvSpPr/>
          <p:nvPr/>
        </p:nvSpPr>
        <p:spPr>
          <a:xfrm>
            <a:off x="640080" y="1536192"/>
            <a:ext cx="502920" cy="5029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6" name="icon-185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5810" y="1661922"/>
            <a:ext cx="251460" cy="251460"/>
          </a:xfrm>
          <a:prstGeom prst="rect">
            <a:avLst/>
          </a:prstGeom>
        </p:spPr>
      </p:pic>
      <p:sp>
        <p:nvSpPr>
          <p:cNvPr id="7" name="text-186"/>
          <p:cNvSpPr txBox="1"/>
          <p:nvPr/>
        </p:nvSpPr>
        <p:spPr>
          <a:xfrm>
            <a:off x="1280160" y="1508760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রাষ্ট্রের প্রতি আনুগত্য</a:t>
            </a:r>
            <a:endParaRPr lang="en-US" sz="1400" dirty="0"/>
          </a:p>
        </p:txBody>
      </p:sp>
      <p:sp>
        <p:nvSpPr>
          <p:cNvPr id="8" name="text-187"/>
          <p:cNvSpPr txBox="1"/>
          <p:nvPr/>
        </p:nvSpPr>
        <p:spPr>
          <a:xfrm>
            <a:off x="640080" y="2121408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নিরাপত্তা ও সার্বভৌমত্ব রক্ষায় সর্বদা সজাগ থাকা</a:t>
            </a:r>
            <a:endParaRPr lang="en-US" sz="1200" dirty="0"/>
          </a:p>
        </p:txBody>
      </p:sp>
      <p:sp>
        <p:nvSpPr>
          <p:cNvPr id="9" name="card-188"/>
          <p:cNvSpPr/>
          <p:nvPr/>
        </p:nvSpPr>
        <p:spPr>
          <a:xfrm>
            <a:off x="3264408" y="1371600"/>
            <a:ext cx="2615184" cy="1325880"/>
          </a:xfrm>
          <a:prstGeom prst="roundRect">
            <a:avLst>
              <a:gd name="adj" fmla="val 8276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10" name="icon-circle-189"/>
          <p:cNvSpPr/>
          <p:nvPr/>
        </p:nvSpPr>
        <p:spPr>
          <a:xfrm>
            <a:off x="3447288" y="1536192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1" name="icon-19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3018" y="1661922"/>
            <a:ext cx="251460" cy="251460"/>
          </a:xfrm>
          <a:prstGeom prst="rect">
            <a:avLst/>
          </a:prstGeom>
        </p:spPr>
      </p:pic>
      <p:sp>
        <p:nvSpPr>
          <p:cNvPr id="12" name="text-191"/>
          <p:cNvSpPr txBox="1"/>
          <p:nvPr/>
        </p:nvSpPr>
        <p:spPr>
          <a:xfrm>
            <a:off x="4087368" y="1508760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আইন ও সংবিধান মানা</a:t>
            </a:r>
            <a:endParaRPr lang="en-US" sz="1400" dirty="0"/>
          </a:p>
        </p:txBody>
      </p:sp>
      <p:sp>
        <p:nvSpPr>
          <p:cNvPr id="13" name="text-192"/>
          <p:cNvSpPr txBox="1"/>
          <p:nvPr/>
        </p:nvSpPr>
        <p:spPr>
          <a:xfrm>
            <a:off x="3447288" y="2121408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আইন অমান্য করলে সমাজে বিশৃঙ্খলা দেখা দেয়</a:t>
            </a:r>
            <a:endParaRPr lang="en-US" sz="1200" dirty="0"/>
          </a:p>
        </p:txBody>
      </p:sp>
      <p:sp>
        <p:nvSpPr>
          <p:cNvPr id="14" name="card-193"/>
          <p:cNvSpPr/>
          <p:nvPr/>
        </p:nvSpPr>
        <p:spPr>
          <a:xfrm>
            <a:off x="6071616" y="1371600"/>
            <a:ext cx="2615184" cy="1325880"/>
          </a:xfrm>
          <a:prstGeom prst="roundRect">
            <a:avLst>
              <a:gd name="adj" fmla="val 8276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15" name="icon-circle-194"/>
          <p:cNvSpPr/>
          <p:nvPr/>
        </p:nvSpPr>
        <p:spPr>
          <a:xfrm>
            <a:off x="6254496" y="1536192"/>
            <a:ext cx="502920" cy="50292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16" name="icon-195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0226" y="1661922"/>
            <a:ext cx="251460" cy="251460"/>
          </a:xfrm>
          <a:prstGeom prst="rect">
            <a:avLst/>
          </a:prstGeom>
        </p:spPr>
      </p:pic>
      <p:sp>
        <p:nvSpPr>
          <p:cNvPr id="17" name="text-196"/>
          <p:cNvSpPr txBox="1"/>
          <p:nvPr/>
        </p:nvSpPr>
        <p:spPr>
          <a:xfrm>
            <a:off x="6894576" y="1508760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সঠিক ভোট দেওয়া</a:t>
            </a:r>
            <a:endParaRPr lang="en-US" sz="1400" dirty="0"/>
          </a:p>
        </p:txBody>
      </p:sp>
      <p:sp>
        <p:nvSpPr>
          <p:cNvPr id="18" name="text-197"/>
          <p:cNvSpPr txBox="1"/>
          <p:nvPr/>
        </p:nvSpPr>
        <p:spPr>
          <a:xfrm>
            <a:off x="6254496" y="2121408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সততা ও বিবেচনার সাথে যোগ্য প্রার্থীকে ভোট</a:t>
            </a:r>
            <a:endParaRPr lang="en-US" sz="1200" dirty="0"/>
          </a:p>
        </p:txBody>
      </p:sp>
      <p:sp>
        <p:nvSpPr>
          <p:cNvPr id="19" name="card-198"/>
          <p:cNvSpPr/>
          <p:nvPr/>
        </p:nvSpPr>
        <p:spPr>
          <a:xfrm>
            <a:off x="457200" y="2834640"/>
            <a:ext cx="2615184" cy="1325880"/>
          </a:xfrm>
          <a:prstGeom prst="roundRect">
            <a:avLst>
              <a:gd name="adj" fmla="val 8276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20" name="icon-circle-199"/>
          <p:cNvSpPr/>
          <p:nvPr/>
        </p:nvSpPr>
        <p:spPr>
          <a:xfrm>
            <a:off x="640080" y="2999232"/>
            <a:ext cx="502920" cy="50292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21" name="icon-200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810" y="3124962"/>
            <a:ext cx="251460" cy="251460"/>
          </a:xfrm>
          <a:prstGeom prst="rect">
            <a:avLst/>
          </a:prstGeom>
        </p:spPr>
      </p:pic>
      <p:sp>
        <p:nvSpPr>
          <p:cNvPr id="22" name="text-201"/>
          <p:cNvSpPr txBox="1"/>
          <p:nvPr/>
        </p:nvSpPr>
        <p:spPr>
          <a:xfrm>
            <a:off x="1280160" y="2971800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সময়মতো কর দেওয়া</a:t>
            </a:r>
            <a:endParaRPr lang="en-US" sz="1400" dirty="0"/>
          </a:p>
        </p:txBody>
      </p:sp>
      <p:sp>
        <p:nvSpPr>
          <p:cNvPr id="23" name="text-202"/>
          <p:cNvSpPr txBox="1"/>
          <p:nvPr/>
        </p:nvSpPr>
        <p:spPr>
          <a:xfrm>
            <a:off x="640080" y="3584448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রাষ্ট্রীয় আয়ের প্রধান উৎস নাগরিকের কর</a:t>
            </a:r>
            <a:endParaRPr lang="en-US" sz="1200" dirty="0"/>
          </a:p>
        </p:txBody>
      </p:sp>
      <p:sp>
        <p:nvSpPr>
          <p:cNvPr id="24" name="card-203"/>
          <p:cNvSpPr/>
          <p:nvPr/>
        </p:nvSpPr>
        <p:spPr>
          <a:xfrm>
            <a:off x="3264408" y="2834640"/>
            <a:ext cx="2615184" cy="1325880"/>
          </a:xfrm>
          <a:prstGeom prst="roundRect">
            <a:avLst>
              <a:gd name="adj" fmla="val 8276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25" name="icon-circle-204"/>
          <p:cNvSpPr/>
          <p:nvPr/>
        </p:nvSpPr>
        <p:spPr>
          <a:xfrm>
            <a:off x="3447288" y="2999232"/>
            <a:ext cx="502920" cy="5029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26" name="icon-205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3018" y="3124962"/>
            <a:ext cx="251460" cy="251460"/>
          </a:xfrm>
          <a:prstGeom prst="rect">
            <a:avLst/>
          </a:prstGeom>
        </p:spPr>
      </p:pic>
      <p:sp>
        <p:nvSpPr>
          <p:cNvPr id="27" name="text-206"/>
          <p:cNvSpPr txBox="1"/>
          <p:nvPr/>
        </p:nvSpPr>
        <p:spPr>
          <a:xfrm>
            <a:off x="4087368" y="2971800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পরিবার ও সমাজের প্রতি</a:t>
            </a:r>
            <a:endParaRPr lang="en-US" sz="1400" dirty="0"/>
          </a:p>
        </p:txBody>
      </p:sp>
      <p:sp>
        <p:nvSpPr>
          <p:cNvPr id="28" name="text-207"/>
          <p:cNvSpPr txBox="1"/>
          <p:nvPr/>
        </p:nvSpPr>
        <p:spPr>
          <a:xfrm>
            <a:off x="3447288" y="3584448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সন্তানের শিক্ষা ও টিকা, বড়দের সম্মান, নারীর মর্যাদা</a:t>
            </a:r>
            <a:endParaRPr lang="en-US" sz="1200" dirty="0"/>
          </a:p>
        </p:txBody>
      </p:sp>
      <p:sp>
        <p:nvSpPr>
          <p:cNvPr id="29" name="card-208"/>
          <p:cNvSpPr/>
          <p:nvPr/>
        </p:nvSpPr>
        <p:spPr>
          <a:xfrm>
            <a:off x="6071616" y="2834640"/>
            <a:ext cx="2615184" cy="1325880"/>
          </a:xfrm>
          <a:prstGeom prst="roundRect">
            <a:avLst>
              <a:gd name="adj" fmla="val 8276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30" name="icon-circle-209"/>
          <p:cNvSpPr/>
          <p:nvPr/>
        </p:nvSpPr>
        <p:spPr>
          <a:xfrm>
            <a:off x="6254496" y="2999232"/>
            <a:ext cx="502920" cy="502920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31" name="icon-210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0226" y="3124962"/>
            <a:ext cx="251460" cy="251460"/>
          </a:xfrm>
          <a:prstGeom prst="rect">
            <a:avLst/>
          </a:prstGeom>
        </p:spPr>
      </p:pic>
      <p:sp>
        <p:nvSpPr>
          <p:cNvPr id="32" name="text-211"/>
          <p:cNvSpPr txBox="1"/>
          <p:nvPr/>
        </p:nvSpPr>
        <p:spPr>
          <a:xfrm>
            <a:off x="6894576" y="2971800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দেশপ্রেম ও সহনশীলতা</a:t>
            </a:r>
            <a:endParaRPr lang="en-US" sz="1400" dirty="0"/>
          </a:p>
        </p:txBody>
      </p:sp>
      <p:sp>
        <p:nvSpPr>
          <p:cNvPr id="33" name="text-212"/>
          <p:cNvSpPr txBox="1"/>
          <p:nvPr/>
        </p:nvSpPr>
        <p:spPr>
          <a:xfrm>
            <a:off x="6254496" y="3584448"/>
            <a:ext cx="2286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ভিন্নমতকে সম্মান; দুর্নীতির বিরুদ্ধে প্রতিবাদ</a:t>
            </a:r>
            <a:endParaRPr lang="en-US" sz="1200" dirty="0"/>
          </a:p>
        </p:txBody>
      </p:sp>
      <p:sp>
        <p:nvSpPr>
          <p:cNvPr id="34" name="text-213"/>
          <p:cNvSpPr txBox="1"/>
          <p:nvPr/>
        </p:nvSpPr>
        <p:spPr>
          <a:xfrm>
            <a:off x="457200" y="43434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accent2"/>
                </a:solidFill>
              </a:rPr>
              <a:t>মনে রাখো: অন্যায়ের প্রতিবাদ করতে হবে, কিন্তু কোনোভাবেই আইন নিজের হাতে তুলে নেওয়া যাবে না।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body" hasCustomPrompt="1"/>
          </p:nvPr>
        </p:nvSpPr>
        <p:spPr>
          <a:xfrm>
            <a:off x="731520" y="160020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1"/>
                </a:solidFill>
              </a:rPr>
              <a:t>অংশ ৩</a:t>
            </a:r>
            <a:endParaRPr lang="en-US" sz="1800" dirty="0"/>
          </a:p>
        </p:txBody>
      </p:sp>
      <p:sp>
        <p:nvSpPr>
          <p:cNvPr id="3" name="Text 0"/>
          <p:cNvSpPr/>
          <p:nvPr>
            <p:ph idx="101" type="title" hasCustomPrompt="1"/>
          </p:nvPr>
        </p:nvSpPr>
        <p:spPr>
          <a:xfrm>
            <a:off x="731520" y="2057400"/>
            <a:ext cx="5669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আইন</a:t>
            </a:r>
            <a:endParaRPr lang="en-US" sz="4400" dirty="0"/>
          </a:p>
        </p:txBody>
      </p:sp>
      <p:sp>
        <p:nvSpPr>
          <p:cNvPr id="4" name="Text 0"/>
          <p:cNvSpPr/>
          <p:nvPr>
            <p:ph idx="102" type="body" hasCustomPrompt="1"/>
          </p:nvPr>
        </p:nvSpPr>
        <p:spPr>
          <a:xfrm>
            <a:off x="731520" y="3108960"/>
            <a:ext cx="5120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2"/>
                </a:solidFill>
              </a:rPr>
              <a:t>আইনের ধারণা, বৈশিষ্ট্য, উৎস ও সুশাসন</a:t>
            </a:r>
            <a:endParaRPr lang="en-US" sz="1600" dirty="0"/>
          </a:p>
        </p:txBody>
      </p:sp>
      <p:sp>
        <p:nvSpPr>
          <p:cNvPr id="5" name="disc-halo-214"/>
          <p:cNvSpPr/>
          <p:nvPr/>
        </p:nvSpPr>
        <p:spPr>
          <a:xfrm>
            <a:off x="6331306" y="1164946"/>
            <a:ext cx="2607869" cy="2607869"/>
          </a:xfrm>
          <a:prstGeom prst="ellipse">
            <a:avLst/>
          </a:prstGeom>
          <a:solidFill>
            <a:schemeClr val="accent2">
              <a:alpha val="18000"/>
            </a:schemeClr>
          </a:solidFill>
          <a:ln/>
        </p:spPr>
      </p:sp>
      <p:sp>
        <p:nvSpPr>
          <p:cNvPr id="6" name="disc-215"/>
          <p:cNvSpPr/>
          <p:nvPr/>
        </p:nvSpPr>
        <p:spPr>
          <a:xfrm>
            <a:off x="6583680" y="1417320"/>
            <a:ext cx="2103120" cy="21031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7" name="divider-icon-216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78040" y="2011680"/>
            <a:ext cx="914400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আইনের ধারণা</a:t>
            </a:r>
            <a:endParaRPr lang="en-US" sz="3200" dirty="0"/>
          </a:p>
        </p:txBody>
      </p:sp>
      <p:sp>
        <p:nvSpPr>
          <p:cNvPr id="3" name="text-217"/>
          <p:cNvSpPr txBox="1"/>
          <p:nvPr/>
        </p:nvSpPr>
        <p:spPr>
          <a:xfrm>
            <a:off x="457200" y="100584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</a:rPr>
              <a:t>আইন হলো সমাজে স্বীকৃত লিখিত ও অলিখিত বিধিবিধান ও রীতিনীতি, যা মানুষের আচরণ নিয়ন্ত্রণ করে এবং সমাজে শৃঙ্খলা বজায় রাখে।</a:t>
            </a:r>
            <a:endParaRPr lang="en-US" sz="1500" dirty="0"/>
          </a:p>
        </p:txBody>
      </p:sp>
      <p:sp>
        <p:nvSpPr>
          <p:cNvPr id="4" name="card-218"/>
          <p:cNvSpPr/>
          <p:nvPr/>
        </p:nvSpPr>
        <p:spPr>
          <a:xfrm>
            <a:off x="457200" y="1737360"/>
            <a:ext cx="4023360" cy="1325880"/>
          </a:xfrm>
          <a:prstGeom prst="roundRect">
            <a:avLst>
              <a:gd name="adj" fmla="val 8276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5" name="icon-circle-219"/>
          <p:cNvSpPr/>
          <p:nvPr/>
        </p:nvSpPr>
        <p:spPr>
          <a:xfrm>
            <a:off x="640080" y="1874520"/>
            <a:ext cx="502920" cy="5029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6" name="icon-22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5810" y="2000250"/>
            <a:ext cx="251460" cy="251460"/>
          </a:xfrm>
          <a:prstGeom prst="rect">
            <a:avLst/>
          </a:prstGeom>
        </p:spPr>
      </p:pic>
      <p:sp>
        <p:nvSpPr>
          <p:cNvPr id="7" name="text-221"/>
          <p:cNvSpPr txBox="1"/>
          <p:nvPr/>
        </p:nvSpPr>
        <p:spPr>
          <a:xfrm>
            <a:off x="1280160" y="1874520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সামাজিক আইন</a:t>
            </a:r>
            <a:endParaRPr lang="en-US" sz="1600" dirty="0"/>
          </a:p>
        </p:txBody>
      </p:sp>
      <p:sp>
        <p:nvSpPr>
          <p:cNvPr id="8" name="text-222"/>
          <p:cNvSpPr txBox="1"/>
          <p:nvPr/>
        </p:nvSpPr>
        <p:spPr>
          <a:xfrm>
            <a:off x="640080" y="246888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সামাজিক জীবনে মানুষ যে বিধিবিধান ও রীতিনীতি মেনে চলে।</a:t>
            </a:r>
            <a:endParaRPr lang="en-US" sz="1300" dirty="0"/>
          </a:p>
        </p:txBody>
      </p:sp>
      <p:sp>
        <p:nvSpPr>
          <p:cNvPr id="9" name="card-223"/>
          <p:cNvSpPr/>
          <p:nvPr/>
        </p:nvSpPr>
        <p:spPr>
          <a:xfrm>
            <a:off x="4663440" y="1737360"/>
            <a:ext cx="4023360" cy="1325880"/>
          </a:xfrm>
          <a:prstGeom prst="roundRect">
            <a:avLst>
              <a:gd name="adj" fmla="val 8276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10" name="icon-circle-224"/>
          <p:cNvSpPr/>
          <p:nvPr/>
        </p:nvSpPr>
        <p:spPr>
          <a:xfrm>
            <a:off x="4846320" y="1874520"/>
            <a:ext cx="502920" cy="50292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11" name="icon-225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50" y="2000250"/>
            <a:ext cx="251460" cy="251460"/>
          </a:xfrm>
          <a:prstGeom prst="rect">
            <a:avLst/>
          </a:prstGeom>
        </p:spPr>
      </p:pic>
      <p:sp>
        <p:nvSpPr>
          <p:cNvPr id="12" name="text-226"/>
          <p:cNvSpPr txBox="1"/>
          <p:nvPr/>
        </p:nvSpPr>
        <p:spPr>
          <a:xfrm>
            <a:off x="5486400" y="1874520"/>
            <a:ext cx="3017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রাষ্ট্রীয় আইন</a:t>
            </a:r>
            <a:endParaRPr lang="en-US" sz="1600" dirty="0"/>
          </a:p>
        </p:txBody>
      </p:sp>
      <p:sp>
        <p:nvSpPr>
          <p:cNvPr id="13" name="text-227"/>
          <p:cNvSpPr txBox="1"/>
          <p:nvPr/>
        </p:nvSpPr>
        <p:spPr>
          <a:xfrm>
            <a:off x="4846320" y="246888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2"/>
                </a:solidFill>
              </a:rPr>
              <a:t>আচরণ নিয়ন্ত্রণ ও সমস্যা প্রতিরোধে সরকারের দেওয়া সর্বজনীন আদেশ-নির্দেশ।</a:t>
            </a:r>
            <a:endParaRPr lang="en-US" sz="1300" dirty="0"/>
          </a:p>
        </p:txBody>
      </p:sp>
      <p:sp>
        <p:nvSpPr>
          <p:cNvPr id="14" name="card-228"/>
          <p:cNvSpPr/>
          <p:nvPr/>
        </p:nvSpPr>
        <p:spPr>
          <a:xfrm>
            <a:off x="457200" y="3246120"/>
            <a:ext cx="2606040" cy="1325880"/>
          </a:xfrm>
          <a:prstGeom prst="roundRect">
            <a:avLst>
              <a:gd name="adj" fmla="val 8276"/>
            </a:avLst>
          </a:prstGeom>
          <a:solidFill>
            <a:schemeClr val="tx2">
              <a:alpha val="7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15" name="text-229"/>
          <p:cNvSpPr txBox="1"/>
          <p:nvPr/>
        </p:nvSpPr>
        <p:spPr>
          <a:xfrm>
            <a:off x="621792" y="333756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টি. এইচ. গ্রিন</a:t>
            </a:r>
            <a:endParaRPr lang="en-US" sz="1400" dirty="0"/>
          </a:p>
        </p:txBody>
      </p:sp>
      <p:sp>
        <p:nvSpPr>
          <p:cNvPr id="16" name="text-230"/>
          <p:cNvSpPr txBox="1"/>
          <p:nvPr/>
        </p:nvSpPr>
        <p:spPr>
          <a:xfrm>
            <a:off x="621792" y="3675888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1"/>
                </a:solidFill>
              </a:rPr>
              <a:t>রাষ্ট্র কর্তৃক আরোপিত অধিকার ও বাধ্যবাধকতাসমূহই আইন।</a:t>
            </a:r>
            <a:endParaRPr lang="en-US" sz="1200" dirty="0"/>
          </a:p>
        </p:txBody>
      </p:sp>
      <p:sp>
        <p:nvSpPr>
          <p:cNvPr id="17" name="card-231"/>
          <p:cNvSpPr/>
          <p:nvPr/>
        </p:nvSpPr>
        <p:spPr>
          <a:xfrm>
            <a:off x="3246120" y="3246120"/>
            <a:ext cx="2606040" cy="1325880"/>
          </a:xfrm>
          <a:prstGeom prst="roundRect">
            <a:avLst>
              <a:gd name="adj" fmla="val 8276"/>
            </a:avLst>
          </a:prstGeom>
          <a:solidFill>
            <a:schemeClr val="tx2">
              <a:alpha val="7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18" name="text-232"/>
          <p:cNvSpPr txBox="1"/>
          <p:nvPr/>
        </p:nvSpPr>
        <p:spPr>
          <a:xfrm>
            <a:off x="3410712" y="333756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অধ্যাপক হল্যান্ড</a:t>
            </a:r>
            <a:endParaRPr lang="en-US" sz="1400" dirty="0"/>
          </a:p>
        </p:txBody>
      </p:sp>
      <p:sp>
        <p:nvSpPr>
          <p:cNvPr id="19" name="text-233"/>
          <p:cNvSpPr txBox="1"/>
          <p:nvPr/>
        </p:nvSpPr>
        <p:spPr>
          <a:xfrm>
            <a:off x="3410712" y="3675888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1"/>
                </a:solidFill>
              </a:rPr>
              <a:t>মানুষের বাহ্যিক আচরণ নিয়ন্ত্রণের সাধারণ নিয়ম, যা সার্বভৌম শক্তি প্রণয়ন করে।</a:t>
            </a:r>
            <a:endParaRPr lang="en-US" sz="1200" dirty="0"/>
          </a:p>
        </p:txBody>
      </p:sp>
      <p:sp>
        <p:nvSpPr>
          <p:cNvPr id="20" name="card-234"/>
          <p:cNvSpPr/>
          <p:nvPr/>
        </p:nvSpPr>
        <p:spPr>
          <a:xfrm>
            <a:off x="6035040" y="3246120"/>
            <a:ext cx="2606040" cy="1325880"/>
          </a:xfrm>
          <a:prstGeom prst="roundRect">
            <a:avLst>
              <a:gd name="adj" fmla="val 8276"/>
            </a:avLst>
          </a:prstGeom>
          <a:solidFill>
            <a:schemeClr val="tx2">
              <a:alpha val="7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21" name="text-235"/>
          <p:cNvSpPr txBox="1"/>
          <p:nvPr/>
        </p:nvSpPr>
        <p:spPr>
          <a:xfrm>
            <a:off x="6199632" y="333756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dirty="0">
                <a:solidFill>
                  <a:schemeClr val="accent1"/>
                </a:solidFill>
              </a:rPr>
              <a:t>উড্রো উইলসন</a:t>
            </a:r>
            <a:endParaRPr lang="en-US" sz="1400" dirty="0"/>
          </a:p>
        </p:txBody>
      </p:sp>
      <p:sp>
        <p:nvSpPr>
          <p:cNvPr id="22" name="text-236"/>
          <p:cNvSpPr txBox="1"/>
          <p:nvPr/>
        </p:nvSpPr>
        <p:spPr>
          <a:xfrm>
            <a:off x="6199632" y="3675888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1"/>
                </a:solidFill>
              </a:rPr>
              <a:t>সমাজের প্রতিষ্ঠিত প্রথা ও রীতিনীতি, যা রাষ্ট্র স্বীকৃত ও সরকার দ্বারা বলবৎ।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আইনের পাঁচটি বৈশিষ্ট্য</a:t>
            </a:r>
            <a:endParaRPr lang="en-US" sz="3200" dirty="0"/>
          </a:p>
        </p:txBody>
      </p:sp>
      <p:sp>
        <p:nvSpPr>
          <p:cNvPr id="3" name="card-237"/>
          <p:cNvSpPr/>
          <p:nvPr/>
        </p:nvSpPr>
        <p:spPr>
          <a:xfrm>
            <a:off x="457200" y="1051560"/>
            <a:ext cx="8229600" cy="621792"/>
          </a:xfrm>
          <a:prstGeom prst="roundRect">
            <a:avLst>
              <a:gd name="adj" fmla="val 17647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4" name="num-238"/>
          <p:cNvSpPr/>
          <p:nvPr/>
        </p:nvSpPr>
        <p:spPr>
          <a:xfrm>
            <a:off x="594360" y="1133856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5" name="text-239"/>
          <p:cNvSpPr txBox="1"/>
          <p:nvPr/>
        </p:nvSpPr>
        <p:spPr>
          <a:xfrm>
            <a:off x="594360" y="1133856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১</a:t>
            </a:r>
            <a:endParaRPr lang="en-US" sz="1600" dirty="0"/>
          </a:p>
        </p:txBody>
      </p:sp>
      <p:sp>
        <p:nvSpPr>
          <p:cNvPr id="6" name="text-240"/>
          <p:cNvSpPr txBox="1"/>
          <p:nvPr/>
        </p:nvSpPr>
        <p:spPr>
          <a:xfrm>
            <a:off x="1280160" y="1051560"/>
            <a:ext cx="65836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মানুষের বাহ্যিক আচরণ ও কাজকর্ম নিয়ন্ত্রণ করে</a:t>
            </a:r>
            <a:endParaRPr lang="en-US" sz="1500" dirty="0"/>
          </a:p>
        </p:txBody>
      </p:sp>
      <p:sp>
        <p:nvSpPr>
          <p:cNvPr id="7" name="icon-circle-241"/>
          <p:cNvSpPr/>
          <p:nvPr/>
        </p:nvSpPr>
        <p:spPr>
          <a:xfrm>
            <a:off x="8001000" y="1133856"/>
            <a:ext cx="457200" cy="45720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8" name="icon-242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15300" y="1248156"/>
            <a:ext cx="228600" cy="228600"/>
          </a:xfrm>
          <a:prstGeom prst="rect">
            <a:avLst/>
          </a:prstGeom>
        </p:spPr>
      </p:pic>
      <p:sp>
        <p:nvSpPr>
          <p:cNvPr id="9" name="card-243"/>
          <p:cNvSpPr/>
          <p:nvPr/>
        </p:nvSpPr>
        <p:spPr>
          <a:xfrm>
            <a:off x="457200" y="1764792"/>
            <a:ext cx="8229600" cy="621792"/>
          </a:xfrm>
          <a:prstGeom prst="roundRect">
            <a:avLst>
              <a:gd name="adj" fmla="val 17647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10" name="num-244"/>
          <p:cNvSpPr/>
          <p:nvPr/>
        </p:nvSpPr>
        <p:spPr>
          <a:xfrm>
            <a:off x="594360" y="1847088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1" name="text-245"/>
          <p:cNvSpPr txBox="1"/>
          <p:nvPr/>
        </p:nvSpPr>
        <p:spPr>
          <a:xfrm>
            <a:off x="594360" y="1847088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২</a:t>
            </a:r>
            <a:endParaRPr lang="en-US" sz="1600" dirty="0"/>
          </a:p>
        </p:txBody>
      </p:sp>
      <p:sp>
        <p:nvSpPr>
          <p:cNvPr id="12" name="text-246"/>
          <p:cNvSpPr txBox="1"/>
          <p:nvPr/>
        </p:nvSpPr>
        <p:spPr>
          <a:xfrm>
            <a:off x="1280160" y="1764792"/>
            <a:ext cx="65836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আইন সর্বজনীন — রাষ্ট্রের সবার ওপর সমানভাবে প্রযোজ্য</a:t>
            </a:r>
            <a:endParaRPr lang="en-US" sz="1500" dirty="0"/>
          </a:p>
        </p:txBody>
      </p:sp>
      <p:sp>
        <p:nvSpPr>
          <p:cNvPr id="13" name="icon-circle-247"/>
          <p:cNvSpPr/>
          <p:nvPr/>
        </p:nvSpPr>
        <p:spPr>
          <a:xfrm>
            <a:off x="8001000" y="1847088"/>
            <a:ext cx="457200" cy="45720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4" name="icon-24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15300" y="1961388"/>
            <a:ext cx="228600" cy="228600"/>
          </a:xfrm>
          <a:prstGeom prst="rect">
            <a:avLst/>
          </a:prstGeom>
        </p:spPr>
      </p:pic>
      <p:sp>
        <p:nvSpPr>
          <p:cNvPr id="15" name="card-249"/>
          <p:cNvSpPr/>
          <p:nvPr/>
        </p:nvSpPr>
        <p:spPr>
          <a:xfrm>
            <a:off x="457200" y="2478024"/>
            <a:ext cx="8229600" cy="621792"/>
          </a:xfrm>
          <a:prstGeom prst="roundRect">
            <a:avLst>
              <a:gd name="adj" fmla="val 17647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16" name="num-250"/>
          <p:cNvSpPr/>
          <p:nvPr/>
        </p:nvSpPr>
        <p:spPr>
          <a:xfrm>
            <a:off x="594360" y="256032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7" name="text-251"/>
          <p:cNvSpPr txBox="1"/>
          <p:nvPr/>
        </p:nvSpPr>
        <p:spPr>
          <a:xfrm>
            <a:off x="594360" y="25603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৩</a:t>
            </a:r>
            <a:endParaRPr lang="en-US" sz="1600" dirty="0"/>
          </a:p>
        </p:txBody>
      </p:sp>
      <p:sp>
        <p:nvSpPr>
          <p:cNvPr id="18" name="text-252"/>
          <p:cNvSpPr txBox="1"/>
          <p:nvPr/>
        </p:nvSpPr>
        <p:spPr>
          <a:xfrm>
            <a:off x="1280160" y="2478024"/>
            <a:ext cx="65836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আইন আদেশ বা নিষেধ; অমান্য করলে শাস্তি পেতে হয়</a:t>
            </a:r>
            <a:endParaRPr lang="en-US" sz="1500" dirty="0"/>
          </a:p>
        </p:txBody>
      </p:sp>
      <p:sp>
        <p:nvSpPr>
          <p:cNvPr id="19" name="icon-circle-253"/>
          <p:cNvSpPr/>
          <p:nvPr/>
        </p:nvSpPr>
        <p:spPr>
          <a:xfrm>
            <a:off x="8001000" y="2560320"/>
            <a:ext cx="457200" cy="45720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20" name="icon-254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5300" y="2674620"/>
            <a:ext cx="228600" cy="228600"/>
          </a:xfrm>
          <a:prstGeom prst="rect">
            <a:avLst/>
          </a:prstGeom>
        </p:spPr>
      </p:pic>
      <p:sp>
        <p:nvSpPr>
          <p:cNvPr id="21" name="card-255"/>
          <p:cNvSpPr/>
          <p:nvPr/>
        </p:nvSpPr>
        <p:spPr>
          <a:xfrm>
            <a:off x="457200" y="3191256"/>
            <a:ext cx="8229600" cy="621792"/>
          </a:xfrm>
          <a:prstGeom prst="roundRect">
            <a:avLst>
              <a:gd name="adj" fmla="val 17647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22" name="num-256"/>
          <p:cNvSpPr/>
          <p:nvPr/>
        </p:nvSpPr>
        <p:spPr>
          <a:xfrm>
            <a:off x="594360" y="3273552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3" name="text-257"/>
          <p:cNvSpPr txBox="1"/>
          <p:nvPr/>
        </p:nvSpPr>
        <p:spPr>
          <a:xfrm>
            <a:off x="594360" y="3273552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৪</a:t>
            </a:r>
            <a:endParaRPr lang="en-US" sz="1600" dirty="0"/>
          </a:p>
        </p:txBody>
      </p:sp>
      <p:sp>
        <p:nvSpPr>
          <p:cNvPr id="24" name="text-258"/>
          <p:cNvSpPr txBox="1"/>
          <p:nvPr/>
        </p:nvSpPr>
        <p:spPr>
          <a:xfrm>
            <a:off x="1280160" y="3191256"/>
            <a:ext cx="65836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রাষ্ট্রীয় কর্তৃপক্ষ কর্তৃক স্বীকৃত ও আরোপিত</a:t>
            </a:r>
            <a:endParaRPr lang="en-US" sz="1500" dirty="0"/>
          </a:p>
        </p:txBody>
      </p:sp>
      <p:sp>
        <p:nvSpPr>
          <p:cNvPr id="25" name="icon-circle-259"/>
          <p:cNvSpPr/>
          <p:nvPr/>
        </p:nvSpPr>
        <p:spPr>
          <a:xfrm>
            <a:off x="8001000" y="3273552"/>
            <a:ext cx="457200" cy="45720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26" name="icon-260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5300" y="3387852"/>
            <a:ext cx="228600" cy="228600"/>
          </a:xfrm>
          <a:prstGeom prst="rect">
            <a:avLst/>
          </a:prstGeom>
        </p:spPr>
      </p:pic>
      <p:sp>
        <p:nvSpPr>
          <p:cNvPr id="27" name="card-261"/>
          <p:cNvSpPr/>
          <p:nvPr/>
        </p:nvSpPr>
        <p:spPr>
          <a:xfrm>
            <a:off x="457200" y="3904488"/>
            <a:ext cx="8229600" cy="621792"/>
          </a:xfrm>
          <a:prstGeom prst="roundRect">
            <a:avLst>
              <a:gd name="adj" fmla="val 17647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28" name="num-262"/>
          <p:cNvSpPr/>
          <p:nvPr/>
        </p:nvSpPr>
        <p:spPr>
          <a:xfrm>
            <a:off x="594360" y="3986784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9" name="text-263"/>
          <p:cNvSpPr txBox="1"/>
          <p:nvPr/>
        </p:nvSpPr>
        <p:spPr>
          <a:xfrm>
            <a:off x="594360" y="3986784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৫</a:t>
            </a:r>
            <a:endParaRPr lang="en-US" sz="1600" dirty="0"/>
          </a:p>
        </p:txBody>
      </p:sp>
      <p:sp>
        <p:nvSpPr>
          <p:cNvPr id="30" name="text-264"/>
          <p:cNvSpPr txBox="1"/>
          <p:nvPr/>
        </p:nvSpPr>
        <p:spPr>
          <a:xfrm>
            <a:off x="1280160" y="3904488"/>
            <a:ext cx="65836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সমাজ-স্বীকৃত প্রথা ও রীতিনীতি, যা সবাই মেনে চলে</a:t>
            </a:r>
            <a:endParaRPr lang="en-US" sz="1500" dirty="0"/>
          </a:p>
        </p:txBody>
      </p:sp>
      <p:sp>
        <p:nvSpPr>
          <p:cNvPr id="31" name="icon-circle-265"/>
          <p:cNvSpPr/>
          <p:nvPr/>
        </p:nvSpPr>
        <p:spPr>
          <a:xfrm>
            <a:off x="8001000" y="3986784"/>
            <a:ext cx="457200" cy="45720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32" name="icon-266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5300" y="4101084"/>
            <a:ext cx="228600" cy="22860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আইনের ছয়টি উৎস (হল্যান্ড অনুযায়ী)</a:t>
            </a:r>
            <a:endParaRPr lang="en-US" sz="3200" dirty="0"/>
          </a:p>
        </p:txBody>
      </p:sp>
      <p:sp>
        <p:nvSpPr>
          <p:cNvPr id="3" name="card-267"/>
          <p:cNvSpPr/>
          <p:nvPr/>
        </p:nvSpPr>
        <p:spPr>
          <a:xfrm>
            <a:off x="457200" y="1097280"/>
            <a:ext cx="2615184" cy="1508760"/>
          </a:xfrm>
          <a:prstGeom prst="roundRect">
            <a:avLst>
              <a:gd name="adj" fmla="val 7273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4" name="icon-circle-268"/>
          <p:cNvSpPr/>
          <p:nvPr/>
        </p:nvSpPr>
        <p:spPr>
          <a:xfrm>
            <a:off x="640080" y="1280160"/>
            <a:ext cx="502920" cy="50292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5" name="icon-269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5810" y="1405890"/>
            <a:ext cx="251460" cy="251460"/>
          </a:xfrm>
          <a:prstGeom prst="rect">
            <a:avLst/>
          </a:prstGeom>
        </p:spPr>
      </p:pic>
      <p:sp>
        <p:nvSpPr>
          <p:cNvPr id="6" name="text-270"/>
          <p:cNvSpPr txBox="1"/>
          <p:nvPr/>
        </p:nvSpPr>
        <p:spPr>
          <a:xfrm>
            <a:off x="1280160" y="1280160"/>
            <a:ext cx="1691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১. প্রথা</a:t>
            </a:r>
            <a:endParaRPr lang="en-US" sz="1500" dirty="0"/>
          </a:p>
        </p:txBody>
      </p:sp>
      <p:sp>
        <p:nvSpPr>
          <p:cNvPr id="7" name="text-271"/>
          <p:cNvSpPr txBox="1"/>
          <p:nvPr/>
        </p:nvSpPr>
        <p:spPr>
          <a:xfrm>
            <a:off x="640080" y="1901952"/>
            <a:ext cx="2286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সবচেয়ে প্রাচীন উৎস। ব্রিটেনের বেশিরভাগ আইন প্রথা থেকে এসেছে।</a:t>
            </a:r>
            <a:endParaRPr lang="en-US" sz="1200" dirty="0"/>
          </a:p>
        </p:txBody>
      </p:sp>
      <p:sp>
        <p:nvSpPr>
          <p:cNvPr id="8" name="card-272"/>
          <p:cNvSpPr/>
          <p:nvPr/>
        </p:nvSpPr>
        <p:spPr>
          <a:xfrm>
            <a:off x="3264408" y="1097280"/>
            <a:ext cx="2615184" cy="1508760"/>
          </a:xfrm>
          <a:prstGeom prst="roundRect">
            <a:avLst>
              <a:gd name="adj" fmla="val 7273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9" name="icon-circle-273"/>
          <p:cNvSpPr/>
          <p:nvPr/>
        </p:nvSpPr>
        <p:spPr>
          <a:xfrm>
            <a:off x="3447288" y="1280160"/>
            <a:ext cx="502920" cy="502920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10" name="icon-274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3018" y="1405890"/>
            <a:ext cx="251460" cy="251460"/>
          </a:xfrm>
          <a:prstGeom prst="rect">
            <a:avLst/>
          </a:prstGeom>
        </p:spPr>
      </p:pic>
      <p:sp>
        <p:nvSpPr>
          <p:cNvPr id="11" name="text-275"/>
          <p:cNvSpPr txBox="1"/>
          <p:nvPr/>
        </p:nvSpPr>
        <p:spPr>
          <a:xfrm>
            <a:off x="4087368" y="1280160"/>
            <a:ext cx="1691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২. ধর্ম</a:t>
            </a:r>
            <a:endParaRPr lang="en-US" sz="1500" dirty="0"/>
          </a:p>
        </p:txBody>
      </p:sp>
      <p:sp>
        <p:nvSpPr>
          <p:cNvPr id="12" name="text-276"/>
          <p:cNvSpPr txBox="1"/>
          <p:nvPr/>
        </p:nvSpPr>
        <p:spPr>
          <a:xfrm>
            <a:off x="3447288" y="1901952"/>
            <a:ext cx="2286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বাংলাদেশে বিবাহ, উত্তরাধিকার ইত্যাদিতে ধর্মীয় বিধান মানা হয়।</a:t>
            </a:r>
            <a:endParaRPr lang="en-US" sz="1200" dirty="0"/>
          </a:p>
        </p:txBody>
      </p:sp>
      <p:sp>
        <p:nvSpPr>
          <p:cNvPr id="13" name="card-277"/>
          <p:cNvSpPr/>
          <p:nvPr/>
        </p:nvSpPr>
        <p:spPr>
          <a:xfrm>
            <a:off x="6071616" y="1097280"/>
            <a:ext cx="2615184" cy="1508760"/>
          </a:xfrm>
          <a:prstGeom prst="roundRect">
            <a:avLst>
              <a:gd name="adj" fmla="val 7273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14" name="icon-circle-278"/>
          <p:cNvSpPr/>
          <p:nvPr/>
        </p:nvSpPr>
        <p:spPr>
          <a:xfrm>
            <a:off x="6254496" y="128016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5" name="icon-279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0226" y="1405890"/>
            <a:ext cx="251460" cy="251460"/>
          </a:xfrm>
          <a:prstGeom prst="rect">
            <a:avLst/>
          </a:prstGeom>
        </p:spPr>
      </p:pic>
      <p:sp>
        <p:nvSpPr>
          <p:cNvPr id="16" name="text-280"/>
          <p:cNvSpPr txBox="1"/>
          <p:nvPr/>
        </p:nvSpPr>
        <p:spPr>
          <a:xfrm>
            <a:off x="6894576" y="1280160"/>
            <a:ext cx="1691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৩. বিচারকের রায়</a:t>
            </a:r>
            <a:endParaRPr lang="en-US" sz="1500" dirty="0"/>
          </a:p>
        </p:txBody>
      </p:sp>
      <p:sp>
        <p:nvSpPr>
          <p:cNvPr id="17" name="text-281"/>
          <p:cNvSpPr txBox="1"/>
          <p:nvPr/>
        </p:nvSpPr>
        <p:spPr>
          <a:xfrm>
            <a:off x="6254496" y="1901952"/>
            <a:ext cx="2286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বিচারকের নতুন ব্যাখ্যা দৃষ্টান্ত হয়ে একসময় আইনে পরিণত হয়।</a:t>
            </a:r>
            <a:endParaRPr lang="en-US" sz="1200" dirty="0"/>
          </a:p>
        </p:txBody>
      </p:sp>
      <p:sp>
        <p:nvSpPr>
          <p:cNvPr id="18" name="card-282"/>
          <p:cNvSpPr/>
          <p:nvPr/>
        </p:nvSpPr>
        <p:spPr>
          <a:xfrm>
            <a:off x="457200" y="2788920"/>
            <a:ext cx="2615184" cy="1508760"/>
          </a:xfrm>
          <a:prstGeom prst="roundRect">
            <a:avLst>
              <a:gd name="adj" fmla="val 7273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19" name="icon-circle-283"/>
          <p:cNvSpPr/>
          <p:nvPr/>
        </p:nvSpPr>
        <p:spPr>
          <a:xfrm>
            <a:off x="640080" y="2971800"/>
            <a:ext cx="502920" cy="50292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20" name="icon-284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810" y="3097530"/>
            <a:ext cx="251460" cy="251460"/>
          </a:xfrm>
          <a:prstGeom prst="rect">
            <a:avLst/>
          </a:prstGeom>
        </p:spPr>
      </p:pic>
      <p:sp>
        <p:nvSpPr>
          <p:cNvPr id="21" name="text-285"/>
          <p:cNvSpPr txBox="1"/>
          <p:nvPr/>
        </p:nvSpPr>
        <p:spPr>
          <a:xfrm>
            <a:off x="1280160" y="2971800"/>
            <a:ext cx="1691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৪. বিজ্ঞানসম্মত আলোচনা</a:t>
            </a:r>
            <a:endParaRPr lang="en-US" sz="1500" dirty="0"/>
          </a:p>
        </p:txBody>
      </p:sp>
      <p:sp>
        <p:nvSpPr>
          <p:cNvPr id="22" name="text-286"/>
          <p:cNvSpPr txBox="1"/>
          <p:nvPr/>
        </p:nvSpPr>
        <p:spPr>
          <a:xfrm>
            <a:off x="640080" y="3593592"/>
            <a:ext cx="2286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আইনবিদ কোক, ব্ল্যাকস্টোন, কেন্ট, ইমাম আবু হানিফা (রা.)-এর অভিমত।</a:t>
            </a:r>
            <a:endParaRPr lang="en-US" sz="1200" dirty="0"/>
          </a:p>
        </p:txBody>
      </p:sp>
      <p:sp>
        <p:nvSpPr>
          <p:cNvPr id="23" name="card-287"/>
          <p:cNvSpPr/>
          <p:nvPr/>
        </p:nvSpPr>
        <p:spPr>
          <a:xfrm>
            <a:off x="3264408" y="2788920"/>
            <a:ext cx="2615184" cy="1508760"/>
          </a:xfrm>
          <a:prstGeom prst="roundRect">
            <a:avLst>
              <a:gd name="adj" fmla="val 7273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24" name="icon-circle-288"/>
          <p:cNvSpPr/>
          <p:nvPr/>
        </p:nvSpPr>
        <p:spPr>
          <a:xfrm>
            <a:off x="3447288" y="2971800"/>
            <a:ext cx="502920" cy="50292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25" name="icon-289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3018" y="3097530"/>
            <a:ext cx="251460" cy="251460"/>
          </a:xfrm>
          <a:prstGeom prst="rect">
            <a:avLst/>
          </a:prstGeom>
        </p:spPr>
      </p:pic>
      <p:sp>
        <p:nvSpPr>
          <p:cNvPr id="26" name="text-290"/>
          <p:cNvSpPr txBox="1"/>
          <p:nvPr/>
        </p:nvSpPr>
        <p:spPr>
          <a:xfrm>
            <a:off x="4087368" y="2971800"/>
            <a:ext cx="1691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৫. ন্যায়বোধ</a:t>
            </a:r>
            <a:endParaRPr lang="en-US" sz="1500" dirty="0"/>
          </a:p>
        </p:txBody>
      </p:sp>
      <p:sp>
        <p:nvSpPr>
          <p:cNvPr id="27" name="text-291"/>
          <p:cNvSpPr txBox="1"/>
          <p:nvPr/>
        </p:nvSpPr>
        <p:spPr>
          <a:xfrm>
            <a:off x="3447288" y="3593592"/>
            <a:ext cx="2286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আইন না থাকলে বিচারক নীতিবোধ থেকে ন্যায্য রায় দেন।</a:t>
            </a:r>
            <a:endParaRPr lang="en-US" sz="1200" dirty="0"/>
          </a:p>
        </p:txBody>
      </p:sp>
      <p:sp>
        <p:nvSpPr>
          <p:cNvPr id="28" name="card-292"/>
          <p:cNvSpPr/>
          <p:nvPr/>
        </p:nvSpPr>
        <p:spPr>
          <a:xfrm>
            <a:off x="6071616" y="2788920"/>
            <a:ext cx="2615184" cy="1508760"/>
          </a:xfrm>
          <a:prstGeom prst="roundRect">
            <a:avLst>
              <a:gd name="adj" fmla="val 7273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29" name="icon-circle-293"/>
          <p:cNvSpPr/>
          <p:nvPr/>
        </p:nvSpPr>
        <p:spPr>
          <a:xfrm>
            <a:off x="6254496" y="2971800"/>
            <a:ext cx="502920" cy="50292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30" name="icon-294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0226" y="3097530"/>
            <a:ext cx="251460" cy="251460"/>
          </a:xfrm>
          <a:prstGeom prst="rect">
            <a:avLst/>
          </a:prstGeom>
        </p:spPr>
      </p:pic>
      <p:sp>
        <p:nvSpPr>
          <p:cNvPr id="31" name="text-295"/>
          <p:cNvSpPr txBox="1"/>
          <p:nvPr/>
        </p:nvSpPr>
        <p:spPr>
          <a:xfrm>
            <a:off x="6894576" y="2971800"/>
            <a:ext cx="1691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bg1"/>
                </a:solidFill>
              </a:rPr>
              <a:t>৬. আইনসভা</a:t>
            </a:r>
            <a:endParaRPr lang="en-US" sz="1500" dirty="0"/>
          </a:p>
        </p:txBody>
      </p:sp>
      <p:sp>
        <p:nvSpPr>
          <p:cNvPr id="32" name="text-296"/>
          <p:cNvSpPr txBox="1"/>
          <p:nvPr/>
        </p:nvSpPr>
        <p:spPr>
          <a:xfrm>
            <a:off x="6254496" y="3593592"/>
            <a:ext cx="2286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আধুনিক রাষ্ট্রে আইনের প্রধান উৎস — যেমন জাতীয় সংসদ।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সুশাসনের জন্য আইনের প্রয়োজনীয়তা</a:t>
            </a:r>
            <a:endParaRPr lang="en-US" sz="3200" dirty="0"/>
          </a:p>
        </p:txBody>
      </p:sp>
      <p:sp>
        <p:nvSpPr>
          <p:cNvPr id="3" name="text-297"/>
          <p:cNvSpPr txBox="1"/>
          <p:nvPr/>
        </p:nvSpPr>
        <p:spPr>
          <a:xfrm>
            <a:off x="457200" y="10058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chemeClr val="bg2"/>
                </a:solidFill>
              </a:rPr>
              <a:t>আইনের শাসন থাকলে সব নাগরিক সমানভাবে স্বাধীনতা ও সুযোগ-সুবিধা পায়; কেউ কারও অধিকার ক্ষুণ্ন করতে পারে না।</a:t>
            </a:r>
            <a:endParaRPr lang="en-US" sz="1500" dirty="0"/>
          </a:p>
        </p:txBody>
      </p:sp>
      <p:sp>
        <p:nvSpPr>
          <p:cNvPr id="4" name="card-298"/>
          <p:cNvSpPr/>
          <p:nvPr/>
        </p:nvSpPr>
        <p:spPr>
          <a:xfrm>
            <a:off x="457200" y="1737360"/>
            <a:ext cx="4023360" cy="2011680"/>
          </a:xfrm>
          <a:prstGeom prst="roundRect">
            <a:avLst>
              <a:gd name="adj" fmla="val 5455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5" name="icon-circle-299"/>
          <p:cNvSpPr/>
          <p:nvPr/>
        </p:nvSpPr>
        <p:spPr>
          <a:xfrm>
            <a:off x="640080" y="187452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icon-30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2011680"/>
            <a:ext cx="274320" cy="274320"/>
          </a:xfrm>
          <a:prstGeom prst="rect">
            <a:avLst/>
          </a:prstGeom>
        </p:spPr>
      </p:pic>
      <p:sp>
        <p:nvSpPr>
          <p:cNvPr id="7" name="text-301"/>
          <p:cNvSpPr txBox="1"/>
          <p:nvPr/>
        </p:nvSpPr>
        <p:spPr>
          <a:xfrm>
            <a:off x="1325880" y="187452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</a:rPr>
              <a:t>আইনের প্রাধান্য</a:t>
            </a:r>
            <a:endParaRPr lang="en-US" sz="1700" dirty="0"/>
          </a:p>
        </p:txBody>
      </p:sp>
      <p:sp>
        <p:nvSpPr>
          <p:cNvPr id="8" name="text-302"/>
          <p:cNvSpPr txBox="1"/>
          <p:nvPr/>
        </p:nvSpPr>
        <p:spPr>
          <a:xfrm>
            <a:off x="640080" y="2560320"/>
            <a:ext cx="3657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সরকার স্বেচ্ছাচারী হতে পারে না। বিনা অপরাধে গ্রেফতার বা বিনা বিচারে আটক রাখা আইনের শাসনের পরিপন্থী।</a:t>
            </a:r>
            <a:endParaRPr lang="en-US" sz="1300" dirty="0"/>
          </a:p>
        </p:txBody>
      </p:sp>
      <p:sp>
        <p:nvSpPr>
          <p:cNvPr id="9" name="card-303"/>
          <p:cNvSpPr/>
          <p:nvPr/>
        </p:nvSpPr>
        <p:spPr>
          <a:xfrm>
            <a:off x="4663440" y="1737360"/>
            <a:ext cx="4023360" cy="2011680"/>
          </a:xfrm>
          <a:prstGeom prst="roundRect">
            <a:avLst>
              <a:gd name="adj" fmla="val 5455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10" name="icon-circle-304"/>
          <p:cNvSpPr/>
          <p:nvPr/>
        </p:nvSpPr>
        <p:spPr>
          <a:xfrm>
            <a:off x="4846320" y="1874520"/>
            <a:ext cx="548640" cy="54864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1" name="icon-305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3480" y="2011680"/>
            <a:ext cx="274320" cy="274320"/>
          </a:xfrm>
          <a:prstGeom prst="rect">
            <a:avLst/>
          </a:prstGeom>
        </p:spPr>
      </p:pic>
      <p:sp>
        <p:nvSpPr>
          <p:cNvPr id="12" name="text-306"/>
          <p:cNvSpPr txBox="1"/>
          <p:nvPr/>
        </p:nvSpPr>
        <p:spPr>
          <a:xfrm>
            <a:off x="5532120" y="1874520"/>
            <a:ext cx="3017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</a:rPr>
              <a:t>আইনের দৃষ্টিতে সাম্য</a:t>
            </a:r>
            <a:endParaRPr lang="en-US" sz="1700" dirty="0"/>
          </a:p>
        </p:txBody>
      </p:sp>
      <p:sp>
        <p:nvSpPr>
          <p:cNvPr id="13" name="text-307"/>
          <p:cNvSpPr txBox="1"/>
          <p:nvPr/>
        </p:nvSpPr>
        <p:spPr>
          <a:xfrm>
            <a:off x="4846320" y="2560320"/>
            <a:ext cx="3657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ধনী-দরিদ্র, সবল-দুর্বল, জাতি, ধর্ম, বর্ণ নির্বিশেষে সবাই সমান। আইনের চোখে কেউ বাড়তি সুবিধা পাবে না।</a:t>
            </a:r>
            <a:endParaRPr lang="en-US" sz="1300" dirty="0"/>
          </a:p>
        </p:txBody>
      </p:sp>
      <p:sp>
        <p:nvSpPr>
          <p:cNvPr id="14" name="card-308"/>
          <p:cNvSpPr/>
          <p:nvPr/>
        </p:nvSpPr>
        <p:spPr>
          <a:xfrm>
            <a:off x="457200" y="3931920"/>
            <a:ext cx="8229600" cy="685800"/>
          </a:xfrm>
          <a:prstGeom prst="roundRect">
            <a:avLst>
              <a:gd name="adj" fmla="val 16000"/>
            </a:avLst>
          </a:prstGeom>
          <a:solidFill>
            <a:schemeClr val="accent1">
              <a:alpha val="15000"/>
            </a:schemeClr>
          </a:solidFill>
          <a:ln w="9525">
            <a:solidFill>
              <a:schemeClr val="accent1">
                <a:alpha val="30000"/>
              </a:schemeClr>
            </a:solidFill>
            <a:prstDash val="solid"/>
          </a:ln>
        </p:spPr>
      </p:sp>
      <p:sp>
        <p:nvSpPr>
          <p:cNvPr id="15" name="text-309"/>
          <p:cNvSpPr txBox="1"/>
          <p:nvPr/>
        </p:nvSpPr>
        <p:spPr>
          <a:xfrm>
            <a:off x="685800" y="3931920"/>
            <a:ext cx="77724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accent1"/>
                </a:solidFill>
              </a:rPr>
              <a:t>আইনের শাসনের শর্ত: </a:t>
            </a:r>
            <a:pPr indent="0" marL="0">
              <a:buNone/>
            </a:pPr>
            <a:r>
              <a:rPr lang="en-US" sz="1500" dirty="0">
                <a:solidFill>
                  <a:schemeClr val="bg1"/>
                </a:solidFill>
              </a:rPr>
              <a:t>স্বাধীন বিচার বিভাগ ও গণতান্ত্রিক পরিবেশ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শ্রেণির কাজ</a:t>
            </a:r>
            <a:endParaRPr lang="en-US" sz="3200" dirty="0"/>
          </a:p>
        </p:txBody>
      </p:sp>
      <p:sp>
        <p:nvSpPr>
          <p:cNvPr id="3" name="card-310"/>
          <p:cNvSpPr/>
          <p:nvPr/>
        </p:nvSpPr>
        <p:spPr>
          <a:xfrm>
            <a:off x="457200" y="1143000"/>
            <a:ext cx="4023360" cy="1463040"/>
          </a:xfrm>
          <a:prstGeom prst="roundRect">
            <a:avLst>
              <a:gd name="adj" fmla="val 7500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4" name="icon-circle-311"/>
          <p:cNvSpPr/>
          <p:nvPr/>
        </p:nvSpPr>
        <p:spPr>
          <a:xfrm>
            <a:off x="685800" y="1554480"/>
            <a:ext cx="640080" cy="64008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5" name="icon-312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5820" y="1714500"/>
            <a:ext cx="320040" cy="320040"/>
          </a:xfrm>
          <a:prstGeom prst="rect">
            <a:avLst/>
          </a:prstGeom>
        </p:spPr>
      </p:pic>
      <p:sp>
        <p:nvSpPr>
          <p:cNvPr id="6" name="text-313"/>
          <p:cNvSpPr txBox="1"/>
          <p:nvPr/>
        </p:nvSpPr>
        <p:spPr>
          <a:xfrm>
            <a:off x="1508760" y="1325880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একক কাজ</a:t>
            </a:r>
            <a:endParaRPr lang="en-US" sz="1600" dirty="0"/>
          </a:p>
        </p:txBody>
      </p:sp>
      <p:sp>
        <p:nvSpPr>
          <p:cNvPr id="7" name="text-314"/>
          <p:cNvSpPr txBox="1"/>
          <p:nvPr/>
        </p:nvSpPr>
        <p:spPr>
          <a:xfrm>
            <a:off x="1508760" y="1737360"/>
            <a:ext cx="2788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বাংলাদেশ রাষ্ট্রের সবচেয়ে গুরুত্বপূর্ণ উপাদান কোনটি এবং কেন?</a:t>
            </a:r>
            <a:endParaRPr lang="en-US" sz="1400" dirty="0"/>
          </a:p>
        </p:txBody>
      </p:sp>
      <p:sp>
        <p:nvSpPr>
          <p:cNvPr id="8" name="card-315"/>
          <p:cNvSpPr/>
          <p:nvPr/>
        </p:nvSpPr>
        <p:spPr>
          <a:xfrm>
            <a:off x="4663440" y="1143000"/>
            <a:ext cx="4023360" cy="1463040"/>
          </a:xfrm>
          <a:prstGeom prst="roundRect">
            <a:avLst>
              <a:gd name="adj" fmla="val 7500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9" name="icon-circle-316"/>
          <p:cNvSpPr/>
          <p:nvPr/>
        </p:nvSpPr>
        <p:spPr>
          <a:xfrm>
            <a:off x="4892040" y="1554480"/>
            <a:ext cx="640080" cy="64008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10" name="icon-317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2060" y="1714500"/>
            <a:ext cx="320040" cy="320040"/>
          </a:xfrm>
          <a:prstGeom prst="rect">
            <a:avLst/>
          </a:prstGeom>
        </p:spPr>
      </p:pic>
      <p:sp>
        <p:nvSpPr>
          <p:cNvPr id="11" name="text-318"/>
          <p:cNvSpPr txBox="1"/>
          <p:nvPr/>
        </p:nvSpPr>
        <p:spPr>
          <a:xfrm>
            <a:off x="5715000" y="1325880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এক মিনিটে উত্তর</a:t>
            </a:r>
            <a:endParaRPr lang="en-US" sz="1600" dirty="0"/>
          </a:p>
        </p:txBody>
      </p:sp>
      <p:sp>
        <p:nvSpPr>
          <p:cNvPr id="12" name="text-319"/>
          <p:cNvSpPr txBox="1"/>
          <p:nvPr/>
        </p:nvSpPr>
        <p:spPr>
          <a:xfrm>
            <a:off x="5715000" y="1737360"/>
            <a:ext cx="2788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রাষ্ট্রের প্রধান কাজ কোনটি? খাতায় লেখো।</a:t>
            </a:r>
            <a:endParaRPr lang="en-US" sz="1400" dirty="0"/>
          </a:p>
        </p:txBody>
      </p:sp>
      <p:sp>
        <p:nvSpPr>
          <p:cNvPr id="13" name="card-320"/>
          <p:cNvSpPr/>
          <p:nvPr/>
        </p:nvSpPr>
        <p:spPr>
          <a:xfrm>
            <a:off x="457200" y="2834640"/>
            <a:ext cx="4023360" cy="1463040"/>
          </a:xfrm>
          <a:prstGeom prst="roundRect">
            <a:avLst>
              <a:gd name="adj" fmla="val 7500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14" name="icon-circle-321"/>
          <p:cNvSpPr/>
          <p:nvPr/>
        </p:nvSpPr>
        <p:spPr>
          <a:xfrm>
            <a:off x="685800" y="3246120"/>
            <a:ext cx="640080" cy="64008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5" name="icon-32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" y="3406140"/>
            <a:ext cx="320040" cy="320040"/>
          </a:xfrm>
          <a:prstGeom prst="rect">
            <a:avLst/>
          </a:prstGeom>
        </p:spPr>
      </p:pic>
      <p:sp>
        <p:nvSpPr>
          <p:cNvPr id="16" name="text-323"/>
          <p:cNvSpPr txBox="1"/>
          <p:nvPr/>
        </p:nvSpPr>
        <p:spPr>
          <a:xfrm>
            <a:off x="1508760" y="3017520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দলগত কাজ</a:t>
            </a:r>
            <a:endParaRPr lang="en-US" sz="1600" dirty="0"/>
          </a:p>
        </p:txBody>
      </p:sp>
      <p:sp>
        <p:nvSpPr>
          <p:cNvPr id="17" name="text-324"/>
          <p:cNvSpPr txBox="1"/>
          <p:nvPr/>
        </p:nvSpPr>
        <p:spPr>
          <a:xfrm>
            <a:off x="1508760" y="3429000"/>
            <a:ext cx="2788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রাষ্ট্রের প্রতি নাগরিকের দায়িত্ব ও কর্তব্যের তালিকা তৈরি করো।</a:t>
            </a:r>
            <a:endParaRPr lang="en-US" sz="1400" dirty="0"/>
          </a:p>
        </p:txBody>
      </p:sp>
      <p:sp>
        <p:nvSpPr>
          <p:cNvPr id="18" name="card-325"/>
          <p:cNvSpPr/>
          <p:nvPr/>
        </p:nvSpPr>
        <p:spPr>
          <a:xfrm>
            <a:off x="4663440" y="2834640"/>
            <a:ext cx="4023360" cy="1463040"/>
          </a:xfrm>
          <a:prstGeom prst="roundRect">
            <a:avLst>
              <a:gd name="adj" fmla="val 7500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19" name="icon-circle-326"/>
          <p:cNvSpPr/>
          <p:nvPr/>
        </p:nvSpPr>
        <p:spPr>
          <a:xfrm>
            <a:off x="4892040" y="3246120"/>
            <a:ext cx="640080" cy="6400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0" name="icon-327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2060" y="3406140"/>
            <a:ext cx="320040" cy="320040"/>
          </a:xfrm>
          <a:prstGeom prst="rect">
            <a:avLst/>
          </a:prstGeom>
        </p:spPr>
      </p:pic>
      <p:sp>
        <p:nvSpPr>
          <p:cNvPr id="21" name="text-328"/>
          <p:cNvSpPr txBox="1"/>
          <p:nvPr/>
        </p:nvSpPr>
        <p:spPr>
          <a:xfrm>
            <a:off x="5715000" y="3017520"/>
            <a:ext cx="2788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বিতর্ক</a:t>
            </a:r>
            <a:endParaRPr lang="en-US" sz="1600" dirty="0"/>
          </a:p>
        </p:txBody>
      </p:sp>
      <p:sp>
        <p:nvSpPr>
          <p:cNvPr id="22" name="text-329"/>
          <p:cNvSpPr txBox="1"/>
          <p:nvPr/>
        </p:nvSpPr>
        <p:spPr>
          <a:xfrm>
            <a:off x="5715000" y="3429000"/>
            <a:ext cx="2788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“আইনশৃঙ্খলা উন্নয়নে নাগরিক সচেতনতাই প্রধান”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bg1"/>
                </a:solidFill>
              </a:rPr>
              <a:t>ভাবো ও উত্তর দাও</a:t>
            </a:r>
            <a:endParaRPr lang="en-US" sz="3200" dirty="0"/>
          </a:p>
        </p:txBody>
      </p:sp>
      <p:sp>
        <p:nvSpPr>
          <p:cNvPr id="3" name="card-330"/>
          <p:cNvSpPr/>
          <p:nvPr/>
        </p:nvSpPr>
        <p:spPr>
          <a:xfrm>
            <a:off x="457200" y="1097280"/>
            <a:ext cx="4023360" cy="1645920"/>
          </a:xfrm>
          <a:prstGeom prst="roundRect">
            <a:avLst>
              <a:gd name="adj" fmla="val 6667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4" name="q-num-331"/>
          <p:cNvSpPr/>
          <p:nvPr/>
        </p:nvSpPr>
        <p:spPr>
          <a:xfrm>
            <a:off x="640080" y="12801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5" name="text-332"/>
          <p:cNvSpPr txBox="1"/>
          <p:nvPr/>
        </p:nvSpPr>
        <p:spPr>
          <a:xfrm>
            <a:off x="640080" y="1280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১</a:t>
            </a:r>
            <a:endParaRPr lang="en-US" sz="1600" dirty="0"/>
          </a:p>
        </p:txBody>
      </p:sp>
      <p:sp>
        <p:nvSpPr>
          <p:cNvPr id="6" name="text-333"/>
          <p:cNvSpPr txBox="1"/>
          <p:nvPr/>
        </p:nvSpPr>
        <p:spPr>
          <a:xfrm>
            <a:off x="1234440" y="123444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রাষ্ট্র গঠনের মুখ্য উপাদান কোনটি?</a:t>
            </a:r>
            <a:endParaRPr lang="en-US" sz="1400" dirty="0"/>
          </a:p>
        </p:txBody>
      </p:sp>
      <p:sp>
        <p:nvSpPr>
          <p:cNvPr id="7" name="text-334"/>
          <p:cNvSpPr txBox="1"/>
          <p:nvPr/>
        </p:nvSpPr>
        <p:spPr>
          <a:xfrm>
            <a:off x="1234440" y="192024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ক. জনসমষ্টি</a:t>
            </a:r>
            <a:endParaRPr lang="en-US" sz="1200" dirty="0"/>
          </a:p>
        </p:txBody>
      </p:sp>
      <p:sp>
        <p:nvSpPr>
          <p:cNvPr id="8" name="text-335"/>
          <p:cNvSpPr txBox="1"/>
          <p:nvPr/>
        </p:nvSpPr>
        <p:spPr>
          <a:xfrm>
            <a:off x="2834640" y="192024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খ. ভূখণ্ড</a:t>
            </a:r>
            <a:endParaRPr lang="en-US" sz="1200" dirty="0"/>
          </a:p>
        </p:txBody>
      </p:sp>
      <p:sp>
        <p:nvSpPr>
          <p:cNvPr id="9" name="text-336"/>
          <p:cNvSpPr txBox="1"/>
          <p:nvPr/>
        </p:nvSpPr>
        <p:spPr>
          <a:xfrm>
            <a:off x="1234440" y="228600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গ. সরকার</a:t>
            </a:r>
            <a:endParaRPr lang="en-US" sz="1200" dirty="0"/>
          </a:p>
        </p:txBody>
      </p:sp>
      <p:sp>
        <p:nvSpPr>
          <p:cNvPr id="10" name="text-337"/>
          <p:cNvSpPr txBox="1"/>
          <p:nvPr/>
        </p:nvSpPr>
        <p:spPr>
          <a:xfrm>
            <a:off x="2834640" y="228600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ঘ. সার্বভৌমত্ব</a:t>
            </a:r>
            <a:endParaRPr lang="en-US" sz="1200" dirty="0"/>
          </a:p>
        </p:txBody>
      </p:sp>
      <p:sp>
        <p:nvSpPr>
          <p:cNvPr id="11" name="card-338"/>
          <p:cNvSpPr/>
          <p:nvPr/>
        </p:nvSpPr>
        <p:spPr>
          <a:xfrm>
            <a:off x="4663440" y="1097280"/>
            <a:ext cx="4023360" cy="1645920"/>
          </a:xfrm>
          <a:prstGeom prst="roundRect">
            <a:avLst>
              <a:gd name="adj" fmla="val 6667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12" name="q-num-339"/>
          <p:cNvSpPr/>
          <p:nvPr/>
        </p:nvSpPr>
        <p:spPr>
          <a:xfrm>
            <a:off x="4846320" y="128016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3" name="text-340"/>
          <p:cNvSpPr txBox="1"/>
          <p:nvPr/>
        </p:nvSpPr>
        <p:spPr>
          <a:xfrm>
            <a:off x="4846320" y="1280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২</a:t>
            </a:r>
            <a:endParaRPr lang="en-US" sz="1600" dirty="0"/>
          </a:p>
        </p:txBody>
      </p:sp>
      <p:sp>
        <p:nvSpPr>
          <p:cNvPr id="14" name="text-341"/>
          <p:cNvSpPr txBox="1"/>
          <p:nvPr/>
        </p:nvSpPr>
        <p:spPr>
          <a:xfrm>
            <a:off x="5440680" y="123444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ম্যাকাইভারের মতে রাষ্ট্রের প্রাথমিক কাজ কোনটি?</a:t>
            </a:r>
            <a:endParaRPr lang="en-US" sz="1400" dirty="0"/>
          </a:p>
        </p:txBody>
      </p:sp>
      <p:sp>
        <p:nvSpPr>
          <p:cNvPr id="15" name="text-342"/>
          <p:cNvSpPr txBox="1"/>
          <p:nvPr/>
        </p:nvSpPr>
        <p:spPr>
          <a:xfrm>
            <a:off x="5440680" y="192024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ক. কর্মসংস্থান সৃষ্টি</a:t>
            </a:r>
            <a:endParaRPr lang="en-US" sz="1200" dirty="0"/>
          </a:p>
        </p:txBody>
      </p:sp>
      <p:sp>
        <p:nvSpPr>
          <p:cNvPr id="16" name="text-343"/>
          <p:cNvSpPr txBox="1"/>
          <p:nvPr/>
        </p:nvSpPr>
        <p:spPr>
          <a:xfrm>
            <a:off x="7040880" y="192024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খ. রাস্তা নির্মাণ</a:t>
            </a:r>
            <a:endParaRPr lang="en-US" sz="1200" dirty="0"/>
          </a:p>
        </p:txBody>
      </p:sp>
      <p:sp>
        <p:nvSpPr>
          <p:cNvPr id="17" name="text-344"/>
          <p:cNvSpPr txBox="1"/>
          <p:nvPr/>
        </p:nvSpPr>
        <p:spPr>
          <a:xfrm>
            <a:off x="5440680" y="228600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গ. মুদ্রা প্রচলন</a:t>
            </a:r>
            <a:endParaRPr lang="en-US" sz="1200" dirty="0"/>
          </a:p>
        </p:txBody>
      </p:sp>
      <p:sp>
        <p:nvSpPr>
          <p:cNvPr id="18" name="text-345"/>
          <p:cNvSpPr txBox="1"/>
          <p:nvPr/>
        </p:nvSpPr>
        <p:spPr>
          <a:xfrm>
            <a:off x="7040880" y="228600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ঘ. আইনশৃঙ্খলা রক্ষা</a:t>
            </a:r>
            <a:endParaRPr lang="en-US" sz="1200" dirty="0"/>
          </a:p>
        </p:txBody>
      </p:sp>
      <p:sp>
        <p:nvSpPr>
          <p:cNvPr id="19" name="card-346"/>
          <p:cNvSpPr/>
          <p:nvPr/>
        </p:nvSpPr>
        <p:spPr>
          <a:xfrm>
            <a:off x="457200" y="2880360"/>
            <a:ext cx="4023360" cy="1645920"/>
          </a:xfrm>
          <a:prstGeom prst="roundRect">
            <a:avLst>
              <a:gd name="adj" fmla="val 6667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20" name="q-num-347"/>
          <p:cNvSpPr/>
          <p:nvPr/>
        </p:nvSpPr>
        <p:spPr>
          <a:xfrm>
            <a:off x="640080" y="306324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1" name="text-348"/>
          <p:cNvSpPr txBox="1"/>
          <p:nvPr/>
        </p:nvSpPr>
        <p:spPr>
          <a:xfrm>
            <a:off x="640080" y="3063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৩</a:t>
            </a:r>
            <a:endParaRPr lang="en-US" sz="1600" dirty="0"/>
          </a:p>
        </p:txBody>
      </p:sp>
      <p:sp>
        <p:nvSpPr>
          <p:cNvPr id="22" name="text-349"/>
          <p:cNvSpPr txBox="1"/>
          <p:nvPr/>
        </p:nvSpPr>
        <p:spPr>
          <a:xfrm>
            <a:off x="1234440" y="301752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আধুনিক রাষ্ট্রে আইনের প্রধান উৎস কোনটি?</a:t>
            </a:r>
            <a:endParaRPr lang="en-US" sz="1400" dirty="0"/>
          </a:p>
        </p:txBody>
      </p:sp>
      <p:sp>
        <p:nvSpPr>
          <p:cNvPr id="23" name="text-350"/>
          <p:cNvSpPr txBox="1"/>
          <p:nvPr/>
        </p:nvSpPr>
        <p:spPr>
          <a:xfrm>
            <a:off x="1234440" y="370332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ক. প্রথা</a:t>
            </a:r>
            <a:endParaRPr lang="en-US" sz="1200" dirty="0"/>
          </a:p>
        </p:txBody>
      </p:sp>
      <p:sp>
        <p:nvSpPr>
          <p:cNvPr id="24" name="text-351"/>
          <p:cNvSpPr txBox="1"/>
          <p:nvPr/>
        </p:nvSpPr>
        <p:spPr>
          <a:xfrm>
            <a:off x="2834640" y="370332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খ. ধর্ম</a:t>
            </a:r>
            <a:endParaRPr lang="en-US" sz="1200" dirty="0"/>
          </a:p>
        </p:txBody>
      </p:sp>
      <p:sp>
        <p:nvSpPr>
          <p:cNvPr id="25" name="text-352"/>
          <p:cNvSpPr txBox="1"/>
          <p:nvPr/>
        </p:nvSpPr>
        <p:spPr>
          <a:xfrm>
            <a:off x="1234440" y="406908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গ. আইনসভা</a:t>
            </a:r>
            <a:endParaRPr lang="en-US" sz="1200" dirty="0"/>
          </a:p>
        </p:txBody>
      </p:sp>
      <p:sp>
        <p:nvSpPr>
          <p:cNvPr id="26" name="text-353"/>
          <p:cNvSpPr txBox="1"/>
          <p:nvPr/>
        </p:nvSpPr>
        <p:spPr>
          <a:xfrm>
            <a:off x="2834640" y="406908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ঘ. ন্যায়বোধ</a:t>
            </a:r>
            <a:endParaRPr lang="en-US" sz="1200" dirty="0"/>
          </a:p>
        </p:txBody>
      </p:sp>
      <p:sp>
        <p:nvSpPr>
          <p:cNvPr id="27" name="card-354"/>
          <p:cNvSpPr/>
          <p:nvPr/>
        </p:nvSpPr>
        <p:spPr>
          <a:xfrm>
            <a:off x="4663440" y="2880360"/>
            <a:ext cx="4023360" cy="1645920"/>
          </a:xfrm>
          <a:prstGeom prst="roundRect">
            <a:avLst>
              <a:gd name="adj" fmla="val 6667"/>
            </a:avLst>
          </a:prstGeom>
          <a:solidFill>
            <a:schemeClr val="tx2">
              <a:alpha val="9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28" name="q-num-355"/>
          <p:cNvSpPr/>
          <p:nvPr/>
        </p:nvSpPr>
        <p:spPr>
          <a:xfrm>
            <a:off x="4846320" y="306324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9" name="text-356"/>
          <p:cNvSpPr txBox="1"/>
          <p:nvPr/>
        </p:nvSpPr>
        <p:spPr>
          <a:xfrm>
            <a:off x="4846320" y="30632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৪</a:t>
            </a:r>
            <a:endParaRPr lang="en-US" sz="1600" dirty="0"/>
          </a:p>
        </p:txBody>
      </p:sp>
      <p:sp>
        <p:nvSpPr>
          <p:cNvPr id="30" name="text-357"/>
          <p:cNvSpPr txBox="1"/>
          <p:nvPr/>
        </p:nvSpPr>
        <p:spPr>
          <a:xfrm>
            <a:off x="5440680" y="301752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chemeClr val="bg1"/>
                </a:solidFill>
              </a:rPr>
              <a:t>বয়স্ক ভাতা দেওয়া রাষ্ট্রের কোন ধরনের কাজ?</a:t>
            </a:r>
            <a:endParaRPr lang="en-US" sz="1400" dirty="0"/>
          </a:p>
        </p:txBody>
      </p:sp>
      <p:sp>
        <p:nvSpPr>
          <p:cNvPr id="31" name="text-358"/>
          <p:cNvSpPr txBox="1"/>
          <p:nvPr/>
        </p:nvSpPr>
        <p:spPr>
          <a:xfrm>
            <a:off x="5440680" y="370332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ক. অপরিহার্য</a:t>
            </a:r>
            <a:endParaRPr lang="en-US" sz="1200" dirty="0"/>
          </a:p>
        </p:txBody>
      </p:sp>
      <p:sp>
        <p:nvSpPr>
          <p:cNvPr id="32" name="text-359"/>
          <p:cNvSpPr txBox="1"/>
          <p:nvPr/>
        </p:nvSpPr>
        <p:spPr>
          <a:xfrm>
            <a:off x="7040880" y="370332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খ. কল্যাণমূলক</a:t>
            </a:r>
            <a:endParaRPr lang="en-US" sz="1200" dirty="0"/>
          </a:p>
        </p:txBody>
      </p:sp>
      <p:sp>
        <p:nvSpPr>
          <p:cNvPr id="33" name="text-360"/>
          <p:cNvSpPr txBox="1"/>
          <p:nvPr/>
        </p:nvSpPr>
        <p:spPr>
          <a:xfrm>
            <a:off x="5440680" y="406908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গ. পররাষ্ট্র বিষয়ক</a:t>
            </a:r>
            <a:endParaRPr lang="en-US" sz="1200" dirty="0"/>
          </a:p>
        </p:txBody>
      </p:sp>
      <p:sp>
        <p:nvSpPr>
          <p:cNvPr id="34" name="text-361"/>
          <p:cNvSpPr txBox="1"/>
          <p:nvPr/>
        </p:nvSpPr>
        <p:spPr>
          <a:xfrm>
            <a:off x="7040880" y="406908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ঘ. বিচার বিষয়ক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7532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sc-halo-362"/>
          <p:cNvSpPr/>
          <p:nvPr/>
        </p:nvSpPr>
        <p:spPr>
          <a:xfrm>
            <a:off x="5705856" y="813816"/>
            <a:ext cx="3401568" cy="3401568"/>
          </a:xfrm>
          <a:prstGeom prst="ellipse">
            <a:avLst/>
          </a:prstGeom>
          <a:solidFill>
            <a:schemeClr val="accent2">
              <a:alpha val="18000"/>
            </a:schemeClr>
          </a:solidFill>
          <a:ln/>
        </p:spPr>
      </p:sp>
      <p:sp>
        <p:nvSpPr>
          <p:cNvPr id="3" name="disc-363"/>
          <p:cNvSpPr/>
          <p:nvPr/>
        </p:nvSpPr>
        <p:spPr>
          <a:xfrm>
            <a:off x="6035040" y="1143000"/>
            <a:ext cx="2743200" cy="274320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4" name="close-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12280" y="1920240"/>
            <a:ext cx="1188720" cy="1188720"/>
          </a:xfrm>
          <a:prstGeom prst="rect">
            <a:avLst/>
          </a:prstGeom>
        </p:spPr>
      </p:pic>
      <p:sp>
        <p:nvSpPr>
          <p:cNvPr id="5" name="text-364"/>
          <p:cNvSpPr txBox="1"/>
          <p:nvPr/>
        </p:nvSpPr>
        <p:spPr>
          <a:xfrm>
            <a:off x="548640" y="82296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আজ যা শিখলাম</a:t>
            </a:r>
            <a:endParaRPr lang="en-US" sz="1600" dirty="0"/>
          </a:p>
        </p:txBody>
      </p:sp>
      <p:sp>
        <p:nvSpPr>
          <p:cNvPr id="6" name="card-365"/>
          <p:cNvSpPr/>
          <p:nvPr/>
        </p:nvSpPr>
        <p:spPr>
          <a:xfrm>
            <a:off x="548640" y="1325880"/>
            <a:ext cx="4937760" cy="731520"/>
          </a:xfrm>
          <a:prstGeom prst="roundRect">
            <a:avLst>
              <a:gd name="adj" fmla="val 15000"/>
            </a:avLst>
          </a:prstGeom>
          <a:solidFill>
            <a:schemeClr val="tx2">
              <a:alpha val="8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7" name="text-366"/>
          <p:cNvSpPr txBox="1"/>
          <p:nvPr/>
        </p:nvSpPr>
        <p:spPr>
          <a:xfrm>
            <a:off x="731520" y="1325880"/>
            <a:ext cx="1097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1"/>
                </a:solidFill>
              </a:rPr>
              <a:t>রাষ্ট্র</a:t>
            </a:r>
            <a:endParaRPr lang="en-US" sz="1700" dirty="0"/>
          </a:p>
        </p:txBody>
      </p:sp>
      <p:sp>
        <p:nvSpPr>
          <p:cNvPr id="8" name="text-367"/>
          <p:cNvSpPr txBox="1"/>
          <p:nvPr/>
        </p:nvSpPr>
        <p:spPr>
          <a:xfrm>
            <a:off x="1828800" y="1325880"/>
            <a:ext cx="3520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জনসমষ্টি, ভূখণ্ড, সরকার ও সার্বভৌমত্ব — চার উপাদানে গঠিত</a:t>
            </a:r>
            <a:endParaRPr lang="en-US" sz="1300" dirty="0"/>
          </a:p>
        </p:txBody>
      </p:sp>
      <p:sp>
        <p:nvSpPr>
          <p:cNvPr id="9" name="card-368"/>
          <p:cNvSpPr/>
          <p:nvPr/>
        </p:nvSpPr>
        <p:spPr>
          <a:xfrm>
            <a:off x="548640" y="2194560"/>
            <a:ext cx="4937760" cy="731520"/>
          </a:xfrm>
          <a:prstGeom prst="roundRect">
            <a:avLst>
              <a:gd name="adj" fmla="val 15000"/>
            </a:avLst>
          </a:prstGeom>
          <a:solidFill>
            <a:schemeClr val="tx2">
              <a:alpha val="8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10" name="text-369"/>
          <p:cNvSpPr txBox="1"/>
          <p:nvPr/>
        </p:nvSpPr>
        <p:spPr>
          <a:xfrm>
            <a:off x="731520" y="2194560"/>
            <a:ext cx="1097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3"/>
                </a:solidFill>
              </a:rPr>
              <a:t>নাগরিক</a:t>
            </a:r>
            <a:endParaRPr lang="en-US" sz="1700" dirty="0"/>
          </a:p>
        </p:txBody>
      </p:sp>
      <p:sp>
        <p:nvSpPr>
          <p:cNvPr id="11" name="text-370"/>
          <p:cNvSpPr txBox="1"/>
          <p:nvPr/>
        </p:nvSpPr>
        <p:spPr>
          <a:xfrm>
            <a:off x="1828800" y="2194560"/>
            <a:ext cx="3520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অধিকার ভোগ করে, আবার দায়িত্ব ও কর্তব্যও পালন করে</a:t>
            </a:r>
            <a:endParaRPr lang="en-US" sz="1300" dirty="0"/>
          </a:p>
        </p:txBody>
      </p:sp>
      <p:sp>
        <p:nvSpPr>
          <p:cNvPr id="12" name="card-371"/>
          <p:cNvSpPr/>
          <p:nvPr/>
        </p:nvSpPr>
        <p:spPr>
          <a:xfrm>
            <a:off x="548640" y="3063240"/>
            <a:ext cx="4937760" cy="731520"/>
          </a:xfrm>
          <a:prstGeom prst="roundRect">
            <a:avLst>
              <a:gd name="adj" fmla="val 15000"/>
            </a:avLst>
          </a:prstGeom>
          <a:solidFill>
            <a:schemeClr val="tx2">
              <a:alpha val="80000"/>
            </a:schemeClr>
          </a:solidFill>
          <a:ln w="9525">
            <a:solidFill>
              <a:schemeClr val="accent3">
                <a:alpha val="30000"/>
              </a:schemeClr>
            </a:solidFill>
            <a:prstDash val="solid"/>
          </a:ln>
        </p:spPr>
      </p:sp>
      <p:sp>
        <p:nvSpPr>
          <p:cNvPr id="13" name="text-372"/>
          <p:cNvSpPr txBox="1"/>
          <p:nvPr/>
        </p:nvSpPr>
        <p:spPr>
          <a:xfrm>
            <a:off x="731520" y="3063240"/>
            <a:ext cx="1097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4"/>
                </a:solidFill>
              </a:rPr>
              <a:t>আইন</a:t>
            </a:r>
            <a:endParaRPr lang="en-US" sz="1700" dirty="0"/>
          </a:p>
        </p:txBody>
      </p:sp>
      <p:sp>
        <p:nvSpPr>
          <p:cNvPr id="14" name="text-373"/>
          <p:cNvSpPr txBox="1"/>
          <p:nvPr/>
        </p:nvSpPr>
        <p:spPr>
          <a:xfrm>
            <a:off x="1828800" y="3063240"/>
            <a:ext cx="35204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chemeClr val="bg1"/>
                </a:solidFill>
              </a:rPr>
              <a:t>আইনের শাসন থাকলেই সুশাসন ও ন্যায়বিচার প্রতিষ্ঠিত হয়</a:t>
            </a:r>
            <a:endParaRPr lang="en-US" sz="1300" dirty="0"/>
          </a:p>
        </p:txBody>
      </p:sp>
      <p:sp>
        <p:nvSpPr>
          <p:cNvPr id="15" name="text-374"/>
          <p:cNvSpPr txBox="1"/>
          <p:nvPr/>
        </p:nvSpPr>
        <p:spPr>
          <a:xfrm>
            <a:off x="548640" y="411480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accent1"/>
                </a:solidFill>
              </a:rPr>
              <a:t>ধন্যবাদ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ashtro Bangla">
  <a:themeElements>
    <a:clrScheme name="Rashtro Bangla">
      <a:dk1>
        <a:srgbClr val="08261D"/>
      </a:dk1>
      <a:lt1>
        <a:srgbClr val="FFFFFF"/>
      </a:lt1>
      <a:dk2>
        <a:srgbClr val="123F31"/>
      </a:dk2>
      <a:lt2>
        <a:srgbClr val="CFE3D8"/>
      </a:lt2>
      <a:accent1>
        <a:srgbClr val="FFC857"/>
      </a:accent1>
      <a:accent2>
        <a:srgbClr val="E63946"/>
      </a:accent2>
      <a:accent3>
        <a:srgbClr val="7FD1AE"/>
      </a:accent3>
      <a:accent4>
        <a:srgbClr val="8EC5FF"/>
      </a:accent4>
      <a:accent5>
        <a:srgbClr val="F4A261"/>
      </a:accent5>
      <a:accent6>
        <a:srgbClr val="C3B1E1"/>
      </a:accent6>
      <a:hlink>
        <a:srgbClr val="8EC5FF"/>
      </a:hlink>
      <a:folHlink>
        <a:srgbClr val="C3B1E1"/>
      </a:folHlink>
    </a:clrScheme>
    <a:fontScheme name="Rashtro Bangla">
      <a:majorFont>
        <a:latin typeface="Nirmala U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irmala U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রাষ্ট্র, নাগরিকতা ও আইন</dc:title>
  <dc:subject>PptxGenJS Presentation</dc:subject>
  <dc:creator>মোঃ কামাল ইদ্রিস আমিন</dc:creator>
  <cp:lastModifiedBy>মোঃ কামাল ইদ্রিস আমিন</cp:lastModifiedBy>
  <cp:revision>1</cp:revision>
  <dcterms:created xsi:type="dcterms:W3CDTF">2026-10-30T16:21:28Z</dcterms:created>
  <dcterms:modified xsi:type="dcterms:W3CDTF">2026-10-30T16:21:28Z</dcterms:modified>
</cp:coreProperties>
</file>