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71" r:id="rId2"/>
    <p:sldId id="269" r:id="rId3"/>
    <p:sldId id="270" r:id="rId4"/>
    <p:sldId id="258" r:id="rId5"/>
    <p:sldId id="259" r:id="rId6"/>
    <p:sldId id="272" r:id="rId7"/>
    <p:sldId id="257" r:id="rId8"/>
    <p:sldId id="260" r:id="rId9"/>
    <p:sldId id="261" r:id="rId10"/>
    <p:sldId id="262" r:id="rId11"/>
    <p:sldId id="263" r:id="rId12"/>
    <p:sldId id="264" r:id="rId13"/>
    <p:sldId id="265" r:id="rId14"/>
    <p:sldId id="273" r:id="rId15"/>
    <p:sldId id="274" r:id="rId16"/>
    <p:sldId id="267" r:id="rId17"/>
    <p:sldId id="266" r:id="rId18"/>
    <p:sldId id="275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9" autoAdjust="0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74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8844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77DE5-A5EF-D89F-7297-C55DBD9CD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59425A-93E3-A8D5-FEAC-5F7A5E72D1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EEFC86-2978-2E42-AD9E-C5AAF7493A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3B32DF-7764-C0DF-93C5-F519F4BCAE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380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5C60E-1A37-A2E9-A994-04B77215C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B1B117-2039-DDFC-7315-EFCEC37714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C270B1-A97D-4FA4-1075-C76C6A76C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EDDFBE-F1F8-99D4-8971-C0494EC6F5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2252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6D3C9-14A2-DDD5-A433-D6167526B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9471C3-EF55-7FC2-CCB4-52E80AD4A3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8918EE-375A-CD71-CDA2-0ED78078E0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772854-FA3A-C780-5264-B58526D08D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10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67A164-72D5-3438-CD06-6966ACF7D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"/>
            <a:ext cx="12192000" cy="685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13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2D5A7A-9878-661F-2780-31917E3F67F1}"/>
              </a:ext>
            </a:extLst>
          </p:cNvPr>
          <p:cNvGrpSpPr/>
          <p:nvPr/>
        </p:nvGrpSpPr>
        <p:grpSpPr>
          <a:xfrm>
            <a:off x="199506" y="-42953"/>
            <a:ext cx="11999234" cy="6858000"/>
            <a:chOff x="199506" y="-42953"/>
            <a:chExt cx="11999234" cy="6858000"/>
          </a:xfrm>
        </p:grpSpPr>
        <p:sp>
          <p:nvSpPr>
            <p:cNvPr id="6" name="Shape 4"/>
            <p:cNvSpPr/>
            <p:nvPr/>
          </p:nvSpPr>
          <p:spPr>
            <a:xfrm>
              <a:off x="199506" y="4389114"/>
              <a:ext cx="6242858" cy="91444"/>
            </a:xfrm>
            <a:prstGeom prst="rect">
              <a:avLst/>
            </a:prstGeom>
            <a:solidFill>
              <a:srgbClr val="E5A23B"/>
            </a:solidFill>
            <a:ln/>
          </p:spPr>
        </p:sp>
        <p:sp>
          <p:nvSpPr>
            <p:cNvPr id="3" name="Text 1"/>
            <p:cNvSpPr/>
            <p:nvPr/>
          </p:nvSpPr>
          <p:spPr>
            <a:xfrm>
              <a:off x="199506" y="2011680"/>
              <a:ext cx="6242857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000" b="1" dirty="0" err="1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একাদশ</a:t>
              </a:r>
              <a:r>
                <a:rPr lang="en-US" sz="40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অধ্যায়</a:t>
              </a:r>
              <a:endParaRPr lang="en-US" sz="4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Text 2"/>
            <p:cNvSpPr/>
            <p:nvPr/>
          </p:nvSpPr>
          <p:spPr>
            <a:xfrm>
              <a:off x="199506" y="2560320"/>
              <a:ext cx="6242857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4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ব্যাংকের</a:t>
              </a:r>
              <a:r>
                <a:rPr lang="en-US" sz="4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4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আমানত</a:t>
              </a:r>
              <a:endParaRPr lang="en-US" sz="4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" name="Text 3"/>
            <p:cNvSpPr/>
            <p:nvPr/>
          </p:nvSpPr>
          <p:spPr>
            <a:xfrm>
              <a:off x="199506" y="3291839"/>
              <a:ext cx="6242857" cy="91439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4000" b="1" i="1" dirty="0">
                  <a:solidFill>
                    <a:srgbClr val="3D5A8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Bank Deposit</a:t>
              </a:r>
              <a:endParaRPr lang="en-US" sz="4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 err="1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ক্লাস</a:t>
              </a:r>
              <a:r>
                <a:rPr lang="en-US" sz="32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- ০১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 6"/>
            <p:cNvSpPr/>
            <p:nvPr/>
          </p:nvSpPr>
          <p:spPr>
            <a:xfrm>
              <a:off x="1487978" y="4733391"/>
              <a:ext cx="3127513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000" b="1" dirty="0" err="1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সময়</a:t>
              </a:r>
              <a:r>
                <a:rPr lang="en-US" sz="40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: ৪৫ মিনিট</a:t>
              </a:r>
              <a:endParaRPr lang="en-US" sz="4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E4BFED7-1AD2-04DB-DF6C-A9039488C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9700" y="-42953"/>
              <a:ext cx="5649040" cy="6858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5323242-E8ED-0CDB-2E72-9EF4110C73F8}"/>
              </a:ext>
            </a:extLst>
          </p:cNvPr>
          <p:cNvGrpSpPr/>
          <p:nvPr/>
        </p:nvGrpSpPr>
        <p:grpSpPr>
          <a:xfrm>
            <a:off x="0" y="0"/>
            <a:ext cx="12178468" cy="6858000"/>
            <a:chOff x="0" y="0"/>
            <a:chExt cx="12178468" cy="685800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EB4E699-B709-8DA8-616D-5AEC81CC8699}"/>
                </a:ext>
              </a:extLst>
            </p:cNvPr>
            <p:cNvGrpSpPr/>
            <p:nvPr/>
          </p:nvGrpSpPr>
          <p:grpSpPr>
            <a:xfrm>
              <a:off x="0" y="0"/>
              <a:ext cx="12178468" cy="6858000"/>
              <a:chOff x="6766" y="0"/>
              <a:chExt cx="12178468" cy="6858000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0FC9CF93-0BC6-19AC-4680-24EE9500FE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766" y="0"/>
                <a:ext cx="12178468" cy="6858000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D48B76-ABA3-CB8B-9689-36A16DC5B48A}"/>
                  </a:ext>
                </a:extLst>
              </p:cNvPr>
              <p:cNvSpPr txBox="1"/>
              <p:nvPr/>
            </p:nvSpPr>
            <p:spPr>
              <a:xfrm>
                <a:off x="5444837" y="193963"/>
                <a:ext cx="6262254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প্রশ্ন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1,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তোমরা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কেউ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ব্যাংকে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টাকা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রেখেছো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কি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?</a:t>
                </a:r>
              </a:p>
              <a:p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প্রশ্ন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2,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ব্যাংক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কেন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মানুষের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টাকা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রাখে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?</a:t>
                </a:r>
              </a:p>
              <a:p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প্রশ্ন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3,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টাকা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বাড়িতে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রাখার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চেয়ে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ব্যাংকে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রাখার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  		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সুবিধা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কী</a:t>
                </a:r>
                <a:r>
                  <a:rPr lang="en-US" sz="32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?</a:t>
                </a:r>
              </a:p>
              <a:p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5836DE1-87C2-B3CC-BDE0-DB0509EA3B9E}"/>
                </a:ext>
              </a:extLst>
            </p:cNvPr>
            <p:cNvSpPr/>
            <p:nvPr/>
          </p:nvSpPr>
          <p:spPr>
            <a:xfrm>
              <a:off x="13533" y="0"/>
              <a:ext cx="5424538" cy="84029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6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পূর্ব</a:t>
              </a:r>
              <a:r>
                <a:rPr lang="en-US" sz="36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জ্ঞান</a:t>
              </a:r>
              <a:r>
                <a:rPr lang="en-US" sz="36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যাচাই</a:t>
              </a:r>
              <a:r>
                <a:rPr lang="en-US" sz="36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	 	৩মিনিট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0990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F8B06C-3EF1-9559-8C79-3F29AFFE2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73152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আজ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তোমাদের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রহিমের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বাবার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একটি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গল্প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বলব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10881360" cy="4389120"/>
          </a:xfrm>
          <a:prstGeom prst="roundRect">
            <a:avLst>
              <a:gd name="adj" fmla="val 2083"/>
            </a:avLst>
          </a:prstGeom>
          <a:solidFill>
            <a:srgbClr val="FFFFFF"/>
          </a:solidFill>
          <a:ln/>
          <a:effectLst>
            <a:outerShdw blurRad="101600" dist="25400" dir="162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005840" y="1645920"/>
            <a:ext cx="101498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রহিম নবম শ্রেণির ছাত্র। তার বাবা একটা ছোট দোকান চালান।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প্রতি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দিন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তিনি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কিছু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টাকা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বাঁচিয়ে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ঘরে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লুকিয়ে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রাখতেন। একদিন চোর এসে সব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টাকা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নিয়ে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গেল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একজন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ব্যাংকার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তার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দোকোনে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গেলে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তিনি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তার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দু:খের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কথা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তাকে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বললেন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ব্যাংকার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বললেন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যদি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আপনি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ব্যাংকে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টাকা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রাখতেন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তাহলে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টাকার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নিরাপত্তার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সাথে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আপনি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মুনাফা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ও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পেতেন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এবং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আমানত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ও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বৃদ্ধি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পেত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সেদিন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থেকে রহিম সিদ্ধান্ত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নিল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ব্যাংকে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হিসাব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খুলবে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এবং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সেখানে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সঞ্চয়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করবে</a:t>
            </a: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58369B2-7246-597C-40CC-C8D7E7ABC4B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C359B47-C8DE-A2A0-2C89-3B2823859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EEBF2EE-02F5-EDD7-83A6-EB45554DBA3E}"/>
                </a:ext>
              </a:extLst>
            </p:cNvPr>
            <p:cNvSpPr/>
            <p:nvPr/>
          </p:nvSpPr>
          <p:spPr>
            <a:xfrm>
              <a:off x="3810001" y="0"/>
              <a:ext cx="7550727" cy="6096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</a:t>
              </a:r>
              <a:r>
                <a:rPr lang="en-US" sz="4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শিরোনাম</a:t>
              </a:r>
              <a:r>
                <a:rPr lang="en-US" sz="4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 </a:t>
              </a:r>
              <a:r>
                <a:rPr lang="en-US" sz="44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ব্যাংক</a:t>
              </a:r>
              <a:r>
                <a:rPr lang="en-US" sz="44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আমানত</a:t>
              </a:r>
              <a:endParaRPr lang="en-US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022E1232-4ABA-A059-03CF-0DB307163A47}"/>
              </a:ext>
            </a:extLst>
          </p:cNvPr>
          <p:cNvSpPr/>
          <p:nvPr/>
        </p:nvSpPr>
        <p:spPr>
          <a:xfrm>
            <a:off x="4087091" y="720436"/>
            <a:ext cx="6788728" cy="1066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শিখব-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আমানতের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ধারণা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গ্রাহক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ও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অর্থনীতির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ক্ষেত্রে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উদ্দেশ্য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হিসাবের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ধরণ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0CA2A8-BD0C-FB08-B5ED-0060B2053E77}"/>
              </a:ext>
            </a:extLst>
          </p:cNvPr>
          <p:cNvSpPr txBox="1"/>
          <p:nvPr/>
        </p:nvSpPr>
        <p:spPr>
          <a:xfrm>
            <a:off x="817419" y="2955943"/>
            <a:ext cx="22582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FF000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গ্রাহক</a:t>
            </a:r>
            <a:endParaRPr lang="en-US" sz="5400" b="1" dirty="0">
              <a:solidFill>
                <a:srgbClr val="FF0000"/>
              </a:solidFill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659A10-D170-A16F-8398-464EF7FA79B2}"/>
              </a:ext>
            </a:extLst>
          </p:cNvPr>
          <p:cNvSpPr txBox="1"/>
          <p:nvPr/>
        </p:nvSpPr>
        <p:spPr>
          <a:xfrm>
            <a:off x="9102436" y="3907441"/>
            <a:ext cx="22582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FF0000"/>
                </a:solidFill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ব্যাংকার</a:t>
            </a:r>
            <a:endParaRPr lang="en-US" sz="5400" b="1" dirty="0">
              <a:solidFill>
                <a:srgbClr val="FF0000"/>
              </a:solidFill>
              <a:highlight>
                <a:srgbClr val="00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319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1148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আজকের শিখনফল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40080" y="1097280"/>
            <a:ext cx="10881360" cy="1051560"/>
          </a:xfrm>
          <a:prstGeom prst="roundRect">
            <a:avLst>
              <a:gd name="adj" fmla="val 6957"/>
            </a:avLst>
          </a:prstGeom>
          <a:solidFill>
            <a:schemeClr val="accent6">
              <a:lumMod val="60000"/>
              <a:lumOff val="40000"/>
            </a:schemeClr>
          </a:solidFill>
          <a:ln/>
          <a:effectLst>
            <a:outerShdw blurRad="762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353312"/>
            <a:ext cx="548640" cy="548640"/>
          </a:xfrm>
          <a:prstGeom prst="ellipse">
            <a:avLst/>
          </a:prstGeom>
          <a:solidFill>
            <a:srgbClr val="1B3A6B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417320"/>
            <a:ext cx="5583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১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645920" y="1371600"/>
            <a:ext cx="967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 আমানতের ধারণা ব্যাখ্যা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করতে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পারব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,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2331720"/>
            <a:ext cx="10881360" cy="1051560"/>
          </a:xfrm>
          <a:prstGeom prst="roundRect">
            <a:avLst>
              <a:gd name="adj" fmla="val 6957"/>
            </a:avLst>
          </a:prstGeom>
          <a:solidFill>
            <a:schemeClr val="accent4">
              <a:lumMod val="40000"/>
              <a:lumOff val="60000"/>
            </a:schemeClr>
          </a:solidFill>
          <a:ln/>
          <a:effectLst>
            <a:outerShdw blurRad="762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868680" y="2587752"/>
            <a:ext cx="548640" cy="548640"/>
          </a:xfrm>
          <a:prstGeom prst="ellipse">
            <a:avLst/>
          </a:prstGeom>
          <a:solidFill>
            <a:srgbClr val="1B3A6B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2651760"/>
            <a:ext cx="5583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২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645920" y="2606040"/>
            <a:ext cx="967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গ্রাহক, ব্যাংক ও অর্থনীতির ক্ষেত্রে ব্যাংক আমানতের উদ্দেশ্য ও গুরুত্ব বর্ণনা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করতে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পারব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,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40080" y="3566160"/>
            <a:ext cx="10881360" cy="1051560"/>
          </a:xfrm>
          <a:prstGeom prst="roundRect">
            <a:avLst>
              <a:gd name="adj" fmla="val 6957"/>
            </a:avLst>
          </a:prstGeom>
          <a:solidFill>
            <a:schemeClr val="bg2">
              <a:lumMod val="75000"/>
            </a:schemeClr>
          </a:solidFill>
          <a:ln/>
          <a:effectLst>
            <a:outerShdw blurRad="762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68680" y="3822192"/>
            <a:ext cx="548640" cy="548640"/>
          </a:xfrm>
          <a:prstGeom prst="ellipse">
            <a:avLst/>
          </a:prstGeom>
          <a:solidFill>
            <a:srgbClr val="1B3A6B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3886200"/>
            <a:ext cx="5583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৩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645920" y="3840480"/>
            <a:ext cx="967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 হিসাবের প্রধান ধরনসমূহ বিশ্লেষণ করতে পারব।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017520" y="5776237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 err="1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dirty="0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6576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 ব্যাংক আমানতের ধারণা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70255" y="1234440"/>
            <a:ext cx="10881360" cy="1371600"/>
          </a:xfrm>
          <a:prstGeom prst="roundRect">
            <a:avLst>
              <a:gd name="adj" fmla="val 5556"/>
            </a:avLst>
          </a:prstGeom>
          <a:solidFill>
            <a:srgbClr val="E8F0F8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234440"/>
            <a:ext cx="10332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ব্যাংকিং</a:t>
            </a:r>
            <a:r>
              <a:rPr lang="en-US" sz="24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ব্যবসায়</a:t>
            </a:r>
            <a:r>
              <a:rPr lang="en-US" sz="24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তহবিলের</a:t>
            </a:r>
            <a:r>
              <a:rPr lang="en-US" sz="24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মূল উৎস হলো আমানত। ব্যাংক বিভিন্ন প্রকার হিসাব (চলতি, </a:t>
            </a:r>
            <a:r>
              <a:rPr lang="en-US" sz="24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সঞ্চয়ী</a:t>
            </a:r>
            <a:r>
              <a:rPr lang="en-US" sz="24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, </a:t>
            </a:r>
            <a:r>
              <a:rPr lang="en-US" sz="24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স্থায়ী</a:t>
            </a:r>
            <a:r>
              <a:rPr lang="en-US" sz="24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ইত্যাদি) খোলার মাধ্যমে ব্যক্তি ও প্রতিষ্ঠানের কাছ থেকে আমানত সংগ্রহ করে এবং তা যথাযথভাবে ব্যবহার করে।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40080" y="2926080"/>
            <a:ext cx="3566160" cy="2286000"/>
          </a:xfrm>
          <a:prstGeom prst="roundRect">
            <a:avLst>
              <a:gd name="adj" fmla="val 4000"/>
            </a:avLst>
          </a:prstGeom>
          <a:solidFill>
            <a:schemeClr val="accent6">
              <a:lumMod val="60000"/>
              <a:lumOff val="40000"/>
            </a:schemeClr>
          </a:solidFill>
          <a:ln/>
          <a:effectLst>
            <a:outerShdw blurRad="762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0080" y="2926080"/>
            <a:ext cx="3566160" cy="109728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32461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মূল উৎস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14400" y="368046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ব্যাংকের তহবিলের প্রধান উৎস আমানত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389120" y="2926080"/>
            <a:ext cx="3566160" cy="2286000"/>
          </a:xfrm>
          <a:prstGeom prst="roundRect">
            <a:avLst>
              <a:gd name="adj" fmla="val 4000"/>
            </a:avLst>
          </a:prstGeom>
          <a:solidFill>
            <a:schemeClr val="accent4">
              <a:lumMod val="40000"/>
              <a:lumOff val="60000"/>
            </a:schemeClr>
          </a:solidFill>
          <a:ln/>
          <a:effectLst>
            <a:outerShdw blurRad="762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389120" y="2926080"/>
            <a:ext cx="3566160" cy="109728"/>
          </a:xfrm>
          <a:prstGeom prst="rect">
            <a:avLst/>
          </a:prstGeom>
          <a:solidFill>
            <a:srgbClr val="C45C26"/>
          </a:solidFill>
          <a:ln/>
        </p:spPr>
      </p:sp>
      <p:sp>
        <p:nvSpPr>
          <p:cNvPr id="13" name="Text 11"/>
          <p:cNvSpPr/>
          <p:nvPr/>
        </p:nvSpPr>
        <p:spPr>
          <a:xfrm>
            <a:off x="4617720" y="32461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বিভিন্ন হিসাব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617720" y="379476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চলতি,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সঞ্চয়ী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,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স্থায়ী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ইত্যাদি হিসাবের মাধ্যমে সংগ্রহ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38160" y="2926080"/>
            <a:ext cx="3566160" cy="2286000"/>
          </a:xfrm>
          <a:prstGeom prst="roundRect">
            <a:avLst>
              <a:gd name="adj" fmla="val 4000"/>
            </a:avLst>
          </a:prstGeom>
          <a:solidFill>
            <a:schemeClr val="bg2">
              <a:lumMod val="90000"/>
            </a:schemeClr>
          </a:solidFill>
          <a:ln/>
          <a:effectLst>
            <a:outerShdw blurRad="762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38160" y="2926080"/>
            <a:ext cx="3566160" cy="109728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7" name="Text 15"/>
          <p:cNvSpPr/>
          <p:nvPr/>
        </p:nvSpPr>
        <p:spPr>
          <a:xfrm>
            <a:off x="8366760" y="32461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ব্যবহার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366760" y="379476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আমানত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বিনিয়োগ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ও ঋণ প্রদানে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ব্যবহৃত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হয়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474720" y="6044184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dirty="0" err="1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dirty="0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Text 1"/>
          <p:cNvSpPr/>
          <p:nvPr/>
        </p:nvSpPr>
        <p:spPr>
          <a:xfrm>
            <a:off x="1913311" y="527442"/>
            <a:ext cx="7649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ব্যাংক আমানতের উদ্দেশ্য ও গুরুত্ব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283223" y="6169978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dirty="0" err="1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dirty="0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AB7D1D2-342E-5182-0E34-D0B25C4FD801}"/>
              </a:ext>
            </a:extLst>
          </p:cNvPr>
          <p:cNvGrpSpPr/>
          <p:nvPr/>
        </p:nvGrpSpPr>
        <p:grpSpPr>
          <a:xfrm>
            <a:off x="443344" y="1256884"/>
            <a:ext cx="3657600" cy="4617720"/>
            <a:chOff x="457200" y="868680"/>
            <a:chExt cx="3657600" cy="4617720"/>
          </a:xfrm>
        </p:grpSpPr>
        <p:sp>
          <p:nvSpPr>
            <p:cNvPr id="4" name="Shape 2"/>
            <p:cNvSpPr/>
            <p:nvPr/>
          </p:nvSpPr>
          <p:spPr>
            <a:xfrm>
              <a:off x="457200" y="868680"/>
              <a:ext cx="3657600" cy="548640"/>
            </a:xfrm>
            <a:prstGeom prst="roundRect">
              <a:avLst>
                <a:gd name="adj" fmla="val 10000"/>
              </a:avLst>
            </a:prstGeom>
            <a:solidFill>
              <a:srgbClr val="1B3A6B"/>
            </a:solidFill>
            <a:ln/>
          </p:spPr>
        </p:sp>
        <p:sp>
          <p:nvSpPr>
            <p:cNvPr id="5" name="Text 3"/>
            <p:cNvSpPr/>
            <p:nvPr/>
          </p:nvSpPr>
          <p:spPr>
            <a:xfrm>
              <a:off x="457200" y="960120"/>
              <a:ext cx="36576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গ্রাহকের ক্ষেত্রে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C815DAD-8D9C-9770-D1C8-A9C80861299E}"/>
                </a:ext>
              </a:extLst>
            </p:cNvPr>
            <p:cNvSpPr txBox="1"/>
            <p:nvPr/>
          </p:nvSpPr>
          <p:spPr>
            <a:xfrm>
              <a:off x="457200" y="1371600"/>
              <a:ext cx="3657600" cy="41148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29" name="Text 8">
              <a:extLst>
                <a:ext uri="{FF2B5EF4-FFF2-40B4-BE49-F238E27FC236}">
                  <a16:creationId xmlns:a16="http://schemas.microsoft.com/office/drawing/2014/main" id="{8AFF2EE2-CD68-4AB8-3551-541BC33455FB}"/>
                </a:ext>
              </a:extLst>
            </p:cNvPr>
            <p:cNvSpPr/>
            <p:nvPr/>
          </p:nvSpPr>
          <p:spPr>
            <a:xfrm>
              <a:off x="594360" y="1600200"/>
              <a:ext cx="33832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১. অর্থের নিরাপত্তা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1" name="Text 9">
              <a:extLst>
                <a:ext uri="{FF2B5EF4-FFF2-40B4-BE49-F238E27FC236}">
                  <a16:creationId xmlns:a16="http://schemas.microsoft.com/office/drawing/2014/main" id="{D9C5E93E-4681-ED25-98D0-B01E18407B06}"/>
                </a:ext>
              </a:extLst>
            </p:cNvPr>
            <p:cNvSpPr/>
            <p:nvPr/>
          </p:nvSpPr>
          <p:spPr>
            <a:xfrm>
              <a:off x="594360" y="2103120"/>
              <a:ext cx="33832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২.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ব্যবসায়িক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লেনদেন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3" name="Text 10">
              <a:extLst>
                <a:ext uri="{FF2B5EF4-FFF2-40B4-BE49-F238E27FC236}">
                  <a16:creationId xmlns:a16="http://schemas.microsoft.com/office/drawing/2014/main" id="{962ED14E-85D7-87CC-560D-AFCB9723B5AA}"/>
                </a:ext>
              </a:extLst>
            </p:cNvPr>
            <p:cNvSpPr/>
            <p:nvPr/>
          </p:nvSpPr>
          <p:spPr>
            <a:xfrm>
              <a:off x="594360" y="2606040"/>
              <a:ext cx="33832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৩. ঋণের সুবিধা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5" name="Text 11">
              <a:extLst>
                <a:ext uri="{FF2B5EF4-FFF2-40B4-BE49-F238E27FC236}">
                  <a16:creationId xmlns:a16="http://schemas.microsoft.com/office/drawing/2014/main" id="{01230811-8B68-CD84-BEF0-3C067F77603D}"/>
                </a:ext>
              </a:extLst>
            </p:cNvPr>
            <p:cNvSpPr/>
            <p:nvPr/>
          </p:nvSpPr>
          <p:spPr>
            <a:xfrm>
              <a:off x="594360" y="3108960"/>
              <a:ext cx="33832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৪.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ঝুঁকিহীন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বিনিয়োগ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7" name="Text 12">
              <a:extLst>
                <a:ext uri="{FF2B5EF4-FFF2-40B4-BE49-F238E27FC236}">
                  <a16:creationId xmlns:a16="http://schemas.microsoft.com/office/drawing/2014/main" id="{0BE5305A-B828-FA42-50BD-D040590F2120}"/>
                </a:ext>
              </a:extLst>
            </p:cNvPr>
            <p:cNvSpPr/>
            <p:nvPr/>
          </p:nvSpPr>
          <p:spPr>
            <a:xfrm>
              <a:off x="594360" y="3611880"/>
              <a:ext cx="33832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৫. সেবা অর্জন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9" name="Text 13">
              <a:extLst>
                <a:ext uri="{FF2B5EF4-FFF2-40B4-BE49-F238E27FC236}">
                  <a16:creationId xmlns:a16="http://schemas.microsoft.com/office/drawing/2014/main" id="{A7FB07F6-E511-59A3-78D7-B7D25EB3DDBB}"/>
                </a:ext>
              </a:extLst>
            </p:cNvPr>
            <p:cNvSpPr/>
            <p:nvPr/>
          </p:nvSpPr>
          <p:spPr>
            <a:xfrm>
              <a:off x="594360" y="4346443"/>
              <a:ext cx="33832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৬. অতিরিক্ত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অর্থের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প্রয়োজন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মিটানো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22738E5-7D4A-F2A8-5056-817CD6060947}"/>
              </a:ext>
            </a:extLst>
          </p:cNvPr>
          <p:cNvGrpSpPr/>
          <p:nvPr/>
        </p:nvGrpSpPr>
        <p:grpSpPr>
          <a:xfrm>
            <a:off x="4558143" y="1256884"/>
            <a:ext cx="3005711" cy="3437313"/>
            <a:chOff x="4558143" y="909130"/>
            <a:chExt cx="3005711" cy="3437313"/>
          </a:xfrm>
        </p:grpSpPr>
        <p:sp>
          <p:nvSpPr>
            <p:cNvPr id="6" name="Shape 4"/>
            <p:cNvSpPr/>
            <p:nvPr/>
          </p:nvSpPr>
          <p:spPr>
            <a:xfrm>
              <a:off x="4558143" y="909130"/>
              <a:ext cx="3005708" cy="548640"/>
            </a:xfrm>
            <a:prstGeom prst="roundRect">
              <a:avLst>
                <a:gd name="adj" fmla="val 10000"/>
              </a:avLst>
            </a:prstGeom>
            <a:solidFill>
              <a:srgbClr val="7030A0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4987635" y="960120"/>
              <a:ext cx="2576219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ব্যাংকের ক্ষেত্রে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607F703-E169-C321-07C3-79F6B3060BA2}"/>
                </a:ext>
              </a:extLst>
            </p:cNvPr>
            <p:cNvSpPr txBox="1"/>
            <p:nvPr/>
          </p:nvSpPr>
          <p:spPr>
            <a:xfrm>
              <a:off x="4558144" y="1447795"/>
              <a:ext cx="3005709" cy="289864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43" name="Text 14">
              <a:extLst>
                <a:ext uri="{FF2B5EF4-FFF2-40B4-BE49-F238E27FC236}">
                  <a16:creationId xmlns:a16="http://schemas.microsoft.com/office/drawing/2014/main" id="{CDE1AF5A-A873-1D14-B8C0-1ACB528172E0}"/>
                </a:ext>
              </a:extLst>
            </p:cNvPr>
            <p:cNvSpPr/>
            <p:nvPr/>
          </p:nvSpPr>
          <p:spPr>
            <a:xfrm>
              <a:off x="4675249" y="1600200"/>
              <a:ext cx="2888604" cy="4572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১. তহবিলের মূল উৎস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5" name="Text 15">
              <a:extLst>
                <a:ext uri="{FF2B5EF4-FFF2-40B4-BE49-F238E27FC236}">
                  <a16:creationId xmlns:a16="http://schemas.microsoft.com/office/drawing/2014/main" id="{B209207E-2349-EF46-BF38-B487B1E4AD16}"/>
                </a:ext>
              </a:extLst>
            </p:cNvPr>
            <p:cNvSpPr/>
            <p:nvPr/>
          </p:nvSpPr>
          <p:spPr>
            <a:xfrm>
              <a:off x="4675249" y="2103120"/>
              <a:ext cx="2888604" cy="4572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২.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বিনিয়োগ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7" name="Text 16">
              <a:extLst>
                <a:ext uri="{FF2B5EF4-FFF2-40B4-BE49-F238E27FC236}">
                  <a16:creationId xmlns:a16="http://schemas.microsoft.com/office/drawing/2014/main" id="{FAC59D71-BBC3-73DD-4C44-7BAFAC66D98D}"/>
                </a:ext>
              </a:extLst>
            </p:cNvPr>
            <p:cNvSpPr/>
            <p:nvPr/>
          </p:nvSpPr>
          <p:spPr>
            <a:xfrm>
              <a:off x="4675249" y="2606040"/>
              <a:ext cx="2888604" cy="4572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৩.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বৈদেশিক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বিনিময়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A505BD5-BDD9-E4B0-A0F7-7E4F304B5FB2}"/>
              </a:ext>
            </a:extLst>
          </p:cNvPr>
          <p:cNvGrpSpPr/>
          <p:nvPr/>
        </p:nvGrpSpPr>
        <p:grpSpPr>
          <a:xfrm>
            <a:off x="8091054" y="1256884"/>
            <a:ext cx="3657602" cy="4065749"/>
            <a:chOff x="8091056" y="1333644"/>
            <a:chExt cx="3657602" cy="4065749"/>
          </a:xfrm>
        </p:grpSpPr>
        <p:sp>
          <p:nvSpPr>
            <p:cNvPr id="8" name="Shape 6"/>
            <p:cNvSpPr/>
            <p:nvPr/>
          </p:nvSpPr>
          <p:spPr>
            <a:xfrm>
              <a:off x="8091056" y="1333644"/>
              <a:ext cx="3657600" cy="548640"/>
            </a:xfrm>
            <a:prstGeom prst="roundRect">
              <a:avLst>
                <a:gd name="adj" fmla="val 10000"/>
              </a:avLst>
            </a:prstGeom>
            <a:solidFill>
              <a:srgbClr val="2E7D32"/>
            </a:solidFill>
            <a:ln/>
          </p:spPr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5EE066A-5B8A-A118-9FCF-65A630AA23F1}"/>
                </a:ext>
              </a:extLst>
            </p:cNvPr>
            <p:cNvGrpSpPr/>
            <p:nvPr/>
          </p:nvGrpSpPr>
          <p:grpSpPr>
            <a:xfrm>
              <a:off x="8091058" y="1453760"/>
              <a:ext cx="3657600" cy="3945633"/>
              <a:chOff x="8138160" y="1027035"/>
              <a:chExt cx="3657600" cy="3945633"/>
            </a:xfrm>
            <a:solidFill>
              <a:schemeClr val="bg1">
                <a:lumMod val="75000"/>
              </a:schemeClr>
            </a:solidFill>
          </p:grpSpPr>
          <p:sp>
            <p:nvSpPr>
              <p:cNvPr id="9" name="Text 7"/>
              <p:cNvSpPr/>
              <p:nvPr/>
            </p:nvSpPr>
            <p:spPr>
              <a:xfrm>
                <a:off x="8574728" y="1027035"/>
                <a:ext cx="2784459" cy="28678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 err="1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অর্থনৈতিক</a:t>
                </a:r>
                <a:r>
                  <a:rPr lang="en-US" sz="28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800" b="1" dirty="0" err="1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উন্নয়নে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2DA3F00-B77A-2F73-69A0-8A2821DFBCA3}"/>
                  </a:ext>
                </a:extLst>
              </p:cNvPr>
              <p:cNvSpPr txBox="1"/>
              <p:nvPr/>
            </p:nvSpPr>
            <p:spPr>
              <a:xfrm>
                <a:off x="8138160" y="1433940"/>
                <a:ext cx="3657600" cy="353872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51" name="Text 17">
                <a:extLst>
                  <a:ext uri="{FF2B5EF4-FFF2-40B4-BE49-F238E27FC236}">
                    <a16:creationId xmlns:a16="http://schemas.microsoft.com/office/drawing/2014/main" id="{ACDF3F19-C135-E9F7-7369-440D32BDA37E}"/>
                  </a:ext>
                </a:extLst>
              </p:cNvPr>
              <p:cNvSpPr/>
              <p:nvPr/>
            </p:nvSpPr>
            <p:spPr>
              <a:xfrm>
                <a:off x="8275320" y="1600200"/>
                <a:ext cx="3383280" cy="457200"/>
              </a:xfrm>
              <a:prstGeom prst="rect">
                <a:avLst/>
              </a:prstGeom>
              <a:grp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১.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সঞ্চয়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প্রবণতা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সৃষ্টি</a:t>
                </a:r>
                <a:endParaRPr lang="en-US" sz="28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3" name="Text 18">
                <a:extLst>
                  <a:ext uri="{FF2B5EF4-FFF2-40B4-BE49-F238E27FC236}">
                    <a16:creationId xmlns:a16="http://schemas.microsoft.com/office/drawing/2014/main" id="{AD31CDC4-C605-A225-9CB8-C9E0FB59EA77}"/>
                  </a:ext>
                </a:extLst>
              </p:cNvPr>
              <p:cNvSpPr/>
              <p:nvPr/>
            </p:nvSpPr>
            <p:spPr>
              <a:xfrm>
                <a:off x="8275320" y="2103120"/>
                <a:ext cx="3383280" cy="457200"/>
              </a:xfrm>
              <a:prstGeom prst="rect">
                <a:avLst/>
              </a:prstGeom>
              <a:grp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২. পুঁজি বা মূলধন গঠন</a:t>
                </a:r>
                <a:endParaRPr lang="en-US" sz="28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5" name="Text 19">
                <a:extLst>
                  <a:ext uri="{FF2B5EF4-FFF2-40B4-BE49-F238E27FC236}">
                    <a16:creationId xmlns:a16="http://schemas.microsoft.com/office/drawing/2014/main" id="{A136E06C-A07A-786B-5980-EB40C0F9E868}"/>
                  </a:ext>
                </a:extLst>
              </p:cNvPr>
              <p:cNvSpPr/>
              <p:nvPr/>
            </p:nvSpPr>
            <p:spPr>
              <a:xfrm>
                <a:off x="8275320" y="2606040"/>
                <a:ext cx="3383280" cy="457200"/>
              </a:xfrm>
              <a:prstGeom prst="rect">
                <a:avLst/>
              </a:prstGeom>
              <a:grp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৩. </a:t>
                </a:r>
                <a:r>
                  <a:rPr lang="en-US" sz="28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বিনিয়োগ</a:t>
                </a:r>
                <a:r>
                  <a:rPr lang="en-US" sz="28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ও উৎপাদন</a:t>
                </a:r>
                <a:endParaRPr lang="en-US" sz="28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7" name="Text 20">
                <a:extLst>
                  <a:ext uri="{FF2B5EF4-FFF2-40B4-BE49-F238E27FC236}">
                    <a16:creationId xmlns:a16="http://schemas.microsoft.com/office/drawing/2014/main" id="{9C37E97B-FD24-F51E-6494-DB3BDED615C6}"/>
                  </a:ext>
                </a:extLst>
              </p:cNvPr>
              <p:cNvSpPr/>
              <p:nvPr/>
            </p:nvSpPr>
            <p:spPr>
              <a:xfrm>
                <a:off x="8275320" y="3108960"/>
                <a:ext cx="3383280" cy="457200"/>
              </a:xfrm>
              <a:prstGeom prst="rect">
                <a:avLst/>
              </a:prstGeom>
              <a:grp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৪. কর্মসংস্থান</a:t>
                </a:r>
                <a:endParaRPr lang="en-US" sz="28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9" name="Text 21">
                <a:extLst>
                  <a:ext uri="{FF2B5EF4-FFF2-40B4-BE49-F238E27FC236}">
                    <a16:creationId xmlns:a16="http://schemas.microsoft.com/office/drawing/2014/main" id="{81DD9696-0556-6F4F-9A7E-D2F794436AD3}"/>
                  </a:ext>
                </a:extLst>
              </p:cNvPr>
              <p:cNvSpPr/>
              <p:nvPr/>
            </p:nvSpPr>
            <p:spPr>
              <a:xfrm>
                <a:off x="8275320" y="3611880"/>
                <a:ext cx="3383280" cy="457200"/>
              </a:xfrm>
              <a:prstGeom prst="rect">
                <a:avLst/>
              </a:prstGeom>
              <a:grp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8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৫. আন্তর্জাতিক বাণিজ্য</a:t>
                </a:r>
                <a:endParaRPr lang="en-US" sz="28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গ্রাহকের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ক্ষেত্রে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গুরুত্ব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BAEB6B5-C65C-1488-34D2-B024619FD6C0}"/>
              </a:ext>
            </a:extLst>
          </p:cNvPr>
          <p:cNvGrpSpPr/>
          <p:nvPr/>
        </p:nvGrpSpPr>
        <p:grpSpPr>
          <a:xfrm>
            <a:off x="457200" y="914400"/>
            <a:ext cx="3657600" cy="2194560"/>
            <a:chOff x="457200" y="914400"/>
            <a:chExt cx="3657600" cy="2194560"/>
          </a:xfrm>
        </p:grpSpPr>
        <p:sp>
          <p:nvSpPr>
            <p:cNvPr id="4" name="Shape 2"/>
            <p:cNvSpPr/>
            <p:nvPr/>
          </p:nvSpPr>
          <p:spPr>
            <a:xfrm>
              <a:off x="457200" y="914400"/>
              <a:ext cx="3657600" cy="2194560"/>
            </a:xfrm>
            <a:prstGeom prst="roundRect">
              <a:avLst>
                <a:gd name="adj" fmla="val 4167"/>
              </a:avLst>
            </a:prstGeom>
            <a:solidFill>
              <a:schemeClr val="accent6">
                <a:lumMod val="40000"/>
                <a:lumOff val="60000"/>
              </a:schemeClr>
            </a:solidFill>
            <a:ln/>
            <a:effectLst>
              <a:outerShdw blurRad="63500" dist="12700" dir="16200000" algn="bl" rotWithShape="0">
                <a:srgbClr val="000000">
                  <a:alpha val="7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Shape 3"/>
            <p:cNvSpPr/>
            <p:nvPr/>
          </p:nvSpPr>
          <p:spPr>
            <a:xfrm>
              <a:off x="685800" y="1188720"/>
              <a:ext cx="457200" cy="457200"/>
            </a:xfrm>
            <a:prstGeom prst="ellipse">
              <a:avLst/>
            </a:prstGeom>
            <a:solidFill>
              <a:srgbClr val="1B3A6B"/>
            </a:solidFill>
            <a:ln/>
          </p:spPr>
        </p:sp>
        <p:sp>
          <p:nvSpPr>
            <p:cNvPr id="6" name="Text 4"/>
            <p:cNvSpPr/>
            <p:nvPr/>
          </p:nvSpPr>
          <p:spPr>
            <a:xfrm>
              <a:off x="640080" y="1234440"/>
              <a:ext cx="457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1</a:t>
              </a:r>
              <a:endPara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Text 5"/>
            <p:cNvSpPr/>
            <p:nvPr/>
          </p:nvSpPr>
          <p:spPr>
            <a:xfrm>
              <a:off x="1234440" y="1234440"/>
              <a:ext cx="2651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00206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অর্থের নিরাপত্তা</a:t>
              </a:r>
              <a:endPara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 6"/>
            <p:cNvSpPr/>
            <p:nvPr/>
          </p:nvSpPr>
          <p:spPr>
            <a:xfrm>
              <a:off x="640080" y="1668087"/>
              <a:ext cx="320040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উদ্বৃত্ত অর্থ ব্যাংকে নিরাপদে সংরক্ষণ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5A95DF5-24A5-2EA1-B52D-48513C1E2D35}"/>
              </a:ext>
            </a:extLst>
          </p:cNvPr>
          <p:cNvGrpSpPr/>
          <p:nvPr/>
        </p:nvGrpSpPr>
        <p:grpSpPr>
          <a:xfrm>
            <a:off x="4297680" y="914400"/>
            <a:ext cx="3657600" cy="2194560"/>
            <a:chOff x="4297680" y="914400"/>
            <a:chExt cx="3657600" cy="2194560"/>
          </a:xfrm>
        </p:grpSpPr>
        <p:sp>
          <p:nvSpPr>
            <p:cNvPr id="9" name="Shape 7"/>
            <p:cNvSpPr/>
            <p:nvPr/>
          </p:nvSpPr>
          <p:spPr>
            <a:xfrm>
              <a:off x="4297680" y="914400"/>
              <a:ext cx="3657600" cy="2194560"/>
            </a:xfrm>
            <a:prstGeom prst="roundRect">
              <a:avLst>
                <a:gd name="adj" fmla="val 4167"/>
              </a:avLst>
            </a:prstGeom>
            <a:solidFill>
              <a:schemeClr val="bg1">
                <a:lumMod val="75000"/>
              </a:schemeClr>
            </a:solidFill>
            <a:ln/>
            <a:effectLst>
              <a:outerShdw blurRad="63500" dist="12700" dir="162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0" name="Shape 8"/>
            <p:cNvSpPr/>
            <p:nvPr/>
          </p:nvSpPr>
          <p:spPr>
            <a:xfrm>
              <a:off x="4526280" y="1188720"/>
              <a:ext cx="457200" cy="457200"/>
            </a:xfrm>
            <a:prstGeom prst="ellipse">
              <a:avLst/>
            </a:prstGeom>
            <a:solidFill>
              <a:srgbClr val="1B3A6B"/>
            </a:solidFill>
            <a:ln/>
          </p:spPr>
        </p:sp>
        <p:sp>
          <p:nvSpPr>
            <p:cNvPr id="11" name="Text 9"/>
            <p:cNvSpPr/>
            <p:nvPr/>
          </p:nvSpPr>
          <p:spPr>
            <a:xfrm>
              <a:off x="4480560" y="1234440"/>
              <a:ext cx="457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2</a:t>
              </a:r>
              <a:endPara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 10"/>
            <p:cNvSpPr/>
            <p:nvPr/>
          </p:nvSpPr>
          <p:spPr>
            <a:xfrm>
              <a:off x="5074920" y="1234440"/>
              <a:ext cx="2651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200" b="1" dirty="0" err="1">
                  <a:solidFill>
                    <a:srgbClr val="00206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ব্যবসায়িক</a:t>
              </a:r>
              <a:r>
                <a:rPr lang="en-US" sz="3200" b="1" dirty="0">
                  <a:solidFill>
                    <a:srgbClr val="00206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লেনদেন</a:t>
              </a:r>
              <a:endPara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Text 11"/>
            <p:cNvSpPr/>
            <p:nvPr/>
          </p:nvSpPr>
          <p:spPr>
            <a:xfrm>
              <a:off x="4480560" y="1668087"/>
              <a:ext cx="320040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চেক, ব্যাংক ড্রাফট, বিল বাটাকরণ ইত্যাদি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8A3F567-916D-BE66-632B-F925829B15BC}"/>
              </a:ext>
            </a:extLst>
          </p:cNvPr>
          <p:cNvGrpSpPr/>
          <p:nvPr/>
        </p:nvGrpSpPr>
        <p:grpSpPr>
          <a:xfrm>
            <a:off x="8138160" y="914400"/>
            <a:ext cx="3657600" cy="2194560"/>
            <a:chOff x="8138160" y="914400"/>
            <a:chExt cx="3657600" cy="2194560"/>
          </a:xfrm>
        </p:grpSpPr>
        <p:sp>
          <p:nvSpPr>
            <p:cNvPr id="14" name="Shape 12"/>
            <p:cNvSpPr/>
            <p:nvPr/>
          </p:nvSpPr>
          <p:spPr>
            <a:xfrm>
              <a:off x="8138160" y="914400"/>
              <a:ext cx="3657600" cy="2194560"/>
            </a:xfrm>
            <a:prstGeom prst="roundRect">
              <a:avLst>
                <a:gd name="adj" fmla="val 4167"/>
              </a:avLst>
            </a:prstGeom>
            <a:solidFill>
              <a:schemeClr val="accent4">
                <a:lumMod val="40000"/>
                <a:lumOff val="60000"/>
              </a:schemeClr>
            </a:solidFill>
            <a:ln/>
            <a:effectLst>
              <a:outerShdw blurRad="63500" dist="12700" dir="162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5" name="Shape 13"/>
            <p:cNvSpPr/>
            <p:nvPr/>
          </p:nvSpPr>
          <p:spPr>
            <a:xfrm>
              <a:off x="8366760" y="1188720"/>
              <a:ext cx="457200" cy="457200"/>
            </a:xfrm>
            <a:prstGeom prst="ellipse">
              <a:avLst/>
            </a:prstGeom>
            <a:solidFill>
              <a:srgbClr val="1B3A6B"/>
            </a:solidFill>
            <a:ln/>
          </p:spPr>
        </p:sp>
        <p:sp>
          <p:nvSpPr>
            <p:cNvPr id="16" name="Text 14"/>
            <p:cNvSpPr/>
            <p:nvPr/>
          </p:nvSpPr>
          <p:spPr>
            <a:xfrm>
              <a:off x="8321040" y="1234440"/>
              <a:ext cx="457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3</a:t>
              </a:r>
              <a:endPara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7" name="Text 15"/>
            <p:cNvSpPr/>
            <p:nvPr/>
          </p:nvSpPr>
          <p:spPr>
            <a:xfrm>
              <a:off x="8915400" y="1234440"/>
              <a:ext cx="2651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200" b="1" dirty="0">
                  <a:solidFill>
                    <a:srgbClr val="00206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ঋণের সুবিধা</a:t>
              </a:r>
              <a:endPara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8" name="Text 16"/>
            <p:cNvSpPr/>
            <p:nvPr/>
          </p:nvSpPr>
          <p:spPr>
            <a:xfrm>
              <a:off x="8321040" y="1668087"/>
              <a:ext cx="320040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চলতি/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স্থায়ী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হিসাবের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মালিকদের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ঋণ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দেয়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E328711-1801-17F7-9DC7-9EB7E4A5A959}"/>
              </a:ext>
            </a:extLst>
          </p:cNvPr>
          <p:cNvGrpSpPr/>
          <p:nvPr/>
        </p:nvGrpSpPr>
        <p:grpSpPr>
          <a:xfrm>
            <a:off x="457200" y="3383280"/>
            <a:ext cx="3657600" cy="2194560"/>
            <a:chOff x="457200" y="3383280"/>
            <a:chExt cx="3657600" cy="2194560"/>
          </a:xfrm>
        </p:grpSpPr>
        <p:sp>
          <p:nvSpPr>
            <p:cNvPr id="19" name="Shape 17"/>
            <p:cNvSpPr/>
            <p:nvPr/>
          </p:nvSpPr>
          <p:spPr>
            <a:xfrm>
              <a:off x="457200" y="3383280"/>
              <a:ext cx="3657600" cy="2194560"/>
            </a:xfrm>
            <a:prstGeom prst="roundRect">
              <a:avLst>
                <a:gd name="adj" fmla="val 4167"/>
              </a:avLst>
            </a:prstGeom>
            <a:solidFill>
              <a:schemeClr val="accent2">
                <a:lumMod val="40000"/>
                <a:lumOff val="60000"/>
              </a:schemeClr>
            </a:solidFill>
            <a:ln/>
            <a:effectLst>
              <a:outerShdw blurRad="63500" dist="12700" dir="162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20" name="Shape 18"/>
            <p:cNvSpPr/>
            <p:nvPr/>
          </p:nvSpPr>
          <p:spPr>
            <a:xfrm>
              <a:off x="685800" y="3657600"/>
              <a:ext cx="457200" cy="457200"/>
            </a:xfrm>
            <a:prstGeom prst="ellipse">
              <a:avLst/>
            </a:prstGeom>
            <a:solidFill>
              <a:srgbClr val="1B3A6B"/>
            </a:solidFill>
            <a:ln/>
          </p:spPr>
        </p:sp>
        <p:sp>
          <p:nvSpPr>
            <p:cNvPr id="21" name="Text 19"/>
            <p:cNvSpPr/>
            <p:nvPr/>
          </p:nvSpPr>
          <p:spPr>
            <a:xfrm>
              <a:off x="640080" y="3703320"/>
              <a:ext cx="457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4</a:t>
              </a:r>
              <a:endPara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2" name="Text 20"/>
            <p:cNvSpPr/>
            <p:nvPr/>
          </p:nvSpPr>
          <p:spPr>
            <a:xfrm>
              <a:off x="1234440" y="3703320"/>
              <a:ext cx="2651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200" b="1" dirty="0" err="1">
                  <a:solidFill>
                    <a:srgbClr val="00206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ঝুঁকিহীন</a:t>
              </a:r>
              <a:r>
                <a:rPr lang="en-US" sz="3200" b="1" dirty="0">
                  <a:solidFill>
                    <a:srgbClr val="00206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rgbClr val="00206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বিনিয়োগ</a:t>
              </a:r>
              <a:endPara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 21"/>
            <p:cNvSpPr/>
            <p:nvPr/>
          </p:nvSpPr>
          <p:spPr>
            <a:xfrm>
              <a:off x="640080" y="4136967"/>
              <a:ext cx="320040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নির্দিষ্ট হারে সুদ —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শেয়ারবাজারের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মতো ঝুঁকি নেই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6F567B5-2430-E593-5868-6E5BD8B68D15}"/>
              </a:ext>
            </a:extLst>
          </p:cNvPr>
          <p:cNvGrpSpPr/>
          <p:nvPr/>
        </p:nvGrpSpPr>
        <p:grpSpPr>
          <a:xfrm>
            <a:off x="4297680" y="3383280"/>
            <a:ext cx="3657600" cy="2194560"/>
            <a:chOff x="4297680" y="3383280"/>
            <a:chExt cx="3657600" cy="2194560"/>
          </a:xfrm>
        </p:grpSpPr>
        <p:sp>
          <p:nvSpPr>
            <p:cNvPr id="24" name="Shape 22"/>
            <p:cNvSpPr/>
            <p:nvPr/>
          </p:nvSpPr>
          <p:spPr>
            <a:xfrm>
              <a:off x="4297680" y="3383280"/>
              <a:ext cx="3657600" cy="2194560"/>
            </a:xfrm>
            <a:prstGeom prst="roundRect">
              <a:avLst>
                <a:gd name="adj" fmla="val 4167"/>
              </a:avLst>
            </a:prstGeom>
            <a:solidFill>
              <a:schemeClr val="accent6">
                <a:lumMod val="60000"/>
                <a:lumOff val="40000"/>
              </a:schemeClr>
            </a:solidFill>
            <a:ln/>
            <a:effectLst>
              <a:outerShdw blurRad="63500" dist="12700" dir="162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25" name="Shape 23"/>
            <p:cNvSpPr/>
            <p:nvPr/>
          </p:nvSpPr>
          <p:spPr>
            <a:xfrm>
              <a:off x="4526280" y="3657600"/>
              <a:ext cx="457200" cy="457200"/>
            </a:xfrm>
            <a:prstGeom prst="ellipse">
              <a:avLst/>
            </a:prstGeom>
            <a:solidFill>
              <a:srgbClr val="1B3A6B"/>
            </a:solidFill>
            <a:ln/>
          </p:spPr>
        </p:sp>
        <p:sp>
          <p:nvSpPr>
            <p:cNvPr id="26" name="Text 24"/>
            <p:cNvSpPr/>
            <p:nvPr/>
          </p:nvSpPr>
          <p:spPr>
            <a:xfrm>
              <a:off x="4480560" y="3703320"/>
              <a:ext cx="457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5</a:t>
              </a:r>
              <a:endPara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7" name="Text 25"/>
            <p:cNvSpPr/>
            <p:nvPr/>
          </p:nvSpPr>
          <p:spPr>
            <a:xfrm>
              <a:off x="5074920" y="3703320"/>
              <a:ext cx="26517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200" b="1" dirty="0">
                  <a:solidFill>
                    <a:srgbClr val="00206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সেবা অর্জন</a:t>
              </a:r>
              <a:endPara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8" name="Text 26"/>
            <p:cNvSpPr/>
            <p:nvPr/>
          </p:nvSpPr>
          <p:spPr>
            <a:xfrm>
              <a:off x="4480560" y="4136967"/>
              <a:ext cx="320040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নানাবিধ ব্যাংকিং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সেবা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পাওয়া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যায়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9" name="Shape 27"/>
          <p:cNvSpPr/>
          <p:nvPr/>
        </p:nvSpPr>
        <p:spPr>
          <a:xfrm>
            <a:off x="8138160" y="3383280"/>
            <a:ext cx="3657600" cy="2194560"/>
          </a:xfrm>
          <a:prstGeom prst="roundRect">
            <a:avLst>
              <a:gd name="adj" fmla="val 4167"/>
            </a:avLst>
          </a:prstGeom>
          <a:solidFill>
            <a:schemeClr val="accent5">
              <a:lumMod val="60000"/>
              <a:lumOff val="40000"/>
            </a:schemeClr>
          </a:solidFill>
          <a:ln/>
          <a:effectLst>
            <a:outerShdw blurRad="63500" dist="127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8366760" y="3657600"/>
            <a:ext cx="457200" cy="457200"/>
          </a:xfrm>
          <a:prstGeom prst="ellipse">
            <a:avLst/>
          </a:prstGeom>
          <a:solidFill>
            <a:srgbClr val="1B3A6B"/>
          </a:solidFill>
          <a:ln/>
        </p:spPr>
      </p:sp>
      <p:sp>
        <p:nvSpPr>
          <p:cNvPr id="31" name="Text 29"/>
          <p:cNvSpPr/>
          <p:nvPr/>
        </p:nvSpPr>
        <p:spPr>
          <a:xfrm>
            <a:off x="8321039" y="3703320"/>
            <a:ext cx="48610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6</a:t>
            </a:r>
            <a:endParaRPr lang="en-US" sz="3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915400" y="3703320"/>
            <a:ext cx="2819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অতিরিক্ত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অর্থের</a:t>
            </a:r>
            <a:r>
              <a:rPr lang="en-US" sz="2800" b="1" dirty="0">
                <a:solidFill>
                  <a:srgbClr val="00206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প্রয়োজন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366760" y="4136967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চলতি হিসাবে জমাতিরিক্ত উত্তোলনের সুবিধা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3566160" y="6190488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dirty="0" err="1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dirty="0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200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ব্যাংক হিসাবের প্রকারভেদ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868680"/>
            <a:ext cx="3657600" cy="1371600"/>
          </a:xfrm>
          <a:prstGeom prst="roundRect">
            <a:avLst>
              <a:gd name="adj" fmla="val 6667"/>
            </a:avLst>
          </a:prstGeom>
          <a:solidFill>
            <a:srgbClr val="1B3A6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972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চলতি হিসাব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5720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Current Account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297680" y="868680"/>
            <a:ext cx="3657600" cy="1371600"/>
          </a:xfrm>
          <a:prstGeom prst="roundRect">
            <a:avLst>
              <a:gd name="adj" fmla="val 6667"/>
            </a:avLst>
          </a:prstGeom>
          <a:solidFill>
            <a:srgbClr val="C45C26"/>
          </a:solidFill>
          <a:ln/>
        </p:spPr>
      </p:sp>
      <p:sp>
        <p:nvSpPr>
          <p:cNvPr id="8" name="Text 6"/>
          <p:cNvSpPr/>
          <p:nvPr/>
        </p:nvSpPr>
        <p:spPr>
          <a:xfrm>
            <a:off x="4297680" y="10972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 err="1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সঞ্চয়ী</a:t>
            </a:r>
            <a:r>
              <a:rPr lang="en-US" sz="28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হিসাব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29768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Savings Account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138160" y="868680"/>
            <a:ext cx="3657600" cy="1371600"/>
          </a:xfrm>
          <a:prstGeom prst="roundRect">
            <a:avLst>
              <a:gd name="adj" fmla="val 6667"/>
            </a:avLst>
          </a:prstGeom>
          <a:solidFill>
            <a:srgbClr val="2E7D32"/>
          </a:solidFill>
          <a:ln/>
        </p:spPr>
      </p:sp>
      <p:sp>
        <p:nvSpPr>
          <p:cNvPr id="11" name="Text 9"/>
          <p:cNvSpPr/>
          <p:nvPr/>
        </p:nvSpPr>
        <p:spPr>
          <a:xfrm>
            <a:off x="8138160" y="10972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 err="1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স্থায়ী</a:t>
            </a:r>
            <a:r>
              <a:rPr lang="en-US" sz="28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হিসাব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13816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Fixed Deposit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40080" y="246888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অন্যান্য হিসাবসমূহ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3CF6178-9836-BE51-E622-2A80DA8C80DE}"/>
              </a:ext>
            </a:extLst>
          </p:cNvPr>
          <p:cNvGrpSpPr/>
          <p:nvPr/>
        </p:nvGrpSpPr>
        <p:grpSpPr>
          <a:xfrm>
            <a:off x="457200" y="2926080"/>
            <a:ext cx="3657600" cy="1005840"/>
            <a:chOff x="457200" y="2926080"/>
            <a:chExt cx="3657600" cy="1005840"/>
          </a:xfrm>
        </p:grpSpPr>
        <p:sp>
          <p:nvSpPr>
            <p:cNvPr id="14" name="Shape 12"/>
            <p:cNvSpPr/>
            <p:nvPr/>
          </p:nvSpPr>
          <p:spPr>
            <a:xfrm>
              <a:off x="457200" y="2926080"/>
              <a:ext cx="3657600" cy="1005840"/>
            </a:xfrm>
            <a:prstGeom prst="roundRect">
              <a:avLst>
                <a:gd name="adj" fmla="val 7273"/>
              </a:avLst>
            </a:prstGeom>
            <a:solidFill>
              <a:schemeClr val="accent6">
                <a:lumMod val="40000"/>
                <a:lumOff val="60000"/>
              </a:schemeClr>
            </a:solidFill>
            <a:ln/>
            <a:effectLst>
              <a:outerShdw blurRad="50800" dist="12700" dir="162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5" name="Text 13"/>
            <p:cNvSpPr/>
            <p:nvPr/>
          </p:nvSpPr>
          <p:spPr>
            <a:xfrm>
              <a:off x="640080" y="3200400"/>
              <a:ext cx="32918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স্কুল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সঞ্চয়ী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হিসাব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A35499F-9A9D-341E-D8D6-5E3E985A839C}"/>
              </a:ext>
            </a:extLst>
          </p:cNvPr>
          <p:cNvGrpSpPr/>
          <p:nvPr/>
        </p:nvGrpSpPr>
        <p:grpSpPr>
          <a:xfrm>
            <a:off x="4297680" y="2926080"/>
            <a:ext cx="3657600" cy="1005840"/>
            <a:chOff x="4297680" y="2926080"/>
            <a:chExt cx="3657600" cy="1005840"/>
          </a:xfrm>
        </p:grpSpPr>
        <p:sp>
          <p:nvSpPr>
            <p:cNvPr id="16" name="Shape 14"/>
            <p:cNvSpPr/>
            <p:nvPr/>
          </p:nvSpPr>
          <p:spPr>
            <a:xfrm>
              <a:off x="4297680" y="2926080"/>
              <a:ext cx="3657600" cy="1005840"/>
            </a:xfrm>
            <a:prstGeom prst="roundRect">
              <a:avLst>
                <a:gd name="adj" fmla="val 7273"/>
              </a:avLst>
            </a:prstGeom>
            <a:solidFill>
              <a:schemeClr val="accent4">
                <a:lumMod val="40000"/>
                <a:lumOff val="60000"/>
              </a:schemeClr>
            </a:solidFill>
            <a:ln/>
            <a:effectLst>
              <a:outerShdw blurRad="50800" dist="12700" dir="162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7" name="Text 15"/>
            <p:cNvSpPr/>
            <p:nvPr/>
          </p:nvSpPr>
          <p:spPr>
            <a:xfrm>
              <a:off x="4480560" y="3200400"/>
              <a:ext cx="32918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বিমা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সঞ্চয়ী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হিসাব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55DFE92-EB96-2483-8DB9-A4072C8B495D}"/>
              </a:ext>
            </a:extLst>
          </p:cNvPr>
          <p:cNvGrpSpPr/>
          <p:nvPr/>
        </p:nvGrpSpPr>
        <p:grpSpPr>
          <a:xfrm>
            <a:off x="8138160" y="2926080"/>
            <a:ext cx="3657600" cy="1005840"/>
            <a:chOff x="8138160" y="2926080"/>
            <a:chExt cx="3657600" cy="1005840"/>
          </a:xfrm>
        </p:grpSpPr>
        <p:sp>
          <p:nvSpPr>
            <p:cNvPr id="18" name="Shape 16"/>
            <p:cNvSpPr/>
            <p:nvPr/>
          </p:nvSpPr>
          <p:spPr>
            <a:xfrm>
              <a:off x="8138160" y="2926080"/>
              <a:ext cx="3657600" cy="1005840"/>
            </a:xfrm>
            <a:prstGeom prst="roundRect">
              <a:avLst>
                <a:gd name="adj" fmla="val 7273"/>
              </a:avLst>
            </a:prstGeom>
            <a:solidFill>
              <a:schemeClr val="accent2">
                <a:lumMod val="40000"/>
                <a:lumOff val="60000"/>
              </a:schemeClr>
            </a:solidFill>
            <a:ln/>
            <a:effectLst>
              <a:outerShdw blurRad="50800" dist="12700" dir="162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9" name="Text 17"/>
            <p:cNvSpPr/>
            <p:nvPr/>
          </p:nvSpPr>
          <p:spPr>
            <a:xfrm>
              <a:off x="8321040" y="3200400"/>
              <a:ext cx="32918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বৈদেশিক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মুদ্রা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সঞ্চয়ী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হিসাব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C19578A-58B7-A984-8244-B68C5C838FB9}"/>
              </a:ext>
            </a:extLst>
          </p:cNvPr>
          <p:cNvGrpSpPr/>
          <p:nvPr/>
        </p:nvGrpSpPr>
        <p:grpSpPr>
          <a:xfrm>
            <a:off x="457200" y="4114800"/>
            <a:ext cx="3657600" cy="1005840"/>
            <a:chOff x="457200" y="4114800"/>
            <a:chExt cx="3657600" cy="1005840"/>
          </a:xfrm>
        </p:grpSpPr>
        <p:sp>
          <p:nvSpPr>
            <p:cNvPr id="20" name="Shape 18"/>
            <p:cNvSpPr/>
            <p:nvPr/>
          </p:nvSpPr>
          <p:spPr>
            <a:xfrm>
              <a:off x="457200" y="4114800"/>
              <a:ext cx="3657600" cy="1005840"/>
            </a:xfrm>
            <a:prstGeom prst="roundRect">
              <a:avLst>
                <a:gd name="adj" fmla="val 7273"/>
              </a:avLst>
            </a:prstGeom>
            <a:solidFill>
              <a:schemeClr val="bg2">
                <a:lumMod val="90000"/>
              </a:schemeClr>
            </a:solidFill>
            <a:ln/>
            <a:effectLst>
              <a:outerShdw blurRad="50800" dist="12700" dir="162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21" name="Text 19"/>
            <p:cNvSpPr/>
            <p:nvPr/>
          </p:nvSpPr>
          <p:spPr>
            <a:xfrm>
              <a:off x="640080" y="4389120"/>
              <a:ext cx="32918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ডিপোজিট পেনশন স্কিম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B885001-C6D4-AFA2-3B6C-3E26385CB500}"/>
              </a:ext>
            </a:extLst>
          </p:cNvPr>
          <p:cNvGrpSpPr/>
          <p:nvPr/>
        </p:nvGrpSpPr>
        <p:grpSpPr>
          <a:xfrm>
            <a:off x="4297680" y="4114800"/>
            <a:ext cx="3657600" cy="1005840"/>
            <a:chOff x="4297680" y="4114800"/>
            <a:chExt cx="3657600" cy="1005840"/>
          </a:xfrm>
        </p:grpSpPr>
        <p:sp>
          <p:nvSpPr>
            <p:cNvPr id="22" name="Shape 20"/>
            <p:cNvSpPr/>
            <p:nvPr/>
          </p:nvSpPr>
          <p:spPr>
            <a:xfrm>
              <a:off x="4297680" y="4114800"/>
              <a:ext cx="3657600" cy="1005840"/>
            </a:xfrm>
            <a:prstGeom prst="roundRect">
              <a:avLst>
                <a:gd name="adj" fmla="val 7273"/>
              </a:avLst>
            </a:prstGeom>
            <a:solidFill>
              <a:schemeClr val="accent5">
                <a:lumMod val="60000"/>
                <a:lumOff val="40000"/>
              </a:schemeClr>
            </a:solidFill>
            <a:ln/>
            <a:effectLst>
              <a:outerShdw blurRad="50800" dist="12700" dir="162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23" name="Text 21"/>
            <p:cNvSpPr/>
            <p:nvPr/>
          </p:nvSpPr>
          <p:spPr>
            <a:xfrm>
              <a:off x="4480560" y="4389120"/>
              <a:ext cx="32918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ঋণ আমানত হিসাব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02A20E0-51DE-5BEB-0BB4-20C4BCAAA3C4}"/>
              </a:ext>
            </a:extLst>
          </p:cNvPr>
          <p:cNvGrpSpPr/>
          <p:nvPr/>
        </p:nvGrpSpPr>
        <p:grpSpPr>
          <a:xfrm>
            <a:off x="8138160" y="4114800"/>
            <a:ext cx="3657600" cy="1005840"/>
            <a:chOff x="8138160" y="4114800"/>
            <a:chExt cx="3657600" cy="1005840"/>
          </a:xfrm>
        </p:grpSpPr>
        <p:sp>
          <p:nvSpPr>
            <p:cNvPr id="24" name="Shape 22"/>
            <p:cNvSpPr/>
            <p:nvPr/>
          </p:nvSpPr>
          <p:spPr>
            <a:xfrm>
              <a:off x="8138160" y="4114800"/>
              <a:ext cx="3657600" cy="1005840"/>
            </a:xfrm>
            <a:prstGeom prst="roundRect">
              <a:avLst>
                <a:gd name="adj" fmla="val 7273"/>
              </a:avLst>
            </a:prstGeom>
            <a:solidFill>
              <a:schemeClr val="accent2">
                <a:lumMod val="20000"/>
                <a:lumOff val="80000"/>
              </a:schemeClr>
            </a:solidFill>
            <a:ln/>
            <a:effectLst>
              <a:outerShdw blurRad="50800" dist="12700" dir="162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25" name="Text 23"/>
            <p:cNvSpPr/>
            <p:nvPr/>
          </p:nvSpPr>
          <p:spPr>
            <a:xfrm>
              <a:off x="8321040" y="4389120"/>
              <a:ext cx="32918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RFCD হিসাব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7" name="Text 25"/>
          <p:cNvSpPr/>
          <p:nvPr/>
        </p:nvSpPr>
        <p:spPr>
          <a:xfrm>
            <a:off x="4599708" y="5760720"/>
            <a:ext cx="1892531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dirty="0" err="1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dirty="0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3" name="Text 1"/>
          <p:cNvSpPr/>
          <p:nvPr/>
        </p:nvSpPr>
        <p:spPr>
          <a:xfrm>
            <a:off x="3646928" y="691760"/>
            <a:ext cx="523424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প্রধান তিন </a:t>
            </a:r>
            <a:r>
              <a:rPr lang="en-US" sz="40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ধরনের</a:t>
            </a:r>
            <a:r>
              <a:rPr lang="en-US" sz="40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হিসাব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B62C939-5A27-7B71-4737-E7805CAC8258}"/>
              </a:ext>
            </a:extLst>
          </p:cNvPr>
          <p:cNvGrpSpPr/>
          <p:nvPr/>
        </p:nvGrpSpPr>
        <p:grpSpPr>
          <a:xfrm>
            <a:off x="365760" y="1444752"/>
            <a:ext cx="3749040" cy="4154978"/>
            <a:chOff x="365760" y="777240"/>
            <a:chExt cx="3749040" cy="5212080"/>
          </a:xfrm>
        </p:grpSpPr>
        <p:sp>
          <p:nvSpPr>
            <p:cNvPr id="4" name="Shape 2"/>
            <p:cNvSpPr/>
            <p:nvPr/>
          </p:nvSpPr>
          <p:spPr>
            <a:xfrm>
              <a:off x="365760" y="777240"/>
              <a:ext cx="3749040" cy="5212080"/>
            </a:xfrm>
            <a:prstGeom prst="roundRect">
              <a:avLst>
                <a:gd name="adj" fmla="val 2439"/>
              </a:avLst>
            </a:prstGeom>
            <a:solidFill>
              <a:schemeClr val="accent2">
                <a:lumMod val="40000"/>
                <a:lumOff val="60000"/>
              </a:schemeClr>
            </a:solidFill>
            <a:ln/>
            <a:effectLst>
              <a:outerShdw blurRad="63500" dist="12700" dir="16200000" algn="bl" rotWithShape="0">
                <a:srgbClr val="000000">
                  <a:alpha val="8000"/>
                </a:srgbClr>
              </a:outerShdw>
            </a:effectLst>
          </p:spPr>
        </p:sp>
        <p:sp>
          <p:nvSpPr>
            <p:cNvPr id="5" name="Shape 3"/>
            <p:cNvSpPr/>
            <p:nvPr/>
          </p:nvSpPr>
          <p:spPr>
            <a:xfrm>
              <a:off x="365760" y="777240"/>
              <a:ext cx="3749040" cy="640080"/>
            </a:xfrm>
            <a:prstGeom prst="rect">
              <a:avLst/>
            </a:prstGeom>
            <a:solidFill>
              <a:srgbClr val="1B3A6B"/>
            </a:solidFill>
            <a:ln/>
          </p:spPr>
        </p:sp>
        <p:sp>
          <p:nvSpPr>
            <p:cNvPr id="6" name="Text 4"/>
            <p:cNvSpPr/>
            <p:nvPr/>
          </p:nvSpPr>
          <p:spPr>
            <a:xfrm>
              <a:off x="365760" y="868680"/>
              <a:ext cx="37490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চলতি হিসাব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Text 5"/>
            <p:cNvSpPr/>
            <p:nvPr/>
          </p:nvSpPr>
          <p:spPr>
            <a:xfrm>
              <a:off x="548640" y="1889868"/>
              <a:ext cx="3383280" cy="319485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যতবার খুশি জমা ও উত্তোলন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ব্যবসায়ীদের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জন্য উপযোগী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সাধারণত সুদ নেই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জমাতিরিক্ত উত্তোলন সম্ভব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চেক বই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পাওয়া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যায়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DCF3CEB-C59D-ACDB-CBB2-0BC258331DFB}"/>
              </a:ext>
            </a:extLst>
          </p:cNvPr>
          <p:cNvGrpSpPr/>
          <p:nvPr/>
        </p:nvGrpSpPr>
        <p:grpSpPr>
          <a:xfrm>
            <a:off x="4237544" y="1389611"/>
            <a:ext cx="4053016" cy="4178254"/>
            <a:chOff x="4237544" y="753964"/>
            <a:chExt cx="4053016" cy="4178254"/>
          </a:xfrm>
        </p:grpSpPr>
        <p:sp>
          <p:nvSpPr>
            <p:cNvPr id="8" name="Shape 6"/>
            <p:cNvSpPr/>
            <p:nvPr/>
          </p:nvSpPr>
          <p:spPr>
            <a:xfrm>
              <a:off x="4237544" y="753964"/>
              <a:ext cx="3763456" cy="4178254"/>
            </a:xfrm>
            <a:prstGeom prst="roundRect">
              <a:avLst>
                <a:gd name="adj" fmla="val 2439"/>
              </a:avLst>
            </a:prstGeom>
            <a:solidFill>
              <a:schemeClr val="accent6">
                <a:lumMod val="40000"/>
                <a:lumOff val="60000"/>
              </a:schemeClr>
            </a:solidFill>
            <a:ln/>
            <a:effectLst>
              <a:outerShdw blurRad="63500" dist="12700" dir="16200000" algn="bl" rotWithShape="0">
                <a:srgbClr val="000000">
                  <a:alpha val="8000"/>
                </a:srgbClr>
              </a:outerShdw>
            </a:effectLst>
          </p:spPr>
        </p:sp>
        <p:sp>
          <p:nvSpPr>
            <p:cNvPr id="9" name="Shape 7"/>
            <p:cNvSpPr/>
            <p:nvPr/>
          </p:nvSpPr>
          <p:spPr>
            <a:xfrm>
              <a:off x="4251960" y="777240"/>
              <a:ext cx="3749040" cy="640080"/>
            </a:xfrm>
            <a:prstGeom prst="rect">
              <a:avLst/>
            </a:prstGeom>
            <a:solidFill>
              <a:srgbClr val="C45C26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4237544" y="845404"/>
              <a:ext cx="4053016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সঞ্চয়ী</a:t>
              </a: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হিসাব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Text 9"/>
            <p:cNvSpPr/>
            <p:nvPr/>
          </p:nvSpPr>
          <p:spPr>
            <a:xfrm>
              <a:off x="4251960" y="1664207"/>
              <a:ext cx="3657600" cy="269692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জমা অবাধ,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উত্তোলন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নিয়মিত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অব্যবসায়ী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নির্দিষ্ট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আয়ের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জন্য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ব্যাংক সুদ প্রদান করে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সঞ্চয়ের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উদ্দেশ্যে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খোলা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হয়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বর্তমানে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অনেক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ব্যাংকে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নিয়ন্ত্রণ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কম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CDDB14D-0A7A-1C59-1013-B45DB7EF10A2}"/>
              </a:ext>
            </a:extLst>
          </p:cNvPr>
          <p:cNvGrpSpPr/>
          <p:nvPr/>
        </p:nvGrpSpPr>
        <p:grpSpPr>
          <a:xfrm>
            <a:off x="8159766" y="1390720"/>
            <a:ext cx="3749040" cy="4127546"/>
            <a:chOff x="8159766" y="804672"/>
            <a:chExt cx="3749040" cy="4127546"/>
          </a:xfrm>
        </p:grpSpPr>
        <p:sp>
          <p:nvSpPr>
            <p:cNvPr id="12" name="Shape 10"/>
            <p:cNvSpPr/>
            <p:nvPr/>
          </p:nvSpPr>
          <p:spPr>
            <a:xfrm>
              <a:off x="8159766" y="868680"/>
              <a:ext cx="3749040" cy="4063538"/>
            </a:xfrm>
            <a:prstGeom prst="roundRect">
              <a:avLst>
                <a:gd name="adj" fmla="val 2439"/>
              </a:avLst>
            </a:prstGeom>
            <a:solidFill>
              <a:schemeClr val="accent5">
                <a:lumMod val="60000"/>
                <a:lumOff val="40000"/>
              </a:schemeClr>
            </a:solidFill>
            <a:ln/>
            <a:effectLst>
              <a:outerShdw blurRad="63500" dist="12700" dir="16200000" algn="bl" rotWithShape="0">
                <a:srgbClr val="000000">
                  <a:alpha val="8000"/>
                </a:srgbClr>
              </a:outerShdw>
            </a:effectLst>
          </p:spPr>
        </p:sp>
        <p:sp>
          <p:nvSpPr>
            <p:cNvPr id="13" name="Shape 11"/>
            <p:cNvSpPr/>
            <p:nvPr/>
          </p:nvSpPr>
          <p:spPr>
            <a:xfrm>
              <a:off x="8159766" y="804672"/>
              <a:ext cx="3749040" cy="640080"/>
            </a:xfrm>
            <a:prstGeom prst="rect">
              <a:avLst/>
            </a:prstGeom>
            <a:solidFill>
              <a:srgbClr val="2E7D32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8159766" y="960120"/>
              <a:ext cx="37490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স্থায়ী</a:t>
              </a: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হিসাব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5" name="Text 13"/>
            <p:cNvSpPr/>
            <p:nvPr/>
          </p:nvSpPr>
          <p:spPr>
            <a:xfrm>
              <a:off x="8304976" y="1522615"/>
              <a:ext cx="3383280" cy="32962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নির্দিষ্ট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মেয়াদের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জন্য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১ মাস থেকে ৫ বছর+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উচ্চ হারে সুদ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মেয়াদপূর্তির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আগে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উত্তোলন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নয়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lnSpc>
                  <a:spcPct val="150000"/>
                </a:lnSpc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বিশেষ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প্রয়োজনে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উত্তোলন করলে সুদ নেই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7" name="Text 15"/>
          <p:cNvSpPr/>
          <p:nvPr/>
        </p:nvSpPr>
        <p:spPr>
          <a:xfrm>
            <a:off x="3227804" y="5945399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dirty="0" err="1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dirty="0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3A6B"/>
          </a:solidFill>
          <a:ln/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EA3342-B41A-98C0-6762-58A347503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9728"/>
            <a:ext cx="54864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F51D80-A5CF-59DA-DC69-1CFEF5FB7A76}"/>
              </a:ext>
            </a:extLst>
          </p:cNvPr>
          <p:cNvSpPr txBox="1"/>
          <p:nvPr/>
        </p:nvSpPr>
        <p:spPr>
          <a:xfrm>
            <a:off x="5708073" y="277091"/>
            <a:ext cx="630381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rgbClr val="1A1A1A"/>
              </a:solidFill>
              <a:latin typeface="NikoshBAN" panose="02000000000000000000" pitchFamily="2" charset="0"/>
              <a:ea typeface="FreeSans" pitchFamily="34" charset="-122"/>
              <a:cs typeface="NikoshBAN" panose="02000000000000000000" pitchFamily="2" charset="0"/>
            </a:endParaRPr>
          </a:p>
          <a:p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নির্দেশনা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: </a:t>
            </a:r>
          </a:p>
          <a:p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তোমাদের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তিনটি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দলকে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নিচের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তিনটি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পরিস্থিতি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দেওয়া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হলো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কোন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পরিস্থিতিতে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কোন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ধরনের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হিসাব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সবচেয়ে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উপযুক্ত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তা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আলোচনা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করে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সিদ্ধান্ত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নাও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এবং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কারণ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লেখো</a:t>
            </a:r>
            <a:r>
              <a:rPr lang="en-US" sz="28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</a:t>
            </a:r>
          </a:p>
          <a:p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দল-১</a:t>
            </a:r>
          </a:p>
          <a:p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১।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একজন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ব্যবসায়ী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প্রতিদিন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অনেকবার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টাকা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জমা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ও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উত্তোলন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করেন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</a:t>
            </a:r>
          </a:p>
          <a:p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দল-২</a:t>
            </a:r>
          </a:p>
          <a:p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২।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একজন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চাকরিজীবী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মাসে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কিছু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টাকা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সঞ্চয়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করতে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চান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এবং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সুদ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পেতে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চান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</a:t>
            </a:r>
          </a:p>
          <a:p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দল-৩</a:t>
            </a:r>
          </a:p>
          <a:p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৩।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একজন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ব্যক্তি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২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বছরের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জন্য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একটা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বড়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অঙ্কের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টাকা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জমা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রেখে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উচ্চ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সুদ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পেতে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চান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196061-62E6-C87C-CE50-93A7D284FDFF}"/>
              </a:ext>
            </a:extLst>
          </p:cNvPr>
          <p:cNvSpPr/>
          <p:nvPr/>
        </p:nvSpPr>
        <p:spPr>
          <a:xfrm>
            <a:off x="0" y="109728"/>
            <a:ext cx="5486400" cy="92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দলীয়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কাজ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		১০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মিনিট</a:t>
            </a:r>
            <a:endParaRPr lang="en-US" sz="3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49F259-6058-0710-B771-DDDF1CC2D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00387E6-BD3F-3224-0FFF-8CAA5074C049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52ED67D1-E0DF-3FE4-80EB-FFC359F4A23C}"/>
              </a:ext>
            </a:extLst>
          </p:cNvPr>
          <p:cNvSpPr/>
          <p:nvPr/>
        </p:nvSpPr>
        <p:spPr>
          <a:xfrm>
            <a:off x="1097280" y="361188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খ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E5B5E0A5-6930-F7A7-8F69-FDE9AD8AC663}"/>
              </a:ext>
            </a:extLst>
          </p:cNvPr>
          <p:cNvSpPr/>
          <p:nvPr/>
        </p:nvSpPr>
        <p:spPr>
          <a:xfrm>
            <a:off x="1097280" y="452628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গ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38BF644-1894-8F29-B7F1-61CC7D3A4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9728"/>
            <a:ext cx="6429407" cy="674827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6E84066-48F5-0B7E-3C66-43A2986865A3}"/>
              </a:ext>
            </a:extLst>
          </p:cNvPr>
          <p:cNvSpPr txBox="1"/>
          <p:nvPr/>
        </p:nvSpPr>
        <p:spPr>
          <a:xfrm>
            <a:off x="6898665" y="2305615"/>
            <a:ext cx="4849091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একজন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শিক্ষার্থী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হিসেবে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তুমি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কীভাবে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সঞ্চয়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করতে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পার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?  ৩টি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উপায়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লেখো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তোমার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জন্য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কোন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হিসাবটি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খোলা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উপযুক্ত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বলে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তুমি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মনে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তা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সপক্ষে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‍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যুক্তি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দাও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lnSpc>
                <a:spcPct val="150000"/>
              </a:lnSpc>
            </a:pPr>
            <a:endParaRPr lang="en-US" sz="2800" b="1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05C4785-84C0-7BC4-BCEB-CB22B36BA334}"/>
              </a:ext>
            </a:extLst>
          </p:cNvPr>
          <p:cNvSpPr/>
          <p:nvPr/>
        </p:nvSpPr>
        <p:spPr>
          <a:xfrm>
            <a:off x="6429407" y="109728"/>
            <a:ext cx="5762288" cy="1178745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একক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কাজ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		৫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মিনিট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690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C50A9-2D04-791C-D1C4-25A2E99C1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35AEE73-DB9C-9E41-8939-F7C1949037B3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FDF512CE-E1F7-0939-6050-FCF2F752D9D5}"/>
              </a:ext>
            </a:extLst>
          </p:cNvPr>
          <p:cNvSpPr/>
          <p:nvPr/>
        </p:nvSpPr>
        <p:spPr>
          <a:xfrm>
            <a:off x="762000" y="2166851"/>
            <a:ext cx="10637520" cy="2377440"/>
          </a:xfrm>
          <a:prstGeom prst="roundRect">
            <a:avLst>
              <a:gd name="adj" fmla="val 3846"/>
            </a:avLst>
          </a:prstGeom>
          <a:solidFill>
            <a:srgbClr val="FFF3E0"/>
          </a:solidFill>
          <a:ln/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36E7238-1778-07F6-D400-1ED6C5739693}"/>
              </a:ext>
            </a:extLst>
          </p:cNvPr>
          <p:cNvSpPr/>
          <p:nvPr/>
        </p:nvSpPr>
        <p:spPr>
          <a:xfrm>
            <a:off x="4107872" y="1499200"/>
            <a:ext cx="65356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 err="1">
                <a:solidFill>
                  <a:srgbClr val="C45C26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মূল্যায়ণ</a:t>
            </a:r>
            <a:r>
              <a:rPr lang="en-US" sz="4400" b="1" dirty="0">
                <a:solidFill>
                  <a:srgbClr val="C45C26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			৩মিনিট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EA1198F-366B-8A05-CBD1-C61F68FC56CF}"/>
              </a:ext>
            </a:extLst>
          </p:cNvPr>
          <p:cNvSpPr/>
          <p:nvPr/>
        </p:nvSpPr>
        <p:spPr>
          <a:xfrm>
            <a:off x="1451957" y="2697480"/>
            <a:ext cx="9947563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514350" indent="-514350">
              <a:buAutoNum type="arabicPeriod"/>
            </a:pP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তোমার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বাবা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একজন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বড়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ব্যবসায়ী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।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তার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জন্য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কোন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হিসাব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খোলা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উচিত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?</a:t>
            </a:r>
          </a:p>
          <a:p>
            <a:pPr marL="514350" indent="-514350">
              <a:buAutoNum type="arabicPeriod"/>
            </a:pP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আলিফ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একজন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স্কুল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শিক্ষক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তার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জন্য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কোন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হিসাব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উপযুক্ত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এবং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কেন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৩.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কোন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হিসাবে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সুদের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পরিমাণ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বেশি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দেওয়া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হয়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?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৪.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ব্যাংক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তহবিলের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প্রধান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উৎস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কি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? 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অর্থের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নিরাপত্তা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দেয়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কে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56848A1B-B641-B78B-691D-5E53262A7601}"/>
              </a:ext>
            </a:extLst>
          </p:cNvPr>
          <p:cNvSpPr/>
          <p:nvPr/>
        </p:nvSpPr>
        <p:spPr>
          <a:xfrm>
            <a:off x="2410386" y="5892339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dirty="0" err="1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dirty="0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440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5E310F1E-9A3F-17D8-E177-5CE21646D8AB}"/>
              </a:ext>
            </a:extLst>
          </p:cNvPr>
          <p:cNvSpPr/>
          <p:nvPr/>
        </p:nvSpPr>
        <p:spPr>
          <a:xfrm>
            <a:off x="1454727" y="703735"/>
            <a:ext cx="8139440" cy="720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সামারি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:  আজ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যা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শিখলাম</a:t>
            </a:r>
            <a:r>
              <a:rPr lang="en-US" sz="3200" b="1" dirty="0">
                <a:solidFill>
                  <a:srgbClr val="00B05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			৩মিনিট</a:t>
            </a:r>
            <a:endParaRPr lang="en-US" sz="3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286CFE4D-0B0B-7929-899A-4CD6905D9751}"/>
              </a:ext>
            </a:extLst>
          </p:cNvPr>
          <p:cNvSpPr/>
          <p:nvPr/>
        </p:nvSpPr>
        <p:spPr>
          <a:xfrm>
            <a:off x="2039814" y="2278966"/>
            <a:ext cx="882044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ব্যাংক আমানত হলো ব্যাংকের তহবিলের মূল উৎস।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গ্রাহক, ব্যাংক ও অর্থনীতি — তিন দিক থেকেই এর গুরুত্ব অপরিসীম।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চলতি,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সঞ্চয়ী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ও </a:t>
            </a:r>
            <a:r>
              <a:rPr lang="en-US" sz="28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স্থায়ী</a:t>
            </a: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— প্রধান তিন ধরনের হিসাব।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• পরবর্তী ক্লাসে আমরা হিসাব খোলা-বন্ধ করা ও ইলেকট্রনিক ব্যাংকিং শিখব।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3A6B"/>
          </a:solidFill>
          <a:ln/>
        </p:spPr>
      </p:sp>
      <p:sp>
        <p:nvSpPr>
          <p:cNvPr id="7" name="Shape 5"/>
          <p:cNvSpPr/>
          <p:nvPr/>
        </p:nvSpPr>
        <p:spPr>
          <a:xfrm>
            <a:off x="762000" y="2166851"/>
            <a:ext cx="10637520" cy="2377440"/>
          </a:xfrm>
          <a:prstGeom prst="roundRect">
            <a:avLst>
              <a:gd name="adj" fmla="val 3846"/>
            </a:avLst>
          </a:prstGeom>
          <a:solidFill>
            <a:srgbClr val="FFF3E0"/>
          </a:solidFill>
          <a:ln/>
        </p:spPr>
      </p:sp>
      <p:sp>
        <p:nvSpPr>
          <p:cNvPr id="8" name="Text 6"/>
          <p:cNvSpPr/>
          <p:nvPr/>
        </p:nvSpPr>
        <p:spPr>
          <a:xfrm>
            <a:off x="4107872" y="1499200"/>
            <a:ext cx="65356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 err="1">
                <a:solidFill>
                  <a:srgbClr val="C45C26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বাড়ির</a:t>
            </a:r>
            <a:r>
              <a:rPr lang="en-US" sz="4400" b="1" dirty="0">
                <a:solidFill>
                  <a:srgbClr val="C45C26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কাজ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451957" y="2697480"/>
            <a:ext cx="9947563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১. গ্রাহকের ক্ষেত্রে আমানতের ৬টি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উদ্দেশ্য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ভালোভাবে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পড়বে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২. চলতি,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সঞ্চয়ী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স্থায়ী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হিসাবের পার্থক্য টেবিল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আকারে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লিখে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আনবে</a:t>
            </a:r>
            <a:r>
              <a:rPr lang="en-US" sz="3200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410386" y="5892339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dirty="0" err="1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dirty="0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8A8A8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4CC8E-B61A-0732-F25B-D1B497D35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011E8A1-1FC1-EA38-588B-A46A1159F360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B3A6B"/>
          </a:solidFill>
          <a:ln/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23C758-336B-88C0-F1BB-4742162D5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30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808</Words>
  <Application>Microsoft Office PowerPoint</Application>
  <PresentationFormat>Widescreen</PresentationFormat>
  <Paragraphs>150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একাদশ অধ্যায়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ব্যাংকের আমানত — ক্লাস ১</dc:title>
  <dc:subject>PptxGenJS Presentation</dc:subject>
  <dc:creator>ফিন্যান্স ও ব্যাংকিং | নবম-দশম শ্রেণি</dc:creator>
  <cp:lastModifiedBy>M IBRAHIM</cp:lastModifiedBy>
  <cp:revision>46</cp:revision>
  <dcterms:created xsi:type="dcterms:W3CDTF">2026-10-21T00:07:12Z</dcterms:created>
  <dcterms:modified xsi:type="dcterms:W3CDTF">2026-10-31T02:50:19Z</dcterms:modified>
</cp:coreProperties>
</file>