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76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4" r:id="rId12"/>
    <p:sldId id="279" r:id="rId13"/>
    <p:sldId id="278" r:id="rId14"/>
    <p:sldId id="281" r:id="rId15"/>
    <p:sldId id="269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7EB6D-1F6E-47BB-9F10-C7836202544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97B8C-B24E-4482-B23A-88E7A0DEA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326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97B8C-B24E-4482-B23A-88E7A0DEA2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00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97B8C-B24E-4482-B23A-88E7A0DEA2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1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8B0E1-840D-ABBF-476F-CCDE6A5C3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1627B6-4183-914B-1DA4-ED960CF7D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E3734-B081-B41B-5CDB-B72F74F50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09F39-3CBD-127C-BBB1-37DF0EFF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30E0F-1604-97BE-CDCB-AEC971FD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7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0B352-299F-B057-E3BA-165203E6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BB2C54-3762-66F9-72D1-824521CE8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279ED-A89A-8D28-36DD-ED76C8371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DB197-6ECB-B7B4-8E10-53E6BD357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1F78C-6D8B-AD01-56D3-9D4AB0CE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197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BFF35E-31DD-6EEF-3487-A439B76157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C10A9-0F45-14A5-A89D-DD4973AF69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4B183-0265-1B76-7332-C7F9B6DD8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AB2D5-317C-3042-03E0-23BE23FBB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D13EA-A078-986D-5BEF-EC5F79F77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969B-A6D0-CDF4-61BB-741F69362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6EF68-8BBD-D59A-B2F5-EB19C8544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F620A-065D-E1A4-E631-CC02F47FF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E11F3-5A94-D426-1C02-31B04DCA0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0E79B-20F5-ED71-9951-E285D06B1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7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DC7D3-C050-10FD-C715-AD114BBF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EE39A-7679-BBED-46BF-353EDD6DE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06F11-D01E-06BD-9ABE-D2A771A3C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22F02-7C71-32A8-E879-FE0083363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219E8-96CC-6CCC-AFFB-FB9D4F1AA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2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68780-A91F-1367-6892-F38E257A5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AEF77-30E9-905E-C3D6-017BA5F9F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6A4BE7-AB01-32E1-A0D1-661A0279E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2DABF1-883D-C122-FEE1-ACD16CCC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653B0-CC68-011F-FE8A-75C73407B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06FE9-2BBE-C9B1-EFB6-6092D1E2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9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B6492-2D7F-020D-CCB7-3CA763FD2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4C8A5-C591-72F6-86BA-053BD4557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D125-1064-A2C4-89C7-1A4472C8C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E5C890-8DF7-284B-398E-2AF2F13ACC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82C169-BD91-7D3E-82EF-634EEBC96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E44934-DE55-4ABF-9C6C-C3924D227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F06478-D1AD-53C2-6FC0-E894E9740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03A099-B595-1DD1-9374-52789C96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3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9C271-2399-DACE-D10B-FAD29F2D5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838950-284D-1A59-814D-509B2C609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2CE21-00BA-873F-5FB6-73112714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0FDAF-4F59-1F28-CE21-4F10E5C22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0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9C98D-D983-839B-65DC-AC3681F52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2EBC3-3C76-AB58-2C21-E5A920DC4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3467D-40DE-1B73-696B-FE2D0A174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2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D4E3C-7FD1-E986-DCD2-084F46F6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CEA32-AC8C-8C56-7B0D-B1F6C3FB2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82530-4B3A-587A-083A-079CDC2E4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23551B-C0CF-457D-C6E9-DF6801DF4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5C1BBA-BA7D-130B-5AEF-75965DCC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C5150-ABEF-E9CD-F323-E954A6D91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DEE44-EC2B-0FB3-53F6-E585BBFEB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E5390F-796E-2E1A-1A41-DA9212226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D3B68A-2231-8EC1-0F89-59A700A15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09A85-277D-4E6D-A0D1-A5EC853B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974E82-3D12-2CE8-74EA-5A4CCB331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7CCBD-5A4B-9521-4224-5529E7DB7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F0DA2A-D6DD-42A5-A2D6-9E299A6AE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49E41-1360-8448-A74F-F9875B201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6D86D-8FC3-F889-BFEA-417808726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B4F66-8C57-43E8-A8F5-3389AEB1880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0B684-3764-0E6C-9387-5FA71BEC8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5C547-AD95-FE76-8107-BD1EB3DA4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1A3A5-61D3-428F-85A1-44BEAE84F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5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3BF05EB-FA6B-7A95-1B3A-4239FCBE608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31BA2EC-B2E0-E607-2E0B-254002FBA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24394A-6017-5F69-C2B7-2F2F40571778}"/>
                </a:ext>
              </a:extLst>
            </p:cNvPr>
            <p:cNvSpPr/>
            <p:nvPr/>
          </p:nvSpPr>
          <p:spPr>
            <a:xfrm>
              <a:off x="2383436" y="0"/>
              <a:ext cx="6071016" cy="161893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endParaRPr lang="en-US" sz="13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0061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768C6-4492-5451-0E2C-3FAF9E08F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7EE2531-7F63-59EA-D0C0-4299D527579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036DDF-B488-FE71-9E3C-9B3C1F993E6A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8713F55-0147-4D73-6D34-0E3843A07E1A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413B61A9-4D78-601E-1041-D5A5279D4291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99B33776-9B43-BA7A-5389-7C40A3959B04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F708B7B-42D8-2D04-04FF-F245546227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13207"/>
              </p:ext>
            </p:extLst>
          </p:nvPr>
        </p:nvGraphicFramePr>
        <p:xfrm>
          <a:off x="1124262" y="1963712"/>
          <a:ext cx="9998440" cy="3812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7658">
                  <a:extLst>
                    <a:ext uri="{9D8B030D-6E8A-4147-A177-3AD203B41FA5}">
                      <a16:colId xmlns:a16="http://schemas.microsoft.com/office/drawing/2014/main" val="3305943467"/>
                    </a:ext>
                  </a:extLst>
                </a:gridCol>
                <a:gridCol w="5220782">
                  <a:extLst>
                    <a:ext uri="{9D8B030D-6E8A-4147-A177-3AD203B41FA5}">
                      <a16:colId xmlns:a16="http://schemas.microsoft.com/office/drawing/2014/main" val="2244695714"/>
                    </a:ext>
                  </a:extLst>
                </a:gridCol>
              </a:tblGrid>
              <a:tr h="310296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সুবিধা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অসুবিধা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                 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8452810"/>
                  </a:ext>
                </a:extLst>
              </a:tr>
              <a:tr h="62059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অধিক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মূলধন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সংগ্রহ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সম্ভব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অসীম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দায়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6123225"/>
                  </a:ext>
                </a:extLst>
              </a:tr>
              <a:tr h="62059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দক্ষতা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অভিজ্ঞতার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সমন্বয়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গোপনীয়তা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রক্ষা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কঠিন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2636551"/>
                  </a:ext>
                </a:extLst>
              </a:tr>
              <a:tr h="310296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সহজ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গঠন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পরিচালনা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অংশীদারদের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মধ্যে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মতবিরোধ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5623017"/>
                  </a:ext>
                </a:extLst>
              </a:tr>
              <a:tr h="310296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ঝুঁকি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বণ্টন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ব্যবসায়ের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স্থিতিশীলতা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কম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4470479"/>
                  </a:ext>
                </a:extLst>
              </a:tr>
              <a:tr h="310296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সিদ্ধান্ত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গ্রহণে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একাধিক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মতামত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একজনের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ভুল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অন্যদের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ক্ষতি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করে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376791"/>
                  </a:ext>
                </a:extLst>
              </a:tr>
              <a:tr h="62059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সম্প্রসারণ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সহজ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নিবন্ধন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থাকলে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আইনি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সুবিধা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কম</a:t>
                      </a:r>
                      <a:endParaRPr lang="en-US" sz="32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967276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F915F2F-98F1-6BDE-8C57-5652A4F72CB8}"/>
              </a:ext>
            </a:extLst>
          </p:cNvPr>
          <p:cNvSpPr txBox="1"/>
          <p:nvPr/>
        </p:nvSpPr>
        <p:spPr>
          <a:xfrm>
            <a:off x="2803160" y="622011"/>
            <a:ext cx="317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সুবিধা</a:t>
            </a:r>
            <a:r>
              <a:rPr lang="en-US" sz="40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40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অসুবিধা</a:t>
            </a:r>
            <a:endParaRPr lang="en-US" sz="4000" b="1" kern="100" dirty="0">
              <a:highlight>
                <a:srgbClr val="FFFF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FD51B6-D0D6-C601-B80C-0B32191C59C5}"/>
              </a:ext>
            </a:extLst>
          </p:cNvPr>
          <p:cNvSpPr txBox="1"/>
          <p:nvPr/>
        </p:nvSpPr>
        <p:spPr>
          <a:xfrm>
            <a:off x="8484433" y="560456"/>
            <a:ext cx="1510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kern="100" dirty="0"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 </a:t>
            </a:r>
            <a:r>
              <a:rPr lang="en-US" sz="4000" b="1" kern="100" dirty="0" err="1"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</a:t>
            </a:r>
            <a:endParaRPr lang="en-US" sz="400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0186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B2B75-1B9B-AFA8-6C4F-C845E2272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5FD908B-4C3D-8AE0-0162-10C98CC14DD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0A1634-4A22-E9D5-284E-E8D46F5F6B39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A81C92-BBE5-DF30-5322-475F1B601CD0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90C1DD83-23A1-A6C3-ED37-7902328D67E8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AC826C9E-7AC1-DEFD-D103-B1A57E7D182A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5C47539-1AAB-822E-F3B4-442CB4C7EDB6}"/>
              </a:ext>
            </a:extLst>
          </p:cNvPr>
          <p:cNvSpPr txBox="1"/>
          <p:nvPr/>
        </p:nvSpPr>
        <p:spPr>
          <a:xfrm>
            <a:off x="2803011" y="4753280"/>
            <a:ext cx="48173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৫.মূলধন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6467B0-39C8-482E-FA13-ABB39914FDEB}"/>
              </a:ext>
            </a:extLst>
          </p:cNvPr>
          <p:cNvSpPr txBox="1"/>
          <p:nvPr/>
        </p:nvSpPr>
        <p:spPr>
          <a:xfrm>
            <a:off x="2774417" y="384842"/>
            <a:ext cx="52309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গঠনপ্রণালি</a:t>
            </a:r>
            <a:endParaRPr lang="en-US" sz="40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043F0B-D555-97D9-DF84-A72E879F6FB9}"/>
              </a:ext>
            </a:extLst>
          </p:cNvPr>
          <p:cNvSpPr txBox="1"/>
          <p:nvPr/>
        </p:nvSpPr>
        <p:spPr>
          <a:xfrm>
            <a:off x="2803011" y="1308172"/>
            <a:ext cx="60548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1. 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নির্বাচন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যোগ্য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ব্যক্তি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E4943A-A775-FE8B-82F8-EDEA8F204128}"/>
              </a:ext>
            </a:extLst>
          </p:cNvPr>
          <p:cNvSpPr txBox="1"/>
          <p:nvPr/>
        </p:nvSpPr>
        <p:spPr>
          <a:xfrm>
            <a:off x="2803011" y="2169449"/>
            <a:ext cx="5477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2.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ব্যবসার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12E0C4-8BDC-630B-51F9-BD504703A187}"/>
              </a:ext>
            </a:extLst>
          </p:cNvPr>
          <p:cNvSpPr txBox="1"/>
          <p:nvPr/>
        </p:nvSpPr>
        <p:spPr>
          <a:xfrm>
            <a:off x="2774417" y="3030726"/>
            <a:ext cx="6686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3. </a:t>
            </a:r>
            <a:r>
              <a:rPr lang="en-US" sz="4000" b="1" dirty="0" err="1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চুক্তিপত্র</a:t>
            </a:r>
            <a:r>
              <a:rPr lang="en-US" sz="4000" b="1" dirty="0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সম্পাদন</a:t>
            </a:r>
            <a:r>
              <a:rPr lang="en-US" sz="4000" b="1" dirty="0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4000" b="1" dirty="0" err="1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মৌখিক</a:t>
            </a:r>
            <a:r>
              <a:rPr lang="en-US" sz="4000" b="1" dirty="0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b="1" dirty="0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লিখিত</a:t>
            </a:r>
            <a:r>
              <a:rPr lang="en-US" sz="4000" b="1" dirty="0">
                <a:solidFill>
                  <a:schemeClr val="bg1"/>
                </a:solidFill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4359A8-8E16-B977-0C43-A64B64E89E84}"/>
              </a:ext>
            </a:extLst>
          </p:cNvPr>
          <p:cNvSpPr txBox="1"/>
          <p:nvPr/>
        </p:nvSpPr>
        <p:spPr>
          <a:xfrm>
            <a:off x="2774417" y="3892003"/>
            <a:ext cx="52485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40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40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0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চুক্তিপত্র</a:t>
            </a:r>
            <a:r>
              <a:rPr lang="en-US" sz="40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নিবন্ধন</a:t>
            </a:r>
            <a:endParaRPr lang="en-US" sz="4000" b="1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3A462B-294D-3C0B-437C-88DBC635B75E}"/>
              </a:ext>
            </a:extLst>
          </p:cNvPr>
          <p:cNvSpPr txBox="1"/>
          <p:nvPr/>
        </p:nvSpPr>
        <p:spPr>
          <a:xfrm>
            <a:off x="9908498" y="584616"/>
            <a:ext cx="1225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049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1696A-BD25-E94F-4DD0-E6FCBA51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345D634-D4ED-6C9F-7886-799B8771A1D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FFDF35-6AAB-B4A9-3F68-BC6D9B25EF2A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D73061-7280-CC61-4216-308637B85C4B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28F46AEB-84E9-6EF8-1C06-B4495417AFD6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4D455398-EA5C-0FAC-7E4B-B933A9B8ACB8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704D6C4-2585-E132-C4BB-15D640853A19}"/>
              </a:ext>
            </a:extLst>
          </p:cNvPr>
          <p:cNvSpPr txBox="1"/>
          <p:nvPr/>
        </p:nvSpPr>
        <p:spPr>
          <a:xfrm>
            <a:off x="8484433" y="560456"/>
            <a:ext cx="1510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kern="100" dirty="0"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 </a:t>
            </a:r>
            <a:r>
              <a:rPr lang="en-US" sz="4000" b="1" kern="100" dirty="0" err="1"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</a:t>
            </a:r>
            <a:endParaRPr lang="en-US" sz="4000" dirty="0">
              <a:highlight>
                <a:srgbClr val="00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38A987-2679-4DC2-78C3-7282F6F29B0E}"/>
              </a:ext>
            </a:extLst>
          </p:cNvPr>
          <p:cNvSpPr txBox="1"/>
          <p:nvPr/>
        </p:nvSpPr>
        <p:spPr>
          <a:xfrm>
            <a:off x="3311763" y="560456"/>
            <a:ext cx="3472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চুক্তিপত্রের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75A13-E4D6-D31D-7BDD-4EC4D3EEC39D}"/>
              </a:ext>
            </a:extLst>
          </p:cNvPr>
          <p:cNvSpPr txBox="1"/>
          <p:nvPr/>
        </p:nvSpPr>
        <p:spPr>
          <a:xfrm>
            <a:off x="2656909" y="1348800"/>
            <a:ext cx="596378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অনুপাত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লাভ-ক্ষতি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বণ্টনের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অনুপাত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ব্যবস্থাপনা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সিদ্ধান্ত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(Drawings)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মেয়াদ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বিলোপসাধনের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প্রস্থানের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বিরোধ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নিষ্পত্তির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30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F2D1-3DBB-E5C7-032B-1F999A5C8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2ED2392-C80A-1110-6461-AA0646BA293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8B7F42-842E-A99A-8A0B-5048541DCE74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7DE75C-AC2D-FD3B-3C36-47F9727B1957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2468F8E7-1B05-9E63-92F9-E99A45564AC6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7B95417D-5DE7-243B-9CD7-1152CEBE5E7D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135720A-7232-DC29-8DF3-F3B24AF9B635}"/>
              </a:ext>
            </a:extLst>
          </p:cNvPr>
          <p:cNvSpPr txBox="1"/>
          <p:nvPr/>
        </p:nvSpPr>
        <p:spPr>
          <a:xfrm>
            <a:off x="3362221" y="1648361"/>
            <a:ext cx="546755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আদালতে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মামলা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পক্ষের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বিরুদ্ধে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সুরক্ষিত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বিশ্বাসযোগ্যতা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E532BE-E822-D7F0-66FF-E153FE3BBB52}"/>
              </a:ext>
            </a:extLst>
          </p:cNvPr>
          <p:cNvSpPr txBox="1"/>
          <p:nvPr/>
        </p:nvSpPr>
        <p:spPr>
          <a:xfrm>
            <a:off x="3688597" y="457200"/>
            <a:ext cx="3611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নিবন্ধন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62676A-7EF6-1EC9-C11F-D3A139B479E3}"/>
              </a:ext>
            </a:extLst>
          </p:cNvPr>
          <p:cNvSpPr txBox="1"/>
          <p:nvPr/>
        </p:nvSpPr>
        <p:spPr>
          <a:xfrm>
            <a:off x="749508" y="5358824"/>
            <a:ext cx="10801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নিবন্ধন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:*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নিবন্ধকের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অফিসে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চুক্তিপত্র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নিবন্ধন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বাধ্যতামূলক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64263-A4C7-0B9B-D250-3A389E940D99}"/>
              </a:ext>
            </a:extLst>
          </p:cNvPr>
          <p:cNvSpPr txBox="1"/>
          <p:nvPr/>
        </p:nvSpPr>
        <p:spPr>
          <a:xfrm>
            <a:off x="9173980" y="614597"/>
            <a:ext cx="965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kern="100" dirty="0"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 </a:t>
            </a:r>
            <a:r>
              <a:rPr lang="en-US" sz="2400" b="1" kern="100" dirty="0" err="1"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</a:t>
            </a:r>
            <a:endParaRPr lang="en-US" sz="2400" dirty="0">
              <a:highlight>
                <a:srgbClr val="00FF00"/>
              </a:highlight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2284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4EEFB-C745-101B-D7DC-6FA5E1089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1629218-5724-5027-05F3-B6114A75DB1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0351C1-109C-ECBF-3DE9-CC238779281A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1175F1-437F-2164-8489-799B56752585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6BDAA57B-BBB7-50BC-B188-964839A9620B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16E83975-5340-EDE1-25AE-B5E00215D271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ABD3CC0-A241-F5E9-2919-1FE66FF9A5E4}"/>
              </a:ext>
            </a:extLst>
          </p:cNvPr>
          <p:cNvSpPr txBox="1"/>
          <p:nvPr/>
        </p:nvSpPr>
        <p:spPr>
          <a:xfrm>
            <a:off x="1206708" y="1876484"/>
            <a:ext cx="10235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1.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সক্রিয়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– 	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পরিচালনায়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অসীম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2.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নিষ্ক্রিয়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ঘুমন্ত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– 		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পরিচালনায়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3.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নামমাত্র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– 		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সুনাম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4.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সীমিত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– 		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সীমিত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সীমিত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5.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– 			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49CBF3-2308-B26A-1385-4F55696AE5BC}"/>
              </a:ext>
            </a:extLst>
          </p:cNvPr>
          <p:cNvSpPr txBox="1"/>
          <p:nvPr/>
        </p:nvSpPr>
        <p:spPr>
          <a:xfrm>
            <a:off x="3999111" y="457200"/>
            <a:ext cx="41937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অংশীদারদের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FC9685-1569-A194-0956-6F814961B136}"/>
              </a:ext>
            </a:extLst>
          </p:cNvPr>
          <p:cNvSpPr txBox="1"/>
          <p:nvPr/>
        </p:nvSpPr>
        <p:spPr>
          <a:xfrm>
            <a:off x="9187236" y="391180"/>
            <a:ext cx="1111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 </a:t>
            </a:r>
            <a:r>
              <a:rPr lang="en-US" sz="28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</a:t>
            </a:r>
            <a:endParaRPr lang="en-US" sz="2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072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50D66-7CBE-6930-251D-53351B6E2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47C8087-CF6F-E056-3F93-19FB90C3502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11FC45-74F4-9D53-90E8-B5E873336445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E641050-5A46-5A5B-9AA2-DCBAD1D57F03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ADF0D566-C4CB-21A2-762D-319A98E58E11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86CCAD24-16E2-AE12-FE7A-ACA84CE6BFAA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4A4FE10-6B6A-D7B6-2430-74CDF6F068D7}"/>
              </a:ext>
            </a:extLst>
          </p:cNvPr>
          <p:cNvSpPr txBox="1"/>
          <p:nvPr/>
        </p:nvSpPr>
        <p:spPr>
          <a:xfrm>
            <a:off x="1663908" y="1973281"/>
            <a:ext cx="97111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সদস্য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৬জন। 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–১: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চুক্তিপত্রে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উচিত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–২: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অংশীদারদের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–৩: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৪টি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–৪: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৪টি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অসুবিধা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763E6E-E6F3-4A18-735F-AB9F88B697B6}"/>
              </a:ext>
            </a:extLst>
          </p:cNvPr>
          <p:cNvSpPr txBox="1"/>
          <p:nvPr/>
        </p:nvSpPr>
        <p:spPr>
          <a:xfrm>
            <a:off x="4278408" y="353543"/>
            <a:ext cx="2002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9D8652-A5A3-167E-62A9-AA678BCEFFFE}"/>
              </a:ext>
            </a:extLst>
          </p:cNvPr>
          <p:cNvSpPr txBox="1"/>
          <p:nvPr/>
        </p:nvSpPr>
        <p:spPr>
          <a:xfrm>
            <a:off x="7683744" y="457200"/>
            <a:ext cx="14077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৮মিনিট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A65574-C60D-6DC4-D671-0A0B027C934F}"/>
              </a:ext>
            </a:extLst>
          </p:cNvPr>
          <p:cNvSpPr txBox="1"/>
          <p:nvPr/>
        </p:nvSpPr>
        <p:spPr>
          <a:xfrm>
            <a:off x="3085508" y="1415134"/>
            <a:ext cx="4687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en-US" sz="28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28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+ ১ </a:t>
            </a:r>
            <a:r>
              <a:rPr lang="en-US" sz="28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</a:t>
            </a:r>
            <a:endParaRPr lang="en-US" sz="2800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19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B2C4A-66D2-35AE-0CCF-1D73AD0D1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8610639-F0B5-5959-090F-83D91D8E3A26}"/>
              </a:ext>
            </a:extLst>
          </p:cNvPr>
          <p:cNvGrpSpPr/>
          <p:nvPr/>
        </p:nvGrpSpPr>
        <p:grpSpPr>
          <a:xfrm>
            <a:off x="0" y="0"/>
            <a:ext cx="12247666" cy="6858000"/>
            <a:chOff x="0" y="0"/>
            <a:chExt cx="12247666" cy="6858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43705CC-FA1B-474E-E6FA-591AF24B4801}"/>
                </a:ext>
              </a:extLst>
            </p:cNvPr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BDEDBEA-5BFA-9791-57B1-8CC18BF7D7DA}"/>
                  </a:ext>
                </a:extLst>
              </p:cNvPr>
              <p:cNvSpPr/>
              <p:nvPr/>
            </p:nvSpPr>
            <p:spPr>
              <a:xfrm>
                <a:off x="0" y="0"/>
                <a:ext cx="749508" cy="6858000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4C89A7D-35B7-F282-DF21-96961F9007C6}"/>
                  </a:ext>
                </a:extLst>
              </p:cNvPr>
              <p:cNvSpPr/>
              <p:nvPr/>
            </p:nvSpPr>
            <p:spPr>
              <a:xfrm>
                <a:off x="11442492" y="0"/>
                <a:ext cx="749508" cy="6858000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ight Triangle 5">
                <a:extLst>
                  <a:ext uri="{FF2B5EF4-FFF2-40B4-BE49-F238E27FC236}">
                    <a16:creationId xmlns:a16="http://schemas.microsoft.com/office/drawing/2014/main" id="{33E30880-759D-552D-8B39-4341B487385D}"/>
                  </a:ext>
                </a:extLst>
              </p:cNvPr>
              <p:cNvSpPr/>
              <p:nvPr/>
            </p:nvSpPr>
            <p:spPr>
              <a:xfrm rot="5400000">
                <a:off x="749508" y="0"/>
                <a:ext cx="914400" cy="914400"/>
              </a:xfrm>
              <a:prstGeom prst="rtTriangl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58BA6591-4140-C369-2451-0B4D24D29756}"/>
                  </a:ext>
                </a:extLst>
              </p:cNvPr>
              <p:cNvSpPr/>
              <p:nvPr/>
            </p:nvSpPr>
            <p:spPr>
              <a:xfrm rot="16200000">
                <a:off x="10528092" y="5943600"/>
                <a:ext cx="914400" cy="914400"/>
              </a:xfrm>
              <a:prstGeom prst="rtTriangl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4C3146D-8391-0EE3-8256-874DAC62738C}"/>
                </a:ext>
              </a:extLst>
            </p:cNvPr>
            <p:cNvSpPr txBox="1"/>
            <p:nvPr/>
          </p:nvSpPr>
          <p:spPr>
            <a:xfrm>
              <a:off x="645914" y="1385955"/>
              <a:ext cx="5341972" cy="4562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1.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অংশীদারি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কাকে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 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2.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অংশীদারি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চুক্তিপত্রে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বিষয়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থাকে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 (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যেকোনো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৪টি) 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3.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সক্রিয়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নিষ্ক্রিয়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অংশীদারের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পার্থক্য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 </a:t>
              </a:r>
            </a:p>
            <a:p>
              <a:pPr>
                <a:lnSpc>
                  <a:spcPct val="150000"/>
                </a:lnSpc>
              </a:pP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A7F360D-4D7A-0C18-FA10-2A5ED75A8982}"/>
                </a:ext>
              </a:extLst>
            </p:cNvPr>
            <p:cNvSpPr txBox="1"/>
            <p:nvPr/>
          </p:nvSpPr>
          <p:spPr>
            <a:xfrm>
              <a:off x="1605898" y="392059"/>
              <a:ext cx="19175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একক</a:t>
              </a:r>
              <a:r>
                <a:rPr lang="en-US" sz="4000" dirty="0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40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4F9984-8971-AD9B-1838-C1CCDD577029}"/>
                </a:ext>
              </a:extLst>
            </p:cNvPr>
            <p:cNvSpPr txBox="1"/>
            <p:nvPr/>
          </p:nvSpPr>
          <p:spPr>
            <a:xfrm>
              <a:off x="4184049" y="392059"/>
              <a:ext cx="141577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৩মিনিট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2228D6A-9F2A-51D4-86E4-E6A0499A1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3552" y="0"/>
              <a:ext cx="6204114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899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9D4A7-20CE-52F2-BD9C-53904FD1E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7CF7C49-6339-3913-9386-8E1552010E1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9E32A5-6026-31D0-5C24-7AE70FA52777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178DF97-C6D6-FC1F-7FCA-8971032F184F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8AF7C349-72BD-D500-367E-02A633C033D2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CC3C7F91-E638-4326-21D6-4904DCFF2927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BADB4E-6660-9B77-DBCC-8CDCEFE493E3}"/>
              </a:ext>
            </a:extLst>
          </p:cNvPr>
          <p:cNvSpPr txBox="1"/>
          <p:nvPr/>
        </p:nvSpPr>
        <p:spPr>
          <a:xfrm>
            <a:off x="2174505" y="2248524"/>
            <a:ext cx="74641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1.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সর্বনিম্ন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সদস্য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কতজন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2.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নিবন্ধন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বাধ্যতামূলক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3.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4.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পরিচালনায়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30725-8612-F69A-73EB-68FDDC6793BD}"/>
              </a:ext>
            </a:extLst>
          </p:cNvPr>
          <p:cNvSpPr txBox="1"/>
          <p:nvPr/>
        </p:nvSpPr>
        <p:spPr>
          <a:xfrm>
            <a:off x="4976734" y="824459"/>
            <a:ext cx="1402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D958E8-1020-61F7-FB32-749D624C107F}"/>
              </a:ext>
            </a:extLst>
          </p:cNvPr>
          <p:cNvSpPr txBox="1"/>
          <p:nvPr/>
        </p:nvSpPr>
        <p:spPr>
          <a:xfrm>
            <a:off x="7974766" y="824459"/>
            <a:ext cx="14205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৩মিনিট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2023997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47A0B-201F-C518-1F93-11D0A811C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9FB2E64-DA9A-1A55-4FC7-4396480F105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6E1ACB-12E1-F67E-B545-023F6F374E26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3C880DE-4685-AF2E-6374-14453DE47DDE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7BD45CF8-4F03-7CC9-1079-DD3041A2DC06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DD9E5726-9C8E-E850-B18C-FCA7A5645690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64D004B-CBEB-6C5D-0648-554364B8625F}"/>
              </a:ext>
            </a:extLst>
          </p:cNvPr>
          <p:cNvSpPr txBox="1"/>
          <p:nvPr/>
        </p:nvSpPr>
        <p:spPr>
          <a:xfrm>
            <a:off x="899410" y="2368445"/>
            <a:ext cx="108079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1.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সুবিধা-অসুবিধা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টেবিল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আকারে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2.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চুক্তিপত্রের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3.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4.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পরবর্তী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যৌথ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কোম্পানি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B24818-E63B-BBB2-368B-13DB8051FDB9}"/>
              </a:ext>
            </a:extLst>
          </p:cNvPr>
          <p:cNvSpPr txBox="1"/>
          <p:nvPr/>
        </p:nvSpPr>
        <p:spPr>
          <a:xfrm>
            <a:off x="5276538" y="644577"/>
            <a:ext cx="19960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467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29650-E515-EE99-177C-13ADFB33A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2C15760-CA19-B5F0-D426-261CB477772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AD78EA9-6C25-3100-25AC-72D22825FFD4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0CD02BA-CEE5-AC7D-1745-8943369B739D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C0ABD619-4B4F-C07B-5D5F-B8E873E413F3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B693C3FC-83C1-0876-98B7-B8B8115D7626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36A0A7F-7E0F-99B8-504A-5C22ED078E57}"/>
              </a:ext>
            </a:extLst>
          </p:cNvPr>
          <p:cNvSpPr txBox="1"/>
          <p:nvPr/>
        </p:nvSpPr>
        <p:spPr>
          <a:xfrm>
            <a:off x="1319135" y="1693888"/>
            <a:ext cx="89491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=</a:t>
            </a:r>
          </a:p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চুক্তিভিত্তিক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যৌথ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</a:p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অসীম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</a:p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চুক্তিপত্র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</a:p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নিবন্ধন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সুবিধাজনক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</a:p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সম্মতি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মৃত্যু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আদালত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ভেঙে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6A73D2-63D9-A560-E715-EE0037CA1CB2}"/>
              </a:ext>
            </a:extLst>
          </p:cNvPr>
          <p:cNvSpPr txBox="1"/>
          <p:nvPr/>
        </p:nvSpPr>
        <p:spPr>
          <a:xfrm>
            <a:off x="3942413" y="446356"/>
            <a:ext cx="4049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4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সারাংশ</a:t>
            </a:r>
            <a:endParaRPr lang="en-US" sz="40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52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87A96-D445-F2C7-3FAD-09039F25C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2937C45-21BB-3231-85C2-7CC6F2835A78}"/>
              </a:ext>
            </a:extLst>
          </p:cNvPr>
          <p:cNvGrpSpPr/>
          <p:nvPr/>
        </p:nvGrpSpPr>
        <p:grpSpPr>
          <a:xfrm>
            <a:off x="104932" y="0"/>
            <a:ext cx="12087067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12B9633-8D24-0C65-4E5B-96F7A62C1B73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A1D86C-B487-0E8E-484F-4571109AD804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3C3CE01E-3A9D-E464-9259-154CF177D922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8E9F986F-1F07-3BAB-6EE8-00933F5F0314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CC5409E-C534-5A83-8048-A17B7A46E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27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82BF3-D615-EE21-F61D-62D1B9856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DAF3186-D5F6-0FC0-C09F-9530B2E761E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2DE728F-DA77-B941-FAC9-2D3D1EDCC2F0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797745-E431-2464-1766-D69B5A57829F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0651508C-2EFF-A07A-A90A-B3D14CA303C5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EE323848-F5E3-6D7E-73CC-5BCAC27B5973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5ACDE64-A125-7A82-FF31-ABDFCFD84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18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C4577-8B27-CD8D-CA12-FACF57F5F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FF4CCD2-7FC8-E05A-5B29-CCF6C42380D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E8C2B37-70AE-F523-D1BD-D05DDDB88AEE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ECEB0DB-3F71-BF69-4EB0-106952800CCC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805AC633-8E01-A2C0-848C-D67A5F3FF744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F4C6F649-7839-300F-EB3D-4885B0A5A286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6BC4DE1-4D1A-DE82-E57C-5A39C76E419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B1B2270-38BE-355B-0BE1-B5EA00EA8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451029-1B14-AFBC-4FDD-29880B739F59}"/>
                </a:ext>
              </a:extLst>
            </p:cNvPr>
            <p:cNvSpPr txBox="1"/>
            <p:nvPr/>
          </p:nvSpPr>
          <p:spPr>
            <a:xfrm>
              <a:off x="3224692" y="2341813"/>
              <a:ext cx="66570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চতুর্থ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অধ্যায়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:-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মালিকানার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ভিত্তিতে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আজকের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 </a:t>
              </a:r>
              <a:r>
                <a:rPr lang="en-US" sz="32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অংশীদারি</a:t>
              </a:r>
              <a:r>
                <a:rPr lang="en-US" sz="32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</a:t>
              </a:r>
              <a:r>
                <a:rPr lang="en-US" sz="32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    </a:t>
              </a:r>
            </a:p>
            <a:p>
              <a:r>
                <a:rPr lang="en-US" sz="3200" b="1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সময়</a:t>
              </a:r>
              <a:r>
                <a:rPr lang="en-US" sz="3200" b="1" dirty="0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: ৫০মিনিট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7742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10187-2520-97E6-5BE3-E85CB8DDD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2058BD4-852D-7482-7D77-D84B31819A90}"/>
              </a:ext>
            </a:extLst>
          </p:cNvPr>
          <p:cNvGrpSpPr/>
          <p:nvPr/>
        </p:nvGrpSpPr>
        <p:grpSpPr>
          <a:xfrm>
            <a:off x="0" y="-14990"/>
            <a:ext cx="12192000" cy="6858000"/>
            <a:chOff x="0" y="-1499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CF98433-F943-D140-7D5A-5D886D07931B}"/>
                </a:ext>
              </a:extLst>
            </p:cNvPr>
            <p:cNvSpPr/>
            <p:nvPr/>
          </p:nvSpPr>
          <p:spPr>
            <a:xfrm>
              <a:off x="0" y="-1499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BC8A4D3-765C-AF54-2341-33B78BC1C75D}"/>
                </a:ext>
              </a:extLst>
            </p:cNvPr>
            <p:cNvSpPr/>
            <p:nvPr/>
          </p:nvSpPr>
          <p:spPr>
            <a:xfrm>
              <a:off x="11442492" y="-1499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B13762D2-47CA-B4F1-C8B9-E6659159E463}"/>
                </a:ext>
              </a:extLst>
            </p:cNvPr>
            <p:cNvSpPr/>
            <p:nvPr/>
          </p:nvSpPr>
          <p:spPr>
            <a:xfrm rot="5400000">
              <a:off x="749508" y="-1499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386DCB96-6D60-EE32-567B-DC5D05C1B8DD}"/>
                </a:ext>
              </a:extLst>
            </p:cNvPr>
            <p:cNvSpPr/>
            <p:nvPr/>
          </p:nvSpPr>
          <p:spPr>
            <a:xfrm rot="16200000">
              <a:off x="10528092" y="592861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5FCEE623-A78F-A707-2CCB-ABD1C90E372E}"/>
                </a:ext>
              </a:extLst>
            </p:cNvPr>
            <p:cNvSpPr/>
            <p:nvPr/>
          </p:nvSpPr>
          <p:spPr>
            <a:xfrm rot="10800000">
              <a:off x="10528092" y="-14990"/>
              <a:ext cx="914400" cy="914400"/>
            </a:xfrm>
            <a:prstGeom prst="rtTriangl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B314F365-1485-0F22-7081-492A3096A90F}"/>
                </a:ext>
              </a:extLst>
            </p:cNvPr>
            <p:cNvSpPr/>
            <p:nvPr/>
          </p:nvSpPr>
          <p:spPr>
            <a:xfrm>
              <a:off x="749508" y="5928609"/>
              <a:ext cx="914400" cy="914400"/>
            </a:xfrm>
            <a:prstGeom prst="rtTriangl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91E286-12D7-FA4B-EDAE-E5ABE930DEEE}"/>
              </a:ext>
            </a:extLst>
          </p:cNvPr>
          <p:cNvGrpSpPr/>
          <p:nvPr/>
        </p:nvGrpSpPr>
        <p:grpSpPr>
          <a:xfrm>
            <a:off x="749508" y="457200"/>
            <a:ext cx="10882859" cy="4305686"/>
            <a:chOff x="976184" y="457200"/>
            <a:chExt cx="10319643" cy="430568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AE7FD53-B048-5517-EF93-D60BDB203343}"/>
                </a:ext>
              </a:extLst>
            </p:cNvPr>
            <p:cNvGrpSpPr/>
            <p:nvPr/>
          </p:nvGrpSpPr>
          <p:grpSpPr>
            <a:xfrm>
              <a:off x="976184" y="457200"/>
              <a:ext cx="10319643" cy="4305686"/>
              <a:chOff x="976184" y="457200"/>
              <a:chExt cx="10319643" cy="4305686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38E7C39-4DAD-689A-03B9-717284AEA5FA}"/>
                  </a:ext>
                </a:extLst>
              </p:cNvPr>
              <p:cNvSpPr txBox="1"/>
              <p:nvPr/>
            </p:nvSpPr>
            <p:spPr>
              <a:xfrm>
                <a:off x="976184" y="2423784"/>
                <a:ext cx="10319643" cy="2339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1.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একমালিকানা</a:t>
                </a: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ব্যবসায়ের</a:t>
                </a: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সবচেয়ে</a:t>
                </a: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বড়</a:t>
                </a: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অসুবিধা</a:t>
                </a: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কী</a:t>
                </a: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ছিল</a:t>
                </a:r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?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2.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যদি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দুই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তিনজন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বন্ধু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মিলে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ব্যবসা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করতে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চায়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তাহলে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কী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ধরনের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ব্যবসা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হবে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?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3.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তোমাদের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এলাকায়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এমন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কোনো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ব্যবসা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দেখেছ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যেখানে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একাধিক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মালিক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আছে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? 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18F287-8B45-49E3-BF5D-385DD69B2395}"/>
                  </a:ext>
                </a:extLst>
              </p:cNvPr>
              <p:cNvSpPr txBox="1"/>
              <p:nvPr/>
            </p:nvSpPr>
            <p:spPr>
              <a:xfrm>
                <a:off x="4244006" y="457200"/>
                <a:ext cx="239200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highlight>
                      <a:srgbClr val="00FFFF"/>
                    </a:highlight>
                    <a:latin typeface="NikoshBAN" panose="02000000000000000000" pitchFamily="2" charset="0"/>
                    <a:cs typeface="NikoshBAN" panose="02000000000000000000" pitchFamily="2" charset="0"/>
                  </a:rPr>
                  <a:t>পূর্বজ্ঞান</a:t>
                </a:r>
                <a:r>
                  <a:rPr lang="en-US" sz="4000" b="1" dirty="0">
                    <a:highlight>
                      <a:srgbClr val="00FFFF"/>
                    </a:highligh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b="1" dirty="0" err="1">
                    <a:highlight>
                      <a:srgbClr val="00FFFF"/>
                    </a:highlight>
                    <a:latin typeface="NikoshBAN" panose="02000000000000000000" pitchFamily="2" charset="0"/>
                    <a:cs typeface="NikoshBAN" panose="02000000000000000000" pitchFamily="2" charset="0"/>
                  </a:rPr>
                  <a:t>যাচাই</a:t>
                </a:r>
                <a:endParaRPr lang="en-US" sz="4000" b="1" dirty="0">
                  <a:highlight>
                    <a:srgbClr val="00FFFF"/>
                  </a:highligh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E2E9A1-DC2C-C39C-8B44-77A6E5892065}"/>
                </a:ext>
              </a:extLst>
            </p:cNvPr>
            <p:cNvSpPr txBox="1"/>
            <p:nvPr/>
          </p:nvSpPr>
          <p:spPr>
            <a:xfrm>
              <a:off x="3238121" y="1458115"/>
              <a:ext cx="41585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দেখি</a:t>
              </a:r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তোমরা</a:t>
              </a:r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কতটুকু</a:t>
              </a:r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জানো</a:t>
              </a:r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A5577D9-CB57-D4D9-4454-72A95FB78783}"/>
              </a:ext>
            </a:extLst>
          </p:cNvPr>
          <p:cNvSpPr txBox="1"/>
          <p:nvPr/>
        </p:nvSpPr>
        <p:spPr>
          <a:xfrm>
            <a:off x="8236392" y="457200"/>
            <a:ext cx="1409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6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6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42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8C502-631F-0AFA-AF9E-E88B06E63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7D124EB-BBA8-75D3-35B4-B75EFD221BA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D136643-F7A7-3742-C362-3528615E0A0B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8191A1-E5C6-DC29-31E4-33498D871628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B02DB60D-3E07-2876-A676-6E61FA2AED33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60FB4A74-2991-A820-ECFB-D73EFD3698E8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FB75F57B-4D31-9AE1-9C2E-D183D2712642}"/>
                </a:ext>
              </a:extLst>
            </p:cNvPr>
            <p:cNvSpPr/>
            <p:nvPr/>
          </p:nvSpPr>
          <p:spPr>
            <a:xfrm rot="10800000">
              <a:off x="10513101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FE21D5C1-BFE0-E1C2-78C1-7999589981D4}"/>
                </a:ext>
              </a:extLst>
            </p:cNvPr>
            <p:cNvSpPr/>
            <p:nvPr/>
          </p:nvSpPr>
          <p:spPr>
            <a:xfrm>
              <a:off x="764499" y="5943599"/>
              <a:ext cx="914400" cy="914400"/>
            </a:xfrm>
            <a:prstGeom prst="rtTriangl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E4DE0A6-F346-D039-B617-EC62B5364513}"/>
              </a:ext>
            </a:extLst>
          </p:cNvPr>
          <p:cNvSpPr txBox="1"/>
          <p:nvPr/>
        </p:nvSpPr>
        <p:spPr>
          <a:xfrm>
            <a:off x="824459" y="2026544"/>
            <a:ext cx="1054308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নাভীদের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একমালিকানা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দোকান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চলছিল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পারছিল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বন্ধু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তাসীন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“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দুজনে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আমিও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তুমিও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লাভ-ক্ষতি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।”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এভাবেই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B4F1DB-58E4-636A-5F22-522AEF0A49B1}"/>
              </a:ext>
            </a:extLst>
          </p:cNvPr>
          <p:cNvSpPr txBox="1"/>
          <p:nvPr/>
        </p:nvSpPr>
        <p:spPr>
          <a:xfrm>
            <a:off x="4863130" y="1202085"/>
            <a:ext cx="2465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গল্পটি</a:t>
            </a:r>
            <a:r>
              <a:rPr lang="en-US" sz="36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endParaRPr lang="en-US" sz="3600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843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619BFF-655D-66D1-7F31-CAD3A03CD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D0D2799-47A2-9C2E-7018-CF6AF5293F6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1475672-4EED-5825-FF93-F10E98A0A4B8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E7E14F6-FAB7-D53F-5B7B-3105A908BE1A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EB11A317-76B7-4881-36F4-3AC30FD2E072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D3EFAD86-0438-F15F-84B3-156BEA0B1BD8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73A1AAE-DC69-3063-C558-18B386261B19}"/>
              </a:ext>
            </a:extLst>
          </p:cNvPr>
          <p:cNvSpPr txBox="1"/>
          <p:nvPr/>
        </p:nvSpPr>
        <p:spPr>
          <a:xfrm>
            <a:off x="4910419" y="914400"/>
            <a:ext cx="2371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40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269E40-CD79-F27F-F017-CDC04F05D799}"/>
              </a:ext>
            </a:extLst>
          </p:cNvPr>
          <p:cNvSpPr txBox="1"/>
          <p:nvPr/>
        </p:nvSpPr>
        <p:spPr>
          <a:xfrm>
            <a:off x="4182182" y="3075057"/>
            <a:ext cx="3613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9998E3-C1F2-2040-43BF-BBC246910773}"/>
              </a:ext>
            </a:extLst>
          </p:cNvPr>
          <p:cNvSpPr txBox="1"/>
          <p:nvPr/>
        </p:nvSpPr>
        <p:spPr>
          <a:xfrm>
            <a:off x="3891237" y="1994728"/>
            <a:ext cx="45865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মালিকানার</a:t>
            </a:r>
            <a:r>
              <a:rPr lang="en-US" sz="40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40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endParaRPr lang="en-US" sz="4000" b="1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6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347C0-ED71-D8F1-4A0E-C613FED30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C648A1D-D2C8-2096-606C-137F0FB44F1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1B9EDFE-D326-A539-D081-355AC930E236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A3BA811-98D2-EC41-D2B6-35C1FB5E670A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B5F2102D-F2CD-D254-4868-FC21531F116D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A87579C7-9350-935E-8E65-21D451EB2551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D12A50A-23C0-A8CE-738B-CA0E7C8A253D}"/>
              </a:ext>
            </a:extLst>
          </p:cNvPr>
          <p:cNvSpPr txBox="1"/>
          <p:nvPr/>
        </p:nvSpPr>
        <p:spPr>
          <a:xfrm>
            <a:off x="2842903" y="768645"/>
            <a:ext cx="70839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(Learning Outcomes)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F3D65E-E9C0-DE59-A34C-C449C8142688}"/>
              </a:ext>
            </a:extLst>
          </p:cNvPr>
          <p:cNvSpPr txBox="1"/>
          <p:nvPr/>
        </p:nvSpPr>
        <p:spPr>
          <a:xfrm>
            <a:off x="1124262" y="1708320"/>
            <a:ext cx="10692984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১।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অংশীদারি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ধারণা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বৈশিষ্ট্য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সুবিধা-অসুবিধা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ব্যাখ্যা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 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২।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অংশীদারি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গঠনপ্রণালি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ব্যাখ্যা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  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৩।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অংশীদারি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চুক্তিপত্রের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ব্যাখ্যা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  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৪।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অংশীদারি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নিবন্ধন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সুবিধা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ব্যাখ্যা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  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৫।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অংশীদারদের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প্রকারভেদ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উল্লেখ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32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125190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83514-6C54-2064-EF71-DC96C52A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2029FCB-1CE1-D9D2-6CBE-62E86658522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78F10F1-145D-5F72-7C9D-DA4A5061FB1B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857C19-9966-808C-4A6C-98D337C79B5E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FFD3764B-ED50-679A-D3FA-E45DA5D950FB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80FAABB8-739B-9C09-6E9E-EB386435B208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6E8CBF6-0487-C0F9-606F-E8599CDDACBD}"/>
              </a:ext>
            </a:extLst>
          </p:cNvPr>
          <p:cNvGrpSpPr/>
          <p:nvPr/>
        </p:nvGrpSpPr>
        <p:grpSpPr>
          <a:xfrm>
            <a:off x="0" y="0"/>
            <a:ext cx="11587397" cy="6858000"/>
            <a:chOff x="0" y="0"/>
            <a:chExt cx="11587397" cy="685800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2B2AE0-7FE4-FB93-6159-0EE79770729F}"/>
                </a:ext>
              </a:extLst>
            </p:cNvPr>
            <p:cNvSpPr txBox="1"/>
            <p:nvPr/>
          </p:nvSpPr>
          <p:spPr>
            <a:xfrm>
              <a:off x="6731267" y="1841242"/>
              <a:ext cx="4856130" cy="4031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দুই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ততোধিক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ব্যক্তি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অর্জনের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উদ্দেশ্যে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চুক্তিবদ্ধ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হয়ে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গঠন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পরিচালনা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নিয়ন্ত্রণ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এবং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লাভ-ক্ষতি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নিজেদের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মধ্যে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বণ্টন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তাকে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*</a:t>
              </a:r>
              <a:r>
                <a:rPr lang="en-US" sz="32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অংশীদারি</a:t>
              </a:r>
              <a:r>
                <a:rPr lang="en-US" sz="32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</a:t>
              </a:r>
              <a:r>
                <a:rPr lang="en-US" sz="32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*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  (১৯৩২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সালের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অংশীদারি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আইন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অনুসারে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</a:p>
            <a:p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3D37FD-2A98-10AA-1D34-3D5F93ABE097}"/>
                </a:ext>
              </a:extLst>
            </p:cNvPr>
            <p:cNvSpPr txBox="1"/>
            <p:nvPr/>
          </p:nvSpPr>
          <p:spPr>
            <a:xfrm>
              <a:off x="7253180" y="1095318"/>
              <a:ext cx="373211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অংশীদারি</a:t>
              </a:r>
              <a:r>
                <a:rPr lang="en-US" sz="3200" b="1" dirty="0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ব্যবসায়ের</a:t>
              </a:r>
              <a:r>
                <a:rPr lang="en-US" sz="3200" b="1" dirty="0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সংজ্ঞা</a:t>
              </a:r>
              <a:endPara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F16892-5920-CA37-E1CF-43DC9AC44642}"/>
                </a:ext>
              </a:extLst>
            </p:cNvPr>
            <p:cNvSpPr txBox="1"/>
            <p:nvPr/>
          </p:nvSpPr>
          <p:spPr>
            <a:xfrm>
              <a:off x="9593705" y="254833"/>
              <a:ext cx="15408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r>
                <a:rPr lang="en-US" sz="4000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endPara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74EB949-90C6-BCA0-C9B4-D314C2D32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423285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4536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2EDF2-3E1E-F3FA-25CF-5D63335CF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AB4F540-2DF6-3042-51A2-13FB96834A8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AEC17E-7493-E1E3-8746-7A549F71728B}"/>
                </a:ext>
              </a:extLst>
            </p:cNvPr>
            <p:cNvSpPr/>
            <p:nvPr/>
          </p:nvSpPr>
          <p:spPr>
            <a:xfrm>
              <a:off x="0" y="0"/>
              <a:ext cx="749508" cy="6858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E5F934-3912-3EAC-B8CE-A83CA60E801F}"/>
                </a:ext>
              </a:extLst>
            </p:cNvPr>
            <p:cNvSpPr/>
            <p:nvPr/>
          </p:nvSpPr>
          <p:spPr>
            <a:xfrm>
              <a:off x="11442492" y="0"/>
              <a:ext cx="749508" cy="685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45D45C69-31FB-4FE1-E95D-6D4692467B47}"/>
                </a:ext>
              </a:extLst>
            </p:cNvPr>
            <p:cNvSpPr/>
            <p:nvPr/>
          </p:nvSpPr>
          <p:spPr>
            <a:xfrm rot="5400000">
              <a:off x="749508" y="0"/>
              <a:ext cx="914400" cy="9144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B7ECA8FB-7BC2-0E57-015B-9FCA0ED7F8EF}"/>
                </a:ext>
              </a:extLst>
            </p:cNvPr>
            <p:cNvSpPr/>
            <p:nvPr/>
          </p:nvSpPr>
          <p:spPr>
            <a:xfrm rot="16200000">
              <a:off x="10528092" y="5943600"/>
              <a:ext cx="914400" cy="914400"/>
            </a:xfrm>
            <a:prstGeom prst="rt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DAF9B42-0E7C-E71B-8C9E-DB2C8637C79E}"/>
              </a:ext>
            </a:extLst>
          </p:cNvPr>
          <p:cNvSpPr txBox="1"/>
          <p:nvPr/>
        </p:nvSpPr>
        <p:spPr>
          <a:xfrm>
            <a:off x="2095546" y="455209"/>
            <a:ext cx="79736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অংশীদারি</a:t>
            </a:r>
            <a:r>
              <a:rPr lang="en-US" sz="40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40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ব্যবসায়ের</a:t>
            </a:r>
            <a:r>
              <a:rPr lang="en-US" sz="40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40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বৈশিষ্ট্য</a:t>
            </a:r>
            <a:r>
              <a:rPr lang="en-US" sz="40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40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		</a:t>
            </a:r>
            <a:r>
              <a:rPr lang="en-US" sz="40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 </a:t>
            </a:r>
            <a:r>
              <a:rPr lang="en-US" sz="4000" b="1" kern="100" dirty="0" err="1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</a:t>
            </a:r>
            <a:endParaRPr lang="en-US" sz="4000" b="1" kern="100" dirty="0">
              <a:highlight>
                <a:srgbClr val="00FF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D1496E-4F18-5CD0-150B-EFD4F97F435F}"/>
              </a:ext>
            </a:extLst>
          </p:cNvPr>
          <p:cNvSpPr txBox="1"/>
          <p:nvPr/>
        </p:nvSpPr>
        <p:spPr>
          <a:xfrm>
            <a:off x="1206708" y="1484027"/>
            <a:ext cx="102882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সদস্য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কমপক্ষে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সর্বোচ্চ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ব্যাংকিংয়ে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2.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চুক্তিবদ্ধ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মৌখিক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3.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4.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অসীম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5.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যৌথ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ব্যবস্থাপনা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প্রতিনিধিত্ব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6.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লাভ-ক্ষতি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বণ্টন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অনুযায়ী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7.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নিবন্ধন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বাধ্যতামূলক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সুবিধাজনক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8.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অংশীদারদের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পারস্পরিক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বিশ্বাস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6465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778</Words>
  <Application>Microsoft Office PowerPoint</Application>
  <PresentationFormat>Widescreen</PresentationFormat>
  <Paragraphs>120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IBRAHIM</dc:creator>
  <cp:lastModifiedBy>M IBRAHIM</cp:lastModifiedBy>
  <cp:revision>77</cp:revision>
  <dcterms:created xsi:type="dcterms:W3CDTF">2026-08-24T01:12:57Z</dcterms:created>
  <dcterms:modified xsi:type="dcterms:W3CDTF">2026-09-01T11:04:00Z</dcterms:modified>
</cp:coreProperties>
</file>