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24"/>
  </p:notesMasterIdLst>
  <p:sldIdLst>
    <p:sldId id="305" r:id="rId3"/>
    <p:sldId id="281" r:id="rId4"/>
    <p:sldId id="292" r:id="rId5"/>
    <p:sldId id="293" r:id="rId6"/>
    <p:sldId id="296" r:id="rId7"/>
    <p:sldId id="295" r:id="rId8"/>
    <p:sldId id="297" r:id="rId9"/>
    <p:sldId id="298" r:id="rId10"/>
    <p:sldId id="282" r:id="rId11"/>
    <p:sldId id="286" r:id="rId12"/>
    <p:sldId id="288" r:id="rId13"/>
    <p:sldId id="289" r:id="rId14"/>
    <p:sldId id="302" r:id="rId15"/>
    <p:sldId id="308" r:id="rId16"/>
    <p:sldId id="306" r:id="rId17"/>
    <p:sldId id="309" r:id="rId18"/>
    <p:sldId id="310" r:id="rId19"/>
    <p:sldId id="299" r:id="rId20"/>
    <p:sldId id="300" r:id="rId21"/>
    <p:sldId id="301" r:id="rId22"/>
    <p:sldId id="31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="" xmlns:p15="http://schemas.microsoft.com/office/powerpoint/2012/main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734F"/>
    <a:srgbClr val="A3619B"/>
    <a:srgbClr val="32823F"/>
    <a:srgbClr val="3B8547"/>
    <a:srgbClr val="3B7947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orizontal Scroll 10"/>
          <p:cNvSpPr/>
          <p:nvPr/>
        </p:nvSpPr>
        <p:spPr>
          <a:xfrm>
            <a:off x="1452279" y="4854387"/>
            <a:ext cx="8283389" cy="1773204"/>
          </a:xfrm>
          <a:prstGeom prst="horizontalScroll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 smtClean="0">
                <a:solidFill>
                  <a:schemeClr val="tx1"/>
                </a:solidFill>
              </a:rPr>
              <a:t>রসায়ন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ক্লাসে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সবাইকে</a:t>
            </a:r>
            <a:r>
              <a:rPr lang="en-US" sz="4000" b="1" dirty="0" smtClean="0">
                <a:solidFill>
                  <a:schemeClr val="tx1"/>
                </a:solidFill>
              </a:rPr>
              <a:t>  </a:t>
            </a:r>
            <a:r>
              <a:rPr lang="bn-IN" sz="4000" b="1" dirty="0" smtClean="0">
                <a:solidFill>
                  <a:schemeClr val="tx1"/>
                </a:solidFill>
              </a:rPr>
              <a:t>স্বাগতম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79" y="565025"/>
            <a:ext cx="8283389" cy="442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44621" y="228601"/>
            <a:ext cx="2760365" cy="86177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2129" y="1494693"/>
            <a:ext cx="5384799" cy="404446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46" y="1494693"/>
            <a:ext cx="433929" cy="4044462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362" y="1494694"/>
            <a:ext cx="3516372" cy="4044462"/>
          </a:xfrm>
        </p:spPr>
      </p:pic>
    </p:spTree>
    <p:extLst>
      <p:ext uri="{BB962C8B-B14F-4D97-AF65-F5344CB8AC3E}">
        <p14:creationId xmlns:p14="http://schemas.microsoft.com/office/powerpoint/2010/main" val="125458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3">
            <a:extLst>
              <a:ext uri="{FF2B5EF4-FFF2-40B4-BE49-F238E27FC236}">
                <a16:creationId xmlns:a16="http://schemas.microsoft.com/office/drawing/2014/main" xmlns="" id="{908DA2F1-9B58-431B-A65F-A17461530469}"/>
              </a:ext>
            </a:extLst>
          </p:cNvPr>
          <p:cNvSpPr/>
          <p:nvPr/>
        </p:nvSpPr>
        <p:spPr>
          <a:xfrm>
            <a:off x="1634836" y="623455"/>
            <a:ext cx="8336158" cy="4432640"/>
          </a:xfrm>
          <a:prstGeom prst="horizontalScroll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1430D7B-C771-4DCA-B952-345AFBA6D766}"/>
              </a:ext>
            </a:extLst>
          </p:cNvPr>
          <p:cNvSpPr txBox="1"/>
          <p:nvPr/>
        </p:nvSpPr>
        <p:spPr>
          <a:xfrm>
            <a:off x="3325091" y="1663276"/>
            <a:ext cx="6192982" cy="255454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পরিমানগত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তারিখঃ০৭/০৯/২৬খ্রি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96145" y="152400"/>
            <a:ext cx="3796146" cy="6788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পাঠ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পরিচিতি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230116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262644" y="275110"/>
            <a:ext cx="4983283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</a:rPr>
              <a:t>পূর্বের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জ্ঞান</a:t>
            </a:r>
            <a:r>
              <a:rPr lang="en-US" sz="3600" b="1" dirty="0" smtClean="0">
                <a:solidFill>
                  <a:schemeClr val="tx1"/>
                </a:solidFill>
              </a:rPr>
              <a:t>  </a:t>
            </a:r>
            <a:r>
              <a:rPr lang="en-US" sz="3600" b="1" dirty="0" err="1" smtClean="0">
                <a:solidFill>
                  <a:schemeClr val="tx1"/>
                </a:solidFill>
              </a:rPr>
              <a:t>যাচাইঃ</a:t>
            </a:r>
            <a:r>
              <a:rPr lang="en-US" sz="3600" b="1" dirty="0" smtClean="0">
                <a:solidFill>
                  <a:schemeClr val="tx1"/>
                </a:solidFill>
              </a:rPr>
              <a:t> 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38544" y="1320663"/>
            <a:ext cx="11485420" cy="85450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</a:rPr>
              <a:t>০১) </a:t>
            </a:r>
            <a:r>
              <a:rPr lang="en-US" sz="4000" dirty="0" smtClean="0">
                <a:solidFill>
                  <a:schemeClr val="tx1"/>
                </a:solidFill>
              </a:rPr>
              <a:t>2.5</a:t>
            </a:r>
            <a:r>
              <a:rPr lang="en-US" sz="4000" dirty="0" smtClean="0">
                <a:solidFill>
                  <a:schemeClr val="tx1"/>
                </a:solidFill>
              </a:rPr>
              <a:t>%(W/V) </a:t>
            </a:r>
            <a:r>
              <a:rPr lang="en-US" sz="4000" dirty="0" err="1" smtClean="0">
                <a:solidFill>
                  <a:schemeClr val="tx1"/>
                </a:solidFill>
              </a:rPr>
              <a:t>HCl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দ্রবনে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HCl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এর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ভর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কত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গ্রাম</a:t>
            </a:r>
            <a:r>
              <a:rPr lang="en-US" sz="4000" dirty="0" smtClean="0">
                <a:solidFill>
                  <a:schemeClr val="tx1"/>
                </a:solidFill>
              </a:rPr>
              <a:t> ? </a:t>
            </a:r>
            <a:endParaRPr lang="en-US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2"/>
              <p:cNvSpPr/>
              <p:nvPr/>
            </p:nvSpPr>
            <p:spPr>
              <a:xfrm>
                <a:off x="138544" y="5507181"/>
                <a:ext cx="8520547" cy="962891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000" dirty="0" err="1" smtClean="0">
                    <a:solidFill>
                      <a:schemeClr val="tx1"/>
                    </a:solidFill>
                  </a:rPr>
                  <a:t>উত্তরঃ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</a:rPr>
                  <a:t>ঘনমাত্রা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4000" dirty="0" err="1" smtClean="0">
                    <a:solidFill>
                      <a:schemeClr val="tx1"/>
                    </a:solidFill>
                  </a:rPr>
                  <a:t>আয়তন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 </a:t>
                </a:r>
                <a:endParaRPr 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44" y="5507181"/>
                <a:ext cx="8520547" cy="962891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/>
          <p:nvPr/>
        </p:nvSpPr>
        <p:spPr>
          <a:xfrm>
            <a:off x="138545" y="4257828"/>
            <a:ext cx="11069783" cy="85450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</a:rPr>
              <a:t>০২) </a:t>
            </a:r>
            <a:r>
              <a:rPr lang="en-US" sz="4000" dirty="0" err="1" smtClean="0">
                <a:solidFill>
                  <a:schemeClr val="tx1"/>
                </a:solidFill>
              </a:rPr>
              <a:t>মোল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সংখ্যা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নির্নয়ের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সূত্র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লিখ</a:t>
            </a:r>
            <a:r>
              <a:rPr lang="en-US" sz="4000" dirty="0" smtClean="0">
                <a:solidFill>
                  <a:schemeClr val="tx1"/>
                </a:solidFill>
              </a:rPr>
              <a:t> ?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8545" y="2763982"/>
            <a:ext cx="4892832" cy="96289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</a:rPr>
              <a:t>উত্তরঃ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2.5 </a:t>
            </a:r>
            <a:r>
              <a:rPr lang="en-US" sz="4000" dirty="0" smtClean="0">
                <a:solidFill>
                  <a:schemeClr val="tx1"/>
                </a:solidFill>
              </a:rPr>
              <a:t>g  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56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5663" y="440613"/>
            <a:ext cx="9143999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63" y="1534765"/>
            <a:ext cx="5512278" cy="51421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ounded Rectangle 5"/>
          <p:cNvSpPr/>
          <p:nvPr/>
        </p:nvSpPr>
        <p:spPr>
          <a:xfrm>
            <a:off x="7550728" y="3283527"/>
            <a:ext cx="4308764" cy="128847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</a:rPr>
              <a:t>HCl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  </a:t>
            </a:r>
            <a:r>
              <a:rPr lang="en-US" sz="36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6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6109" y="390298"/>
            <a:ext cx="7200404" cy="13234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2743200" y="2656114"/>
            <a:ext cx="6923313" cy="2612571"/>
          </a:xfrm>
          <a:prstGeom prst="wedgeEllipse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</a:rPr>
              <a:t>দ্রবনের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ঘনমাত্রা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smtClean="0">
                <a:solidFill>
                  <a:srgbClr val="002060"/>
                </a:solidFill>
              </a:rPr>
              <a:t>ppm  </a:t>
            </a:r>
            <a:r>
              <a:rPr lang="en-US" sz="3200" dirty="0" err="1" smtClean="0">
                <a:solidFill>
                  <a:srgbClr val="002060"/>
                </a:solidFill>
              </a:rPr>
              <a:t>এককে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নির্নয়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সম্পর্কিত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সমস্যা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সমাধান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92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288982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533401"/>
            <a:ext cx="6807200" cy="1323439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7091" y="2286001"/>
            <a:ext cx="11000510" cy="338554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……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২)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৩)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ppm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37145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55964" y="415636"/>
            <a:ext cx="9019309" cy="1371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chemeClr val="tx1"/>
                </a:solidFill>
              </a:rPr>
              <a:t>ঘনমাত্রা</a:t>
            </a:r>
            <a:r>
              <a:rPr lang="en-US" sz="5400" dirty="0" smtClean="0">
                <a:solidFill>
                  <a:schemeClr val="tx1"/>
                </a:solidFill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</a:rPr>
              <a:t>কি</a:t>
            </a:r>
            <a:r>
              <a:rPr lang="en-US" sz="5400" dirty="0" smtClean="0">
                <a:solidFill>
                  <a:schemeClr val="tx1"/>
                </a:solidFill>
              </a:rPr>
              <a:t>?</a:t>
            </a:r>
            <a:endParaRPr lang="en-US" sz="5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955964" y="3048000"/>
                <a:ext cx="9019310" cy="2382982"/>
              </a:xfrm>
              <a:prstGeom prst="rec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dirty="0" smtClean="0">
                    <a:solidFill>
                      <a:srgbClr val="002060"/>
                    </a:solidFill>
                  </a:rPr>
                  <a:t>কোন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দ্রবনের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 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একক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আয়তনের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মোল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সংখ্যাকে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 ঐ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দ্রবনের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ঘনমাত্রা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বলে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।</a:t>
                </a:r>
              </a:p>
              <a:p>
                <a:r>
                  <a:rPr lang="en-US" sz="2800" dirty="0" err="1" smtClean="0">
                    <a:solidFill>
                      <a:srgbClr val="002060"/>
                    </a:solidFill>
                  </a:rPr>
                  <a:t>ইহাকে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 C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দ্বারা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প্রকাশ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করা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rgbClr val="002060"/>
                    </a:solidFill>
                  </a:rPr>
                  <a:t>হয়</a:t>
                </a:r>
                <a:r>
                  <a:rPr lang="en-US" sz="2800" dirty="0" smtClean="0">
                    <a:solidFill>
                      <a:srgbClr val="002060"/>
                    </a:solidFill>
                  </a:rPr>
                  <a:t>।</a:t>
                </a:r>
              </a:p>
              <a:p>
                <a:pPr algn="ctr"/>
                <a:r>
                  <a:rPr lang="en-US" sz="2800" dirty="0" smtClean="0">
                    <a:solidFill>
                      <a:srgbClr val="002060"/>
                    </a:solidFill>
                  </a:rPr>
                  <a:t>সুতরাং  </a:t>
                </a:r>
                <a:r>
                  <a:rPr lang="en-US" sz="3600" dirty="0" smtClean="0">
                    <a:solidFill>
                      <a:srgbClr val="002060"/>
                    </a:solidFill>
                  </a:rPr>
                  <a:t>C=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𝑉</m:t>
                        </m:r>
                      </m:den>
                    </m:f>
                  </m:oMath>
                </a14:m>
                <a:endParaRPr lang="en-US" sz="28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964" y="3048000"/>
                <a:ext cx="9019310" cy="238298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462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945" y="1634838"/>
            <a:ext cx="9282546" cy="321425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নরমাল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শতকরা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2945" y="166255"/>
            <a:ext cx="9171710" cy="114992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নির্নয়ের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পদ্ধতিঃ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19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709" y="1911926"/>
            <a:ext cx="9628910" cy="354676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 L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None/>
            </a:pP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 L 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মোলারিটি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9709" y="304800"/>
            <a:ext cx="9462655" cy="78970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91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74" y="2008909"/>
            <a:ext cx="9767453" cy="3325091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 Kg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 Kg  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মোলালিটি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1274" y="263236"/>
            <a:ext cx="9628908" cy="10113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7876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7092" y="1911927"/>
                <a:ext cx="11430000" cy="4793673"/>
              </a:xfr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36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এখানে, </a:t>
                </a:r>
              </a:p>
              <a:p>
                <a:pPr>
                  <a:buNone/>
                </a:pP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H</a:t>
                </a:r>
                <a:r>
                  <a:rPr lang="en-US" sz="3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SO</a:t>
                </a:r>
                <a:r>
                  <a:rPr lang="en-US" sz="3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36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ঘনমাত্রা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0.1 </a:t>
                </a:r>
                <a:r>
                  <a:rPr lang="en-US" sz="36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mol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L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                         = 0.1 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6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98 g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L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</a:t>
                </a:r>
                <a:endParaRPr lang="en-US" sz="36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                                           = 9.8</a:t>
                </a:r>
                <a:r>
                  <a:rPr lang="en-US" sz="3600" dirty="0" smtClean="0">
                    <a:solidFill>
                      <a:schemeClr val="tx1"/>
                    </a:solidFill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10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3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 mg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L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</a:t>
                </a:r>
                <a:endParaRPr lang="en-US" sz="3600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						        = 9800 ppm</a:t>
                </a:r>
                <a:endParaRPr lang="en-US" sz="3600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092" y="1911927"/>
                <a:ext cx="11430000" cy="479367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277091" y="180109"/>
            <a:ext cx="11430000" cy="14131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(০১)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ডেসিমোলার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H</a:t>
            </a:r>
            <a:r>
              <a:rPr lang="en-US" sz="36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SO</a:t>
            </a:r>
            <a:r>
              <a:rPr lang="en-US" sz="36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ppm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95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7092" y="1911927"/>
                <a:ext cx="11430000" cy="4793673"/>
              </a:xfr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36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এখানে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KMnO</a:t>
                </a:r>
                <a:r>
                  <a:rPr lang="en-US" sz="3600" baseline="-25000" dirty="0" smtClean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4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  </a:t>
                </a:r>
                <a:r>
                  <a:rPr lang="en-US" sz="3600" dirty="0" err="1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এর</a:t>
                </a:r>
                <a:r>
                  <a:rPr lang="en-US" sz="3600" dirty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ঘনমাত্রা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= 0.5 </a:t>
                </a:r>
                <a:r>
                  <a:rPr lang="en-US" sz="3600" dirty="0" err="1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mol</a:t>
                </a:r>
                <a:r>
                  <a:rPr lang="en-US" sz="3600" dirty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 L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-1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                                = 0.5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NikoshBAN"/>
                    <a:cs typeface="Times New Roman"/>
                  </a:rPr>
                  <a:t>158 </a:t>
                </a:r>
                <a:r>
                  <a:rPr lang="en-US" sz="3600" dirty="0">
                    <a:solidFill>
                      <a:schemeClr val="tx1"/>
                    </a:solidFill>
                    <a:latin typeface="NikoshBAN"/>
                    <a:cs typeface="Times New Roman"/>
                  </a:rPr>
                  <a:t>g</a:t>
                </a:r>
                <a:r>
                  <a:rPr lang="en-US" sz="3600" dirty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L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-1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/>
                    <a:cs typeface="Times New Roman"/>
                  </a:rPr>
                  <a:t>                                =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/>
                    <a:cs typeface="Times New Roman"/>
                  </a:rPr>
                  <a:t>79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 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NikoshBAN"/>
                    <a:cs typeface="Times New Roman"/>
                  </a:rPr>
                  <a:t>1000 mg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L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/>
                    <a:cs typeface="NikoshBAN" pitchFamily="2" charset="0"/>
                  </a:rPr>
                  <a:t>-1</a:t>
                </a:r>
                <a:endParaRPr lang="en-US" sz="3600" dirty="0">
                  <a:solidFill>
                    <a:schemeClr val="tx1"/>
                  </a:solidFill>
                  <a:latin typeface="NikoshBAN"/>
                  <a:cs typeface="Times New Roman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                                   =7.9</a:t>
                </a:r>
                <a:r>
                  <a:rPr lang="en-US" sz="3600" dirty="0">
                    <a:solidFill>
                      <a:schemeClr val="tx1"/>
                    </a:solidFill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10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ppm</a:t>
                </a:r>
                <a:endParaRPr lang="en-US" sz="3600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092" y="1911927"/>
                <a:ext cx="11430000" cy="479367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277090" y="180109"/>
            <a:ext cx="11554691" cy="14131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(০২)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সেমিমোলার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KMnO</a:t>
            </a: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ppm 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এককে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17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7092" y="1911927"/>
                <a:ext cx="11430000" cy="4793673"/>
              </a:xfr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:r>
                  <a:rPr lang="en-US" sz="36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V=350 cm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=350 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10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-3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L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W=18 g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M=84 g mol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-1                            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C=?  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1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1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sz="41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𝑀𝑉</m:t>
                        </m:r>
                      </m:den>
                    </m:f>
                  </m:oMath>
                </a14:m>
                <a:endParaRPr lang="en-US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pPr>
                  <a:buNone/>
                </a:pP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</a:t>
                </a:r>
                <a:r>
                  <a:rPr lang="en-US" sz="41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1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18</m:t>
                        </m:r>
                      </m:num>
                      <m:den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84</m:t>
                        </m:r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endParaRPr lang="en-US" sz="3600" dirty="0" smtClean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  <a:p>
                <a:pPr>
                  <a:buNone/>
                </a:pPr>
                <a:endParaRPr lang="en-US" sz="3600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    =0.612 M</a:t>
                </a:r>
                <a:endParaRPr lang="en-US" sz="3600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6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092" y="1911927"/>
                <a:ext cx="11430000" cy="479367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277091" y="180109"/>
            <a:ext cx="11430000" cy="14131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(০৩) 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350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cm</a:t>
            </a:r>
            <a:r>
              <a:rPr lang="en-US" sz="40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18 g NaHCO</a:t>
            </a: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দ্রবীভূত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দ্রবের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ppm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7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0111" y="706582"/>
                <a:ext cx="11430000" cy="4793673"/>
              </a:xfr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36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এখানে,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NaHCO</a:t>
                </a:r>
                <a:r>
                  <a:rPr lang="en-US" sz="3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ঘনমাত্রা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0.612 </a:t>
                </a:r>
                <a:r>
                  <a:rPr lang="en-US" sz="36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mol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L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                = 0.612 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84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g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L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</a:t>
                </a:r>
                <a:endParaRPr lang="en-US" sz="36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				     = 51.408 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g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L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</a:t>
                </a:r>
                <a:endParaRPr lang="en-US" sz="3600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					      = 51.408</a:t>
                </a:r>
                <a:r>
                  <a:rPr lang="en-US" sz="3600" dirty="0">
                    <a:solidFill>
                      <a:schemeClr val="tx1"/>
                    </a:solidFill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1000 mgL-1</a:t>
                </a:r>
              </a:p>
              <a:p>
                <a:pPr>
                  <a:buNone/>
                </a:pP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			     =5.14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/>
                      </a:rPr>
                      <m:t>×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/>
                      </a:rPr>
                      <m:t>10</m:t>
                    </m:r>
                    <m:r>
                      <a:rPr lang="en-US" sz="3600" b="0" i="1" baseline="3000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/>
                      </a:rPr>
                      <m:t>4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/>
                      </a:rPr>
                      <m:t> 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/>
                      </a:rPr>
                      <m:t>𝑝𝑝𝑚</m:t>
                    </m:r>
                  </m:oMath>
                </a14:m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	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			</a:t>
                </a:r>
                <a:endParaRPr lang="en-US" sz="3600" dirty="0">
                  <a:solidFill>
                    <a:srgbClr val="002060"/>
                  </a:solidFill>
                  <a:latin typeface="Times New Roman"/>
                  <a:cs typeface="Times New Roman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0111" y="706582"/>
                <a:ext cx="11430000" cy="479367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880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219" y="1593274"/>
            <a:ext cx="11568546" cy="489065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1.5%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HCl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100mL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HCl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1.5 g</a:t>
            </a:r>
          </a:p>
          <a:p>
            <a:pPr>
              <a:buNone/>
            </a:pP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Times New Roman"/>
              </a:rPr>
              <a:t>এখানে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Times New Roman"/>
              </a:rPr>
              <a:t>, </a:t>
            </a: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V=100 mL=100×10</a:t>
            </a:r>
            <a:r>
              <a:rPr lang="en-US" sz="46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-3 </a:t>
            </a: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L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W=1.5 g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M=36.5 g mol</a:t>
            </a:r>
            <a:r>
              <a:rPr lang="en-US" sz="46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-1                            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C=?  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C=W/MV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= 1.5/36.5</a:t>
            </a: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×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Times New Roman"/>
              </a:rPr>
              <a:t>10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 </a:t>
            </a:r>
            <a:r>
              <a:rPr lang="en-US" sz="4600" dirty="0">
                <a:solidFill>
                  <a:schemeClr val="tx1"/>
                </a:solidFill>
                <a:latin typeface="Times New Roman"/>
                <a:cs typeface="Times New Roman"/>
              </a:rPr>
              <a:t>×</a:t>
            </a: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10</a:t>
            </a:r>
            <a:r>
              <a:rPr lang="en-US" sz="46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-3</a:t>
            </a:r>
            <a:endParaRPr lang="en-US" sz="46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46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= 0.411 M</a:t>
            </a:r>
            <a:endParaRPr lang="en-US" sz="4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/>
              <p:cNvSpPr/>
              <p:nvPr/>
            </p:nvSpPr>
            <p:spPr>
              <a:xfrm>
                <a:off x="263236" y="96982"/>
                <a:ext cx="11665528" cy="1205345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প্রশ্ন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(০৪) 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1.5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%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sz="4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)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HCl 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ঘনমাত্রা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নির্নয়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কর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36" y="96982"/>
                <a:ext cx="11665528" cy="1205345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671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0111" y="706582"/>
                <a:ext cx="11430000" cy="4793673"/>
              </a:xfr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36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এখানে,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HCl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ঘনমাত্রা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0.411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mol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L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                = 0.411 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6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36</m:t>
                    </m:r>
                    <m:r>
                      <a:rPr lang="en-US" sz="36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.</m:t>
                    </m:r>
                    <m:r>
                      <a:rPr lang="en-US" sz="36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5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g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L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</a:t>
                </a:r>
                <a:endParaRPr lang="en-US" sz="36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				     = 15.002 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g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L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</a:t>
                </a:r>
                <a:endParaRPr lang="en-US" sz="3600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					      = 15.002</a:t>
                </a:r>
                <a:r>
                  <a:rPr lang="en-US" sz="3600" dirty="0" smtClean="0">
                    <a:solidFill>
                      <a:schemeClr val="tx1"/>
                    </a:solidFill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10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3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 mgL-1</a:t>
                </a:r>
              </a:p>
              <a:p>
                <a:pPr>
                  <a:buNone/>
                </a:pP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			     =1.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5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/>
                      </a:rPr>
                      <m:t>×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/>
                      </a:rPr>
                      <m:t>10</m:t>
                    </m:r>
                    <m:r>
                      <a:rPr lang="en-US" sz="3600" b="0" i="1" baseline="3000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/>
                      </a:rPr>
                      <m:t>4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/>
                      </a:rPr>
                      <m:t> 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/>
                      </a:rPr>
                      <m:t>𝑝𝑝𝑚</m:t>
                    </m:r>
                  </m:oMath>
                </a14:m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	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Times New Roman"/>
                  </a:rPr>
                  <a:t>				</a:t>
                </a:r>
                <a:endParaRPr lang="en-US" sz="3600" dirty="0">
                  <a:solidFill>
                    <a:srgbClr val="002060"/>
                  </a:solidFill>
                  <a:latin typeface="Times New Roman"/>
                  <a:cs typeface="Times New Roman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0111" y="706582"/>
                <a:ext cx="11430000" cy="479367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730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920835" y="803563"/>
            <a:ext cx="5182257" cy="155462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23710"/>
            <a:ext cx="12192000" cy="193899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০১)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</a:rPr>
              <a:t>সেমি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</a:rPr>
              <a:t>মোলার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</a:rPr>
              <a:t>ঘনমাত্রা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</a:rPr>
              <a:t>কত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০২)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molL</a:t>
            </a:r>
            <a:r>
              <a:rPr lang="en-US" sz="40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-1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mgL</a:t>
            </a:r>
            <a:r>
              <a:rPr lang="en-US" sz="40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-1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রুপান্তর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="" xmlns:a16="http://schemas.microsoft.com/office/drawing/2014/main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69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5888181" y="221673"/>
            <a:ext cx="5187649" cy="157122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দলীয়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কাজ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145328"/>
            <a:ext cx="12192000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0.25 </a:t>
            </a:r>
            <a:r>
              <a:rPr lang="en-US" sz="3600" dirty="0" smtClean="0">
                <a:solidFill>
                  <a:schemeClr val="tx1"/>
                </a:solidFill>
              </a:rPr>
              <a:t>M Na</a:t>
            </a:r>
            <a:r>
              <a:rPr lang="en-US" sz="3600" baseline="-25000" dirty="0" smtClean="0">
                <a:solidFill>
                  <a:schemeClr val="tx1"/>
                </a:solidFill>
              </a:rPr>
              <a:t>2</a:t>
            </a:r>
            <a:r>
              <a:rPr lang="en-US" sz="3600" dirty="0" smtClean="0">
                <a:solidFill>
                  <a:schemeClr val="tx1"/>
                </a:solidFill>
              </a:rPr>
              <a:t>CO</a:t>
            </a:r>
            <a:r>
              <a:rPr lang="en-US" sz="3600" baseline="-25000" dirty="0" smtClean="0">
                <a:solidFill>
                  <a:schemeClr val="tx1"/>
                </a:solidFill>
              </a:rPr>
              <a:t>3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দ্রবনের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ঘনমাত্রা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mgL</a:t>
            </a:r>
            <a:r>
              <a:rPr lang="en-US" sz="3600" baseline="30000" dirty="0" smtClean="0">
                <a:solidFill>
                  <a:schemeClr val="tx1"/>
                </a:solidFill>
              </a:rPr>
              <a:t>-1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এককে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কত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হবে</a:t>
            </a:r>
            <a:r>
              <a:rPr lang="en-US" sz="3600" dirty="0" smtClean="0">
                <a:solidFill>
                  <a:schemeClr val="tx1"/>
                </a:solidFill>
              </a:rPr>
              <a:t> ? 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3" y="221673"/>
            <a:ext cx="4439479" cy="15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7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6096000" y="499892"/>
            <a:ext cx="5510463" cy="16565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673021"/>
            <a:ext cx="12192000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একজন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ডায়াবেটিক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রোগীর</a:t>
            </a:r>
            <a:r>
              <a:rPr lang="en-US" sz="3200" dirty="0" smtClean="0">
                <a:solidFill>
                  <a:schemeClr val="tx1"/>
                </a:solidFill>
              </a:rPr>
              <a:t> 25 mL </a:t>
            </a:r>
            <a:r>
              <a:rPr lang="en-US" sz="3200" dirty="0" err="1" smtClean="0">
                <a:solidFill>
                  <a:schemeClr val="tx1"/>
                </a:solidFill>
              </a:rPr>
              <a:t>রক্তের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মধ্যে</a:t>
            </a:r>
            <a:r>
              <a:rPr lang="en-US" sz="3200" dirty="0" smtClean="0">
                <a:solidFill>
                  <a:schemeClr val="tx1"/>
                </a:solidFill>
              </a:rPr>
              <a:t> 26 mg </a:t>
            </a:r>
            <a:r>
              <a:rPr lang="en-US" sz="3200" dirty="0">
                <a:solidFill>
                  <a:schemeClr val="tx1"/>
                </a:solidFill>
              </a:rPr>
              <a:t>C</a:t>
            </a:r>
            <a:r>
              <a:rPr lang="en-US" sz="3200" baseline="-25000" dirty="0">
                <a:solidFill>
                  <a:schemeClr val="tx1"/>
                </a:solidFill>
              </a:rPr>
              <a:t>6</a:t>
            </a:r>
            <a:r>
              <a:rPr lang="en-US" sz="3200" dirty="0">
                <a:solidFill>
                  <a:schemeClr val="tx1"/>
                </a:solidFill>
              </a:rPr>
              <a:t>H</a:t>
            </a:r>
            <a:r>
              <a:rPr lang="en-US" sz="3200" baseline="-25000" dirty="0">
                <a:solidFill>
                  <a:schemeClr val="tx1"/>
                </a:solidFill>
              </a:rPr>
              <a:t>12</a:t>
            </a:r>
            <a:r>
              <a:rPr lang="en-US" sz="3200" dirty="0">
                <a:solidFill>
                  <a:schemeClr val="tx1"/>
                </a:solidFill>
              </a:rPr>
              <a:t>O</a:t>
            </a:r>
            <a:r>
              <a:rPr lang="en-US" sz="3200" baseline="-25000" dirty="0">
                <a:solidFill>
                  <a:schemeClr val="tx1"/>
                </a:solidFill>
              </a:rPr>
              <a:t>6 </a:t>
            </a:r>
            <a:r>
              <a:rPr lang="en-US" sz="3200" dirty="0" err="1" smtClean="0">
                <a:solidFill>
                  <a:schemeClr val="tx1"/>
                </a:solidFill>
              </a:rPr>
              <a:t>আছে</a:t>
            </a:r>
            <a:r>
              <a:rPr lang="en-US" sz="3200" dirty="0" smtClean="0">
                <a:solidFill>
                  <a:schemeClr val="tx1"/>
                </a:solidFill>
              </a:rPr>
              <a:t>। </a:t>
            </a:r>
            <a:r>
              <a:rPr lang="en-US" sz="3200" dirty="0">
                <a:solidFill>
                  <a:schemeClr val="tx1"/>
                </a:solidFill>
              </a:rPr>
              <a:t>C</a:t>
            </a:r>
            <a:r>
              <a:rPr lang="en-US" sz="3200" baseline="-25000" dirty="0">
                <a:solidFill>
                  <a:schemeClr val="tx1"/>
                </a:solidFill>
              </a:rPr>
              <a:t>6</a:t>
            </a:r>
            <a:r>
              <a:rPr lang="en-US" sz="3200" dirty="0">
                <a:solidFill>
                  <a:schemeClr val="tx1"/>
                </a:solidFill>
              </a:rPr>
              <a:t>H</a:t>
            </a:r>
            <a:r>
              <a:rPr lang="en-US" sz="3200" baseline="-25000" dirty="0">
                <a:solidFill>
                  <a:schemeClr val="tx1"/>
                </a:solidFill>
              </a:rPr>
              <a:t>12</a:t>
            </a:r>
            <a:r>
              <a:rPr lang="en-US" sz="3200" dirty="0">
                <a:solidFill>
                  <a:schemeClr val="tx1"/>
                </a:solidFill>
              </a:rPr>
              <a:t>O</a:t>
            </a:r>
            <a:r>
              <a:rPr lang="en-US" sz="3200" baseline="-25000" dirty="0">
                <a:solidFill>
                  <a:schemeClr val="tx1"/>
                </a:solidFill>
              </a:rPr>
              <a:t>6 </a:t>
            </a:r>
            <a:r>
              <a:rPr lang="en-US" sz="3200" dirty="0" err="1" smtClean="0">
                <a:solidFill>
                  <a:schemeClr val="tx1"/>
                </a:solidFill>
              </a:rPr>
              <a:t>এর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পরিমানকে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ppm </a:t>
            </a:r>
            <a:r>
              <a:rPr lang="en-US" sz="3200" dirty="0" err="1" smtClean="0">
                <a:solidFill>
                  <a:schemeClr val="tx1"/>
                </a:solidFill>
              </a:rPr>
              <a:t>এককে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নির্নয়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কর</a:t>
            </a:r>
            <a:r>
              <a:rPr lang="en-US" sz="3200" dirty="0" smtClean="0">
                <a:solidFill>
                  <a:schemeClr val="tx1"/>
                </a:solidFill>
              </a:rPr>
              <a:t> ? 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499891"/>
            <a:ext cx="3541690" cy="165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4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57671"/>
            <a:ext cx="12192000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</a:rPr>
              <a:t>ধন্যবাদ</a:t>
            </a:r>
            <a:r>
              <a:rPr lang="en-US" sz="7200" b="1" dirty="0" smtClean="0">
                <a:solidFill>
                  <a:schemeClr val="tx1"/>
                </a:solidFill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</a:rPr>
              <a:t>সবাইকে</a:t>
            </a:r>
            <a:r>
              <a:rPr lang="en-US" sz="7200" b="1" dirty="0" smtClean="0">
                <a:solidFill>
                  <a:schemeClr val="tx1"/>
                </a:solidFill>
              </a:rPr>
              <a:t> </a:t>
            </a:r>
            <a:endParaRPr lang="en-US" sz="7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93772"/>
            <a:ext cx="12192000" cy="574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0497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1474</TotalTime>
  <Words>551</Words>
  <Application>Microsoft Office PowerPoint</Application>
  <PresentationFormat>Custom</PresentationFormat>
  <Paragraphs>116</Paragraphs>
  <Slides>21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273</cp:revision>
  <dcterms:created xsi:type="dcterms:W3CDTF">2021-07-04T04:33:59Z</dcterms:created>
  <dcterms:modified xsi:type="dcterms:W3CDTF">2026-09-07T00:46:32Z</dcterms:modified>
</cp:coreProperties>
</file>