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av" ContentType="audio/x-wav"/>
  <Default Extension="wdp" ContentType="image/vnd.ms-photo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256" r:id="rId2"/>
    <p:sldId id="257" r:id="rId3"/>
    <p:sldId id="258" r:id="rId4"/>
    <p:sldId id="387" r:id="rId5"/>
    <p:sldId id="352" r:id="rId6"/>
    <p:sldId id="348" r:id="rId7"/>
    <p:sldId id="437" r:id="rId8"/>
    <p:sldId id="441" r:id="rId9"/>
    <p:sldId id="442" r:id="rId10"/>
    <p:sldId id="367" r:id="rId11"/>
    <p:sldId id="433" r:id="rId12"/>
    <p:sldId id="272" r:id="rId13"/>
  </p:sldIdLst>
  <p:sldSz cx="12188825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39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CC33"/>
    <a:srgbClr val="FF0000"/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75" autoAdjust="0"/>
    <p:restoredTop sz="94660"/>
  </p:normalViewPr>
  <p:slideViewPr>
    <p:cSldViewPr>
      <p:cViewPr varScale="1">
        <p:scale>
          <a:sx n="67" d="100"/>
          <a:sy n="67" d="100"/>
        </p:scale>
        <p:origin x="568" y="40"/>
      </p:cViewPr>
      <p:guideLst>
        <p:guide orient="horz" pos="2160"/>
        <p:guide pos="3839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B1A5C2B-2EBD-4661-B519-3B387543C80C}" type="datetimeFigureOut">
              <a:rPr lang="en-US" smtClean="0"/>
              <a:t>9/7/2026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BC1CD08-F5A0-4FB1-A0F7-CE1D3CCD5F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062784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162" y="2130426"/>
            <a:ext cx="10360501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324" y="3886200"/>
            <a:ext cx="8532178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2833" y="4406901"/>
            <a:ext cx="10360501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2833" y="2906713"/>
            <a:ext cx="10360501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441" y="1600201"/>
            <a:ext cx="5383398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5986" y="1600201"/>
            <a:ext cx="5383398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441" y="1535113"/>
            <a:ext cx="5385514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441" y="2174875"/>
            <a:ext cx="5385514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1754" y="1535113"/>
            <a:ext cx="538763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1754" y="2174875"/>
            <a:ext cx="538763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9/7/2026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9/7/2026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9/7/2026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Date Placeholder 1">
            <a:extLst>
              <a:ext uri="{FF2B5EF4-FFF2-40B4-BE49-F238E27FC236}">
                <a16:creationId xmlns:a16="http://schemas.microsoft.com/office/drawing/2014/main" id="{CCD6F0D2-F4FC-48BC-B64D-40224075477B}"/>
              </a:ext>
            </a:extLst>
          </p:cNvPr>
          <p:cNvSpPr txBox="1">
            <a:spLocks/>
          </p:cNvSpPr>
          <p:nvPr userDrawn="1"/>
        </p:nvSpPr>
        <p:spPr>
          <a:xfrm>
            <a:off x="609521" y="6356351"/>
            <a:ext cx="284443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D8BD707-D9CF-40AE-B4C6-C98DA3205C09}" type="datetimeFigureOut">
              <a:rPr lang="en-US" smtClean="0"/>
              <a:pPr/>
              <a:t>9/7/2026</a:t>
            </a:fld>
            <a:endParaRPr lang="en-US"/>
          </a:p>
        </p:txBody>
      </p:sp>
      <p:sp>
        <p:nvSpPr>
          <p:cNvPr id="6" name="Slide Number Placeholder 3">
            <a:extLst>
              <a:ext uri="{FF2B5EF4-FFF2-40B4-BE49-F238E27FC236}">
                <a16:creationId xmlns:a16="http://schemas.microsoft.com/office/drawing/2014/main" id="{5EE06849-5269-4666-9B59-E56B9D48BC9E}"/>
              </a:ext>
            </a:extLst>
          </p:cNvPr>
          <p:cNvSpPr txBox="1">
            <a:spLocks/>
          </p:cNvSpPr>
          <p:nvPr userDrawn="1"/>
        </p:nvSpPr>
        <p:spPr>
          <a:xfrm>
            <a:off x="8736463" y="6356351"/>
            <a:ext cx="284443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0AED1C4-8D6E-4770-B92E-150905B0A0F5}"/>
              </a:ext>
            </a:extLst>
          </p:cNvPr>
          <p:cNvSpPr/>
          <p:nvPr userDrawn="1"/>
        </p:nvSpPr>
        <p:spPr>
          <a:xfrm>
            <a:off x="0" y="-168086"/>
            <a:ext cx="12233948" cy="7026085"/>
          </a:xfrm>
          <a:prstGeom prst="rect">
            <a:avLst/>
          </a:prstGeom>
          <a:solidFill>
            <a:schemeClr val="bg1">
              <a:lumMod val="95000"/>
            </a:schemeClr>
          </a:solidFill>
          <a:ln w="76200">
            <a:solidFill>
              <a:schemeClr val="accent2">
                <a:lumMod val="50000"/>
              </a:schemeClr>
            </a:solidFill>
          </a:ln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6E877292-9FC9-4EB8-B6A3-13AE3A0B5D0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7792" b="100000" l="0" r="92202">
                        <a14:foregroundMark x1="39450" y1="65368" x2="39450" y2="65368"/>
                        <a14:foregroundMark x1="29358" y1="43723" x2="29358" y2="43723"/>
                        <a14:foregroundMark x1="10092" y1="47619" x2="10092" y2="47619"/>
                        <a14:foregroundMark x1="58257" y1="68831" x2="58257" y2="68831"/>
                        <a14:foregroundMark x1="18807" y1="80519" x2="18807" y2="80519"/>
                        <a14:foregroundMark x1="15596" y1="70996" x2="15596" y2="70996"/>
                        <a14:foregroundMark x1="33486" y1="87879" x2="33486" y2="87879"/>
                        <a14:foregroundMark x1="28899" y1="86580" x2="28899" y2="86580"/>
                        <a14:foregroundMark x1="28440" y1="89610" x2="28440" y2="89610"/>
                        <a14:foregroundMark x1="10550" y1="88312" x2="10550" y2="88312"/>
                        <a14:foregroundMark x1="12385" y1="67100" x2="12385" y2="67100"/>
                        <a14:foregroundMark x1="13303" y1="26840" x2="13303" y2="26840"/>
                        <a14:foregroundMark x1="11468" y1="14719" x2="11468" y2="14719"/>
                        <a14:foregroundMark x1="74771" y1="89610" x2="74771" y2="8961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164" t="10677" r="9350" b="3579"/>
          <a:stretch/>
        </p:blipFill>
        <p:spPr>
          <a:xfrm rot="5400000">
            <a:off x="66141" y="-194470"/>
            <a:ext cx="1754299" cy="1886581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89872309-B37C-4D04-8E8A-2CC2B0E4E8A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8413"/>
          <a:stretch/>
        </p:blipFill>
        <p:spPr>
          <a:xfrm>
            <a:off x="117609" y="6324600"/>
            <a:ext cx="11998730" cy="529033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C4D3D745-59C5-4581-9443-550C8C7DE6C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7792" b="100000" l="0" r="92202">
                        <a14:foregroundMark x1="39450" y1="65368" x2="39450" y2="65368"/>
                        <a14:foregroundMark x1="29358" y1="43723" x2="29358" y2="43723"/>
                        <a14:foregroundMark x1="10092" y1="47619" x2="10092" y2="47619"/>
                        <a14:foregroundMark x1="58257" y1="68831" x2="58257" y2="68831"/>
                        <a14:foregroundMark x1="18807" y1="80519" x2="18807" y2="80519"/>
                        <a14:foregroundMark x1="15596" y1="70996" x2="15596" y2="70996"/>
                        <a14:foregroundMark x1="33486" y1="87879" x2="33486" y2="87879"/>
                        <a14:foregroundMark x1="28899" y1="86580" x2="28899" y2="86580"/>
                        <a14:foregroundMark x1="28440" y1="89610" x2="28440" y2="89610"/>
                        <a14:foregroundMark x1="10550" y1="88312" x2="10550" y2="88312"/>
                        <a14:foregroundMark x1="12385" y1="67100" x2="12385" y2="67100"/>
                        <a14:foregroundMark x1="13303" y1="26840" x2="13303" y2="26840"/>
                        <a14:foregroundMark x1="11468" y1="14719" x2="11468" y2="14719"/>
                        <a14:foregroundMark x1="74771" y1="89610" x2="74771" y2="8961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164" t="10677" r="9350" b="3579"/>
          <a:stretch/>
        </p:blipFill>
        <p:spPr>
          <a:xfrm rot="5400000" flipV="1">
            <a:off x="10448402" y="-204702"/>
            <a:ext cx="1754299" cy="1886581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B7F14496-1A7B-4534-8EBC-46137A256740}"/>
              </a:ext>
            </a:extLst>
          </p:cNvPr>
          <p:cNvSpPr txBox="1"/>
          <p:nvPr userDrawn="1"/>
        </p:nvSpPr>
        <p:spPr>
          <a:xfrm>
            <a:off x="9229961" y="6553200"/>
            <a:ext cx="28444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7030A0"/>
                </a:solidFill>
                <a:latin typeface="Harlow Solid Italic" panose="04030604020F02020D02" pitchFamily="82" charset="0"/>
              </a:rPr>
              <a:t>Mobile- 01721242319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32B77AF-DC64-41DE-8821-81DD581689C1}"/>
              </a:ext>
            </a:extLst>
          </p:cNvPr>
          <p:cNvSpPr txBox="1"/>
          <p:nvPr userDrawn="1"/>
        </p:nvSpPr>
        <p:spPr>
          <a:xfrm>
            <a:off x="251398" y="6553200"/>
            <a:ext cx="39116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7030A0"/>
                </a:solidFill>
                <a:latin typeface="Harlow Solid Italic" panose="04030604020F02020D02" pitchFamily="82" charset="0"/>
              </a:rPr>
              <a:t>Mohammad </a:t>
            </a:r>
            <a:r>
              <a:rPr lang="en-US" dirty="0" err="1">
                <a:solidFill>
                  <a:srgbClr val="7030A0"/>
                </a:solidFill>
                <a:latin typeface="Harlow Solid Italic" panose="04030604020F02020D02" pitchFamily="82" charset="0"/>
              </a:rPr>
              <a:t>Moniruzzaman</a:t>
            </a:r>
            <a:endParaRPr lang="en-US" dirty="0">
              <a:solidFill>
                <a:srgbClr val="7030A0"/>
              </a:solidFill>
              <a:latin typeface="Harlow Solid Italic" panose="04030604020F02020D02" pitchFamily="82" charset="0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442" y="273050"/>
            <a:ext cx="4010039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5492" y="273051"/>
            <a:ext cx="6813892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442" y="1435101"/>
            <a:ext cx="4010039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095" y="4800600"/>
            <a:ext cx="7313295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095" y="612775"/>
            <a:ext cx="7313295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095" y="5367338"/>
            <a:ext cx="7313295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6898" y="274639"/>
            <a:ext cx="2742486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441" y="274639"/>
            <a:ext cx="802431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441" y="274638"/>
            <a:ext cx="10969943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441" y="1600201"/>
            <a:ext cx="10969943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441" y="6356351"/>
            <a:ext cx="284405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4515" y="6356351"/>
            <a:ext cx="385979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5325" y="6356351"/>
            <a:ext cx="284405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vecteezy.com/vector-art/17076264-students-doing-group-work-students-studying-with-the-teacher-in-the-classroom-cartoon-vector" TargetMode="External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>
            <a:extLst>
              <a:ext uri="{FF2B5EF4-FFF2-40B4-BE49-F238E27FC236}">
                <a16:creationId xmlns:a16="http://schemas.microsoft.com/office/drawing/2014/main" id="{7B84D7F3-5055-4ECB-A09F-7A2FF851FD6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7" y="-196197"/>
            <a:ext cx="12190413" cy="68133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488164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A0CD849F-F864-4BA7-9F65-2A9D8DD4795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137" y="-112543"/>
            <a:ext cx="12163863" cy="6787803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0CC886E7-CF1F-4D8F-9AA0-DCDC59B1429B}"/>
              </a:ext>
            </a:extLst>
          </p:cNvPr>
          <p:cNvSpPr txBox="1"/>
          <p:nvPr/>
        </p:nvSpPr>
        <p:spPr>
          <a:xfrm>
            <a:off x="4266645" y="2209800"/>
            <a:ext cx="22349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4D36ABC-7B11-4D94-B9C0-0C015B015BF8}"/>
              </a:ext>
            </a:extLst>
          </p:cNvPr>
          <p:cNvSpPr txBox="1"/>
          <p:nvPr/>
        </p:nvSpPr>
        <p:spPr>
          <a:xfrm>
            <a:off x="8431702" y="2819401"/>
            <a:ext cx="23364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dirty="0">
              <a:latin typeface="NikoshBAN" pitchFamily="2" charset="0"/>
              <a:cs typeface="NikoshBAN" pitchFamily="2" charset="0"/>
            </a:endParaRPr>
          </a:p>
          <a:p>
            <a:pPr algn="ctr"/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CB6A521-4FAC-4263-B097-F1822E454A7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4646" y="182740"/>
            <a:ext cx="10437812" cy="728924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694158E-0D0B-49DE-B07D-1E3D2F85343B}"/>
              </a:ext>
            </a:extLst>
          </p:cNvPr>
          <p:cNvSpPr txBox="1"/>
          <p:nvPr/>
        </p:nvSpPr>
        <p:spPr>
          <a:xfrm>
            <a:off x="386041" y="1424970"/>
            <a:ext cx="11134179" cy="1323439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n-US" sz="8000" b="1" dirty="0" err="1">
                <a:ln/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গণিত</a:t>
            </a:r>
            <a:r>
              <a:rPr lang="en-US" sz="8000" b="1" dirty="0">
                <a:ln/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8000" b="1" dirty="0" err="1">
                <a:ln/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ক্লাসে</a:t>
            </a:r>
            <a:r>
              <a:rPr lang="en-US" sz="8000" b="1" dirty="0">
                <a:ln/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8000" b="1" dirty="0" err="1">
                <a:ln/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সবাইকে</a:t>
            </a:r>
            <a:r>
              <a:rPr lang="en-US" sz="8000" b="1" dirty="0">
                <a:ln/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8000" b="1" dirty="0" err="1">
                <a:ln/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স্বাগত</a:t>
            </a:r>
            <a:endParaRPr lang="en-US" sz="9600" b="1" dirty="0">
              <a:ln/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819713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3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453CF8D6-D19E-4580-B8DB-25904A5FE5B8}"/>
              </a:ext>
            </a:extLst>
          </p:cNvPr>
          <p:cNvSpPr txBox="1"/>
          <p:nvPr/>
        </p:nvSpPr>
        <p:spPr>
          <a:xfrm>
            <a:off x="8431702" y="2819401"/>
            <a:ext cx="23364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dirty="0">
              <a:latin typeface="NikoshBAN" pitchFamily="2" charset="0"/>
              <a:cs typeface="NikoshBAN" pitchFamily="2" charset="0"/>
            </a:endParaRPr>
          </a:p>
          <a:p>
            <a:pPr algn="ctr"/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11ECEFE-8A09-477F-85CB-F8215CC58C27}"/>
              </a:ext>
            </a:extLst>
          </p:cNvPr>
          <p:cNvSpPr txBox="1"/>
          <p:nvPr/>
        </p:nvSpPr>
        <p:spPr>
          <a:xfrm>
            <a:off x="227012" y="3812178"/>
            <a:ext cx="6004366" cy="2800767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28575">
            <a:solidFill>
              <a:schemeClr val="accent2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sz="3600" dirty="0" err="1">
                <a:ln w="3175">
                  <a:solidFill>
                    <a:schemeClr val="tx1"/>
                  </a:solidFill>
                </a:ln>
                <a:latin typeface="NikoshBAN" panose="02000000000000000000" pitchFamily="2" charset="0"/>
                <a:cs typeface="NikoshBAN" panose="02000000000000000000" pitchFamily="2" charset="0"/>
              </a:rPr>
              <a:t>মোহাম্মদ</a:t>
            </a:r>
            <a:r>
              <a:rPr lang="en-US" sz="3600" dirty="0">
                <a:ln w="3175">
                  <a:solidFill>
                    <a:schemeClr val="tx1"/>
                  </a:solidFill>
                </a:ln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n w="3175">
                  <a:solidFill>
                    <a:schemeClr val="tx1"/>
                  </a:solidFill>
                </a:ln>
                <a:latin typeface="NikoshBAN" panose="02000000000000000000" pitchFamily="2" charset="0"/>
                <a:cs typeface="NikoshBAN" panose="02000000000000000000" pitchFamily="2" charset="0"/>
              </a:rPr>
              <a:t>মনিরুজ্জামান</a:t>
            </a:r>
            <a:endParaRPr lang="en-US" sz="3600" dirty="0">
              <a:ln w="3175">
                <a:solidFill>
                  <a:schemeClr val="tx1"/>
                </a:solidFill>
              </a:ln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2800" dirty="0" err="1">
                <a:ln w="3175">
                  <a:solidFill>
                    <a:schemeClr val="tx1"/>
                  </a:solidFill>
                </a:ln>
                <a:latin typeface="NikoshBAN" panose="02000000000000000000" pitchFamily="2" charset="0"/>
                <a:cs typeface="NikoshBAN" panose="02000000000000000000" pitchFamily="2" charset="0"/>
              </a:rPr>
              <a:t>প্রধান</a:t>
            </a:r>
            <a:r>
              <a:rPr lang="en-US" sz="2800" dirty="0">
                <a:ln w="3175">
                  <a:solidFill>
                    <a:schemeClr val="tx1"/>
                  </a:solidFill>
                </a:ln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n w="3175">
                  <a:solidFill>
                    <a:schemeClr val="tx1"/>
                  </a:solidFill>
                </a:ln>
                <a:latin typeface="NikoshBAN" panose="02000000000000000000" pitchFamily="2" charset="0"/>
                <a:cs typeface="NikoshBAN" panose="02000000000000000000" pitchFamily="2" charset="0"/>
              </a:rPr>
              <a:t>শিক্ষক</a:t>
            </a:r>
            <a:endParaRPr lang="en-US" sz="2800" dirty="0">
              <a:ln w="3175">
                <a:solidFill>
                  <a:schemeClr val="tx1"/>
                </a:solidFill>
              </a:ln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2800" dirty="0" err="1">
                <a:ln w="3175">
                  <a:solidFill>
                    <a:schemeClr val="tx1"/>
                  </a:solidFill>
                </a:ln>
                <a:latin typeface="NikoshBAN" panose="02000000000000000000" pitchFamily="2" charset="0"/>
                <a:cs typeface="NikoshBAN" panose="02000000000000000000" pitchFamily="2" charset="0"/>
              </a:rPr>
              <a:t>রাজারচর</a:t>
            </a:r>
            <a:r>
              <a:rPr lang="en-US" sz="2800" dirty="0">
                <a:ln w="3175">
                  <a:solidFill>
                    <a:schemeClr val="tx1"/>
                  </a:solidFill>
                </a:ln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n w="3175">
                  <a:solidFill>
                    <a:schemeClr val="tx1"/>
                  </a:solidFill>
                </a:ln>
                <a:latin typeface="NikoshBAN" panose="02000000000000000000" pitchFamily="2" charset="0"/>
                <a:cs typeface="NikoshBAN" panose="02000000000000000000" pitchFamily="2" charset="0"/>
              </a:rPr>
              <a:t>মোল্যাকান্দি</a:t>
            </a:r>
            <a:r>
              <a:rPr lang="en-US" sz="2800" dirty="0">
                <a:ln w="3175">
                  <a:solidFill>
                    <a:schemeClr val="tx1"/>
                  </a:solidFill>
                </a:ln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n w="3175">
                  <a:solidFill>
                    <a:schemeClr val="tx1"/>
                  </a:solidFill>
                </a:ln>
                <a:latin typeface="NikoshBAN" panose="02000000000000000000" pitchFamily="2" charset="0"/>
                <a:cs typeface="NikoshBAN" panose="02000000000000000000" pitchFamily="2" charset="0"/>
              </a:rPr>
              <a:t>সরকারি</a:t>
            </a:r>
            <a:r>
              <a:rPr lang="en-US" sz="2800" dirty="0">
                <a:ln w="3175">
                  <a:solidFill>
                    <a:schemeClr val="tx1"/>
                  </a:solidFill>
                </a:ln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n w="3175">
                  <a:solidFill>
                    <a:schemeClr val="tx1"/>
                  </a:solidFill>
                </a:ln>
                <a:latin typeface="NikoshBAN" panose="02000000000000000000" pitchFamily="2" charset="0"/>
                <a:cs typeface="NikoshBAN" panose="02000000000000000000" pitchFamily="2" charset="0"/>
              </a:rPr>
              <a:t>প্রাথমিক</a:t>
            </a:r>
            <a:r>
              <a:rPr lang="en-US" sz="2800" dirty="0">
                <a:ln w="3175">
                  <a:solidFill>
                    <a:schemeClr val="tx1"/>
                  </a:solidFill>
                </a:ln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n w="3175">
                  <a:solidFill>
                    <a:schemeClr val="tx1"/>
                  </a:solidFill>
                </a:ln>
                <a:latin typeface="NikoshBAN" panose="02000000000000000000" pitchFamily="2" charset="0"/>
                <a:cs typeface="NikoshBAN" panose="02000000000000000000" pitchFamily="2" charset="0"/>
              </a:rPr>
              <a:t>বিদ্যালয়</a:t>
            </a:r>
            <a:endParaRPr lang="en-US" sz="2800" dirty="0">
              <a:ln w="3175">
                <a:solidFill>
                  <a:schemeClr val="tx1"/>
                </a:solidFill>
              </a:ln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2800" dirty="0" err="1">
                <a:ln w="3175">
                  <a:solidFill>
                    <a:schemeClr val="tx1"/>
                  </a:solidFill>
                </a:ln>
                <a:latin typeface="NikoshBAN" panose="02000000000000000000" pitchFamily="2" charset="0"/>
                <a:cs typeface="NikoshBAN" panose="02000000000000000000" pitchFamily="2" charset="0"/>
              </a:rPr>
              <a:t>শিবচর,মাদারীপুর</a:t>
            </a:r>
            <a:endParaRPr lang="en-US" sz="2800" dirty="0">
              <a:ln w="3175">
                <a:solidFill>
                  <a:schemeClr val="tx1"/>
                </a:solidFill>
              </a:ln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2800" dirty="0">
                <a:ln w="3175">
                  <a:solidFill>
                    <a:schemeClr val="tx1"/>
                  </a:solidFill>
                </a:ln>
                <a:latin typeface="NikoshBAN" panose="02000000000000000000" pitchFamily="2" charset="0"/>
                <a:cs typeface="NikoshBAN" panose="02000000000000000000" pitchFamily="2" charset="0"/>
              </a:rPr>
              <a:t>মোবাইল:01721242319</a:t>
            </a:r>
          </a:p>
          <a:p>
            <a:r>
              <a:rPr lang="en-US" sz="2800" dirty="0">
                <a:ln w="3175">
                  <a:solidFill>
                    <a:schemeClr val="tx1"/>
                  </a:solidFill>
                </a:ln>
                <a:latin typeface="NikoshBAN" panose="02000000000000000000" pitchFamily="2" charset="0"/>
                <a:cs typeface="NikoshBAN" panose="02000000000000000000" pitchFamily="2" charset="0"/>
              </a:rPr>
              <a:t>Email: mztutul2006@gmail.com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817C88AB-41B9-4F5C-AB70-9470D737A185}"/>
              </a:ext>
            </a:extLst>
          </p:cNvPr>
          <p:cNvGrpSpPr/>
          <p:nvPr/>
        </p:nvGrpSpPr>
        <p:grpSpPr>
          <a:xfrm>
            <a:off x="6475412" y="1617618"/>
            <a:ext cx="527022" cy="4605282"/>
            <a:chOff x="6788179" y="1941341"/>
            <a:chExt cx="1065299" cy="2982353"/>
          </a:xfrm>
        </p:grpSpPr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78252E1A-F133-42B6-868F-3A9E6CFD3B1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clrChange>
                <a:clrFrom>
                  <a:srgbClr val="000000">
                    <a:alpha val="0"/>
                  </a:srgbClr>
                </a:clrFrom>
                <a:clrTo>
                  <a:srgbClr val="000000">
                    <a:alpha val="0"/>
                  </a:srgbClr>
                </a:clrTo>
              </a:clrChange>
              <a:duotone>
                <a:schemeClr val="accent4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1190" t="67328" r="20510" b="651"/>
            <a:stretch/>
          </p:blipFill>
          <p:spPr>
            <a:xfrm rot="16200000">
              <a:off x="6079889" y="3150106"/>
              <a:ext cx="2982353" cy="564824"/>
            </a:xfrm>
            <a:prstGeom prst="rect">
              <a:avLst/>
            </a:prstGeom>
          </p:spPr>
        </p:pic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95B76ED5-C8BB-4158-835E-E1D814D281F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clrChange>
                <a:clrFrom>
                  <a:srgbClr val="000000">
                    <a:alpha val="0"/>
                  </a:srgbClr>
                </a:clrFrom>
                <a:clrTo>
                  <a:srgbClr val="000000">
                    <a:alpha val="0"/>
                  </a:srgbClr>
                </a:clrTo>
              </a:clrChange>
              <a:duotone>
                <a:schemeClr val="accent4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1190" t="67328" r="20510" b="651"/>
            <a:stretch/>
          </p:blipFill>
          <p:spPr>
            <a:xfrm rot="16200000" flipV="1">
              <a:off x="5648315" y="3081205"/>
              <a:ext cx="2982353" cy="702626"/>
            </a:xfrm>
            <a:prstGeom prst="rect">
              <a:avLst/>
            </a:prstGeom>
          </p:spPr>
        </p:pic>
      </p:grpSp>
      <p:sp>
        <p:nvSpPr>
          <p:cNvPr id="11" name="TextBox 10"/>
          <p:cNvSpPr txBox="1"/>
          <p:nvPr/>
        </p:nvSpPr>
        <p:spPr>
          <a:xfrm>
            <a:off x="4519509" y="0"/>
            <a:ext cx="3708503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পাঠ</a:t>
            </a:r>
            <a:r>
              <a:rPr lang="en-US" sz="66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প</a:t>
            </a:r>
            <a:r>
              <a:rPr lang="bn-IN" sz="66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রিচিতি</a:t>
            </a:r>
            <a:endParaRPr lang="en-US" sz="66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chemeClr val="accent2">
                  <a:lumMod val="75000"/>
                </a:schemeClr>
              </a:solidFill>
              <a:effectLst>
                <a:outerShdw blurRad="50800" algn="tl" rotWithShape="0">
                  <a:srgbClr val="000000"/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7161212" y="3810000"/>
            <a:ext cx="4992895" cy="230832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38100">
            <a:solidFill>
              <a:schemeClr val="accent2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শ্রেণি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- </a:t>
            </a:r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পঞ্চম</a:t>
            </a:r>
            <a:endParaRPr lang="en-US" sz="3600" b="1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বিষয়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- </a:t>
            </a:r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প্রাথমিক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গণিত</a:t>
            </a:r>
            <a:endParaRPr lang="en-US" sz="3600" b="1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bn-BD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পাঠঃ- </a:t>
            </a:r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গড়</a:t>
            </a:r>
            <a:endParaRPr lang="bn-BD" sz="3600" b="1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সময়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- ৫০ </a:t>
            </a:r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মিনিট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US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1012" y="417444"/>
            <a:ext cx="2657442" cy="290173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21509268-419A-5C43-5D8D-E6DC969641B7}"/>
              </a:ext>
            </a:extLst>
          </p:cNvPr>
          <p:cNvSpPr txBox="1"/>
          <p:nvPr/>
        </p:nvSpPr>
        <p:spPr>
          <a:xfrm>
            <a:off x="6252918" y="1157408"/>
            <a:ext cx="47508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bn-BD" sz="36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31703" y="756124"/>
            <a:ext cx="2444226" cy="28252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5890804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4000"/>
                            </p:stCondLst>
                            <p:childTnLst>
                              <p:par>
                                <p:cTn id="1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6000"/>
                            </p:stCondLst>
                            <p:childTnLst>
                              <p:par>
                                <p:cTn id="20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6500"/>
                            </p:stCondLst>
                            <p:childTnLst>
                              <p:par>
                                <p:cTn id="2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8500"/>
                            </p:stCondLst>
                            <p:childTnLst>
                              <p:par>
                                <p:cTn id="2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1" grpId="0"/>
      <p:bldP spid="12" grpId="0" animBg="1"/>
      <p:bldP spid="1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86F7C129-38B8-69EC-4062-DEFB03FED118}"/>
              </a:ext>
            </a:extLst>
          </p:cNvPr>
          <p:cNvSpPr txBox="1"/>
          <p:nvPr/>
        </p:nvSpPr>
        <p:spPr>
          <a:xfrm>
            <a:off x="2780721" y="1106358"/>
            <a:ext cx="6514091" cy="707886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আমরা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এ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পর্যন্ত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গড়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কী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শিখেছি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? 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2B5376C-E597-D9ED-D44C-CD3636AD256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429" t="9147" r="50301" b="9090"/>
          <a:stretch/>
        </p:blipFill>
        <p:spPr>
          <a:xfrm flipH="1">
            <a:off x="9904412" y="3020214"/>
            <a:ext cx="1440464" cy="3179619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2AEA9FB5-A7B5-F17C-5E51-D7F26B5E281E}"/>
              </a:ext>
            </a:extLst>
          </p:cNvPr>
          <p:cNvSpPr txBox="1"/>
          <p:nvPr/>
        </p:nvSpPr>
        <p:spPr>
          <a:xfrm>
            <a:off x="2117528" y="2735433"/>
            <a:ext cx="7863083" cy="1754326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en-US" sz="3600" dirty="0" err="1">
                <a:cs typeface="NikoshBAN" panose="02000000000000000000" pitchFamily="2" charset="0"/>
              </a:rPr>
              <a:t>স্যার</a:t>
            </a:r>
            <a:r>
              <a:rPr lang="en-US" sz="3600" dirty="0">
                <a:cs typeface="NikoshBAN" panose="02000000000000000000" pitchFamily="2" charset="0"/>
              </a:rPr>
              <a:t>, </a:t>
            </a:r>
            <a:r>
              <a:rPr lang="en-US" sz="3600" dirty="0" err="1">
                <a:cs typeface="NikoshBAN" panose="02000000000000000000" pitchFamily="2" charset="0"/>
              </a:rPr>
              <a:t>আমরা</a:t>
            </a:r>
            <a:r>
              <a:rPr lang="en-US" sz="3600" dirty="0">
                <a:cs typeface="NikoshBAN" panose="02000000000000000000" pitchFamily="2" charset="0"/>
              </a:rPr>
              <a:t> </a:t>
            </a:r>
            <a:r>
              <a:rPr lang="en-US" sz="3600" dirty="0" err="1">
                <a:cs typeface="NikoshBAN" panose="02000000000000000000" pitchFamily="2" charset="0"/>
              </a:rPr>
              <a:t>কতগুলো</a:t>
            </a:r>
            <a:r>
              <a:rPr lang="en-US" sz="3600" dirty="0">
                <a:cs typeface="NikoshBAN" panose="02000000000000000000" pitchFamily="2" charset="0"/>
              </a:rPr>
              <a:t> </a:t>
            </a:r>
            <a:r>
              <a:rPr lang="en-US" sz="3600" dirty="0" err="1">
                <a:cs typeface="NikoshBAN" panose="02000000000000000000" pitchFamily="2" charset="0"/>
              </a:rPr>
              <a:t>রাশির</a:t>
            </a:r>
            <a:r>
              <a:rPr lang="en-US" sz="3600" dirty="0">
                <a:cs typeface="NikoshBAN" panose="02000000000000000000" pitchFamily="2" charset="0"/>
              </a:rPr>
              <a:t> </a:t>
            </a:r>
            <a:r>
              <a:rPr lang="en-US" sz="3600" dirty="0" err="1">
                <a:cs typeface="NikoshBAN" panose="02000000000000000000" pitchFamily="2" charset="0"/>
              </a:rPr>
              <a:t>গড়</a:t>
            </a:r>
            <a:r>
              <a:rPr lang="en-US" sz="3600" dirty="0">
                <a:cs typeface="NikoshBAN" panose="02000000000000000000" pitchFamily="2" charset="0"/>
              </a:rPr>
              <a:t> </a:t>
            </a:r>
            <a:r>
              <a:rPr lang="en-US" sz="3600" dirty="0" err="1">
                <a:cs typeface="NikoshBAN" panose="02000000000000000000" pitchFamily="2" charset="0"/>
              </a:rPr>
              <a:t>নির্ণয়</a:t>
            </a:r>
            <a:r>
              <a:rPr lang="en-US" sz="3600" dirty="0">
                <a:cs typeface="NikoshBAN" panose="02000000000000000000" pitchFamily="2" charset="0"/>
              </a:rPr>
              <a:t> </a:t>
            </a:r>
            <a:r>
              <a:rPr lang="en-US" sz="3600" dirty="0" err="1">
                <a:cs typeface="NikoshBAN" panose="02000000000000000000" pitchFamily="2" charset="0"/>
              </a:rPr>
              <a:t>করতে</a:t>
            </a:r>
            <a:r>
              <a:rPr lang="en-US" sz="3600" dirty="0">
                <a:cs typeface="NikoshBAN" panose="02000000000000000000" pitchFamily="2" charset="0"/>
              </a:rPr>
              <a:t> </a:t>
            </a:r>
            <a:r>
              <a:rPr lang="en-US" sz="3600" dirty="0" err="1">
                <a:cs typeface="NikoshBAN" panose="02000000000000000000" pitchFamily="2" charset="0"/>
              </a:rPr>
              <a:t>শিখেছি</a:t>
            </a:r>
            <a:r>
              <a:rPr lang="en-US" sz="3600" dirty="0">
                <a:cs typeface="NikoshBAN" panose="02000000000000000000" pitchFamily="2" charset="0"/>
              </a:rPr>
              <a:t> </a:t>
            </a:r>
            <a:r>
              <a:rPr lang="en-US" sz="3600" dirty="0" err="1">
                <a:cs typeface="NikoshBAN" panose="02000000000000000000" pitchFamily="2" charset="0"/>
              </a:rPr>
              <a:t>এবং</a:t>
            </a:r>
            <a:r>
              <a:rPr lang="en-US" sz="3600" dirty="0">
                <a:cs typeface="NikoshBAN" panose="02000000000000000000" pitchFamily="2" charset="0"/>
              </a:rPr>
              <a:t> </a:t>
            </a:r>
            <a:r>
              <a:rPr lang="en-US" sz="3600" dirty="0" err="1">
                <a:cs typeface="NikoshBAN" panose="02000000000000000000" pitchFamily="2" charset="0"/>
              </a:rPr>
              <a:t>গড়</a:t>
            </a:r>
            <a:r>
              <a:rPr lang="en-US" sz="3600" dirty="0">
                <a:cs typeface="NikoshBAN" panose="02000000000000000000" pitchFamily="2" charset="0"/>
              </a:rPr>
              <a:t> </a:t>
            </a:r>
            <a:r>
              <a:rPr lang="en-US" sz="3600" dirty="0" err="1">
                <a:cs typeface="NikoshBAN" panose="02000000000000000000" pitchFamily="2" charset="0"/>
              </a:rPr>
              <a:t>দেওয়া</a:t>
            </a:r>
            <a:r>
              <a:rPr lang="en-US" sz="3600" dirty="0">
                <a:cs typeface="NikoshBAN" panose="02000000000000000000" pitchFamily="2" charset="0"/>
              </a:rPr>
              <a:t> </a:t>
            </a:r>
            <a:r>
              <a:rPr lang="en-US" sz="3600" dirty="0" err="1">
                <a:cs typeface="NikoshBAN" panose="02000000000000000000" pitchFamily="2" charset="0"/>
              </a:rPr>
              <a:t>থাকলে</a:t>
            </a:r>
            <a:r>
              <a:rPr lang="en-US" sz="3600" dirty="0">
                <a:cs typeface="NikoshBAN" panose="02000000000000000000" pitchFamily="2" charset="0"/>
              </a:rPr>
              <a:t> </a:t>
            </a:r>
            <a:r>
              <a:rPr lang="en-US" sz="3600" dirty="0" err="1">
                <a:cs typeface="NikoshBAN" panose="02000000000000000000" pitchFamily="2" charset="0"/>
              </a:rPr>
              <a:t>মোট</a:t>
            </a:r>
            <a:r>
              <a:rPr lang="en-US" sz="3600" dirty="0">
                <a:cs typeface="NikoshBAN" panose="02000000000000000000" pitchFamily="2" charset="0"/>
              </a:rPr>
              <a:t> </a:t>
            </a:r>
            <a:r>
              <a:rPr lang="en-US" sz="3600" dirty="0" err="1">
                <a:cs typeface="NikoshBAN" panose="02000000000000000000" pitchFamily="2" charset="0"/>
              </a:rPr>
              <a:t>নির্ণয়</a:t>
            </a:r>
            <a:r>
              <a:rPr lang="en-US" sz="3600" dirty="0">
                <a:cs typeface="NikoshBAN" panose="02000000000000000000" pitchFamily="2" charset="0"/>
              </a:rPr>
              <a:t> </a:t>
            </a:r>
            <a:r>
              <a:rPr lang="en-US" sz="3600" dirty="0" err="1">
                <a:cs typeface="NikoshBAN" panose="02000000000000000000" pitchFamily="2" charset="0"/>
              </a:rPr>
              <a:t>করা</a:t>
            </a:r>
            <a:r>
              <a:rPr lang="en-US" sz="3600" dirty="0">
                <a:cs typeface="NikoshBAN" panose="02000000000000000000" pitchFamily="2" charset="0"/>
              </a:rPr>
              <a:t> </a:t>
            </a:r>
            <a:r>
              <a:rPr lang="en-US" sz="3600" dirty="0" err="1">
                <a:cs typeface="NikoshBAN" panose="02000000000000000000" pitchFamily="2" charset="0"/>
              </a:rPr>
              <a:t>শিখেছি</a:t>
            </a:r>
            <a:r>
              <a:rPr lang="en-US" sz="3600" dirty="0">
                <a:cs typeface="NikoshBAN" panose="02000000000000000000" pitchFamily="2" charset="0"/>
              </a:rPr>
              <a:t>। </a:t>
            </a:r>
            <a:r>
              <a:rPr lang="en-US" sz="3600" dirty="0" err="1">
                <a:cs typeface="NikoshBAN" panose="02000000000000000000" pitchFamily="2" charset="0"/>
              </a:rPr>
              <a:t>এছাড়া</a:t>
            </a:r>
            <a:r>
              <a:rPr lang="en-US" sz="3600" dirty="0">
                <a:cs typeface="NikoshBAN" panose="02000000000000000000" pitchFamily="2" charset="0"/>
              </a:rPr>
              <a:t> </a:t>
            </a:r>
            <a:r>
              <a:rPr lang="en-US" sz="3600" dirty="0" err="1">
                <a:cs typeface="NikoshBAN" panose="02000000000000000000" pitchFamily="2" charset="0"/>
              </a:rPr>
              <a:t>গড়</a:t>
            </a:r>
            <a:r>
              <a:rPr lang="en-US" sz="3600" dirty="0">
                <a:cs typeface="NikoshBAN" panose="02000000000000000000" pitchFamily="2" charset="0"/>
              </a:rPr>
              <a:t> </a:t>
            </a:r>
            <a:r>
              <a:rPr lang="en-US" sz="3600" dirty="0" err="1">
                <a:cs typeface="NikoshBAN" panose="02000000000000000000" pitchFamily="2" charset="0"/>
              </a:rPr>
              <a:t>সংক্রান্ত</a:t>
            </a:r>
            <a:r>
              <a:rPr lang="en-US" sz="3600" dirty="0">
                <a:cs typeface="NikoshBAN" panose="02000000000000000000" pitchFamily="2" charset="0"/>
              </a:rPr>
              <a:t> </a:t>
            </a:r>
            <a:r>
              <a:rPr lang="en-US" sz="3600" dirty="0" err="1">
                <a:cs typeface="NikoshBAN" panose="02000000000000000000" pitchFamily="2" charset="0"/>
              </a:rPr>
              <a:t>সমস্যা</a:t>
            </a:r>
            <a:r>
              <a:rPr lang="en-US" sz="3600" dirty="0">
                <a:cs typeface="NikoshBAN" panose="02000000000000000000" pitchFamily="2" charset="0"/>
              </a:rPr>
              <a:t> </a:t>
            </a:r>
            <a:r>
              <a:rPr lang="en-US" sz="3600" dirty="0" err="1">
                <a:cs typeface="NikoshBAN" panose="02000000000000000000" pitchFamily="2" charset="0"/>
              </a:rPr>
              <a:t>সমাধান</a:t>
            </a:r>
            <a:r>
              <a:rPr lang="en-US" sz="3600" dirty="0">
                <a:cs typeface="NikoshBAN" panose="02000000000000000000" pitchFamily="2" charset="0"/>
              </a:rPr>
              <a:t> </a:t>
            </a:r>
            <a:r>
              <a:rPr lang="en-US" sz="3600" dirty="0" err="1">
                <a:cs typeface="NikoshBAN" panose="02000000000000000000" pitchFamily="2" charset="0"/>
              </a:rPr>
              <a:t>করেছি</a:t>
            </a:r>
            <a:r>
              <a:rPr lang="en-US" sz="3600" dirty="0">
                <a:cs typeface="NikoshBAN" panose="02000000000000000000" pitchFamily="2" charset="0"/>
              </a:rPr>
              <a:t>।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7D9DE78-4C5A-FA29-5F30-E38A094B2CF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600" t="8400" r="21200"/>
          <a:stretch/>
        </p:blipFill>
        <p:spPr>
          <a:xfrm flipH="1">
            <a:off x="0" y="914400"/>
            <a:ext cx="2057400" cy="60145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87591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568646" y="1057076"/>
            <a:ext cx="8097766" cy="1200329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sz="7200" b="1" spc="50" dirty="0" err="1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আমাদের</a:t>
            </a:r>
            <a:r>
              <a:rPr lang="en-US" sz="72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7200" b="1" spc="50" dirty="0" err="1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আজকে</a:t>
            </a:r>
            <a:r>
              <a:rPr lang="en-US" sz="72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7200" b="1" spc="50" dirty="0" err="1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পাঠ</a:t>
            </a:r>
            <a:r>
              <a:rPr lang="en-US" sz="72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-	</a:t>
            </a:r>
            <a:endParaRPr lang="bn-BD" sz="72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065212" y="2367171"/>
            <a:ext cx="8991600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6600" b="1" dirty="0" err="1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solidFill>
                  <a:schemeClr val="accent2">
                    <a:lumMod val="50000"/>
                  </a:schemeClr>
                </a:soli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গড়</a:t>
            </a:r>
            <a:r>
              <a:rPr lang="en-US" sz="6600" b="1" dirty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solidFill>
                  <a:schemeClr val="accent2">
                    <a:lumMod val="50000"/>
                  </a:schemeClr>
                </a:soli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6600" b="1" dirty="0" err="1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solidFill>
                  <a:schemeClr val="accent2">
                    <a:lumMod val="50000"/>
                  </a:schemeClr>
                </a:soli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নির্ণয়</a:t>
            </a:r>
            <a:r>
              <a:rPr lang="en-US" sz="6600" b="1" dirty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solidFill>
                  <a:schemeClr val="accent2">
                    <a:lumMod val="50000"/>
                  </a:schemeClr>
                </a:soli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– </a:t>
            </a:r>
            <a:r>
              <a:rPr lang="en-US" sz="6600" b="1" dirty="0" err="1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solidFill>
                  <a:schemeClr val="accent2">
                    <a:lumMod val="50000"/>
                  </a:schemeClr>
                </a:soli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দেখি</a:t>
            </a:r>
            <a:r>
              <a:rPr lang="en-US" sz="6600" b="1" dirty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solidFill>
                  <a:schemeClr val="accent2">
                    <a:lumMod val="50000"/>
                  </a:schemeClr>
                </a:soli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6600" b="1" dirty="0" err="1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solidFill>
                  <a:schemeClr val="accent2">
                    <a:lumMod val="50000"/>
                  </a:schemeClr>
                </a:soli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পারি</a:t>
            </a:r>
            <a:r>
              <a:rPr lang="en-US" sz="6600" b="1" dirty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solidFill>
                  <a:schemeClr val="accent2">
                    <a:lumMod val="50000"/>
                  </a:schemeClr>
                </a:soli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6600" b="1" dirty="0" err="1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solidFill>
                  <a:schemeClr val="accent2">
                    <a:lumMod val="50000"/>
                  </a:schemeClr>
                </a:soli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কি</a:t>
            </a:r>
            <a:r>
              <a:rPr lang="en-US" sz="6600" b="1" dirty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solidFill>
                  <a:schemeClr val="accent2">
                    <a:lumMod val="50000"/>
                  </a:schemeClr>
                </a:soli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6600" b="1" dirty="0" err="1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solidFill>
                  <a:schemeClr val="accent2">
                    <a:lumMod val="50000"/>
                  </a:schemeClr>
                </a:soli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না</a:t>
            </a:r>
            <a:endParaRPr lang="en-US" sz="6600" b="1" dirty="0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solidFill>
                <a:schemeClr val="accent2">
                  <a:lumMod val="50000"/>
                </a:schemeClr>
              </a:solidFill>
              <a:effectLst>
                <a:outerShdw blurRad="55000" dist="50800" dir="5400000" algn="tl">
                  <a:srgbClr val="000000">
                    <a:alpha val="33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12772479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860800" y="857071"/>
            <a:ext cx="299561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2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শিখনফল</a:t>
            </a:r>
            <a:endParaRPr lang="en-US" sz="72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chemeClr val="accent2">
                  <a:lumMod val="75000"/>
                </a:schemeClr>
              </a:solidFill>
              <a:effectLst>
                <a:outerShdw blurRad="50800" algn="tl" rotWithShape="0">
                  <a:srgbClr val="000000"/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B7E82E0-40AA-8F29-0D17-4511C6B7E85B}"/>
              </a:ext>
            </a:extLst>
          </p:cNvPr>
          <p:cNvSpPr txBox="1"/>
          <p:nvPr/>
        </p:nvSpPr>
        <p:spPr>
          <a:xfrm>
            <a:off x="912812" y="2819400"/>
            <a:ext cx="6705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২.৯.২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গড়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নির্ণয়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করতে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পারবে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1742B42-DB30-9EC8-3B7A-9F139DE33DFD}"/>
              </a:ext>
            </a:extLst>
          </p:cNvPr>
          <p:cNvSpPr txBox="1"/>
          <p:nvPr/>
        </p:nvSpPr>
        <p:spPr>
          <a:xfrm>
            <a:off x="912812" y="3651027"/>
            <a:ext cx="10820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২.৯.৩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দৈনন্দিন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জীবনে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গড়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সংক্রান্ত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সহজ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সমস্যা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সমাধান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করতে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পারবে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</p:txBody>
      </p:sp>
    </p:spTree>
    <p:extLst>
      <p:ext uri="{BB962C8B-B14F-4D97-AF65-F5344CB8AC3E}">
        <p14:creationId xmlns:p14="http://schemas.microsoft.com/office/powerpoint/2010/main" val="28616177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2" grpId="0"/>
      <p:bldP spid="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extBox 20">
            <a:extLst>
              <a:ext uri="{FF2B5EF4-FFF2-40B4-BE49-F238E27FC236}">
                <a16:creationId xmlns:a16="http://schemas.microsoft.com/office/drawing/2014/main" id="{B1645E10-8B30-45F9-B3A5-8CECAF516AD0}"/>
              </a:ext>
            </a:extLst>
          </p:cNvPr>
          <p:cNvSpPr txBox="1"/>
          <p:nvPr/>
        </p:nvSpPr>
        <p:spPr>
          <a:xfrm>
            <a:off x="1979612" y="183801"/>
            <a:ext cx="728178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সমস্যাটি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মনোযোগ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সহকারে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দেখি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সমাধান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করি</a:t>
            </a:r>
            <a:endParaRPr lang="en-US" sz="36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81" name="TextBox 80">
            <a:extLst>
              <a:ext uri="{FF2B5EF4-FFF2-40B4-BE49-F238E27FC236}">
                <a16:creationId xmlns:a16="http://schemas.microsoft.com/office/drawing/2014/main" id="{78AA67CB-AF43-405B-9400-73CFB45D29CA}"/>
              </a:ext>
            </a:extLst>
          </p:cNvPr>
          <p:cNvSpPr txBox="1"/>
          <p:nvPr/>
        </p:nvSpPr>
        <p:spPr>
          <a:xfrm flipH="1">
            <a:off x="834793" y="2363768"/>
            <a:ext cx="8965573" cy="584775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২।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পূর্বের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কৌশল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ব্যবহার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করে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নিচের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মানগুলোর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গড়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নির্ণয়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কর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: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82" name="TextBox 81">
            <a:extLst>
              <a:ext uri="{FF2B5EF4-FFF2-40B4-BE49-F238E27FC236}">
                <a16:creationId xmlns:a16="http://schemas.microsoft.com/office/drawing/2014/main" id="{129BBABB-7672-4F95-AC27-6CD44926FAF8}"/>
              </a:ext>
            </a:extLst>
          </p:cNvPr>
          <p:cNvSpPr txBox="1"/>
          <p:nvPr/>
        </p:nvSpPr>
        <p:spPr>
          <a:xfrm flipH="1">
            <a:off x="834790" y="3193178"/>
            <a:ext cx="10898421" cy="584775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৮৬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লিটার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, ১০৩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লিটারি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, ৭৯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লিটার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, ৮০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লিটার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, ১০৮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লিটার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, ৯৮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লিটার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, ৯০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লিটার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3B757818-81CE-44F7-80C5-E3F30E6E5058}"/>
              </a:ext>
            </a:extLst>
          </p:cNvPr>
          <p:cNvGrpSpPr/>
          <p:nvPr/>
        </p:nvGrpSpPr>
        <p:grpSpPr>
          <a:xfrm>
            <a:off x="817331" y="838200"/>
            <a:ext cx="9849081" cy="1323439"/>
            <a:chOff x="207730" y="1828800"/>
            <a:chExt cx="9849081" cy="1323439"/>
          </a:xfrm>
        </p:grpSpPr>
        <p:sp>
          <p:nvSpPr>
            <p:cNvPr id="80" name="TextBox 79">
              <a:extLst>
                <a:ext uri="{FF2B5EF4-FFF2-40B4-BE49-F238E27FC236}">
                  <a16:creationId xmlns:a16="http://schemas.microsoft.com/office/drawing/2014/main" id="{C5ECD4B8-1233-48A2-B152-C3A587B9138E}"/>
                </a:ext>
              </a:extLst>
            </p:cNvPr>
            <p:cNvSpPr txBox="1"/>
            <p:nvPr/>
          </p:nvSpPr>
          <p:spPr>
            <a:xfrm flipH="1">
              <a:off x="207730" y="1828800"/>
              <a:ext cx="9849081" cy="1323439"/>
            </a:xfrm>
            <a:prstGeom prst="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algn="just"/>
              <a:r>
                <a:rPr lang="en-US" sz="4000" dirty="0">
                  <a:latin typeface="NikoshBAN" panose="02000000000000000000" pitchFamily="2" charset="0"/>
                  <a:cs typeface="NikoshBAN" panose="02000000000000000000" pitchFamily="2" charset="0"/>
                </a:rPr>
                <a:t>১। </a:t>
              </a:r>
              <a:r>
                <a:rPr lang="en-US" sz="4000" dirty="0" err="1">
                  <a:latin typeface="NikoshBAN" panose="02000000000000000000" pitchFamily="2" charset="0"/>
                  <a:cs typeface="NikoshBAN" panose="02000000000000000000" pitchFamily="2" charset="0"/>
                </a:rPr>
                <a:t>গড়</a:t>
              </a:r>
              <a:r>
                <a:rPr lang="en-US" sz="4000" dirty="0"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4000" dirty="0" err="1">
                  <a:latin typeface="NikoshBAN" panose="02000000000000000000" pitchFamily="2" charset="0"/>
                  <a:cs typeface="NikoshBAN" panose="02000000000000000000" pitchFamily="2" charset="0"/>
                </a:rPr>
                <a:t>বের</a:t>
              </a:r>
              <a:r>
                <a:rPr lang="en-US" sz="4000" dirty="0"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4000" dirty="0" err="1">
                  <a:latin typeface="NikoshBAN" panose="02000000000000000000" pitchFamily="2" charset="0"/>
                  <a:cs typeface="NikoshBAN" panose="02000000000000000000" pitchFamily="2" charset="0"/>
                </a:rPr>
                <a:t>করতে</a:t>
              </a:r>
              <a:r>
                <a:rPr lang="en-US" sz="4000" dirty="0"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4000" dirty="0" err="1">
                  <a:latin typeface="NikoshBAN" panose="02000000000000000000" pitchFamily="2" charset="0"/>
                  <a:cs typeface="NikoshBAN" panose="02000000000000000000" pitchFamily="2" charset="0"/>
                </a:rPr>
                <a:t>হলে</a:t>
              </a:r>
              <a:r>
                <a:rPr lang="en-US" sz="4000" dirty="0"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4000" dirty="0" err="1">
                  <a:latin typeface="NikoshBAN" panose="02000000000000000000" pitchFamily="2" charset="0"/>
                  <a:cs typeface="NikoshBAN" panose="02000000000000000000" pitchFamily="2" charset="0"/>
                </a:rPr>
                <a:t>উপাত্তগুলোর</a:t>
              </a:r>
              <a:r>
                <a:rPr lang="en-US" sz="4000" dirty="0"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4000" dirty="0" err="1">
                  <a:latin typeface="NikoshBAN" panose="02000000000000000000" pitchFamily="2" charset="0"/>
                  <a:cs typeface="NikoshBAN" panose="02000000000000000000" pitchFamily="2" charset="0"/>
                </a:rPr>
                <a:t>মানের</a:t>
              </a:r>
              <a:r>
                <a:rPr lang="en-US" sz="4000" dirty="0"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4000" dirty="0" err="1">
                  <a:latin typeface="NikoshBAN" panose="02000000000000000000" pitchFamily="2" charset="0"/>
                  <a:cs typeface="NikoshBAN" panose="02000000000000000000" pitchFamily="2" charset="0"/>
                </a:rPr>
                <a:t>যোগফলকে</a:t>
              </a:r>
              <a:endParaRPr lang="en-US" sz="4000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  <a:p>
              <a:pPr algn="just"/>
              <a:r>
                <a:rPr lang="en-US" sz="4000" dirty="0">
                  <a:latin typeface="NikoshBAN" panose="02000000000000000000" pitchFamily="2" charset="0"/>
                  <a:cs typeface="NikoshBAN" panose="02000000000000000000" pitchFamily="2" charset="0"/>
                </a:rPr>
                <a:t>                            </a:t>
              </a:r>
              <a:r>
                <a:rPr lang="en-US" sz="4000" dirty="0" err="1">
                  <a:latin typeface="NikoshBAN" panose="02000000000000000000" pitchFamily="2" charset="0"/>
                  <a:cs typeface="NikoshBAN" panose="02000000000000000000" pitchFamily="2" charset="0"/>
                </a:rPr>
                <a:t>দ্বারা</a:t>
              </a:r>
              <a:r>
                <a:rPr lang="en-US" sz="4000" dirty="0"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4000" dirty="0" err="1">
                  <a:latin typeface="NikoshBAN" panose="02000000000000000000" pitchFamily="2" charset="0"/>
                  <a:cs typeface="NikoshBAN" panose="02000000000000000000" pitchFamily="2" charset="0"/>
                </a:rPr>
                <a:t>ভাগ</a:t>
              </a:r>
              <a:r>
                <a:rPr lang="en-US" sz="4000" dirty="0"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4000" dirty="0" err="1">
                  <a:latin typeface="NikoshBAN" panose="02000000000000000000" pitchFamily="2" charset="0"/>
                  <a:cs typeface="NikoshBAN" panose="02000000000000000000" pitchFamily="2" charset="0"/>
                </a:rPr>
                <a:t>করতে</a:t>
              </a:r>
              <a:r>
                <a:rPr lang="en-US" sz="4000" dirty="0"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4000" dirty="0" err="1">
                  <a:latin typeface="NikoshBAN" panose="02000000000000000000" pitchFamily="2" charset="0"/>
                  <a:cs typeface="NikoshBAN" panose="02000000000000000000" pitchFamily="2" charset="0"/>
                </a:rPr>
                <a:t>হবে</a:t>
              </a:r>
              <a:r>
                <a:rPr lang="en-US" sz="4000" dirty="0">
                  <a:latin typeface="NikoshBAN" panose="02000000000000000000" pitchFamily="2" charset="0"/>
                  <a:cs typeface="NikoshBAN" panose="02000000000000000000" pitchFamily="2" charset="0"/>
                </a:rPr>
                <a:t>।  </a:t>
              </a:r>
            </a:p>
          </p:txBody>
        </p:sp>
        <p:sp>
          <p:nvSpPr>
            <p:cNvPr id="2" name="Rectangle 1">
              <a:extLst>
                <a:ext uri="{FF2B5EF4-FFF2-40B4-BE49-F238E27FC236}">
                  <a16:creationId xmlns:a16="http://schemas.microsoft.com/office/drawing/2014/main" id="{3A7059E8-216C-41CE-B21B-EF1D1874AC05}"/>
                </a:ext>
              </a:extLst>
            </p:cNvPr>
            <p:cNvSpPr/>
            <p:nvPr/>
          </p:nvSpPr>
          <p:spPr>
            <a:xfrm>
              <a:off x="531812" y="2490519"/>
              <a:ext cx="3124200" cy="605479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" name="TextBox 3">
            <a:extLst>
              <a:ext uri="{FF2B5EF4-FFF2-40B4-BE49-F238E27FC236}">
                <a16:creationId xmlns:a16="http://schemas.microsoft.com/office/drawing/2014/main" id="{A9B327AD-FACB-4B1D-ABA3-04EB70CB9F85}"/>
              </a:ext>
            </a:extLst>
          </p:cNvPr>
          <p:cNvSpPr txBox="1"/>
          <p:nvPr/>
        </p:nvSpPr>
        <p:spPr>
          <a:xfrm>
            <a:off x="1149350" y="1463278"/>
            <a:ext cx="3276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err="1">
                <a:solidFill>
                  <a:schemeClr val="dk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উপাত্তগুলোর</a:t>
            </a:r>
            <a:r>
              <a:rPr lang="en-US" sz="4000" dirty="0">
                <a:solidFill>
                  <a:schemeClr val="dk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s-IN" sz="4000" dirty="0">
                <a:solidFill>
                  <a:schemeClr val="dk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</a:t>
            </a:r>
            <a:r>
              <a:rPr lang="en-US" sz="4000" dirty="0">
                <a:solidFill>
                  <a:schemeClr val="dk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ং</a:t>
            </a:r>
            <a:r>
              <a:rPr lang="as-IN" sz="4000" dirty="0">
                <a:solidFill>
                  <a:schemeClr val="dk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খ</a:t>
            </a:r>
            <a:r>
              <a:rPr lang="en-US" sz="4000" dirty="0">
                <a:solidFill>
                  <a:schemeClr val="dk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্</a:t>
            </a:r>
            <a:r>
              <a:rPr lang="as-IN" sz="4000" dirty="0">
                <a:solidFill>
                  <a:schemeClr val="dk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য</a:t>
            </a:r>
            <a:r>
              <a:rPr lang="en-US" sz="4000" dirty="0">
                <a:solidFill>
                  <a:schemeClr val="dk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া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D102A3F1-5630-457F-8CDC-198AFE7C020F}"/>
              </a:ext>
            </a:extLst>
          </p:cNvPr>
          <p:cNvSpPr txBox="1"/>
          <p:nvPr/>
        </p:nvSpPr>
        <p:spPr>
          <a:xfrm flipH="1">
            <a:off x="817331" y="3980082"/>
            <a:ext cx="9220200" cy="584775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উপাত্তগুলোর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যোগফল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 ৮৬+ ১০৩+৭৯+৮০+১০৮+৯৮+৯০ = ৬৪৪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A13EA693-3565-4BAE-8373-66964E8A0D9F}"/>
              </a:ext>
            </a:extLst>
          </p:cNvPr>
          <p:cNvSpPr txBox="1"/>
          <p:nvPr/>
        </p:nvSpPr>
        <p:spPr>
          <a:xfrm flipH="1">
            <a:off x="823677" y="4648200"/>
            <a:ext cx="3441936" cy="584775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উপাত্তগুলোর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সংখ্যা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 ৭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E3CFF8C7-74C1-4051-9934-0A13397EF8BA}"/>
              </a:ext>
            </a:extLst>
          </p:cNvPr>
          <p:cNvSpPr txBox="1"/>
          <p:nvPr/>
        </p:nvSpPr>
        <p:spPr>
          <a:xfrm flipH="1">
            <a:off x="817331" y="5518447"/>
            <a:ext cx="4362681" cy="584775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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নির্ণয়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গড়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 ৬৪৪  ৭ = ৯২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054453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20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20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2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2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2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81" grpId="0" animBg="1"/>
      <p:bldP spid="82" grpId="0" animBg="1"/>
      <p:bldP spid="4" grpId="0"/>
      <p:bldP spid="30" grpId="0" animBg="1"/>
      <p:bldP spid="31" grpId="0" animBg="1"/>
      <p:bldP spid="32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Picture 27">
            <a:extLst>
              <a:ext uri="{FF2B5EF4-FFF2-40B4-BE49-F238E27FC236}">
                <a16:creationId xmlns:a16="http://schemas.microsoft.com/office/drawing/2014/main" id="{A35EBDFE-19C6-487B-B5AE-24ABBF5DFC3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429" t="9147" r="50301" b="9090"/>
          <a:stretch/>
        </p:blipFill>
        <p:spPr>
          <a:xfrm>
            <a:off x="-52875" y="1671050"/>
            <a:ext cx="1411775" cy="3116297"/>
          </a:xfrm>
          <a:prstGeom prst="rect">
            <a:avLst/>
          </a:prstGeom>
        </p:spPr>
      </p:pic>
      <p:sp>
        <p:nvSpPr>
          <p:cNvPr id="31" name="TextBox 30">
            <a:extLst>
              <a:ext uri="{FF2B5EF4-FFF2-40B4-BE49-F238E27FC236}">
                <a16:creationId xmlns:a16="http://schemas.microsoft.com/office/drawing/2014/main" id="{03CF6089-3A81-4C94-B067-0573B8B4E9EF}"/>
              </a:ext>
            </a:extLst>
          </p:cNvPr>
          <p:cNvSpPr txBox="1"/>
          <p:nvPr/>
        </p:nvSpPr>
        <p:spPr>
          <a:xfrm flipH="1">
            <a:off x="1654172" y="2275092"/>
            <a:ext cx="9220201" cy="646331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ধাপ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- ১:  ৯টি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ইনিংসের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মোট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রান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 ৪৯ × ৯ = ৪৪১ 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8775F51-5E52-4E2A-98ED-FA5A3072404F}"/>
              </a:ext>
            </a:extLst>
          </p:cNvPr>
          <p:cNvSpPr txBox="1"/>
          <p:nvPr/>
        </p:nvSpPr>
        <p:spPr>
          <a:xfrm flipH="1">
            <a:off x="1654172" y="496377"/>
            <a:ext cx="9240840" cy="1200329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৩।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একজন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ক্রিকেটারের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৯টি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ইনিংসের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গড়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রান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৪৯। ১০ম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ইনিংসে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কত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রান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করলে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১০টি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ইনিংসে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গড়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রান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৫০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হবে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DC85742-AD53-4B05-91EC-704AA85B69BC}"/>
              </a:ext>
            </a:extLst>
          </p:cNvPr>
          <p:cNvSpPr txBox="1"/>
          <p:nvPr/>
        </p:nvSpPr>
        <p:spPr>
          <a:xfrm flipH="1">
            <a:off x="1654172" y="3361310"/>
            <a:ext cx="9220201" cy="646331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ধাপ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- ২: ১০টি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ইনিংসের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মোট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রান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 ৫০ × ১০ = ৫০০ 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6D2300D-C9E7-45F3-959D-D11DF7A61291}"/>
              </a:ext>
            </a:extLst>
          </p:cNvPr>
          <p:cNvSpPr txBox="1"/>
          <p:nvPr/>
        </p:nvSpPr>
        <p:spPr>
          <a:xfrm flipH="1">
            <a:off x="1654172" y="4447528"/>
            <a:ext cx="9240839" cy="646331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ধাপ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- ৩: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অতএব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 ১০ম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ইনিংসের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রান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হবে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 ৫০০ – ৪৪১ = ৫৯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রান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 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233556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2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animBg="1"/>
      <p:bldP spid="9" grpId="0" animBg="1"/>
      <p:bldP spid="10" grpId="0" animBg="1"/>
      <p:bldP spid="15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id="{DDC85742-AD53-4B05-91EC-704AA85B69BC}"/>
              </a:ext>
            </a:extLst>
          </p:cNvPr>
          <p:cNvSpPr txBox="1"/>
          <p:nvPr/>
        </p:nvSpPr>
        <p:spPr>
          <a:xfrm flipH="1">
            <a:off x="320675" y="1295400"/>
            <a:ext cx="4165028" cy="1815882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 ৪।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জানুয়ারি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মাসের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 ৬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দিনের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এবং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ফেব্রুয়ারি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মাসের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 ৫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দিনের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দৈনিক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সর্বোচ্চ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তাপমাত্রা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পাশে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দেওয়া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হলো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।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গড়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তাপমাত্রা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বের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কর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।</a:t>
            </a:r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BC201A7-2AB4-4574-9E07-9350D591472D}"/>
              </a:ext>
            </a:extLst>
          </p:cNvPr>
          <p:cNvSpPr txBox="1"/>
          <p:nvPr/>
        </p:nvSpPr>
        <p:spPr>
          <a:xfrm flipH="1">
            <a:off x="320674" y="4926378"/>
            <a:ext cx="9677401" cy="52322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জানুয়ারি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 ও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ফেব্রুয়ারি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মাসের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মোট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তাপমাত্রা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 (১১৬ +১২৭) </a:t>
            </a:r>
            <a:r>
              <a:rPr lang="as-IN" sz="2800" dirty="0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স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ে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= ২৪৩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 </a:t>
            </a:r>
            <a:r>
              <a:rPr lang="as-IN" sz="2800" dirty="0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স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ে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6D2300D-C9E7-45F3-959D-D11DF7A61291}"/>
              </a:ext>
            </a:extLst>
          </p:cNvPr>
          <p:cNvSpPr txBox="1"/>
          <p:nvPr/>
        </p:nvSpPr>
        <p:spPr>
          <a:xfrm flipH="1">
            <a:off x="320675" y="3368742"/>
            <a:ext cx="10058399" cy="52322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জানুয়ারি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মাসের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৬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দিনের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মোট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তাপমাত্রা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(২৩+১৮+২০+২৪+১৫+১৬)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 </a:t>
            </a:r>
            <a:r>
              <a:rPr lang="as-IN" sz="2800" dirty="0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স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ে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= ১১৬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 </a:t>
            </a:r>
            <a:r>
              <a:rPr lang="as-IN" sz="2800" dirty="0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স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ে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1249673F-C5D4-40C6-9A8A-D4F12AA7FFF2}"/>
              </a:ext>
            </a:extLst>
          </p:cNvPr>
          <p:cNvGrpSpPr/>
          <p:nvPr/>
        </p:nvGrpSpPr>
        <p:grpSpPr>
          <a:xfrm>
            <a:off x="4669182" y="1324666"/>
            <a:ext cx="7342860" cy="1677854"/>
            <a:chOff x="4669182" y="1525334"/>
            <a:chExt cx="7342860" cy="1677854"/>
          </a:xfrm>
        </p:grpSpPr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889286AA-6676-4470-ABC6-9C536CDC75D0}"/>
                </a:ext>
              </a:extLst>
            </p:cNvPr>
            <p:cNvSpPr txBox="1"/>
            <p:nvPr/>
          </p:nvSpPr>
          <p:spPr>
            <a:xfrm>
              <a:off x="5468971" y="1525334"/>
              <a:ext cx="1108176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 err="1">
                  <a:latin typeface="NikoshBAN" panose="02000000000000000000" pitchFamily="2" charset="0"/>
                  <a:cs typeface="NikoshBAN" panose="02000000000000000000" pitchFamily="2" charset="0"/>
                </a:rPr>
                <a:t>মাস</a:t>
              </a:r>
              <a:endParaRPr lang="en-US" sz="3200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C06F455E-0328-4ABF-B2DB-3DB7B6D22BE0}"/>
                </a:ext>
              </a:extLst>
            </p:cNvPr>
            <p:cNvSpPr txBox="1"/>
            <p:nvPr/>
          </p:nvSpPr>
          <p:spPr>
            <a:xfrm>
              <a:off x="5086937" y="2110109"/>
              <a:ext cx="1435456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as-IN" sz="3200" dirty="0">
                  <a:latin typeface="NikoshBAN" panose="02000000000000000000" pitchFamily="2" charset="0"/>
                  <a:cs typeface="NikoshBAN" panose="02000000000000000000" pitchFamily="2" charset="0"/>
                </a:rPr>
                <a:t>জ</a:t>
              </a:r>
              <a:r>
                <a:rPr lang="en-US" sz="3200" dirty="0">
                  <a:latin typeface="NikoshBAN" panose="02000000000000000000" pitchFamily="2" charset="0"/>
                  <a:cs typeface="NikoshBAN" panose="02000000000000000000" pitchFamily="2" charset="0"/>
                </a:rPr>
                <a:t>া</a:t>
              </a:r>
              <a:r>
                <a:rPr lang="as-IN" sz="3200" dirty="0">
                  <a:latin typeface="NikoshBAN" panose="02000000000000000000" pitchFamily="2" charset="0"/>
                  <a:cs typeface="NikoshBAN" panose="02000000000000000000" pitchFamily="2" charset="0"/>
                </a:rPr>
                <a:t>ন</a:t>
              </a:r>
              <a:r>
                <a:rPr lang="en-US" sz="3200" dirty="0">
                  <a:latin typeface="NikoshBAN" panose="02000000000000000000" pitchFamily="2" charset="0"/>
                  <a:cs typeface="NikoshBAN" panose="02000000000000000000" pitchFamily="2" charset="0"/>
                </a:rPr>
                <a:t>ু</a:t>
              </a:r>
              <a:r>
                <a:rPr lang="as-IN" sz="3200" dirty="0">
                  <a:latin typeface="NikoshBAN" panose="02000000000000000000" pitchFamily="2" charset="0"/>
                  <a:cs typeface="NikoshBAN" panose="02000000000000000000" pitchFamily="2" charset="0"/>
                </a:rPr>
                <a:t>য়</a:t>
              </a:r>
              <a:r>
                <a:rPr lang="en-US" sz="3200" dirty="0">
                  <a:latin typeface="NikoshBAN" panose="02000000000000000000" pitchFamily="2" charset="0"/>
                  <a:cs typeface="NikoshBAN" panose="02000000000000000000" pitchFamily="2" charset="0"/>
                </a:rPr>
                <a:t>া</a:t>
              </a:r>
              <a:r>
                <a:rPr lang="as-IN" sz="3200" dirty="0">
                  <a:latin typeface="NikoshBAN" panose="02000000000000000000" pitchFamily="2" charset="0"/>
                  <a:cs typeface="NikoshBAN" panose="02000000000000000000" pitchFamily="2" charset="0"/>
                </a:rPr>
                <a:t>র</a:t>
              </a:r>
              <a:r>
                <a:rPr lang="en-US" sz="3200" dirty="0">
                  <a:latin typeface="NikoshBAN" panose="02000000000000000000" pitchFamily="2" charset="0"/>
                  <a:cs typeface="NikoshBAN" panose="02000000000000000000" pitchFamily="2" charset="0"/>
                </a:rPr>
                <a:t>ি</a:t>
              </a:r>
            </a:p>
          </p:txBody>
        </p:sp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E0F33B97-DC73-4AC6-81E2-777E3320E93C}"/>
                </a:ext>
              </a:extLst>
            </p:cNvPr>
            <p:cNvGrpSpPr/>
            <p:nvPr/>
          </p:nvGrpSpPr>
          <p:grpSpPr>
            <a:xfrm>
              <a:off x="4669182" y="1525817"/>
              <a:ext cx="7315200" cy="1677371"/>
              <a:chOff x="1979612" y="1659550"/>
              <a:chExt cx="10075862" cy="1487381"/>
            </a:xfrm>
          </p:grpSpPr>
          <p:sp>
            <p:nvSpPr>
              <p:cNvPr id="34" name="Rectangle 33">
                <a:extLst>
                  <a:ext uri="{FF2B5EF4-FFF2-40B4-BE49-F238E27FC236}">
                    <a16:creationId xmlns:a16="http://schemas.microsoft.com/office/drawing/2014/main" id="{1C170E02-D5F6-4159-8DE1-7EBB95394B9A}"/>
                  </a:ext>
                </a:extLst>
              </p:cNvPr>
              <p:cNvSpPr/>
              <p:nvPr/>
            </p:nvSpPr>
            <p:spPr>
              <a:xfrm>
                <a:off x="1979612" y="1659550"/>
                <a:ext cx="10058400" cy="1487381"/>
              </a:xfrm>
              <a:prstGeom prst="rect">
                <a:avLst/>
              </a:prstGeom>
              <a:noFill/>
              <a:ln>
                <a:solidFill>
                  <a:schemeClr val="accent6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35" name="Straight Connector 34">
                <a:extLst>
                  <a:ext uri="{FF2B5EF4-FFF2-40B4-BE49-F238E27FC236}">
                    <a16:creationId xmlns:a16="http://schemas.microsoft.com/office/drawing/2014/main" id="{5C57AA07-F267-4A11-989C-83BC201CF0F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997074" y="2209800"/>
                <a:ext cx="10058400" cy="0"/>
              </a:xfrm>
              <a:prstGeom prst="line">
                <a:avLst/>
              </a:prstGeom>
              <a:ln w="28575">
                <a:solidFill>
                  <a:schemeClr val="accent6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6" name="Straight Connector 35">
                <a:extLst>
                  <a:ext uri="{FF2B5EF4-FFF2-40B4-BE49-F238E27FC236}">
                    <a16:creationId xmlns:a16="http://schemas.microsoft.com/office/drawing/2014/main" id="{34A059C5-41FD-4A63-AC1E-55C992F92799}"/>
                  </a:ext>
                </a:extLst>
              </p:cNvPr>
              <p:cNvCxnSpPr/>
              <p:nvPr/>
            </p:nvCxnSpPr>
            <p:spPr>
              <a:xfrm>
                <a:off x="6042404" y="1659550"/>
                <a:ext cx="76200" cy="1487381"/>
              </a:xfrm>
              <a:prstGeom prst="line">
                <a:avLst/>
              </a:prstGeom>
              <a:ln w="28575">
                <a:solidFill>
                  <a:schemeClr val="accent6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7" name="Straight Connector 36">
                <a:extLst>
                  <a:ext uri="{FF2B5EF4-FFF2-40B4-BE49-F238E27FC236}">
                    <a16:creationId xmlns:a16="http://schemas.microsoft.com/office/drawing/2014/main" id="{71E9EFF9-281E-47D6-951F-548C4C9B57EA}"/>
                  </a:ext>
                </a:extLst>
              </p:cNvPr>
              <p:cNvCxnSpPr/>
              <p:nvPr/>
            </p:nvCxnSpPr>
            <p:spPr>
              <a:xfrm>
                <a:off x="7182610" y="1659550"/>
                <a:ext cx="76200" cy="1487381"/>
              </a:xfrm>
              <a:prstGeom prst="line">
                <a:avLst/>
              </a:prstGeom>
              <a:ln w="28575">
                <a:solidFill>
                  <a:schemeClr val="accent6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8" name="Straight Connector 37">
                <a:extLst>
                  <a:ext uri="{FF2B5EF4-FFF2-40B4-BE49-F238E27FC236}">
                    <a16:creationId xmlns:a16="http://schemas.microsoft.com/office/drawing/2014/main" id="{A9EF84B7-3D42-4B02-AF2D-2B59C4093FEF}"/>
                  </a:ext>
                </a:extLst>
              </p:cNvPr>
              <p:cNvCxnSpPr/>
              <p:nvPr/>
            </p:nvCxnSpPr>
            <p:spPr>
              <a:xfrm>
                <a:off x="8322816" y="1659550"/>
                <a:ext cx="76200" cy="1487381"/>
              </a:xfrm>
              <a:prstGeom prst="line">
                <a:avLst/>
              </a:prstGeom>
              <a:ln w="28575">
                <a:solidFill>
                  <a:schemeClr val="accent6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9" name="Straight Connector 38">
                <a:extLst>
                  <a:ext uri="{FF2B5EF4-FFF2-40B4-BE49-F238E27FC236}">
                    <a16:creationId xmlns:a16="http://schemas.microsoft.com/office/drawing/2014/main" id="{2419B628-3189-478C-863A-9856C186B143}"/>
                  </a:ext>
                </a:extLst>
              </p:cNvPr>
              <p:cNvCxnSpPr/>
              <p:nvPr/>
            </p:nvCxnSpPr>
            <p:spPr>
              <a:xfrm>
                <a:off x="9463022" y="1659550"/>
                <a:ext cx="76200" cy="1487381"/>
              </a:xfrm>
              <a:prstGeom prst="line">
                <a:avLst/>
              </a:prstGeom>
              <a:ln w="28575">
                <a:solidFill>
                  <a:schemeClr val="accent6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0" name="Straight Connector 39">
                <a:extLst>
                  <a:ext uri="{FF2B5EF4-FFF2-40B4-BE49-F238E27FC236}">
                    <a16:creationId xmlns:a16="http://schemas.microsoft.com/office/drawing/2014/main" id="{BBF82E47-EA59-454C-B8A8-C496005A4E0D}"/>
                  </a:ext>
                </a:extLst>
              </p:cNvPr>
              <p:cNvCxnSpPr/>
              <p:nvPr/>
            </p:nvCxnSpPr>
            <p:spPr>
              <a:xfrm>
                <a:off x="10603226" y="1659550"/>
                <a:ext cx="76200" cy="1487381"/>
              </a:xfrm>
              <a:prstGeom prst="line">
                <a:avLst/>
              </a:prstGeom>
              <a:ln w="28575">
                <a:solidFill>
                  <a:schemeClr val="accent6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" name="Straight Connector 27">
                <a:extLst>
                  <a:ext uri="{FF2B5EF4-FFF2-40B4-BE49-F238E27FC236}">
                    <a16:creationId xmlns:a16="http://schemas.microsoft.com/office/drawing/2014/main" id="{516577F2-7B00-4AC6-9549-BDD2D3413427}"/>
                  </a:ext>
                </a:extLst>
              </p:cNvPr>
              <p:cNvCxnSpPr/>
              <p:nvPr/>
            </p:nvCxnSpPr>
            <p:spPr>
              <a:xfrm>
                <a:off x="4902198" y="1659550"/>
                <a:ext cx="76200" cy="1487381"/>
              </a:xfrm>
              <a:prstGeom prst="line">
                <a:avLst/>
              </a:prstGeom>
              <a:ln w="28575">
                <a:solidFill>
                  <a:schemeClr val="accent6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Straight Connector 28">
                <a:extLst>
                  <a:ext uri="{FF2B5EF4-FFF2-40B4-BE49-F238E27FC236}">
                    <a16:creationId xmlns:a16="http://schemas.microsoft.com/office/drawing/2014/main" id="{3C7839BA-1575-43A6-AE08-753396D7816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979612" y="2667000"/>
                <a:ext cx="10058400" cy="0"/>
              </a:xfrm>
              <a:prstGeom prst="line">
                <a:avLst/>
              </a:prstGeom>
              <a:ln w="28575">
                <a:solidFill>
                  <a:schemeClr val="accent6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97D7C213-75D2-4E51-9C44-CD65E1B4E4E1}"/>
                </a:ext>
              </a:extLst>
            </p:cNvPr>
            <p:cNvSpPr txBox="1"/>
            <p:nvPr/>
          </p:nvSpPr>
          <p:spPr>
            <a:xfrm>
              <a:off x="5103812" y="2615625"/>
              <a:ext cx="1435456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 err="1">
                  <a:latin typeface="NikoshBAN" panose="02000000000000000000" pitchFamily="2" charset="0"/>
                  <a:cs typeface="NikoshBAN" panose="02000000000000000000" pitchFamily="2" charset="0"/>
                </a:rPr>
                <a:t>ফেব্রু</a:t>
              </a:r>
              <a:r>
                <a:rPr lang="as-IN" sz="3200" dirty="0">
                  <a:latin typeface="NikoshBAN" panose="02000000000000000000" pitchFamily="2" charset="0"/>
                  <a:cs typeface="NikoshBAN" panose="02000000000000000000" pitchFamily="2" charset="0"/>
                </a:rPr>
                <a:t>য়</a:t>
              </a:r>
              <a:r>
                <a:rPr lang="en-US" sz="3200" dirty="0">
                  <a:latin typeface="NikoshBAN" panose="02000000000000000000" pitchFamily="2" charset="0"/>
                  <a:cs typeface="NikoshBAN" panose="02000000000000000000" pitchFamily="2" charset="0"/>
                </a:rPr>
                <a:t>া</a:t>
              </a:r>
              <a:r>
                <a:rPr lang="as-IN" sz="3200" dirty="0">
                  <a:latin typeface="NikoshBAN" panose="02000000000000000000" pitchFamily="2" charset="0"/>
                  <a:cs typeface="NikoshBAN" panose="02000000000000000000" pitchFamily="2" charset="0"/>
                </a:rPr>
                <a:t>র</a:t>
              </a:r>
              <a:r>
                <a:rPr lang="en-US" sz="3200" dirty="0">
                  <a:latin typeface="NikoshBAN" panose="02000000000000000000" pitchFamily="2" charset="0"/>
                  <a:cs typeface="NikoshBAN" panose="02000000000000000000" pitchFamily="2" charset="0"/>
                </a:rPr>
                <a:t>ি</a:t>
              </a:r>
            </a:p>
          </p:txBody>
        </p: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69667EFA-16EA-43C1-AA14-83C2CC8614C0}"/>
                </a:ext>
              </a:extLst>
            </p:cNvPr>
            <p:cNvSpPr txBox="1"/>
            <p:nvPr/>
          </p:nvSpPr>
          <p:spPr>
            <a:xfrm>
              <a:off x="6818676" y="1598008"/>
              <a:ext cx="86664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dirty="0">
                  <a:latin typeface="NikoshBAN" panose="02000000000000000000" pitchFamily="2" charset="0"/>
                  <a:cs typeface="NikoshBAN" panose="02000000000000000000" pitchFamily="2" charset="0"/>
                </a:rPr>
                <a:t>দিন-১</a:t>
              </a:r>
            </a:p>
          </p:txBody>
        </p: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C0E8DCE6-8D3D-4075-B0C0-AA7BE03F5024}"/>
                </a:ext>
              </a:extLst>
            </p:cNvPr>
            <p:cNvSpPr txBox="1"/>
            <p:nvPr/>
          </p:nvSpPr>
          <p:spPr>
            <a:xfrm>
              <a:off x="7618412" y="1600200"/>
              <a:ext cx="86664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dirty="0">
                  <a:latin typeface="NikoshBAN" panose="02000000000000000000" pitchFamily="2" charset="0"/>
                  <a:cs typeface="NikoshBAN" panose="02000000000000000000" pitchFamily="2" charset="0"/>
                </a:rPr>
                <a:t>দিন-২</a:t>
              </a:r>
            </a:p>
          </p:txBody>
        </p: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2961619F-FDDA-443F-9797-282E1CB53D47}"/>
                </a:ext>
              </a:extLst>
            </p:cNvPr>
            <p:cNvSpPr txBox="1"/>
            <p:nvPr/>
          </p:nvSpPr>
          <p:spPr>
            <a:xfrm>
              <a:off x="8428164" y="1600200"/>
              <a:ext cx="90158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dirty="0">
                  <a:latin typeface="NikoshBAN" panose="02000000000000000000" pitchFamily="2" charset="0"/>
                  <a:cs typeface="NikoshBAN" panose="02000000000000000000" pitchFamily="2" charset="0"/>
                </a:rPr>
                <a:t>দিন-৩</a:t>
              </a:r>
            </a:p>
          </p:txBody>
        </p:sp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7A3E9259-9AFD-4A40-A5CF-F408267AB864}"/>
                </a:ext>
              </a:extLst>
            </p:cNvPr>
            <p:cNvSpPr txBox="1"/>
            <p:nvPr/>
          </p:nvSpPr>
          <p:spPr>
            <a:xfrm>
              <a:off x="9342564" y="1600200"/>
              <a:ext cx="86664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dirty="0">
                  <a:latin typeface="NikoshBAN" panose="02000000000000000000" pitchFamily="2" charset="0"/>
                  <a:cs typeface="NikoshBAN" panose="02000000000000000000" pitchFamily="2" charset="0"/>
                </a:rPr>
                <a:t>দিন-৪</a:t>
              </a:r>
            </a:p>
          </p:txBody>
        </p: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A867871A-54F0-44F5-8D75-B956285AA86E}"/>
                </a:ext>
              </a:extLst>
            </p:cNvPr>
            <p:cNvSpPr txBox="1"/>
            <p:nvPr/>
          </p:nvSpPr>
          <p:spPr>
            <a:xfrm>
              <a:off x="10133012" y="1600200"/>
              <a:ext cx="86664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dirty="0">
                  <a:latin typeface="NikoshBAN" panose="02000000000000000000" pitchFamily="2" charset="0"/>
                  <a:cs typeface="NikoshBAN" panose="02000000000000000000" pitchFamily="2" charset="0"/>
                </a:rPr>
                <a:t>দিন-৫</a:t>
              </a:r>
            </a:p>
          </p:txBody>
        </p:sp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888103EF-70E4-49DC-A58B-16E783FCDC7B}"/>
                </a:ext>
              </a:extLst>
            </p:cNvPr>
            <p:cNvSpPr txBox="1"/>
            <p:nvPr/>
          </p:nvSpPr>
          <p:spPr>
            <a:xfrm>
              <a:off x="10942763" y="1600200"/>
              <a:ext cx="1069279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dirty="0">
                  <a:latin typeface="NikoshBAN" panose="02000000000000000000" pitchFamily="2" charset="0"/>
                  <a:cs typeface="NikoshBAN" panose="02000000000000000000" pitchFamily="2" charset="0"/>
                </a:rPr>
                <a:t>দিন-৬</a:t>
              </a:r>
            </a:p>
          </p:txBody>
        </p:sp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3C9B843A-D714-4B7B-8A59-1F39CD2E5CE8}"/>
                </a:ext>
              </a:extLst>
            </p:cNvPr>
            <p:cNvSpPr txBox="1"/>
            <p:nvPr/>
          </p:nvSpPr>
          <p:spPr>
            <a:xfrm>
              <a:off x="6780212" y="2128841"/>
              <a:ext cx="91591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>
                  <a:latin typeface="NikoshBAN" panose="02000000000000000000" pitchFamily="2" charset="0"/>
                  <a:cs typeface="NikoshBAN" panose="02000000000000000000" pitchFamily="2" charset="0"/>
                </a:rPr>
                <a:t>২৩</a:t>
              </a:r>
              <a:r>
                <a:rPr lang="en-US" sz="2400" dirty="0">
                  <a:latin typeface="NikoshBAN" panose="02000000000000000000" pitchFamily="2" charset="0"/>
                  <a:cs typeface="NikoshBAN" panose="02000000000000000000" pitchFamily="2" charset="0"/>
                  <a:sym typeface="Symbol" panose="05050102010706020507" pitchFamily="18" charset="2"/>
                </a:rPr>
                <a:t></a:t>
              </a:r>
              <a:r>
                <a:rPr lang="as-IN" sz="2400" dirty="0">
                  <a:latin typeface="NikoshBAN" panose="02000000000000000000" pitchFamily="2" charset="0"/>
                  <a:cs typeface="NikoshBAN" panose="02000000000000000000" pitchFamily="2" charset="0"/>
                  <a:sym typeface="Symbol" panose="05050102010706020507" pitchFamily="18" charset="2"/>
                </a:rPr>
                <a:t>স</a:t>
              </a:r>
              <a:r>
                <a:rPr lang="en-US" sz="2400" dirty="0">
                  <a:latin typeface="NikoshBAN" panose="02000000000000000000" pitchFamily="2" charset="0"/>
                  <a:cs typeface="NikoshBAN" panose="02000000000000000000" pitchFamily="2" charset="0"/>
                  <a:sym typeface="Symbol" panose="05050102010706020507" pitchFamily="18" charset="2"/>
                </a:rPr>
                <a:t>ে</a:t>
              </a:r>
              <a:endParaRPr lang="en-US" sz="2400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14263873-5DED-4A1E-98B4-DB951C95AA32}"/>
                </a:ext>
              </a:extLst>
            </p:cNvPr>
            <p:cNvSpPr txBox="1"/>
            <p:nvPr/>
          </p:nvSpPr>
          <p:spPr>
            <a:xfrm>
              <a:off x="7616898" y="2133600"/>
              <a:ext cx="91591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>
                  <a:latin typeface="NikoshBAN" panose="02000000000000000000" pitchFamily="2" charset="0"/>
                  <a:cs typeface="NikoshBAN" panose="02000000000000000000" pitchFamily="2" charset="0"/>
                  <a:sym typeface="Symbol" panose="05050102010706020507" pitchFamily="18" charset="2"/>
                </a:rPr>
                <a:t>১৮</a:t>
              </a:r>
              <a:r>
                <a:rPr lang="as-IN" sz="2400" dirty="0">
                  <a:latin typeface="NikoshBAN" panose="02000000000000000000" pitchFamily="2" charset="0"/>
                  <a:cs typeface="NikoshBAN" panose="02000000000000000000" pitchFamily="2" charset="0"/>
                  <a:sym typeface="Symbol" panose="05050102010706020507" pitchFamily="18" charset="2"/>
                </a:rPr>
                <a:t>স</a:t>
              </a:r>
              <a:r>
                <a:rPr lang="en-US" sz="2400" dirty="0">
                  <a:latin typeface="NikoshBAN" panose="02000000000000000000" pitchFamily="2" charset="0"/>
                  <a:cs typeface="NikoshBAN" panose="02000000000000000000" pitchFamily="2" charset="0"/>
                  <a:sym typeface="Symbol" panose="05050102010706020507" pitchFamily="18" charset="2"/>
                </a:rPr>
                <a:t>ে</a:t>
              </a:r>
              <a:endParaRPr lang="en-US" sz="2400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FA90C41D-348B-477E-9932-2E90DB9BBB68}"/>
                </a:ext>
              </a:extLst>
            </p:cNvPr>
            <p:cNvSpPr txBox="1"/>
            <p:nvPr/>
          </p:nvSpPr>
          <p:spPr>
            <a:xfrm>
              <a:off x="8455098" y="2133600"/>
              <a:ext cx="91591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>
                  <a:latin typeface="NikoshBAN" panose="02000000000000000000" pitchFamily="2" charset="0"/>
                  <a:cs typeface="NikoshBAN" panose="02000000000000000000" pitchFamily="2" charset="0"/>
                </a:rPr>
                <a:t>২</a:t>
              </a:r>
              <a:r>
                <a:rPr lang="as-IN" sz="2400" dirty="0">
                  <a:latin typeface="NikoshBAN" panose="02000000000000000000" pitchFamily="2" charset="0"/>
                  <a:cs typeface="NikoshBAN" panose="02000000000000000000" pitchFamily="2" charset="0"/>
                </a:rPr>
                <a:t>০</a:t>
              </a:r>
              <a:r>
                <a:rPr lang="en-US" sz="2400" dirty="0">
                  <a:latin typeface="NikoshBAN" panose="02000000000000000000" pitchFamily="2" charset="0"/>
                  <a:cs typeface="NikoshBAN" panose="02000000000000000000" pitchFamily="2" charset="0"/>
                  <a:sym typeface="Symbol" panose="05050102010706020507" pitchFamily="18" charset="2"/>
                </a:rPr>
                <a:t></a:t>
              </a:r>
              <a:r>
                <a:rPr lang="as-IN" sz="2400" dirty="0">
                  <a:latin typeface="NikoshBAN" panose="02000000000000000000" pitchFamily="2" charset="0"/>
                  <a:cs typeface="NikoshBAN" panose="02000000000000000000" pitchFamily="2" charset="0"/>
                  <a:sym typeface="Symbol" panose="05050102010706020507" pitchFamily="18" charset="2"/>
                </a:rPr>
                <a:t>স</a:t>
              </a:r>
              <a:r>
                <a:rPr lang="en-US" sz="2400" dirty="0">
                  <a:latin typeface="NikoshBAN" panose="02000000000000000000" pitchFamily="2" charset="0"/>
                  <a:cs typeface="NikoshBAN" panose="02000000000000000000" pitchFamily="2" charset="0"/>
                  <a:sym typeface="Symbol" panose="05050102010706020507" pitchFamily="18" charset="2"/>
                </a:rPr>
                <a:t>ে</a:t>
              </a:r>
              <a:endParaRPr lang="en-US" sz="2400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9073D73E-B27F-455E-A0AE-4E063AF9B5AB}"/>
                </a:ext>
              </a:extLst>
            </p:cNvPr>
            <p:cNvSpPr txBox="1"/>
            <p:nvPr/>
          </p:nvSpPr>
          <p:spPr>
            <a:xfrm>
              <a:off x="9293298" y="2133600"/>
              <a:ext cx="91591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>
                  <a:latin typeface="NikoshBAN" panose="02000000000000000000" pitchFamily="2" charset="0"/>
                  <a:cs typeface="NikoshBAN" panose="02000000000000000000" pitchFamily="2" charset="0"/>
                </a:rPr>
                <a:t>২</a:t>
              </a:r>
              <a:r>
                <a:rPr lang="as-IN" sz="2400" dirty="0">
                  <a:latin typeface="NikoshBAN" panose="02000000000000000000" pitchFamily="2" charset="0"/>
                  <a:cs typeface="NikoshBAN" panose="02000000000000000000" pitchFamily="2" charset="0"/>
                </a:rPr>
                <a:t>৪</a:t>
              </a:r>
              <a:r>
                <a:rPr lang="en-US" sz="2400" dirty="0">
                  <a:latin typeface="NikoshBAN" panose="02000000000000000000" pitchFamily="2" charset="0"/>
                  <a:cs typeface="NikoshBAN" panose="02000000000000000000" pitchFamily="2" charset="0"/>
                  <a:sym typeface="Symbol" panose="05050102010706020507" pitchFamily="18" charset="2"/>
                </a:rPr>
                <a:t></a:t>
              </a:r>
              <a:r>
                <a:rPr lang="as-IN" sz="2400" dirty="0">
                  <a:latin typeface="NikoshBAN" panose="02000000000000000000" pitchFamily="2" charset="0"/>
                  <a:cs typeface="NikoshBAN" panose="02000000000000000000" pitchFamily="2" charset="0"/>
                  <a:sym typeface="Symbol" panose="05050102010706020507" pitchFamily="18" charset="2"/>
                </a:rPr>
                <a:t>স</a:t>
              </a:r>
              <a:r>
                <a:rPr lang="en-US" sz="2400" dirty="0">
                  <a:latin typeface="NikoshBAN" panose="02000000000000000000" pitchFamily="2" charset="0"/>
                  <a:cs typeface="NikoshBAN" panose="02000000000000000000" pitchFamily="2" charset="0"/>
                  <a:sym typeface="Symbol" panose="05050102010706020507" pitchFamily="18" charset="2"/>
                </a:rPr>
                <a:t>ে</a:t>
              </a:r>
              <a:endParaRPr lang="en-US" sz="2400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217ED827-194F-4230-AC72-860EDC500B69}"/>
                </a:ext>
              </a:extLst>
            </p:cNvPr>
            <p:cNvSpPr txBox="1"/>
            <p:nvPr/>
          </p:nvSpPr>
          <p:spPr>
            <a:xfrm>
              <a:off x="10131498" y="2133600"/>
              <a:ext cx="91591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>
                  <a:latin typeface="NikoshBAN" panose="02000000000000000000" pitchFamily="2" charset="0"/>
                  <a:cs typeface="NikoshBAN" panose="02000000000000000000" pitchFamily="2" charset="0"/>
                  <a:sym typeface="Symbol" panose="05050102010706020507" pitchFamily="18" charset="2"/>
                </a:rPr>
                <a:t>১৫</a:t>
              </a:r>
              <a:r>
                <a:rPr lang="as-IN" sz="2400" dirty="0">
                  <a:latin typeface="NikoshBAN" panose="02000000000000000000" pitchFamily="2" charset="0"/>
                  <a:cs typeface="NikoshBAN" panose="02000000000000000000" pitchFamily="2" charset="0"/>
                  <a:sym typeface="Symbol" panose="05050102010706020507" pitchFamily="18" charset="2"/>
                </a:rPr>
                <a:t>স</a:t>
              </a:r>
              <a:r>
                <a:rPr lang="en-US" sz="2400" dirty="0">
                  <a:latin typeface="NikoshBAN" panose="02000000000000000000" pitchFamily="2" charset="0"/>
                  <a:cs typeface="NikoshBAN" panose="02000000000000000000" pitchFamily="2" charset="0"/>
                  <a:sym typeface="Symbol" panose="05050102010706020507" pitchFamily="18" charset="2"/>
                </a:rPr>
                <a:t>ে</a:t>
              </a:r>
              <a:endParaRPr lang="en-US" sz="2400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93BFB3D1-771F-4563-B350-1452FD6FAA73}"/>
                </a:ext>
              </a:extLst>
            </p:cNvPr>
            <p:cNvSpPr txBox="1"/>
            <p:nvPr/>
          </p:nvSpPr>
          <p:spPr>
            <a:xfrm>
              <a:off x="10969698" y="2133600"/>
              <a:ext cx="91591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>
                  <a:latin typeface="NikoshBAN" panose="02000000000000000000" pitchFamily="2" charset="0"/>
                  <a:cs typeface="NikoshBAN" panose="02000000000000000000" pitchFamily="2" charset="0"/>
                  <a:sym typeface="Symbol" panose="05050102010706020507" pitchFamily="18" charset="2"/>
                </a:rPr>
                <a:t>১৬</a:t>
              </a:r>
              <a:r>
                <a:rPr lang="as-IN" sz="2400" dirty="0">
                  <a:latin typeface="NikoshBAN" panose="02000000000000000000" pitchFamily="2" charset="0"/>
                  <a:cs typeface="NikoshBAN" panose="02000000000000000000" pitchFamily="2" charset="0"/>
                  <a:sym typeface="Symbol" panose="05050102010706020507" pitchFamily="18" charset="2"/>
                </a:rPr>
                <a:t>স</a:t>
              </a:r>
              <a:r>
                <a:rPr lang="en-US" sz="2400" dirty="0">
                  <a:latin typeface="NikoshBAN" panose="02000000000000000000" pitchFamily="2" charset="0"/>
                  <a:cs typeface="NikoshBAN" panose="02000000000000000000" pitchFamily="2" charset="0"/>
                  <a:sym typeface="Symbol" panose="05050102010706020507" pitchFamily="18" charset="2"/>
                </a:rPr>
                <a:t>ে</a:t>
              </a:r>
              <a:endParaRPr lang="en-US" sz="2400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F8A1003F-FA0D-42D0-8AE0-4D8C96C65E16}"/>
                </a:ext>
              </a:extLst>
            </p:cNvPr>
            <p:cNvSpPr txBox="1"/>
            <p:nvPr/>
          </p:nvSpPr>
          <p:spPr>
            <a:xfrm>
              <a:off x="6778698" y="2667000"/>
              <a:ext cx="91591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>
                  <a:latin typeface="NikoshBAN" panose="02000000000000000000" pitchFamily="2" charset="0"/>
                  <a:cs typeface="NikoshBAN" panose="02000000000000000000" pitchFamily="2" charset="0"/>
                </a:rPr>
                <a:t>২</a:t>
              </a:r>
              <a:r>
                <a:rPr lang="as-IN" sz="2400" dirty="0">
                  <a:latin typeface="NikoshBAN" panose="02000000000000000000" pitchFamily="2" charset="0"/>
                  <a:cs typeface="NikoshBAN" panose="02000000000000000000" pitchFamily="2" charset="0"/>
                </a:rPr>
                <a:t>২</a:t>
              </a:r>
              <a:r>
                <a:rPr lang="en-US" sz="2400" dirty="0">
                  <a:latin typeface="NikoshBAN" panose="02000000000000000000" pitchFamily="2" charset="0"/>
                  <a:cs typeface="NikoshBAN" panose="02000000000000000000" pitchFamily="2" charset="0"/>
                  <a:sym typeface="Symbol" panose="05050102010706020507" pitchFamily="18" charset="2"/>
                </a:rPr>
                <a:t></a:t>
              </a:r>
              <a:r>
                <a:rPr lang="as-IN" sz="2400" dirty="0">
                  <a:latin typeface="NikoshBAN" panose="02000000000000000000" pitchFamily="2" charset="0"/>
                  <a:cs typeface="NikoshBAN" panose="02000000000000000000" pitchFamily="2" charset="0"/>
                  <a:sym typeface="Symbol" panose="05050102010706020507" pitchFamily="18" charset="2"/>
                </a:rPr>
                <a:t>স</a:t>
              </a:r>
              <a:r>
                <a:rPr lang="en-US" sz="2400" dirty="0">
                  <a:latin typeface="NikoshBAN" panose="02000000000000000000" pitchFamily="2" charset="0"/>
                  <a:cs typeface="NikoshBAN" panose="02000000000000000000" pitchFamily="2" charset="0"/>
                  <a:sym typeface="Symbol" panose="05050102010706020507" pitchFamily="18" charset="2"/>
                </a:rPr>
                <a:t>ে</a:t>
              </a:r>
              <a:endParaRPr lang="en-US" sz="2400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233062FA-213D-4793-B537-A78B269D8D50}"/>
                </a:ext>
              </a:extLst>
            </p:cNvPr>
            <p:cNvSpPr txBox="1"/>
            <p:nvPr/>
          </p:nvSpPr>
          <p:spPr>
            <a:xfrm>
              <a:off x="7618412" y="2667000"/>
              <a:ext cx="91591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>
                  <a:latin typeface="NikoshBAN" panose="02000000000000000000" pitchFamily="2" charset="0"/>
                  <a:cs typeface="NikoshBAN" panose="02000000000000000000" pitchFamily="2" charset="0"/>
                  <a:sym typeface="Symbol" panose="05050102010706020507" pitchFamily="18" charset="2"/>
                </a:rPr>
                <a:t>২৪</a:t>
              </a:r>
              <a:r>
                <a:rPr lang="as-IN" sz="2400" dirty="0">
                  <a:latin typeface="NikoshBAN" panose="02000000000000000000" pitchFamily="2" charset="0"/>
                  <a:cs typeface="NikoshBAN" panose="02000000000000000000" pitchFamily="2" charset="0"/>
                  <a:sym typeface="Symbol" panose="05050102010706020507" pitchFamily="18" charset="2"/>
                </a:rPr>
                <a:t>স</a:t>
              </a:r>
              <a:r>
                <a:rPr lang="en-US" sz="2400" dirty="0">
                  <a:latin typeface="NikoshBAN" panose="02000000000000000000" pitchFamily="2" charset="0"/>
                  <a:cs typeface="NikoshBAN" panose="02000000000000000000" pitchFamily="2" charset="0"/>
                  <a:sym typeface="Symbol" panose="05050102010706020507" pitchFamily="18" charset="2"/>
                </a:rPr>
                <a:t>ে</a:t>
              </a:r>
              <a:endParaRPr lang="en-US" sz="2400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id="{6A0C8987-785E-433B-92E1-3AB4110EDDDA}"/>
                </a:ext>
              </a:extLst>
            </p:cNvPr>
            <p:cNvSpPr txBox="1"/>
            <p:nvPr/>
          </p:nvSpPr>
          <p:spPr>
            <a:xfrm>
              <a:off x="8531298" y="2662535"/>
              <a:ext cx="91591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>
                  <a:latin typeface="NikoshBAN" panose="02000000000000000000" pitchFamily="2" charset="0"/>
                  <a:cs typeface="NikoshBAN" panose="02000000000000000000" pitchFamily="2" charset="0"/>
                </a:rPr>
                <a:t>২</a:t>
              </a:r>
              <a:r>
                <a:rPr lang="as-IN" sz="2400" dirty="0">
                  <a:latin typeface="NikoshBAN" panose="02000000000000000000" pitchFamily="2" charset="0"/>
                  <a:cs typeface="NikoshBAN" panose="02000000000000000000" pitchFamily="2" charset="0"/>
                </a:rPr>
                <a:t>৭</a:t>
              </a:r>
              <a:r>
                <a:rPr lang="en-US" sz="2400" dirty="0">
                  <a:latin typeface="NikoshBAN" panose="02000000000000000000" pitchFamily="2" charset="0"/>
                  <a:cs typeface="NikoshBAN" panose="02000000000000000000" pitchFamily="2" charset="0"/>
                  <a:sym typeface="Symbol" panose="05050102010706020507" pitchFamily="18" charset="2"/>
                </a:rPr>
                <a:t></a:t>
              </a:r>
              <a:r>
                <a:rPr lang="as-IN" sz="2400" dirty="0">
                  <a:latin typeface="NikoshBAN" panose="02000000000000000000" pitchFamily="2" charset="0"/>
                  <a:cs typeface="NikoshBAN" panose="02000000000000000000" pitchFamily="2" charset="0"/>
                  <a:sym typeface="Symbol" panose="05050102010706020507" pitchFamily="18" charset="2"/>
                </a:rPr>
                <a:t>স</a:t>
              </a:r>
              <a:r>
                <a:rPr lang="en-US" sz="2400" dirty="0">
                  <a:latin typeface="NikoshBAN" panose="02000000000000000000" pitchFamily="2" charset="0"/>
                  <a:cs typeface="NikoshBAN" panose="02000000000000000000" pitchFamily="2" charset="0"/>
                  <a:sym typeface="Symbol" panose="05050102010706020507" pitchFamily="18" charset="2"/>
                </a:rPr>
                <a:t>ে</a:t>
              </a:r>
              <a:endParaRPr lang="en-US" sz="2400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sp>
          <p:nvSpPr>
            <p:cNvPr id="68" name="TextBox 67">
              <a:extLst>
                <a:ext uri="{FF2B5EF4-FFF2-40B4-BE49-F238E27FC236}">
                  <a16:creationId xmlns:a16="http://schemas.microsoft.com/office/drawing/2014/main" id="{B2D22705-0739-487E-8F53-C849FAFB57F5}"/>
                </a:ext>
              </a:extLst>
            </p:cNvPr>
            <p:cNvSpPr txBox="1"/>
            <p:nvPr/>
          </p:nvSpPr>
          <p:spPr>
            <a:xfrm>
              <a:off x="9293298" y="2662535"/>
              <a:ext cx="91591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>
                  <a:latin typeface="NikoshBAN" panose="02000000000000000000" pitchFamily="2" charset="0"/>
                  <a:cs typeface="NikoshBAN" panose="02000000000000000000" pitchFamily="2" charset="0"/>
                </a:rPr>
                <a:t>২</a:t>
              </a:r>
              <a:r>
                <a:rPr lang="as-IN" sz="2400" dirty="0">
                  <a:latin typeface="NikoshBAN" panose="02000000000000000000" pitchFamily="2" charset="0"/>
                  <a:cs typeface="NikoshBAN" panose="02000000000000000000" pitchFamily="2" charset="0"/>
                </a:rPr>
                <a:t>৯</a:t>
              </a:r>
              <a:r>
                <a:rPr lang="en-US" sz="2400" dirty="0">
                  <a:latin typeface="NikoshBAN" panose="02000000000000000000" pitchFamily="2" charset="0"/>
                  <a:cs typeface="NikoshBAN" panose="02000000000000000000" pitchFamily="2" charset="0"/>
                  <a:sym typeface="Symbol" panose="05050102010706020507" pitchFamily="18" charset="2"/>
                </a:rPr>
                <a:t></a:t>
              </a:r>
              <a:r>
                <a:rPr lang="as-IN" sz="2400" dirty="0">
                  <a:latin typeface="NikoshBAN" panose="02000000000000000000" pitchFamily="2" charset="0"/>
                  <a:cs typeface="NikoshBAN" panose="02000000000000000000" pitchFamily="2" charset="0"/>
                  <a:sym typeface="Symbol" panose="05050102010706020507" pitchFamily="18" charset="2"/>
                </a:rPr>
                <a:t>স</a:t>
              </a:r>
              <a:r>
                <a:rPr lang="en-US" sz="2400" dirty="0">
                  <a:latin typeface="NikoshBAN" panose="02000000000000000000" pitchFamily="2" charset="0"/>
                  <a:cs typeface="NikoshBAN" panose="02000000000000000000" pitchFamily="2" charset="0"/>
                  <a:sym typeface="Symbol" panose="05050102010706020507" pitchFamily="18" charset="2"/>
                </a:rPr>
                <a:t>ে</a:t>
              </a:r>
              <a:endParaRPr lang="en-US" sz="2400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AC2C5E75-3EDE-47EE-8E0D-A710E48C1643}"/>
                </a:ext>
              </a:extLst>
            </p:cNvPr>
            <p:cNvSpPr txBox="1"/>
            <p:nvPr/>
          </p:nvSpPr>
          <p:spPr>
            <a:xfrm>
              <a:off x="10131498" y="2667000"/>
              <a:ext cx="91591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>
                  <a:latin typeface="NikoshBAN" panose="02000000000000000000" pitchFamily="2" charset="0"/>
                  <a:cs typeface="NikoshBAN" panose="02000000000000000000" pitchFamily="2" charset="0"/>
                </a:rPr>
                <a:t>২</a:t>
              </a:r>
              <a:r>
                <a:rPr lang="as-IN" sz="2400" dirty="0">
                  <a:latin typeface="NikoshBAN" panose="02000000000000000000" pitchFamily="2" charset="0"/>
                  <a:cs typeface="NikoshBAN" panose="02000000000000000000" pitchFamily="2" charset="0"/>
                </a:rPr>
                <a:t>৫</a:t>
              </a:r>
              <a:r>
                <a:rPr lang="en-US" sz="2400" dirty="0">
                  <a:latin typeface="NikoshBAN" panose="02000000000000000000" pitchFamily="2" charset="0"/>
                  <a:cs typeface="NikoshBAN" panose="02000000000000000000" pitchFamily="2" charset="0"/>
                  <a:sym typeface="Symbol" panose="05050102010706020507" pitchFamily="18" charset="2"/>
                </a:rPr>
                <a:t></a:t>
              </a:r>
              <a:r>
                <a:rPr lang="as-IN" sz="2400" dirty="0">
                  <a:latin typeface="NikoshBAN" panose="02000000000000000000" pitchFamily="2" charset="0"/>
                  <a:cs typeface="NikoshBAN" panose="02000000000000000000" pitchFamily="2" charset="0"/>
                  <a:sym typeface="Symbol" panose="05050102010706020507" pitchFamily="18" charset="2"/>
                </a:rPr>
                <a:t>স</a:t>
              </a:r>
              <a:r>
                <a:rPr lang="en-US" sz="2400" dirty="0">
                  <a:latin typeface="NikoshBAN" panose="02000000000000000000" pitchFamily="2" charset="0"/>
                  <a:cs typeface="NikoshBAN" panose="02000000000000000000" pitchFamily="2" charset="0"/>
                  <a:sym typeface="Symbol" panose="05050102010706020507" pitchFamily="18" charset="2"/>
                </a:rPr>
                <a:t>ে</a:t>
              </a:r>
              <a:endParaRPr lang="en-US" sz="2400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</p:grpSp>
      <p:sp>
        <p:nvSpPr>
          <p:cNvPr id="43" name="TextBox 42">
            <a:extLst>
              <a:ext uri="{FF2B5EF4-FFF2-40B4-BE49-F238E27FC236}">
                <a16:creationId xmlns:a16="http://schemas.microsoft.com/office/drawing/2014/main" id="{5444A8C5-3533-4279-BE93-51F6C9351616}"/>
              </a:ext>
            </a:extLst>
          </p:cNvPr>
          <p:cNvSpPr txBox="1"/>
          <p:nvPr/>
        </p:nvSpPr>
        <p:spPr>
          <a:xfrm flipH="1">
            <a:off x="320675" y="4134429"/>
            <a:ext cx="10058399" cy="52322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ফেব্রু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য়ারি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মাসের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৫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দিনের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মোট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তাপমাত্রা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(২২+২৪+২৭+২৯+২৫)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 </a:t>
            </a:r>
            <a:r>
              <a:rPr lang="as-IN" sz="2800" dirty="0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স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ে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= ১২৭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 </a:t>
            </a:r>
            <a:r>
              <a:rPr lang="as-IN" sz="2800" dirty="0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স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ে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5631D6DC-DBE5-492D-B3F5-E252B0C790A6}"/>
              </a:ext>
            </a:extLst>
          </p:cNvPr>
          <p:cNvSpPr txBox="1"/>
          <p:nvPr/>
        </p:nvSpPr>
        <p:spPr>
          <a:xfrm flipH="1">
            <a:off x="320674" y="5692065"/>
            <a:ext cx="9677401" cy="52322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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তাপমাত্রার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গড়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 (২৪৩  ১১) </a:t>
            </a:r>
            <a:r>
              <a:rPr lang="as-IN" sz="2800" dirty="0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স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ে = ২২.০৯ </a:t>
            </a:r>
            <a:r>
              <a:rPr lang="as-IN" sz="2800" dirty="0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স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ে </a:t>
            </a:r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125157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2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2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3" grpId="0" animBg="1"/>
      <p:bldP spid="15" grpId="0" animBg="1"/>
      <p:bldP spid="43" grpId="0" animBg="1"/>
      <p:bldP spid="44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17B19913-0E45-EF43-E3E3-16756D7C89C0}"/>
              </a:ext>
            </a:extLst>
          </p:cNvPr>
          <p:cNvSpPr/>
          <p:nvPr/>
        </p:nvSpPr>
        <p:spPr>
          <a:xfrm>
            <a:off x="3351212" y="254080"/>
            <a:ext cx="4511832" cy="812720"/>
          </a:xfrm>
          <a:prstGeom prst="rect">
            <a:avLst/>
          </a:prstGeom>
          <a:ln w="762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5400" dirty="0" err="1">
                <a:latin typeface="NikoshBAN" panose="02000000000000000000" pitchFamily="2" charset="0"/>
                <a:cs typeface="NikoshBAN" panose="02000000000000000000" pitchFamily="2" charset="0"/>
              </a:rPr>
              <a:t>দলীয়</a:t>
            </a:r>
            <a:r>
              <a:rPr lang="en-US" sz="5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dirty="0" err="1">
                <a:latin typeface="NikoshBAN" panose="02000000000000000000" pitchFamily="2" charset="0"/>
                <a:cs typeface="NikoshBAN" panose="02000000000000000000" pitchFamily="2" charset="0"/>
              </a:rPr>
              <a:t>কাজ</a:t>
            </a:r>
            <a:endParaRPr lang="en-US" sz="5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66D897AE-60A6-335C-B075-C4E7B4D3F02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8837612" y="0"/>
            <a:ext cx="1998954" cy="135564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7F21448E-9094-43E5-A774-1A84A7FE45F4}"/>
              </a:ext>
            </a:extLst>
          </p:cNvPr>
          <p:cNvSpPr txBox="1"/>
          <p:nvPr/>
        </p:nvSpPr>
        <p:spPr>
          <a:xfrm>
            <a:off x="2208212" y="1371600"/>
            <a:ext cx="6350753" cy="584775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দলে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আলোচনা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করে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নিচের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সমস্যাটি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সমাধান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কর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-</a:t>
            </a:r>
            <a:endParaRPr lang="en-US" sz="2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7E9BD4D3-6ABD-4175-BA94-F8902ABC5D50}"/>
              </a:ext>
            </a:extLst>
          </p:cNvPr>
          <p:cNvSpPr txBox="1"/>
          <p:nvPr/>
        </p:nvSpPr>
        <p:spPr>
          <a:xfrm>
            <a:off x="817331" y="2160383"/>
            <a:ext cx="8477480" cy="1077218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৫০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টি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সংখ্যার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গড়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৩৮।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দুইটি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সংখ্যা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৪৫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এবং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৫৫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বাদ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দেওয়া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হলে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বাকী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সংখ্যাগুলোর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গড়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কত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  <a:endParaRPr lang="en-US" sz="2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0696BE25-0A8A-434E-991C-5902F2F0EFDE}"/>
              </a:ext>
            </a:extLst>
          </p:cNvPr>
          <p:cNvSpPr txBox="1"/>
          <p:nvPr/>
        </p:nvSpPr>
        <p:spPr>
          <a:xfrm flipH="1">
            <a:off x="817331" y="3347146"/>
            <a:ext cx="8477480" cy="584775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২। ৫০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টি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সংখ্যার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যোগফল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 ৩৮× ৫০  = ১৯০০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78CE55DB-B217-49A4-8B22-C8D813C206C4}"/>
              </a:ext>
            </a:extLst>
          </p:cNvPr>
          <p:cNvSpPr txBox="1"/>
          <p:nvPr/>
        </p:nvSpPr>
        <p:spPr>
          <a:xfrm flipH="1">
            <a:off x="817331" y="4125044"/>
            <a:ext cx="8477481" cy="584775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দুইটি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সংখ্যার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যোগফল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৪৫ + ৫৫ = ১০০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90BD33AD-B1C5-442C-B32F-BE1DDC529217}"/>
              </a:ext>
            </a:extLst>
          </p:cNvPr>
          <p:cNvSpPr txBox="1"/>
          <p:nvPr/>
        </p:nvSpPr>
        <p:spPr>
          <a:xfrm flipH="1">
            <a:off x="817331" y="4902942"/>
            <a:ext cx="8477481" cy="584775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বাকী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 (৫০ – ২ ) ৪৮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টি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সংখ্যার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যোগফল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  ১৯০০ – ১০০ = ১৮০০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DD22F198-B79D-48C9-8267-C808433E61EF}"/>
              </a:ext>
            </a:extLst>
          </p:cNvPr>
          <p:cNvSpPr txBox="1"/>
          <p:nvPr/>
        </p:nvSpPr>
        <p:spPr>
          <a:xfrm flipH="1">
            <a:off x="817331" y="5680840"/>
            <a:ext cx="8477480" cy="584775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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বাকী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 ৪৮টি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সংখ্যার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গড়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  <a:sym typeface="Symbol" panose="05050102010706020507" pitchFamily="18" charset="2"/>
              </a:rPr>
              <a:t> ১৮০০  ৪৮ = ৩৭.৫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193851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9" grpId="0" animBg="1"/>
      <p:bldP spid="22" grpId="0" animBg="1"/>
      <p:bldP spid="23" grpId="0" animBg="1"/>
      <p:bldP spid="24" grpId="0" animBg="1"/>
      <p:bldP spid="25" grpId="0" animBg="1"/>
      <p:bldP spid="27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TextBox 33">
            <a:extLst>
              <a:ext uri="{FF2B5EF4-FFF2-40B4-BE49-F238E27FC236}">
                <a16:creationId xmlns:a16="http://schemas.microsoft.com/office/drawing/2014/main" id="{58794755-05A6-440D-987F-B9A4492ACD4C}"/>
              </a:ext>
            </a:extLst>
          </p:cNvPr>
          <p:cNvSpPr txBox="1"/>
          <p:nvPr/>
        </p:nvSpPr>
        <p:spPr>
          <a:xfrm>
            <a:off x="4704272" y="-25052"/>
            <a:ext cx="2879945" cy="684627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prstTxWarp prst="textWave1">
              <a:avLst/>
            </a:prstTxWarp>
            <a:spAutoFit/>
          </a:bodyPr>
          <a:lstStyle/>
          <a:p>
            <a:pPr algn="ctr"/>
            <a:r>
              <a:rPr lang="en-US" sz="1100" dirty="0" err="1">
                <a:ln w="12700">
                  <a:solidFill>
                    <a:schemeClr val="tx1"/>
                  </a:solidFill>
                </a:ln>
                <a:latin typeface="NikoshBAN" pitchFamily="2" charset="0"/>
                <a:cs typeface="NikoshBAN" pitchFamily="2" charset="0"/>
              </a:rPr>
              <a:t>মূল্যায়ন</a:t>
            </a:r>
            <a:endParaRPr lang="en-US" sz="1100" dirty="0">
              <a:ln w="12700">
                <a:solidFill>
                  <a:schemeClr val="tx1"/>
                </a:solidFill>
              </a:ln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C15AECCE-09DE-4613-868E-036DCB7F7F1B}"/>
              </a:ext>
            </a:extLst>
          </p:cNvPr>
          <p:cNvSpPr/>
          <p:nvPr/>
        </p:nvSpPr>
        <p:spPr>
          <a:xfrm>
            <a:off x="692288" y="2065367"/>
            <a:ext cx="2342807" cy="584775"/>
          </a:xfrm>
          <a:prstGeom prst="rect">
            <a:avLst/>
          </a:prstGeom>
          <a:noFill/>
          <a:ln/>
        </p:spPr>
        <p:style>
          <a:lnRef idx="1">
            <a:schemeClr val="accent4"/>
          </a:lnRef>
          <a:fillRef idx="1003">
            <a:schemeClr val="lt1"/>
          </a:fillRef>
          <a:effectRef idx="2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en-US" sz="32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ক) ৪.৪ </a:t>
            </a:r>
            <a:endParaRPr lang="en-US" sz="4000" b="1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812DE4B0-4E03-4B31-BDD1-9F5D5FD3E9BB}"/>
              </a:ext>
            </a:extLst>
          </p:cNvPr>
          <p:cNvSpPr/>
          <p:nvPr/>
        </p:nvSpPr>
        <p:spPr>
          <a:xfrm>
            <a:off x="7313612" y="2057400"/>
            <a:ext cx="1996146" cy="584775"/>
          </a:xfrm>
          <a:prstGeom prst="rect">
            <a:avLst/>
          </a:prstGeom>
          <a:noFill/>
          <a:ln/>
        </p:spPr>
        <p:style>
          <a:lnRef idx="1">
            <a:schemeClr val="accent4"/>
          </a:lnRef>
          <a:fillRef idx="1003">
            <a:schemeClr val="lt1"/>
          </a:fillRef>
          <a:effectRef idx="2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en-US" sz="32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ঘ) ৬.৪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05DB2488-3D39-43CA-843C-B3D71925F63C}"/>
              </a:ext>
            </a:extLst>
          </p:cNvPr>
          <p:cNvSpPr/>
          <p:nvPr/>
        </p:nvSpPr>
        <p:spPr>
          <a:xfrm>
            <a:off x="5206742" y="2067738"/>
            <a:ext cx="2019607" cy="584775"/>
          </a:xfrm>
          <a:prstGeom prst="rect">
            <a:avLst/>
          </a:prstGeom>
          <a:noFill/>
          <a:ln/>
        </p:spPr>
        <p:style>
          <a:lnRef idx="1">
            <a:schemeClr val="accent4"/>
          </a:lnRef>
          <a:fillRef idx="1003">
            <a:schemeClr val="lt1"/>
          </a:fillRef>
          <a:effectRef idx="2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en-US" sz="32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গ) ৫.২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9B8B9597-55BE-420C-BE65-827E2D1A664A}"/>
              </a:ext>
            </a:extLst>
          </p:cNvPr>
          <p:cNvSpPr txBox="1"/>
          <p:nvPr/>
        </p:nvSpPr>
        <p:spPr>
          <a:xfrm>
            <a:off x="1300989" y="581282"/>
            <a:ext cx="8452493" cy="646331"/>
          </a:xfrm>
          <a:prstGeom prst="rect">
            <a:avLst/>
          </a:prstGeom>
          <a:noFill/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36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নিচের</a:t>
            </a:r>
            <a:r>
              <a:rPr lang="en-US" sz="36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প্রশ্নগুলোর</a:t>
            </a:r>
            <a:r>
              <a:rPr lang="en-US" sz="36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সঠিক</a:t>
            </a:r>
            <a:r>
              <a:rPr lang="en-US" sz="36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উত্তরে</a:t>
            </a:r>
            <a:r>
              <a:rPr lang="en-US" sz="36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টিক</a:t>
            </a:r>
            <a:r>
              <a:rPr lang="en-US" sz="36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চিহ্ন</a:t>
            </a:r>
            <a:r>
              <a:rPr lang="en-US" sz="36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দাও</a:t>
            </a:r>
            <a:r>
              <a:rPr lang="en-US" sz="36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-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98AF2475-3D04-4430-9797-67CE4601B7F5}"/>
              </a:ext>
            </a:extLst>
          </p:cNvPr>
          <p:cNvSpPr/>
          <p:nvPr/>
        </p:nvSpPr>
        <p:spPr>
          <a:xfrm>
            <a:off x="3122878" y="2034412"/>
            <a:ext cx="1996341" cy="584775"/>
          </a:xfrm>
          <a:prstGeom prst="rect">
            <a:avLst/>
          </a:prstGeom>
          <a:noFill/>
          <a:ln/>
        </p:spPr>
        <p:style>
          <a:lnRef idx="1">
            <a:schemeClr val="accent4"/>
          </a:lnRef>
          <a:fillRef idx="1003">
            <a:schemeClr val="lt1"/>
          </a:fillRef>
          <a:effectRef idx="2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en-US" sz="32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খ) ৫.৪</a:t>
            </a: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C92196C0-EDCC-49FA-B4D0-C96A0076C2A8}"/>
              </a:ext>
            </a:extLst>
          </p:cNvPr>
          <p:cNvSpPr/>
          <p:nvPr/>
        </p:nvSpPr>
        <p:spPr>
          <a:xfrm>
            <a:off x="9505020" y="1850917"/>
            <a:ext cx="2360917" cy="646247"/>
          </a:xfrm>
          <a:prstGeom prst="rect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US" sz="36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সঠিক</a:t>
            </a:r>
            <a:r>
              <a:rPr lang="en-US" sz="36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উত্তর</a:t>
            </a:r>
            <a:endParaRPr lang="en-US" sz="3600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BC238C00-3DD3-4C87-8AE3-5CD69471FA82}"/>
              </a:ext>
            </a:extLst>
          </p:cNvPr>
          <p:cNvSpPr txBox="1"/>
          <p:nvPr/>
        </p:nvSpPr>
        <p:spPr>
          <a:xfrm>
            <a:off x="412007" y="1254600"/>
            <a:ext cx="1154119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১।  ২, ৪, ৫, ৭ ও ৯ </a:t>
            </a:r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সংখ্যাগুলোর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গড়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কত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  <a:endParaRPr lang="en-US" sz="14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5658592" y="2659835"/>
            <a:ext cx="65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C92196C0-EDCC-49FA-B4D0-C96A0076C2A8}"/>
              </a:ext>
            </a:extLst>
          </p:cNvPr>
          <p:cNvSpPr/>
          <p:nvPr/>
        </p:nvSpPr>
        <p:spPr>
          <a:xfrm>
            <a:off x="9505020" y="1805169"/>
            <a:ext cx="2650672" cy="646331"/>
          </a:xfrm>
          <a:prstGeom prst="rect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US" sz="36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আবার</a:t>
            </a:r>
            <a:r>
              <a:rPr lang="en-US" sz="36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চেষ্টা</a:t>
            </a:r>
            <a:r>
              <a:rPr lang="en-US" sz="36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</a:t>
            </a:r>
            <a:endParaRPr lang="en-US" sz="3600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8" name="Rectangle 17">
                <a:extLst>
                  <a:ext uri="{FF2B5EF4-FFF2-40B4-BE49-F238E27FC236}">
                    <a16:creationId xmlns:a16="http://schemas.microsoft.com/office/drawing/2014/main" id="{C15AECCE-09DE-4613-868E-036DCB7F7F1B}"/>
                  </a:ext>
                </a:extLst>
              </p:cNvPr>
              <p:cNvSpPr/>
              <p:nvPr/>
            </p:nvSpPr>
            <p:spPr>
              <a:xfrm>
                <a:off x="574499" y="4612115"/>
                <a:ext cx="1938183" cy="646331"/>
              </a:xfrm>
              <a:prstGeom prst="rect">
                <a:avLst/>
              </a:prstGeom>
              <a:noFill/>
              <a:ln/>
            </p:spPr>
            <p:style>
              <a:lnRef idx="1">
                <a:schemeClr val="accent4"/>
              </a:lnRef>
              <a:fillRef idx="1003">
                <a:schemeClr val="lt1"/>
              </a:fillRef>
              <a:effectRef idx="2">
                <a:schemeClr val="accent4"/>
              </a:effectRef>
              <a:fontRef idx="minor">
                <a:schemeClr val="lt1"/>
              </a:fontRef>
            </p:style>
            <p:txBody>
              <a:bodyPr wrap="square">
                <a:spAutoFit/>
              </a:bodyPr>
              <a:lstStyle/>
              <a:p>
                <a:r>
                  <a:rPr lang="en-US" sz="3600" dirty="0">
                    <a:solidFill>
                      <a:schemeClr val="tx1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ক) </a:t>
                </a:r>
                <a14:m>
                  <m:oMath xmlns:m="http://schemas.openxmlformats.org/officeDocument/2006/math">
                    <m:r>
                      <a:rPr lang="en-US" sz="3600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৪</m:t>
                    </m:r>
                    <m:r>
                      <a:rPr lang="en-US" sz="36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৯</m:t>
                    </m:r>
                    <m:r>
                      <a:rPr lang="en-US" sz="36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 </m:t>
                    </m:r>
                    <m:r>
                      <a:rPr lang="en-US" sz="36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রান</m:t>
                    </m:r>
                  </m:oMath>
                </a14:m>
                <a:endParaRPr lang="en-US" sz="3600" dirty="0"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</p:txBody>
          </p:sp>
        </mc:Choice>
        <mc:Fallback>
          <p:sp>
            <p:nvSpPr>
              <p:cNvPr id="18" name="Rectangle 17">
                <a:extLst>
                  <a:ext uri="{FF2B5EF4-FFF2-40B4-BE49-F238E27FC236}">
                    <a16:creationId xmlns:a16="http://schemas.microsoft.com/office/drawing/2014/main" id="{C15AECCE-09DE-4613-868E-036DCB7F7F1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4499" y="4612115"/>
                <a:ext cx="1938183" cy="646331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9" name="Rectangle 18">
            <a:extLst>
              <a:ext uri="{FF2B5EF4-FFF2-40B4-BE49-F238E27FC236}">
                <a16:creationId xmlns:a16="http://schemas.microsoft.com/office/drawing/2014/main" id="{812DE4B0-4E03-4B31-BDD1-9F5D5FD3E9BB}"/>
              </a:ext>
            </a:extLst>
          </p:cNvPr>
          <p:cNvSpPr/>
          <p:nvPr/>
        </p:nvSpPr>
        <p:spPr>
          <a:xfrm>
            <a:off x="2654576" y="4597400"/>
            <a:ext cx="1802637" cy="646331"/>
          </a:xfrm>
          <a:prstGeom prst="rect">
            <a:avLst/>
          </a:prstGeom>
          <a:noFill/>
          <a:ln/>
        </p:spPr>
        <p:style>
          <a:lnRef idx="1">
            <a:schemeClr val="accent4"/>
          </a:lnRef>
          <a:fillRef idx="1003">
            <a:schemeClr val="lt1"/>
          </a:fillRef>
          <a:effectRef idx="2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en-US" sz="36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খ) ৫০ </a:t>
            </a:r>
            <a:r>
              <a:rPr lang="en-US" sz="36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রান</a:t>
            </a:r>
            <a:endParaRPr lang="en-US" sz="3600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05DB2488-3D39-43CA-843C-B3D71925F63C}"/>
              </a:ext>
            </a:extLst>
          </p:cNvPr>
          <p:cNvSpPr/>
          <p:nvPr/>
        </p:nvSpPr>
        <p:spPr>
          <a:xfrm>
            <a:off x="4694378" y="4612115"/>
            <a:ext cx="1726133" cy="646331"/>
          </a:xfrm>
          <a:prstGeom prst="rect">
            <a:avLst/>
          </a:prstGeom>
          <a:noFill/>
          <a:ln/>
        </p:spPr>
        <p:style>
          <a:lnRef idx="1">
            <a:schemeClr val="accent4"/>
          </a:lnRef>
          <a:fillRef idx="1003">
            <a:schemeClr val="lt1"/>
          </a:fillRef>
          <a:effectRef idx="2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en-US" sz="36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গ) ৫১ </a:t>
            </a:r>
            <a:r>
              <a:rPr lang="en-US" sz="36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রান</a:t>
            </a:r>
            <a:endParaRPr lang="en-US" sz="3600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98AF2475-3D04-4430-9797-67CE4601B7F5}"/>
              </a:ext>
            </a:extLst>
          </p:cNvPr>
          <p:cNvSpPr/>
          <p:nvPr/>
        </p:nvSpPr>
        <p:spPr>
          <a:xfrm>
            <a:off x="6766972" y="4551736"/>
            <a:ext cx="1859427" cy="646331"/>
          </a:xfrm>
          <a:prstGeom prst="rect">
            <a:avLst/>
          </a:prstGeom>
          <a:noFill/>
          <a:ln/>
        </p:spPr>
        <p:style>
          <a:lnRef idx="1">
            <a:schemeClr val="accent4"/>
          </a:lnRef>
          <a:fillRef idx="1003">
            <a:schemeClr val="lt1"/>
          </a:fillRef>
          <a:effectRef idx="2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en-US" sz="36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ঘ) ৫২ </a:t>
            </a:r>
            <a:r>
              <a:rPr lang="en-US" sz="36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রান</a:t>
            </a:r>
            <a:endParaRPr lang="en-US" sz="3600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C92196C0-EDCC-49FA-B4D0-C96A0076C2A8}"/>
              </a:ext>
            </a:extLst>
          </p:cNvPr>
          <p:cNvSpPr/>
          <p:nvPr/>
        </p:nvSpPr>
        <p:spPr>
          <a:xfrm>
            <a:off x="9025780" y="4551736"/>
            <a:ext cx="2360917" cy="646247"/>
          </a:xfrm>
          <a:prstGeom prst="rect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US" sz="36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সঠিক</a:t>
            </a:r>
            <a:r>
              <a:rPr lang="en-US" sz="36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উত্তর</a:t>
            </a:r>
            <a:endParaRPr lang="en-US" sz="3600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BC238C00-3DD3-4C87-8AE3-5CD69471FA82}"/>
                  </a:ext>
                </a:extLst>
              </p:cNvPr>
              <p:cNvSpPr txBox="1"/>
              <p:nvPr/>
            </p:nvSpPr>
            <p:spPr>
              <a:xfrm>
                <a:off x="303212" y="2787450"/>
                <a:ext cx="10134600" cy="138499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bn-IN" sz="4400" b="1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44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২। </a:t>
                </a:r>
                <a14:m>
                  <m:oMath xmlns:m="http://schemas.openxmlformats.org/officeDocument/2006/math">
                    <m:r>
                      <a:rPr lang="en-US" sz="4000" b="0" i="1"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এ</m:t>
                    </m:r>
                    <m:r>
                      <a:rPr lang="en-US" sz="4000" b="0" i="1" smtClean="0"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কজন</m:t>
                    </m:r>
                    <m:r>
                      <a:rPr lang="en-US" sz="4000" b="0" i="1" smtClean="0"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 </m:t>
                    </m:r>
                    <m:r>
                      <a:rPr lang="en-US" sz="4000" b="0" i="1" smtClean="0"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ক্রিকেট</m:t>
                    </m:r>
                    <m:r>
                      <a:rPr lang="en-US" sz="4000" b="0" i="1" smtClean="0"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 </m:t>
                    </m:r>
                    <m:r>
                      <a:rPr lang="en-US" sz="4000" b="0" i="1" smtClean="0"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খেলোয়াড়ের</m:t>
                    </m:r>
                    <m:r>
                      <a:rPr lang="en-US" sz="4000" b="0" i="1" smtClean="0"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 </m:t>
                    </m:r>
                    <m:r>
                      <a:rPr lang="en-US" sz="4000" b="0" i="1" smtClean="0"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৩</m:t>
                    </m:r>
                    <m:r>
                      <a:rPr lang="en-US" sz="4000" b="0" i="1" smtClean="0"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টি</m:t>
                    </m:r>
                    <m:r>
                      <a:rPr lang="en-US" sz="4000" b="0" i="1" smtClean="0"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 </m:t>
                    </m:r>
                    <m:r>
                      <a:rPr lang="en-US" sz="4000" b="0" i="1" smtClean="0"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ওয়ানডে</m:t>
                    </m:r>
                    <m:r>
                      <a:rPr lang="en-US" sz="4000" b="0" i="1" smtClean="0"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 </m:t>
                    </m:r>
                    <m:r>
                      <a:rPr lang="en-US" sz="4000" b="0" i="1" smtClean="0"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ম্যাচের</m:t>
                    </m:r>
                    <m:r>
                      <a:rPr lang="en-US" sz="4000" b="0" i="1" smtClean="0"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 </m:t>
                    </m:r>
                  </m:oMath>
                </a14:m>
                <a:endParaRPr lang="en-US" sz="4000" i="1" dirty="0">
                  <a:latin typeface="Cambria Math" panose="02040503050406030204" pitchFamily="18" charset="0"/>
                  <a:cs typeface="NikoshBAN" panose="02000000000000000000" pitchFamily="2" charset="0"/>
                </a:endParaRPr>
              </a:p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000" b="0" i="1" smtClean="0">
                          <a:latin typeface="Cambria Math" panose="02040503050406030204" pitchFamily="18" charset="0"/>
                          <a:cs typeface="NikoshBAN" panose="02000000000000000000" pitchFamily="2" charset="0"/>
                        </a:rPr>
                        <m:t>সংগৃহিত</m:t>
                      </m:r>
                      <m:r>
                        <a:rPr lang="en-US" sz="4000" b="0" i="1" smtClean="0">
                          <a:latin typeface="Cambria Math" panose="02040503050406030204" pitchFamily="18" charset="0"/>
                          <a:cs typeface="NikoshBAN" panose="02000000000000000000" pitchFamily="2" charset="0"/>
                        </a:rPr>
                        <m:t> </m:t>
                      </m:r>
                      <m:r>
                        <a:rPr lang="en-US" sz="4000" b="0" i="1" smtClean="0">
                          <a:latin typeface="Cambria Math" panose="02040503050406030204" pitchFamily="18" charset="0"/>
                          <a:cs typeface="NikoshBAN" panose="02000000000000000000" pitchFamily="2" charset="0"/>
                        </a:rPr>
                        <m:t>রান</m:t>
                      </m:r>
                      <m:r>
                        <a:rPr lang="en-US" sz="4000" b="0" i="1" smtClean="0">
                          <a:latin typeface="Cambria Math" panose="02040503050406030204" pitchFamily="18" charset="0"/>
                          <a:cs typeface="NikoshBAN" panose="02000000000000000000" pitchFamily="2" charset="0"/>
                        </a:rPr>
                        <m:t> </m:t>
                      </m:r>
                      <m:r>
                        <a:rPr lang="en-US" sz="4000" b="0" i="1" smtClean="0">
                          <a:latin typeface="Cambria Math" panose="02040503050406030204" pitchFamily="18" charset="0"/>
                          <a:cs typeface="NikoshBAN" panose="02000000000000000000" pitchFamily="2" charset="0"/>
                        </a:rPr>
                        <m:t>৪৮</m:t>
                      </m:r>
                      <m:r>
                        <a:rPr lang="en-US" sz="4000" b="0" i="1" smtClean="0">
                          <a:latin typeface="Cambria Math" panose="02040503050406030204" pitchFamily="18" charset="0"/>
                          <a:cs typeface="NikoshBAN" panose="02000000000000000000" pitchFamily="2" charset="0"/>
                        </a:rPr>
                        <m:t>, </m:t>
                      </m:r>
                      <m:r>
                        <a:rPr lang="en-US" sz="4000" b="0" i="1" smtClean="0">
                          <a:latin typeface="Cambria Math" panose="02040503050406030204" pitchFamily="18" charset="0"/>
                          <a:cs typeface="NikoshBAN" panose="02000000000000000000" pitchFamily="2" charset="0"/>
                        </a:rPr>
                        <m:t>৫২</m:t>
                      </m:r>
                      <m:r>
                        <a:rPr lang="en-US" sz="4000" b="0" i="1" smtClean="0">
                          <a:latin typeface="Cambria Math" panose="02040503050406030204" pitchFamily="18" charset="0"/>
                          <a:cs typeface="NikoshBAN" panose="02000000000000000000" pitchFamily="2" charset="0"/>
                        </a:rPr>
                        <m:t> </m:t>
                      </m:r>
                      <m:r>
                        <a:rPr lang="en-US" sz="4000" b="0" i="1" smtClean="0">
                          <a:latin typeface="Cambria Math" panose="02040503050406030204" pitchFamily="18" charset="0"/>
                          <a:cs typeface="NikoshBAN" panose="02000000000000000000" pitchFamily="2" charset="0"/>
                        </a:rPr>
                        <m:t>ও</m:t>
                      </m:r>
                      <m:r>
                        <a:rPr lang="en-US" sz="4000" b="0" i="1" smtClean="0">
                          <a:latin typeface="Cambria Math" panose="02040503050406030204" pitchFamily="18" charset="0"/>
                          <a:cs typeface="NikoshBAN" panose="02000000000000000000" pitchFamily="2" charset="0"/>
                        </a:rPr>
                        <m:t> </m:t>
                      </m:r>
                      <m:r>
                        <a:rPr lang="en-US" sz="4000" b="0" i="1" smtClean="0">
                          <a:latin typeface="Cambria Math" panose="02040503050406030204" pitchFamily="18" charset="0"/>
                          <a:cs typeface="NikoshBAN" panose="02000000000000000000" pitchFamily="2" charset="0"/>
                        </a:rPr>
                        <m:t>৫৩</m:t>
                      </m:r>
                      <m:r>
                        <a:rPr lang="en-US" sz="4000" b="0" i="1" smtClean="0">
                          <a:latin typeface="Cambria Math" panose="02040503050406030204" pitchFamily="18" charset="0"/>
                          <a:cs typeface="NikoshBAN" panose="02000000000000000000" pitchFamily="2" charset="0"/>
                        </a:rPr>
                        <m:t> </m:t>
                      </m:r>
                      <m:r>
                        <a:rPr lang="en-US" sz="4000" b="0" i="1" smtClean="0">
                          <a:latin typeface="Cambria Math" panose="02040503050406030204" pitchFamily="18" charset="0"/>
                          <a:cs typeface="NikoshBAN" panose="02000000000000000000" pitchFamily="2" charset="0"/>
                        </a:rPr>
                        <m:t>।</m:t>
                      </m:r>
                      <m:r>
                        <a:rPr lang="en-US" sz="4000" b="0" i="1" smtClean="0">
                          <a:latin typeface="Cambria Math" panose="02040503050406030204" pitchFamily="18" charset="0"/>
                          <a:cs typeface="NikoshBAN" panose="02000000000000000000" pitchFamily="2" charset="0"/>
                        </a:rPr>
                        <m:t> </m:t>
                      </m:r>
                      <m:r>
                        <a:rPr lang="en-US" sz="4000" b="0" i="1" smtClean="0">
                          <a:latin typeface="Cambria Math" panose="02040503050406030204" pitchFamily="18" charset="0"/>
                          <a:cs typeface="NikoshBAN" panose="02000000000000000000" pitchFamily="2" charset="0"/>
                        </a:rPr>
                        <m:t>তিনি</m:t>
                      </m:r>
                      <m:r>
                        <a:rPr lang="en-US" sz="4000" b="0" i="1" smtClean="0">
                          <a:latin typeface="Cambria Math" panose="02040503050406030204" pitchFamily="18" charset="0"/>
                          <a:cs typeface="NikoshBAN" panose="02000000000000000000" pitchFamily="2" charset="0"/>
                        </a:rPr>
                        <m:t> </m:t>
                      </m:r>
                      <m:r>
                        <a:rPr lang="en-US" sz="4000" b="0" i="1" smtClean="0">
                          <a:latin typeface="Cambria Math" panose="02040503050406030204" pitchFamily="18" charset="0"/>
                          <a:cs typeface="NikoshBAN" panose="02000000000000000000" pitchFamily="2" charset="0"/>
                        </a:rPr>
                        <m:t>গড়ে</m:t>
                      </m:r>
                      <m:r>
                        <a:rPr lang="en-US" sz="4000" b="0" i="1" smtClean="0">
                          <a:latin typeface="Cambria Math" panose="02040503050406030204" pitchFamily="18" charset="0"/>
                          <a:cs typeface="NikoshBAN" panose="02000000000000000000" pitchFamily="2" charset="0"/>
                        </a:rPr>
                        <m:t> </m:t>
                      </m:r>
                      <m:r>
                        <a:rPr lang="en-US" sz="4000" b="0" i="1" smtClean="0">
                          <a:latin typeface="Cambria Math" panose="02040503050406030204" pitchFamily="18" charset="0"/>
                          <a:cs typeface="NikoshBAN" panose="02000000000000000000" pitchFamily="2" charset="0"/>
                        </a:rPr>
                        <m:t>কত</m:t>
                      </m:r>
                      <m:r>
                        <a:rPr lang="en-US" sz="4000" b="0" i="1" smtClean="0">
                          <a:latin typeface="Cambria Math" panose="02040503050406030204" pitchFamily="18" charset="0"/>
                          <a:cs typeface="NikoshBAN" panose="02000000000000000000" pitchFamily="2" charset="0"/>
                        </a:rPr>
                        <m:t> </m:t>
                      </m:r>
                      <m:r>
                        <a:rPr lang="en-US" sz="4000" b="0" i="1" smtClean="0">
                          <a:latin typeface="Cambria Math" panose="02040503050406030204" pitchFamily="18" charset="0"/>
                          <a:cs typeface="NikoshBAN" panose="02000000000000000000" pitchFamily="2" charset="0"/>
                        </a:rPr>
                        <m:t>রান</m:t>
                      </m:r>
                      <m:r>
                        <a:rPr lang="en-US" sz="4000" b="0" i="1" smtClean="0">
                          <a:latin typeface="Cambria Math" panose="02040503050406030204" pitchFamily="18" charset="0"/>
                          <a:cs typeface="NikoshBAN" panose="02000000000000000000" pitchFamily="2" charset="0"/>
                        </a:rPr>
                        <m:t> </m:t>
                      </m:r>
                      <m:r>
                        <a:rPr lang="en-US" sz="4000" b="0" i="1" smtClean="0">
                          <a:latin typeface="Cambria Math" panose="02040503050406030204" pitchFamily="18" charset="0"/>
                          <a:cs typeface="NikoshBAN" panose="02000000000000000000" pitchFamily="2" charset="0"/>
                        </a:rPr>
                        <m:t>করেছেন</m:t>
                      </m:r>
                      <m:r>
                        <a:rPr lang="en-US" sz="4000" b="0" i="1" smtClean="0">
                          <a:latin typeface="Cambria Math" panose="02040503050406030204" pitchFamily="18" charset="0"/>
                          <a:cs typeface="NikoshBAN" panose="02000000000000000000" pitchFamily="2" charset="0"/>
                        </a:rPr>
                        <m:t>?</m:t>
                      </m:r>
                    </m:oMath>
                  </m:oMathPara>
                </a14:m>
                <a:endParaRPr lang="en-US" sz="4000" dirty="0"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</p:txBody>
          </p:sp>
        </mc:Choice>
        <mc:Fallback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BC238C00-3DD3-4C87-8AE3-5CD69471FA8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3212" y="2787450"/>
                <a:ext cx="10134600" cy="1384995"/>
              </a:xfrm>
              <a:prstGeom prst="rect">
                <a:avLst/>
              </a:prstGeom>
              <a:blipFill>
                <a:blip r:embed="rId4"/>
                <a:stretch>
                  <a:fillRect l="-2467" t="-881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6" name="TextBox 25"/>
          <p:cNvSpPr txBox="1"/>
          <p:nvPr/>
        </p:nvSpPr>
        <p:spPr>
          <a:xfrm>
            <a:off x="5485006" y="5361801"/>
            <a:ext cx="65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endParaRPr lang="en-US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C92196C0-EDCC-49FA-B4D0-C96A0076C2A8}"/>
              </a:ext>
            </a:extLst>
          </p:cNvPr>
          <p:cNvSpPr/>
          <p:nvPr/>
        </p:nvSpPr>
        <p:spPr>
          <a:xfrm>
            <a:off x="8972860" y="4597400"/>
            <a:ext cx="2650672" cy="646331"/>
          </a:xfrm>
          <a:prstGeom prst="rect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US" sz="36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আবার</a:t>
            </a:r>
            <a:r>
              <a:rPr lang="en-US" sz="36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চেষ্টা</a:t>
            </a:r>
            <a:r>
              <a:rPr lang="en-US" sz="36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</a:t>
            </a:r>
            <a:endParaRPr lang="en-US" sz="3600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3704684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500"/>
                            </p:stCondLst>
                            <p:childTnLst>
                              <p:par>
                                <p:cTn id="2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000"/>
                            </p:stCondLst>
                            <p:childTnLst>
                              <p:par>
                                <p:cTn id="3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00"/>
                            </p:stCondLst>
                            <p:childTnLst>
                              <p:par>
                                <p:cTn id="4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1000"/>
                            </p:stCondLst>
                            <p:childTnLst>
                              <p:par>
                                <p:cTn id="4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1500"/>
                            </p:stCondLst>
                            <p:childTnLst>
                              <p:par>
                                <p:cTn id="4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2000"/>
                            </p:stCondLst>
                            <p:childTnLst>
                              <p:par>
                                <p:cTn id="5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55" restart="whenNotActive" fill="hold" evtFilter="cancelBubble" nodeType="interactiveSeq">
                <p:stCondLst>
                  <p:cond evt="onClick" delay="0">
                    <p:tgtEl>
                      <p:spTgt spid="3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6" fill="hold">
                      <p:stCondLst>
                        <p:cond delay="0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9"/>
                  </p:tgtEl>
                </p:cond>
              </p:nextCondLst>
            </p:seq>
            <p:seq concurrent="1" nextAc="seek">
              <p:cTn id="62" restart="whenNotActive" fill="hold" evtFilter="cancelBubble" nodeType="interactiveSeq">
                <p:stCondLst>
                  <p:cond evt="onClick" delay="0">
                    <p:tgtEl>
                      <p:spTgt spid="3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3" fill="hold">
                      <p:stCondLst>
                        <p:cond delay="0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3" presetClass="entr" presetSubtype="16" fill="hold" grpId="0" nodeType="click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65"/>
                                            </p:cond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5"/>
                  </p:tgtEl>
                </p:cond>
              </p:nextCondLst>
            </p:seq>
            <p:seq concurrent="1" nextAc="seek">
              <p:cTn id="69" restart="whenNotActive" fill="hold" evtFilter="cancelBubble" nodeType="interactiveSeq">
                <p:stCondLst>
                  <p:cond evt="onClick" delay="0">
                    <p:tgtEl>
                      <p:spTgt spid="3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0" fill="hold">
                      <p:stCondLst>
                        <p:cond delay="0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23" presetClass="entr" presetSubtype="16" fill="hold" grpId="1" nodeType="click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72"/>
                                            </p:cond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6"/>
                  </p:tgtEl>
                </p:cond>
              </p:nextCondLst>
            </p:seq>
            <p:seq concurrent="1" nextAc="seek">
              <p:cTn id="76" restart="whenNotActive" fill="hold" evtFilter="cancelBubble" nodeType="interactiveSeq">
                <p:stCondLst>
                  <p:cond evt="onClick" delay="0">
                    <p:tgtEl>
                      <p:spTgt spid="3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7" fill="hold">
                      <p:stCondLst>
                        <p:cond delay="0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23" presetClass="entr" presetSubtype="16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79"/>
                                            </p:cond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7"/>
                  </p:tgtEl>
                </p:cond>
              </p:nextCondLst>
            </p:seq>
            <p:seq concurrent="1" nextAc="seek">
              <p:cTn id="83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4" fill="hold">
                      <p:stCondLst>
                        <p:cond delay="0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seq concurrent="1" nextAc="seek">
              <p:cTn id="90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1" fill="hold">
                      <p:stCondLst>
                        <p:cond delay="0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23" presetClass="entr" presetSubtype="16" fill="hold" grpId="1" nodeType="click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93"/>
                                            </p:cond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97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8" fill="hold">
                      <p:stCondLst>
                        <p:cond delay="0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23" presetClass="entr" presetSubtype="16" fill="hold" grpId="0" nodeType="click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2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100"/>
                                            </p:cond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104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5" fill="hold">
                      <p:stCondLst>
                        <p:cond delay="0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23" presetClass="entr" presetSubtype="16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9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107"/>
                                            </p:cond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</p:childTnLst>
        </p:cTn>
      </p:par>
    </p:tnLst>
    <p:bldLst>
      <p:bldP spid="34" grpId="0" animBg="1"/>
      <p:bldP spid="35" grpId="0" animBg="1"/>
      <p:bldP spid="36" grpId="0" animBg="1"/>
      <p:bldP spid="37" grpId="0" animBg="1"/>
      <p:bldP spid="38" grpId="0"/>
      <p:bldP spid="39" grpId="0" animBg="1"/>
      <p:bldP spid="42" grpId="0" animBg="1"/>
      <p:bldP spid="20" grpId="0"/>
      <p:bldP spid="17" grpId="0" animBg="1"/>
      <p:bldP spid="17" grpId="1" animBg="1"/>
      <p:bldP spid="17" grpId="2" animBg="1"/>
      <p:bldP spid="18" grpId="0" animBg="1"/>
      <p:bldP spid="19" grpId="0" animBg="1"/>
      <p:bldP spid="22" grpId="0" animBg="1"/>
      <p:bldP spid="23" grpId="0" animBg="1"/>
      <p:bldP spid="24" grpId="0" animBg="1"/>
      <p:bldP spid="25" grpId="0"/>
      <p:bldP spid="27" grpId="0" animBg="1"/>
      <p:bldP spid="27" grpId="1" animBg="1"/>
      <p:bldP spid="27" grpId="2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026EC8AC-13C0-7804-74FD-0F9CC44E947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989738">
            <a:off x="5042368" y="-1125429"/>
            <a:ext cx="2795673" cy="5847399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736CB553-94FB-407E-9610-DB4A4105246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79812" y="2286000"/>
            <a:ext cx="5124472" cy="2616835"/>
          </a:xfrm>
          <a:prstGeom prst="rect">
            <a:avLst/>
          </a:prstGeom>
        </p:spPr>
      </p:pic>
      <p:pic>
        <p:nvPicPr>
          <p:cNvPr id="5" name="Picture 4" descr="F:\New folder (2)\Animated gif\img8.gif">
            <a:extLst>
              <a:ext uri="{FF2B5EF4-FFF2-40B4-BE49-F238E27FC236}">
                <a16:creationId xmlns:a16="http://schemas.microsoft.com/office/drawing/2014/main" id="{2031BD29-DBC7-4F08-82F9-E112BB8A7530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0948" y="970502"/>
            <a:ext cx="3274828" cy="18239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3" descr="F:\New folder (2)\Animated gif\img8.gif">
            <a:extLst>
              <a:ext uri="{FF2B5EF4-FFF2-40B4-BE49-F238E27FC236}">
                <a16:creationId xmlns:a16="http://schemas.microsoft.com/office/drawing/2014/main" id="{F1228068-1FBA-4930-BCD8-AE8397D438D6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21275" y="4093798"/>
            <a:ext cx="3274828" cy="18239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3" descr="F:\New folder (2)\Animated gif\img8.gif">
            <a:extLst>
              <a:ext uri="{FF2B5EF4-FFF2-40B4-BE49-F238E27FC236}">
                <a16:creationId xmlns:a16="http://schemas.microsoft.com/office/drawing/2014/main" id="{71223450-9C09-4527-8E94-47555485484B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38999" y="990380"/>
            <a:ext cx="3274828" cy="18239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3" descr="F:\New folder (2)\Animated gif\img8.gif">
            <a:extLst>
              <a:ext uri="{FF2B5EF4-FFF2-40B4-BE49-F238E27FC236}">
                <a16:creationId xmlns:a16="http://schemas.microsoft.com/office/drawing/2014/main" id="{58FDFCD8-C08B-405D-8180-FBA722249EC2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58912" y="4093798"/>
            <a:ext cx="3274828" cy="18239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2281292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7505</TotalTime>
  <Words>564</Words>
  <Application>Microsoft Office PowerPoint</Application>
  <PresentationFormat>Custom</PresentationFormat>
  <Paragraphs>82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9" baseType="lpstr">
      <vt:lpstr>Arial</vt:lpstr>
      <vt:lpstr>Calibri</vt:lpstr>
      <vt:lpstr>Cambria Math</vt:lpstr>
      <vt:lpstr>Harlow Solid Italic</vt:lpstr>
      <vt:lpstr>NikoshBAN</vt:lpstr>
      <vt:lpstr>Symbol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MUSHFIKAH</dc:creator>
  <cp:lastModifiedBy>Huzayfa LC</cp:lastModifiedBy>
  <cp:revision>511</cp:revision>
  <dcterms:created xsi:type="dcterms:W3CDTF">2006-08-16T00:00:00Z</dcterms:created>
  <dcterms:modified xsi:type="dcterms:W3CDTF">2026-09-07T01:31:32Z</dcterms:modified>
</cp:coreProperties>
</file>