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43" r:id="rId2"/>
    <p:sldId id="344" r:id="rId3"/>
    <p:sldId id="292" r:id="rId4"/>
    <p:sldId id="310" r:id="rId5"/>
    <p:sldId id="312" r:id="rId6"/>
    <p:sldId id="301" r:id="rId7"/>
    <p:sldId id="302" r:id="rId8"/>
    <p:sldId id="311" r:id="rId9"/>
    <p:sldId id="309" r:id="rId10"/>
    <p:sldId id="308" r:id="rId11"/>
    <p:sldId id="307" r:id="rId12"/>
    <p:sldId id="306" r:id="rId13"/>
    <p:sldId id="339" r:id="rId14"/>
    <p:sldId id="341" r:id="rId15"/>
    <p:sldId id="340" r:id="rId16"/>
    <p:sldId id="342" r:id="rId17"/>
    <p:sldId id="337" r:id="rId18"/>
    <p:sldId id="34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4FC"/>
    <a:srgbClr val="DA1A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 snapToGrid="0">
      <p:cViewPr varScale="1">
        <p:scale>
          <a:sx n="66" d="100"/>
          <a:sy n="66" d="100"/>
        </p:scale>
        <p:origin x="86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CD6E9-CC1B-4B5F-BD13-0DAE636105A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C7A70B-16AC-471A-8607-22538B1D2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47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B0E72-9F55-49A5-81EA-4B9992BAAC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52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84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6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95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41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489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38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42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52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19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84B84E-6B3F-4203-9B66-149D2AA9016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26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1553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323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6602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DEC73-FA48-405D-84A8-76807ED8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6C26D-7E37-4B93-9B39-A35957B3A3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6EE79-181C-4E9C-AED8-1827BB762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59F75-72C7-498E-A6F5-FE9A96FE3B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CA37E-CDE4-4483-8703-667EF2E0B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DDCB7A-5269-4D9F-A262-BE467238E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60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304B1-219C-497E-841D-6613ED63F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2558D-2B3F-4B53-99CF-60A93F9B1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5D7164-9A25-45B5-A549-1EBC60A7E0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C96A92-0DE8-4E3E-9DED-62F26B7D5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FE0E7D-1257-4354-B502-134ABDFF0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87E617-89DF-46AD-812B-A59DD9B3DE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AEA882-4F6A-4E2A-B791-3EE157EE8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4EFED5-34A5-427D-B9BB-64D91AB1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3A86-4120-4B38-BD12-CFA8ADAF9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213BE2-8617-4EBC-9A34-896AA68C52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3BA3A-15EB-4984-9976-EE1E054A4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E73F33-AD51-4839-950E-1D4AEFCCC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08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3CA3C6-4C94-46E8-A675-C4D42173ED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C77D1-99FA-4FA9-9BA8-A23FDFC7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E941D-0191-45A0-BDBC-E723B99A3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93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F57F1-F38E-4D07-A4BC-B77104D9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ED4BC-ED65-4928-AB0F-1E813A656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41F49-39C7-43E8-967D-E5F8134CF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2BEBBA-B677-4986-AD5E-C83378E619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5D343-4160-4A9F-B71C-57DB7E876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A9C65C-63DA-4F34-8EEE-5012B021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74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3A391-8594-4481-84F4-1B2D6073C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F08686-CDA3-4ECA-A8FE-75E55DC0A2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344D1-A435-4098-8E14-0917B7F7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CE602-673A-40F3-8F6A-DECE86E2C7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6FC68-3EF3-4659-87F3-4BE62B8B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32CDEE-F82B-4BC9-8EBD-3B6C7D3FC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02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782F-6682-4E99-83AC-1EDE734AA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4A570-A09C-48AB-A1B3-4F3817093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09479-E2BE-49E6-821F-56BF1A050E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41685-4863-407F-BD80-A49AB104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BC577-92F3-466B-B60F-DF50DB70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741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E2C605-B7B3-4890-A26D-EE6E4ED284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4317F8-BE1C-44F6-9E96-A96DA461E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8495F-C7E1-475E-A9B8-61D7E965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AA6B0D-637C-4C6D-832D-01C83F8EFF03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B059-9D5F-4BC7-B240-9B5E43FB4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C313D-E4EB-45B4-9D7B-83DA461A1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F00A0A-6519-410A-8418-280B13113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78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4B8B-6934-4118-BD16-819F72539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562E4-841A-44E1-BB93-D91120661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469ED-92B2-49EA-8DE2-E6A7AB239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2C853-F864-4CDE-AD81-FC6F5E1A6C6B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76347-5AF9-4AC0-85D8-426F6B700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954FD-FCC7-4849-A5D1-169ED979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546C19-CEDD-41C4-8C91-68C5F145B8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64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id="{E8907F16-3B50-4547-B18F-F72BF1D127F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475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DD5BE59F-F16A-461F-B70C-0B2A0C3A8B9A}"/>
              </a:ext>
            </a:extLst>
          </p:cNvPr>
          <p:cNvSpPr/>
          <p:nvPr userDrawn="1"/>
        </p:nvSpPr>
        <p:spPr>
          <a:xfrm>
            <a:off x="114300" y="101600"/>
            <a:ext cx="11963400" cy="6654800"/>
          </a:xfrm>
          <a:prstGeom prst="frame">
            <a:avLst>
              <a:gd name="adj1" fmla="val 1374"/>
            </a:avLst>
          </a:prstGeom>
          <a:gradFill>
            <a:gsLst>
              <a:gs pos="0">
                <a:srgbClr val="FF0000"/>
              </a:gs>
              <a:gs pos="52220">
                <a:srgbClr val="FF0000"/>
              </a:gs>
              <a:gs pos="30000">
                <a:srgbClr val="F594FC"/>
              </a:gs>
              <a:gs pos="79630">
                <a:srgbClr val="FF0000"/>
              </a:gs>
              <a:gs pos="65000">
                <a:schemeClr val="accent2">
                  <a:lumMod val="60000"/>
                  <a:lumOff val="40000"/>
                </a:schemeClr>
              </a:gs>
              <a:gs pos="100000">
                <a:srgbClr val="FF00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6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8.jpg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4.jp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1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8.jp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142892" y="241495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7" y="2017487"/>
            <a:ext cx="10900272" cy="4354284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53769" y="997043"/>
            <a:ext cx="7578246" cy="857312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5400" dirty="0" err="1">
                <a:solidFill>
                  <a:schemeClr val="accent2"/>
                </a:solidFill>
              </a:rPr>
              <a:t>আজকের</a:t>
            </a:r>
            <a:r>
              <a:rPr lang="en-US" sz="5400" dirty="0">
                <a:solidFill>
                  <a:schemeClr val="accent2"/>
                </a:solidFill>
              </a:rPr>
              <a:t> </a:t>
            </a:r>
            <a:r>
              <a:rPr lang="en-US" sz="5400" dirty="0" err="1">
                <a:solidFill>
                  <a:schemeClr val="accent2"/>
                </a:solidFill>
              </a:rPr>
              <a:t>ক্লাসে</a:t>
            </a:r>
            <a:r>
              <a:rPr lang="en-US" sz="5400" dirty="0">
                <a:solidFill>
                  <a:schemeClr val="accent2"/>
                </a:solidFill>
              </a:rPr>
              <a:t> </a:t>
            </a:r>
            <a:r>
              <a:rPr lang="en-US" sz="5400" dirty="0" err="1">
                <a:solidFill>
                  <a:schemeClr val="accent2"/>
                </a:solidFill>
              </a:rPr>
              <a:t>সবাইকে</a:t>
            </a:r>
            <a:r>
              <a:rPr lang="en-US" sz="5400" dirty="0">
                <a:solidFill>
                  <a:schemeClr val="accent2"/>
                </a:solidFill>
              </a:rPr>
              <a:t> </a:t>
            </a:r>
            <a:r>
              <a:rPr lang="en-US" sz="5400" dirty="0" err="1">
                <a:solidFill>
                  <a:schemeClr val="accent2"/>
                </a:solidFill>
              </a:rPr>
              <a:t>স্বাগতম</a:t>
            </a:r>
            <a:endParaRPr lang="en-US" sz="5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1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343776" y="1637911"/>
            <a:ext cx="1" cy="4240365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59462" y="3561964"/>
            <a:ext cx="6008914" cy="22467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নামঃ</a:t>
            </a:r>
            <a:r>
              <a:rPr lang="en-US" sz="2800" dirty="0"/>
              <a:t> </a:t>
            </a:r>
            <a:r>
              <a:rPr lang="en-US" sz="2800" dirty="0" err="1"/>
              <a:t>রাজু</a:t>
            </a:r>
            <a:r>
              <a:rPr lang="en-US" sz="2800" dirty="0"/>
              <a:t> </a:t>
            </a:r>
            <a:r>
              <a:rPr lang="en-US" sz="2800" dirty="0" err="1"/>
              <a:t>আহমেদ</a:t>
            </a:r>
            <a:endParaRPr lang="en-US" sz="2800" dirty="0"/>
          </a:p>
          <a:p>
            <a:r>
              <a:rPr lang="en-US" sz="2800" dirty="0" err="1"/>
              <a:t>শিক্ষা</a:t>
            </a:r>
            <a:r>
              <a:rPr lang="en-US" sz="2800" dirty="0"/>
              <a:t> </a:t>
            </a:r>
            <a:r>
              <a:rPr lang="en-US" sz="2800" dirty="0" err="1"/>
              <a:t>প্রতিষ্ঠানের</a:t>
            </a:r>
            <a:r>
              <a:rPr lang="en-US" sz="2800" dirty="0"/>
              <a:t> </a:t>
            </a:r>
            <a:r>
              <a:rPr lang="en-US" sz="2800" dirty="0" err="1"/>
              <a:t>নামঃ</a:t>
            </a:r>
            <a:r>
              <a:rPr lang="en-US" sz="2800" dirty="0"/>
              <a:t> </a:t>
            </a:r>
            <a:r>
              <a:rPr lang="en-US" sz="2800" dirty="0" err="1"/>
              <a:t>কে,এন,পি</a:t>
            </a:r>
            <a:r>
              <a:rPr lang="en-US" sz="2800" dirty="0"/>
              <a:t> </a:t>
            </a:r>
            <a:r>
              <a:rPr lang="en-US" sz="2800" dirty="0" err="1"/>
              <a:t>নিম্ন</a:t>
            </a:r>
            <a:r>
              <a:rPr lang="en-US" sz="2800" dirty="0"/>
              <a:t> </a:t>
            </a:r>
            <a:r>
              <a:rPr lang="en-US" sz="2800" dirty="0" err="1"/>
              <a:t>মাধ্যমিক</a:t>
            </a:r>
            <a:r>
              <a:rPr lang="en-US" sz="2800" dirty="0"/>
              <a:t> </a:t>
            </a:r>
            <a:r>
              <a:rPr lang="en-US" sz="2800" dirty="0" err="1"/>
              <a:t>বিদ্যালয়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উপজেলাঃ</a:t>
            </a:r>
            <a:r>
              <a:rPr lang="en-US" sz="2800" dirty="0"/>
              <a:t> </a:t>
            </a:r>
            <a:r>
              <a:rPr lang="en-US" sz="2800" dirty="0" err="1"/>
              <a:t>লোহাগড়া</a:t>
            </a:r>
            <a:endParaRPr lang="en-US" sz="2800" dirty="0"/>
          </a:p>
          <a:p>
            <a:r>
              <a:rPr lang="en-US" sz="2800" dirty="0" err="1"/>
              <a:t>জেলাঃ</a:t>
            </a:r>
            <a:r>
              <a:rPr lang="en-US" sz="2800" dirty="0"/>
              <a:t> </a:t>
            </a:r>
            <a:r>
              <a:rPr lang="en-US" sz="2800" dirty="0" err="1"/>
              <a:t>নড়াইল</a:t>
            </a:r>
            <a:endParaRPr lang="en-US" sz="2800" dirty="0"/>
          </a:p>
          <a:p>
            <a:r>
              <a:rPr lang="en-US" sz="2800" dirty="0" err="1"/>
              <a:t>ফোনঃ</a:t>
            </a:r>
            <a:r>
              <a:rPr lang="en-US" sz="2800" dirty="0"/>
              <a:t> ০১৭৭৯২২৫৫৩৫</a:t>
            </a:r>
          </a:p>
        </p:txBody>
      </p:sp>
      <p:sp>
        <p:nvSpPr>
          <p:cNvPr id="5" name="Oval 4"/>
          <p:cNvSpPr/>
          <p:nvPr/>
        </p:nvSpPr>
        <p:spPr>
          <a:xfrm>
            <a:off x="5186854" y="325677"/>
            <a:ext cx="2085584" cy="964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200" dirty="0">
                <a:solidFill>
                  <a:prstClr val="black"/>
                </a:solidFill>
                <a:latin typeface="Nikosban"/>
              </a:rPr>
              <a:t> </a:t>
            </a:r>
          </a:p>
        </p:txBody>
      </p:sp>
      <p:sp>
        <p:nvSpPr>
          <p:cNvPr id="3" name="Oval 2"/>
          <p:cNvSpPr/>
          <p:nvPr/>
        </p:nvSpPr>
        <p:spPr>
          <a:xfrm>
            <a:off x="1916482" y="951978"/>
            <a:ext cx="2494874" cy="249487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563674"/>
            <a:ext cx="3140641" cy="27056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E06D49-132C-4C02-A250-3050171A1C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988" y="337296"/>
            <a:ext cx="2143211" cy="260123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702842" y="3299752"/>
            <a:ext cx="2277842" cy="5847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শ্রেণি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 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৬ষ্ঠ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5584B7-7B73-466E-931D-A19690083535}"/>
              </a:ext>
            </a:extLst>
          </p:cNvPr>
          <p:cNvSpPr/>
          <p:nvPr/>
        </p:nvSpPr>
        <p:spPr>
          <a:xfrm>
            <a:off x="8702842" y="3884527"/>
            <a:ext cx="2531357" cy="255454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ব</a:t>
            </a:r>
            <a:r>
              <a:rPr lang="as-IN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ি</a:t>
            </a:r>
            <a:r>
              <a:rPr lang="en-US" sz="32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ষয়ঃ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- </a:t>
            </a:r>
            <a:r>
              <a:rPr lang="en-US" sz="32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বা</a:t>
            </a:r>
            <a:r>
              <a:rPr lang="as-IN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ং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ল</a:t>
            </a:r>
            <a:r>
              <a:rPr lang="as-IN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া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  <a:p>
            <a:r>
              <a:rPr lang="en-US" sz="32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সা</a:t>
            </a:r>
            <a:r>
              <a:rPr lang="as-IN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ধ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া</a:t>
            </a:r>
            <a:r>
              <a:rPr lang="as-IN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র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ণ </a:t>
            </a:r>
            <a:r>
              <a:rPr lang="as-IN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প</a:t>
            </a:r>
            <a:r>
              <a:rPr lang="en-US" sz="32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াঠ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- </a:t>
            </a:r>
            <a:r>
              <a:rPr lang="en-US" sz="32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কবিতা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atin typeface="BenSenHandwriting" panose="02000500020000020004" pitchFamily="2" charset="0"/>
                <a:cs typeface="BenSenHandwriting" panose="02000500020000020004" pitchFamily="2" charset="0"/>
              </a:rPr>
              <a:t>অংশ</a:t>
            </a:r>
            <a:r>
              <a:rPr lang="en-US" sz="3200" b="1" dirty="0"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smtClean="0">
                <a:latin typeface="BenSenHandwriting" panose="02000500020000020004" pitchFamily="2" charset="0"/>
                <a:cs typeface="BenSenHandwriting" panose="02000500020000020004" pitchFamily="2" charset="0"/>
              </a:rPr>
              <a:t>-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জন্মভূমি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endParaRPr lang="en-US" sz="3200" b="1" dirty="0"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569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9F1A968-50EC-4969-B842-098DC02A6E27}"/>
              </a:ext>
            </a:extLst>
          </p:cNvPr>
          <p:cNvSpPr/>
          <p:nvPr/>
        </p:nvSpPr>
        <p:spPr>
          <a:xfrm>
            <a:off x="4979421" y="217125"/>
            <a:ext cx="1996059" cy="830997"/>
          </a:xfrm>
          <a:prstGeom prst="rect">
            <a:avLst/>
          </a:prstGeom>
          <a:solidFill>
            <a:schemeClr val="accent2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ছবি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দেখ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0025AA8-B11D-4BC0-8C7C-1057A5F4C1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0" y="927457"/>
            <a:ext cx="5574219" cy="44077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F8BD3BF-2ACE-47AD-9F6F-F597E8071E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031" y="943208"/>
            <a:ext cx="5539176" cy="43919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0A899A0-6B2F-4796-8045-5C2507A63558}"/>
              </a:ext>
            </a:extLst>
          </p:cNvPr>
          <p:cNvSpPr/>
          <p:nvPr/>
        </p:nvSpPr>
        <p:spPr>
          <a:xfrm>
            <a:off x="1944678" y="5494195"/>
            <a:ext cx="1691489" cy="646331"/>
          </a:xfrm>
          <a:prstGeom prst="rect">
            <a:avLst/>
          </a:prstGeom>
          <a:solidFill>
            <a:schemeClr val="accent5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গ্রমের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দৃশ্য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EB7E9E7-EC5B-4DCD-B22B-C760BA6CA133}"/>
              </a:ext>
            </a:extLst>
          </p:cNvPr>
          <p:cNvSpPr/>
          <p:nvPr/>
        </p:nvSpPr>
        <p:spPr>
          <a:xfrm>
            <a:off x="6558663" y="5406534"/>
            <a:ext cx="4509568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জন্মভূমিকে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ফিরেছে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337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63D906-ECC9-41DC-8694-1FA21EC064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82" y="1651000"/>
            <a:ext cx="11248635" cy="44351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F051F7B-0115-4F85-83A5-5A3B5EEA4CAD}"/>
              </a:ext>
            </a:extLst>
          </p:cNvPr>
          <p:cNvSpPr/>
          <p:nvPr/>
        </p:nvSpPr>
        <p:spPr>
          <a:xfrm>
            <a:off x="2688336" y="508411"/>
            <a:ext cx="6547104" cy="830997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আজকের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পাঠ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: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জন্মভূমি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16453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B091C2-FDB6-438D-94B6-AF9C389CDEDC}"/>
              </a:ext>
            </a:extLst>
          </p:cNvPr>
          <p:cNvSpPr/>
          <p:nvPr/>
        </p:nvSpPr>
        <p:spPr>
          <a:xfrm>
            <a:off x="5047912" y="1170392"/>
            <a:ext cx="6773334" cy="206210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lvl="1"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শিক্ষাঃ-স্কুলে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নিয়মিত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প্রতিষ্ঠানিক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শিক্ষা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তার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হয়নি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১৭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বছর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বয়সে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বিলাতে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ব্যারেষ্টারি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পড়তে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গিয়েছিলেন।সে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পড়া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শেষ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হতেই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তিনি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দেশে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ফিরে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আসেন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984641-526C-4ECA-BE61-461854EB9B7E}"/>
              </a:ext>
            </a:extLst>
          </p:cNvPr>
          <p:cNvSpPr/>
          <p:nvPr/>
        </p:nvSpPr>
        <p:spPr>
          <a:xfrm>
            <a:off x="4536310" y="475004"/>
            <a:ext cx="2486578" cy="6463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লেখক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পরিচিতি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4EFC859-7621-43F1-BF9D-9AF4E2648DF2}"/>
              </a:ext>
            </a:extLst>
          </p:cNvPr>
          <p:cNvSpPr/>
          <p:nvPr/>
        </p:nvSpPr>
        <p:spPr>
          <a:xfrm>
            <a:off x="440560" y="3550855"/>
            <a:ext cx="4095750" cy="5847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রবীন্দ্রনাথ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ঠাকুর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219E7C-B283-420C-B14B-19C3BE6F5612}"/>
              </a:ext>
            </a:extLst>
          </p:cNvPr>
          <p:cNvSpPr/>
          <p:nvPr/>
        </p:nvSpPr>
        <p:spPr>
          <a:xfrm>
            <a:off x="6102364" y="3550855"/>
            <a:ext cx="5807612" cy="304698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তিনি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একাধারে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সাহিতিক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চিন্তাবিদ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.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শিক্ষাবিদ,সুরকার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গীতিকার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নাট্যকার,অভিনেতা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এবং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চিত্রশিল্পী।বিশ্বভারতী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শান্তি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নিকেতন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–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এর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মতো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প্রতিষ্ঠান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গড়ে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তিনি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নতুন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ধারা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সৃষ্টি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করেন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3A02989-0829-420C-8B8D-81E0CE683B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26" y="300145"/>
            <a:ext cx="3778084" cy="311701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7D86ACE-7133-4418-A57C-6C622CEE6FB5}"/>
              </a:ext>
            </a:extLst>
          </p:cNvPr>
          <p:cNvSpPr/>
          <p:nvPr/>
        </p:nvSpPr>
        <p:spPr>
          <a:xfrm>
            <a:off x="285425" y="4474874"/>
            <a:ext cx="5658894" cy="175432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:- ১৮৬১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খ্রিষ্টাব্দের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৭ই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কলকাতায়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জোড়াসাঁকোর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বিখ্যাত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ঠাকুর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পরিবারে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গ্রহন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3451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curtains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A6290B-D922-43A7-91F4-3C5CB591D6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" y="5875867"/>
            <a:ext cx="10477500" cy="914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414F91-3A7F-4E6D-A9BA-BD9C3C9E45B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4556" y="6265334"/>
            <a:ext cx="1446276" cy="5249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9ECDBE-DA55-4B35-B596-BF0568457812}"/>
              </a:ext>
            </a:extLst>
          </p:cNvPr>
          <p:cNvSpPr/>
          <p:nvPr/>
        </p:nvSpPr>
        <p:spPr>
          <a:xfrm>
            <a:off x="4477994" y="485944"/>
            <a:ext cx="2364751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শিখন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ফল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6CDAF9-6CCE-44B3-9B20-6154B71508E2}"/>
              </a:ext>
            </a:extLst>
          </p:cNvPr>
          <p:cNvSpPr/>
          <p:nvPr/>
        </p:nvSpPr>
        <p:spPr>
          <a:xfrm>
            <a:off x="1129533" y="1502739"/>
            <a:ext cx="375455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পাঠ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শেষে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শিক্ষার্থী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--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A89F56-C8EB-453A-A2C4-7ADE24FB80BE}"/>
              </a:ext>
            </a:extLst>
          </p:cNvPr>
          <p:cNvSpPr/>
          <p:nvPr/>
        </p:nvSpPr>
        <p:spPr>
          <a:xfrm>
            <a:off x="1587190" y="2334868"/>
            <a:ext cx="718658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১/ </a:t>
            </a:r>
            <a:r>
              <a:rPr lang="en-US" sz="36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শব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্দের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অর্থ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জেনে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বাক্য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তৈরি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করতে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63775-526A-4CB6-8B1B-2C02B0384538}"/>
              </a:ext>
            </a:extLst>
          </p:cNvPr>
          <p:cNvSpPr/>
          <p:nvPr/>
        </p:nvSpPr>
        <p:spPr>
          <a:xfrm>
            <a:off x="1392760" y="3122304"/>
            <a:ext cx="5912196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২/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পরিচিতি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ব্যাখ্যা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করতে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453630-7C56-4B4F-A60F-5AC66156C6DB}"/>
              </a:ext>
            </a:extLst>
          </p:cNvPr>
          <p:cNvSpPr/>
          <p:nvPr/>
        </p:nvSpPr>
        <p:spPr>
          <a:xfrm>
            <a:off x="437198" y="4122393"/>
            <a:ext cx="11330421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৩/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মাতৃভূমির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প্রতি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গভীর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মমত্ববোধ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জেগে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ওঠে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-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বর্ণনা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করতে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53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0C3593-CD20-4066-A65E-9E2E01DBC4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9475"/>
            <a:ext cx="7334250" cy="3438525"/>
          </a:xfr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FBED0AF-23DA-43F7-B41F-AF7877E4CB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535" y="3218306"/>
            <a:ext cx="5116286" cy="343852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DFE5450-CBDF-444B-9461-06ACE13A89B9}"/>
              </a:ext>
            </a:extLst>
          </p:cNvPr>
          <p:cNvGrpSpPr/>
          <p:nvPr/>
        </p:nvGrpSpPr>
        <p:grpSpPr>
          <a:xfrm>
            <a:off x="288524" y="3218306"/>
            <a:ext cx="11797503" cy="3438525"/>
            <a:chOff x="197249" y="3218306"/>
            <a:chExt cx="11797503" cy="3438525"/>
          </a:xfrm>
        </p:grpSpPr>
        <p:pic>
          <p:nvPicPr>
            <p:cNvPr id="6" name="Content Placeholder 4">
              <a:extLst>
                <a:ext uri="{FF2B5EF4-FFF2-40B4-BE49-F238E27FC236}">
                  <a16:creationId xmlns:a16="http://schemas.microsoft.com/office/drawing/2014/main" id="{9D513746-1896-4911-A6F4-032467C01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249" y="3218306"/>
              <a:ext cx="5116286" cy="3438525"/>
            </a:xfrm>
            <a:prstGeom prst="rect">
              <a:avLst/>
            </a:prstGeom>
          </p:spPr>
        </p:pic>
        <p:pic>
          <p:nvPicPr>
            <p:cNvPr id="7" name="Content Placeholder 4">
              <a:extLst>
                <a:ext uri="{FF2B5EF4-FFF2-40B4-BE49-F238E27FC236}">
                  <a16:creationId xmlns:a16="http://schemas.microsoft.com/office/drawing/2014/main" id="{6E74A257-DB06-4B17-B060-84D56E138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9822" y="3639312"/>
              <a:ext cx="1564930" cy="3017519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C761B8C-387F-4EF1-9DE0-8E1E6A34474C}"/>
              </a:ext>
            </a:extLst>
          </p:cNvPr>
          <p:cNvSpPr/>
          <p:nvPr/>
        </p:nvSpPr>
        <p:spPr>
          <a:xfrm>
            <a:off x="288525" y="4488803"/>
            <a:ext cx="9277154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১৯৪১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খ্রিষ্টাব্দে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৭ই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আগষ্ট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(১৩৪৮বঙ্গাব্দে ২২শে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শ্রাবণ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)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কলকাতায়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তিনি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মৃত্যু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বরন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8CFB7D-87C3-4A32-8266-84410F2D5888}"/>
              </a:ext>
            </a:extLst>
          </p:cNvPr>
          <p:cNvSpPr/>
          <p:nvPr/>
        </p:nvSpPr>
        <p:spPr>
          <a:xfrm>
            <a:off x="288524" y="321378"/>
            <a:ext cx="8928628" cy="2862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তার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উল্লেখযোগ্য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গ্রন্থগুলির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মধ্যে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রয়েছে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—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সোনাতরী,গীতাঞ্জলী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,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বলাকা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ইত্যাদি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কাব্য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ঘরে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বাইরে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,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গোড়া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যোগাযোগ,শেষের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কবিতা,ইত্যাদি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উপন্যাস।গর্প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সংকলন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গল্পগুচ্ছ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বিসর্জন,রাজা,ডাকঘড়,রক্তকবরী,ইত্যাদি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নাটক</a:t>
            </a:r>
            <a:r>
              <a:rPr lang="en-US" sz="36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DEA979-D118-4157-A64E-FCB086B5E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786" y="321377"/>
            <a:ext cx="3017290" cy="416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6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25DDD0A-B288-41D9-8875-34F8024E9257}"/>
              </a:ext>
            </a:extLst>
          </p:cNvPr>
          <p:cNvSpPr/>
          <p:nvPr/>
        </p:nvSpPr>
        <p:spPr>
          <a:xfrm>
            <a:off x="4824023" y="193130"/>
            <a:ext cx="140455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শব্দার্থঃ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7E0B9C-E25A-4312-890D-883EAC862A7F}"/>
              </a:ext>
            </a:extLst>
          </p:cNvPr>
          <p:cNvSpPr/>
          <p:nvPr/>
        </p:nvSpPr>
        <p:spPr>
          <a:xfrm>
            <a:off x="1133920" y="1299602"/>
            <a:ext cx="1071126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সার্থক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A8F342-877A-403B-B9E5-BEA5C9DE7B60}"/>
              </a:ext>
            </a:extLst>
          </p:cNvPr>
          <p:cNvSpPr/>
          <p:nvPr/>
        </p:nvSpPr>
        <p:spPr>
          <a:xfrm>
            <a:off x="8308300" y="922978"/>
            <a:ext cx="2008299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সফল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A39899-43B6-4619-8BCF-E2604AB5D2AC}"/>
              </a:ext>
            </a:extLst>
          </p:cNvPr>
          <p:cNvSpPr/>
          <p:nvPr/>
        </p:nvSpPr>
        <p:spPr>
          <a:xfrm>
            <a:off x="991538" y="4925774"/>
            <a:ext cx="780983" cy="584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মুদব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572CEB-2857-470E-967D-8DA316198EC9}"/>
              </a:ext>
            </a:extLst>
          </p:cNvPr>
          <p:cNvSpPr/>
          <p:nvPr/>
        </p:nvSpPr>
        <p:spPr>
          <a:xfrm>
            <a:off x="6468533" y="1945933"/>
            <a:ext cx="5362214" cy="107721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শব্দটির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‘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ন্ম’এই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যুক্তক্ষর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ভেঙে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‘ন’ ও  ‘ম’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আলাদা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হয়েছে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A2B284A-5284-49BE-A9F2-3B4DC0F42DB4}"/>
              </a:ext>
            </a:extLst>
          </p:cNvPr>
          <p:cNvSpPr/>
          <p:nvPr/>
        </p:nvSpPr>
        <p:spPr>
          <a:xfrm>
            <a:off x="790590" y="2521432"/>
            <a:ext cx="1679437" cy="5847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নম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75619D-06B6-404C-A8C1-8D0675AB24F3}"/>
              </a:ext>
            </a:extLst>
          </p:cNvPr>
          <p:cNvSpPr/>
          <p:nvPr/>
        </p:nvSpPr>
        <p:spPr>
          <a:xfrm>
            <a:off x="6657764" y="3862146"/>
            <a:ext cx="4597250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উৎসুক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।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ব্যগ্র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অধীর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।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0B6D18-335A-4103-A88A-5EE64B18F56B}"/>
              </a:ext>
            </a:extLst>
          </p:cNvPr>
          <p:cNvSpPr/>
          <p:nvPr/>
        </p:nvSpPr>
        <p:spPr>
          <a:xfrm>
            <a:off x="955210" y="3871386"/>
            <a:ext cx="1072730" cy="58477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আকুল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D74DB97-8B79-4CC0-BB4D-E7E453DA44E6}"/>
              </a:ext>
            </a:extLst>
          </p:cNvPr>
          <p:cNvSpPr/>
          <p:nvPr/>
        </p:nvSpPr>
        <p:spPr>
          <a:xfrm>
            <a:off x="7233497" y="5012068"/>
            <a:ext cx="4597250" cy="584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বুজব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বন্ধ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করব</a:t>
            </a:r>
            <a:r>
              <a:rPr lang="en-US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।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06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276442-AFEC-492E-B3D1-F03D538241EE}"/>
              </a:ext>
            </a:extLst>
          </p:cNvPr>
          <p:cNvSpPr/>
          <p:nvPr/>
        </p:nvSpPr>
        <p:spPr>
          <a:xfrm>
            <a:off x="3264370" y="2000765"/>
            <a:ext cx="118494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সার্থক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95F3B2-5D45-44F1-AE5B-3BED62F6B45D}"/>
              </a:ext>
            </a:extLst>
          </p:cNvPr>
          <p:cNvSpPr/>
          <p:nvPr/>
        </p:nvSpPr>
        <p:spPr>
          <a:xfrm>
            <a:off x="4440908" y="445925"/>
            <a:ext cx="2751074" cy="92333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একক</a:t>
            </a:r>
            <a:r>
              <a:rPr lang="en-US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</a:t>
            </a:r>
            <a:endParaRPr lang="en-US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729283-86A6-4D1B-9F5E-9ADB2936CE99}"/>
              </a:ext>
            </a:extLst>
          </p:cNvPr>
          <p:cNvSpPr/>
          <p:nvPr/>
        </p:nvSpPr>
        <p:spPr>
          <a:xfrm>
            <a:off x="2702053" y="5223281"/>
            <a:ext cx="6909263" cy="64633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marL="571500" indent="-571500" algn="ctr">
              <a:buFont typeface="Wingdings" pitchFamily="2" charset="2"/>
              <a:buChar char="Ø"/>
            </a:pP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সার্থক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,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দিয়ে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দুটি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বাক্য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তৈরি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9D6E89-F6C5-4A1B-8C56-E0E51E6A4E6B}"/>
              </a:ext>
            </a:extLst>
          </p:cNvPr>
          <p:cNvSpPr/>
          <p:nvPr/>
        </p:nvSpPr>
        <p:spPr>
          <a:xfrm>
            <a:off x="3348107" y="3691874"/>
            <a:ext cx="1071126" cy="64633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710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2D01A1F-4CBD-408C-8E95-D968173B7E58}"/>
              </a:ext>
            </a:extLst>
          </p:cNvPr>
          <p:cNvSpPr/>
          <p:nvPr/>
        </p:nvSpPr>
        <p:spPr>
          <a:xfrm>
            <a:off x="4892189" y="378136"/>
            <a:ext cx="239520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কবিতা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আবৃত্তি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06049E-439F-4C0F-8540-1AEF221C89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t="16328" r="3501" b="13823"/>
          <a:stretch/>
        </p:blipFill>
        <p:spPr>
          <a:xfrm>
            <a:off x="4598038" y="1024468"/>
            <a:ext cx="4764574" cy="5061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776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B008B1D-F239-424D-83F8-F14C9D0C00F6}"/>
              </a:ext>
            </a:extLst>
          </p:cNvPr>
          <p:cNvSpPr/>
          <p:nvPr/>
        </p:nvSpPr>
        <p:spPr>
          <a:xfrm>
            <a:off x="397339" y="1210587"/>
            <a:ext cx="4598165" cy="1200329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সার্থক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জন্মেছি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দেশে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91E80C-8AE1-4356-9850-1E1FD33AF18C}"/>
              </a:ext>
            </a:extLst>
          </p:cNvPr>
          <p:cNvSpPr/>
          <p:nvPr/>
        </p:nvSpPr>
        <p:spPr>
          <a:xfrm>
            <a:off x="397339" y="4356144"/>
            <a:ext cx="5252702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সার্থক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গো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ভালোবেশে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।।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944E40-AE6C-4B21-9460-E8C04B12F6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733" y="3579316"/>
            <a:ext cx="6363758" cy="28139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D06820-1761-4A4B-81BF-1F77784833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040" y="782623"/>
            <a:ext cx="6217103" cy="23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17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p14:dur="10">
        <p15:prstTrans prst="curtains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8EF8A25-CEB5-4EFB-B1EA-E24C917A2A86}"/>
              </a:ext>
            </a:extLst>
          </p:cNvPr>
          <p:cNvSpPr/>
          <p:nvPr/>
        </p:nvSpPr>
        <p:spPr>
          <a:xfrm>
            <a:off x="363461" y="4021535"/>
            <a:ext cx="5651653" cy="120032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শুধু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জানি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অঙ্গ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জুড়ায়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ছায়ায়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এসে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C57F86-E56E-468A-97F3-69608D0AB0FA}"/>
              </a:ext>
            </a:extLst>
          </p:cNvPr>
          <p:cNvSpPr/>
          <p:nvPr/>
        </p:nvSpPr>
        <p:spPr>
          <a:xfrm>
            <a:off x="371331" y="1008471"/>
            <a:ext cx="4953606" cy="132343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জানি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তোর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ধন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রতন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আছে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কিনা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রানির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মতন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,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87E8247-26E6-4FB1-82D4-5ED23AA31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507" y="3767667"/>
            <a:ext cx="5509892" cy="24823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06604D-C722-4AFC-98E8-0E7BD4AB54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114" y="675321"/>
            <a:ext cx="5507356" cy="27536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393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9E455A2-6273-40D6-B9FE-ECCB499F6113}"/>
              </a:ext>
            </a:extLst>
          </p:cNvPr>
          <p:cNvSpPr/>
          <p:nvPr/>
        </p:nvSpPr>
        <p:spPr>
          <a:xfrm>
            <a:off x="231940" y="1301841"/>
            <a:ext cx="5626993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কোন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বনেতে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জানিনে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ফুল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গন্ধে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এমন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আকুল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,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3E7EFB-90DB-4701-925A-8A671ADF3771}"/>
              </a:ext>
            </a:extLst>
          </p:cNvPr>
          <p:cNvSpPr/>
          <p:nvPr/>
        </p:nvSpPr>
        <p:spPr>
          <a:xfrm>
            <a:off x="431336" y="4045633"/>
            <a:ext cx="5228199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কোন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গগনে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ওঠেরে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চাঁদ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এমন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হাসি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হেসে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।।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4FA7108-0B15-4C27-87CF-9A3E9D9901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1" y="440267"/>
            <a:ext cx="2768599" cy="29040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617098-7918-43D5-9879-F84AB9610B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1" y="3401072"/>
            <a:ext cx="5833532" cy="29807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E43BEAC-C0E6-4560-9F94-2E680A98C7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967" y="440266"/>
            <a:ext cx="2916765" cy="2878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090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6EF542-436C-423B-93D0-35090172F83F}"/>
              </a:ext>
            </a:extLst>
          </p:cNvPr>
          <p:cNvSpPr/>
          <p:nvPr/>
        </p:nvSpPr>
        <p:spPr>
          <a:xfrm>
            <a:off x="438529" y="1214482"/>
            <a:ext cx="5969209" cy="1200329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আঁখি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মেলে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আলো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প্রথম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চোখ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জুড়ালো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,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95ED4-E780-413F-AFEB-33AAFB049011}"/>
              </a:ext>
            </a:extLst>
          </p:cNvPr>
          <p:cNvSpPr/>
          <p:nvPr/>
        </p:nvSpPr>
        <p:spPr>
          <a:xfrm>
            <a:off x="622291" y="4059065"/>
            <a:ext cx="5601684" cy="120032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আলোতে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নয়ন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রেখে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মুদব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নয়ন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শেষে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।।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CE7448-D158-48A7-BD15-E9BE7A28C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97" y="389468"/>
            <a:ext cx="5367865" cy="27855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6D3887-B964-4B3A-8BFD-83388A50A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632" y="3417161"/>
            <a:ext cx="5367866" cy="278890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2379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12F8CD7-7B92-4EB2-AE4C-56F0D1D2B014}"/>
              </a:ext>
            </a:extLst>
          </p:cNvPr>
          <p:cNvSpPr/>
          <p:nvPr/>
        </p:nvSpPr>
        <p:spPr>
          <a:xfrm>
            <a:off x="4437194" y="313921"/>
            <a:ext cx="2295820" cy="83099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দলীয়</a:t>
            </a:r>
            <a:r>
              <a:rPr lang="en-US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কাজঃ</a:t>
            </a:r>
            <a:endParaRPr lang="en-US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F70EF0-B017-4132-8079-9BBB6E066226}"/>
              </a:ext>
            </a:extLst>
          </p:cNvPr>
          <p:cNvSpPr/>
          <p:nvPr/>
        </p:nvSpPr>
        <p:spPr>
          <a:xfrm>
            <a:off x="1642764" y="1178170"/>
            <a:ext cx="224597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4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ক’দল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FDE845-7F03-46EC-870D-04FA4A707156}"/>
              </a:ext>
            </a:extLst>
          </p:cNvPr>
          <p:cNvSpPr/>
          <p:nvPr/>
        </p:nvSpPr>
        <p:spPr>
          <a:xfrm>
            <a:off x="6302012" y="3100743"/>
            <a:ext cx="495875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২/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কবিতায়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সৌন্দর্যের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কথা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উল্লেখ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করেছেন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?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CE191F-2CCA-49B0-8079-29D259F6E5D8}"/>
              </a:ext>
            </a:extLst>
          </p:cNvPr>
          <p:cNvSpPr/>
          <p:nvPr/>
        </p:nvSpPr>
        <p:spPr>
          <a:xfrm>
            <a:off x="500009" y="2546745"/>
            <a:ext cx="5190661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১/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জানিনে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ধন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রতন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আছে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কিনা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রানীর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মতন,শুধু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জানি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অঙ্গ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জুড়ায়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তোমার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ছায়ায়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এসে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বুঝাতে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চেয়েছেন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?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74A828-7657-42A9-8C63-9A158D60E76C}"/>
              </a:ext>
            </a:extLst>
          </p:cNvPr>
          <p:cNvSpPr/>
          <p:nvPr/>
        </p:nvSpPr>
        <p:spPr>
          <a:xfrm>
            <a:off x="8082320" y="1459716"/>
            <a:ext cx="1398139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4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খ’দল</a:t>
            </a:r>
            <a:endParaRPr lang="en-US" sz="4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478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31F795-178F-443A-9ECD-9127630A3467}"/>
              </a:ext>
            </a:extLst>
          </p:cNvPr>
          <p:cNvSpPr/>
          <p:nvPr/>
        </p:nvSpPr>
        <p:spPr>
          <a:xfrm>
            <a:off x="4635987" y="403072"/>
            <a:ext cx="1754006" cy="76944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মূল্যায়ন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7D060C-C556-4FA4-88F3-B2D5E57C7053}"/>
              </a:ext>
            </a:extLst>
          </p:cNvPr>
          <p:cNvSpPr/>
          <p:nvPr/>
        </p:nvSpPr>
        <p:spPr>
          <a:xfrm>
            <a:off x="1510774" y="1355058"/>
            <a:ext cx="5246950" cy="58477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কত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খিষ্টাব্দে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গ্রহন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করেন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?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A03065-11CF-4F2F-985A-23538868BA60}"/>
              </a:ext>
            </a:extLst>
          </p:cNvPr>
          <p:cNvSpPr/>
          <p:nvPr/>
        </p:nvSpPr>
        <p:spPr>
          <a:xfrm>
            <a:off x="2010069" y="5168311"/>
            <a:ext cx="8759848" cy="107721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   (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ক)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সূর্যের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আলো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(খ)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চাঁদের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আলো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(গ)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জ্যোৎস্না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(ঘ)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দেশপ্রেম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C5B632-87C3-4A08-9E74-EB04197DD585}"/>
              </a:ext>
            </a:extLst>
          </p:cNvPr>
          <p:cNvSpPr/>
          <p:nvPr/>
        </p:nvSpPr>
        <p:spPr>
          <a:xfrm>
            <a:off x="1730283" y="4469435"/>
            <a:ext cx="7495963" cy="58477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জন্মভূমির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প্রতি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গভীর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মমত্ববোধ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ফুটে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ওঠেছে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---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C5803D-9550-49F7-BD6E-28D80CD8B703}"/>
              </a:ext>
            </a:extLst>
          </p:cNvPr>
          <p:cNvSpPr/>
          <p:nvPr/>
        </p:nvSpPr>
        <p:spPr>
          <a:xfrm>
            <a:off x="678816" y="2011145"/>
            <a:ext cx="10578090" cy="1138773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ক). ১৮৬০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খ্রিষ্টাব্দে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           (খ) ১৮৬১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খিস্টাব্দে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(গ). ১৮৬২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খ্রিষ্টাব্দে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(ঘ). ১৮৬৩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খিষ্টাব্দে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10A460-8A32-4814-B05F-CEA8DEB17056}"/>
              </a:ext>
            </a:extLst>
          </p:cNvPr>
          <p:cNvSpPr/>
          <p:nvPr/>
        </p:nvSpPr>
        <p:spPr>
          <a:xfrm>
            <a:off x="1419773" y="3809554"/>
            <a:ext cx="8764368" cy="58477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(ক) ১৫বছর (খ) ১৬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বছর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  (গ) ১৭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বছর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(ঘ) ১৮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বছর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3AED29-F293-4919-A6BC-D463297F411F}"/>
              </a:ext>
            </a:extLst>
          </p:cNvPr>
          <p:cNvSpPr/>
          <p:nvPr/>
        </p:nvSpPr>
        <p:spPr>
          <a:xfrm>
            <a:off x="1906715" y="3149918"/>
            <a:ext cx="8286243" cy="58477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কত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বছর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বয়সে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বিলেতে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ব্যারেষ্টারী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পড়তে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গিয়েছিলেন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 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9" name="5-Point Star 3">
            <a:extLst>
              <a:ext uri="{FF2B5EF4-FFF2-40B4-BE49-F238E27FC236}">
                <a16:creationId xmlns:a16="http://schemas.microsoft.com/office/drawing/2014/main" id="{F3867ED2-5D4A-4A2D-B6E1-EDBF5DA4B28D}"/>
              </a:ext>
            </a:extLst>
          </p:cNvPr>
          <p:cNvSpPr/>
          <p:nvPr/>
        </p:nvSpPr>
        <p:spPr>
          <a:xfrm>
            <a:off x="9849708" y="5170809"/>
            <a:ext cx="668866" cy="56726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29">
            <a:extLst>
              <a:ext uri="{FF2B5EF4-FFF2-40B4-BE49-F238E27FC236}">
                <a16:creationId xmlns:a16="http://schemas.microsoft.com/office/drawing/2014/main" id="{2AC7F183-CF2B-49D7-9A66-4C3890FCC228}"/>
              </a:ext>
            </a:extLst>
          </p:cNvPr>
          <p:cNvSpPr/>
          <p:nvPr/>
        </p:nvSpPr>
        <p:spPr>
          <a:xfrm>
            <a:off x="5516694" y="3778394"/>
            <a:ext cx="668866" cy="56726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30">
            <a:extLst>
              <a:ext uri="{FF2B5EF4-FFF2-40B4-BE49-F238E27FC236}">
                <a16:creationId xmlns:a16="http://schemas.microsoft.com/office/drawing/2014/main" id="{29866694-DD58-42CC-84AB-C30842781AE6}"/>
              </a:ext>
            </a:extLst>
          </p:cNvPr>
          <p:cNvSpPr/>
          <p:nvPr/>
        </p:nvSpPr>
        <p:spPr>
          <a:xfrm>
            <a:off x="4190403" y="2032001"/>
            <a:ext cx="668866" cy="56726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37252" y="107847"/>
            <a:ext cx="486352" cy="4700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1529078" y="6134262"/>
            <a:ext cx="486352" cy="4700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359914">
            <a:off x="91543" y="6056580"/>
            <a:ext cx="553028" cy="5344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7" y="107847"/>
            <a:ext cx="553028" cy="5344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89EBD3-653C-4FA7-ACA4-5A3E3077DF51}"/>
              </a:ext>
            </a:extLst>
          </p:cNvPr>
          <p:cNvSpPr txBox="1"/>
          <p:nvPr/>
        </p:nvSpPr>
        <p:spPr>
          <a:xfrm>
            <a:off x="4299284" y="375066"/>
            <a:ext cx="3593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বাড়ির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70EA6E-7FEC-409F-AE31-40236B43EDE1}"/>
              </a:ext>
            </a:extLst>
          </p:cNvPr>
          <p:cNvSpPr/>
          <p:nvPr/>
        </p:nvSpPr>
        <p:spPr>
          <a:xfrm>
            <a:off x="448161" y="1551476"/>
            <a:ext cx="11089091" cy="12003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মাতৃভূমির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প্রতি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গভীর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মমত্ববোধ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দেশপ্রেমে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ঊদ্বুদ্ধ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বলতে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কবি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বুঝাতে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চেয়েছেন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-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বর্ণনা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6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 </a:t>
            </a:r>
            <a:endParaRPr lang="en-US" sz="3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7E44732-4952-4C97-9928-B86D645A8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82" y="2751805"/>
            <a:ext cx="9893447" cy="37401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454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2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556452">
            <a:off x="4864592" y="1829963"/>
            <a:ext cx="4075591" cy="1703058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576019">
            <a:off x="4729226" y="2351490"/>
            <a:ext cx="4302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Arial Black" panose="020B0A04020102020204" pitchFamily="34" charset="0"/>
              </a:rPr>
              <a:t>THANKS ALL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829" y="322803"/>
            <a:ext cx="11944350" cy="65351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95194" y="3244334"/>
            <a:ext cx="30409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 সকলকে</a:t>
            </a:r>
            <a:endParaRPr lang="en-GB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40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485 0.05857 L -0.76849 -0.0932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67" y="-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6600</TotalTime>
  <Words>491</Words>
  <Application>Microsoft Office PowerPoint</Application>
  <PresentationFormat>Widescreen</PresentationFormat>
  <Paragraphs>75</Paragraphs>
  <Slides>18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BenSenHandwriting</vt:lpstr>
      <vt:lpstr>Calibri</vt:lpstr>
      <vt:lpstr>Calibri Light</vt:lpstr>
      <vt:lpstr>Nikosban</vt:lpstr>
      <vt:lpstr>NikoshBAN</vt:lpstr>
      <vt:lpstr>Wingdings</vt:lpstr>
      <vt:lpstr>Office Theme</vt:lpstr>
      <vt:lpstr>আজকের ক্লাসে সবাইকে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College</cp:lastModifiedBy>
  <cp:revision>60</cp:revision>
  <dcterms:created xsi:type="dcterms:W3CDTF">2024-03-20T16:14:23Z</dcterms:created>
  <dcterms:modified xsi:type="dcterms:W3CDTF">2026-08-18T02:07:57Z</dcterms:modified>
</cp:coreProperties>
</file>