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86" r:id="rId3"/>
    <p:sldId id="288" r:id="rId4"/>
    <p:sldId id="277" r:id="rId5"/>
    <p:sldId id="258" r:id="rId6"/>
    <p:sldId id="267" r:id="rId7"/>
    <p:sldId id="285" r:id="rId8"/>
    <p:sldId id="268" r:id="rId9"/>
    <p:sldId id="269" r:id="rId10"/>
    <p:sldId id="271" r:id="rId11"/>
    <p:sldId id="266" r:id="rId12"/>
    <p:sldId id="280" r:id="rId13"/>
    <p:sldId id="273" r:id="rId14"/>
    <p:sldId id="289" r:id="rId15"/>
    <p:sldId id="290" r:id="rId16"/>
    <p:sldId id="281" r:id="rId17"/>
    <p:sldId id="282" r:id="rId18"/>
    <p:sldId id="287" r:id="rId19"/>
    <p:sldId id="264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1459" autoAdjust="0"/>
  </p:normalViewPr>
  <p:slideViewPr>
    <p:cSldViewPr>
      <p:cViewPr>
        <p:scale>
          <a:sx n="70" d="100"/>
          <a:sy n="70" d="100"/>
        </p:scale>
        <p:origin x="-133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48809-B7EF-4871-A2B6-8F0B71FD754D}" type="datetimeFigureOut">
              <a:rPr lang="en-US" smtClean="0"/>
              <a:pPr/>
              <a:t>9/7/2026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33B93-820B-4D23-AAAB-66CE8F5F8EF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5753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3B93-820B-4D23-AAAB-66CE8F5F8EF3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bn-BD" sz="800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bn-BD" sz="80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Rabbany\Desktop\tahsin\697391main_IMG_5989-orig_ful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061872" cy="4525963"/>
          </a:xfrm>
          <a:prstGeom prst="rect">
            <a:avLst/>
          </a:prstGeom>
          <a:noFill/>
        </p:spPr>
      </p:pic>
      <p:pic>
        <p:nvPicPr>
          <p:cNvPr id="4" name="Picture 2" descr="C:\Users\Rabbany\Desktop\tahsin\697391main_IMG_5989-orig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752600"/>
            <a:ext cx="80618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Rabbany\Desktop\file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33775" y="2934494"/>
            <a:ext cx="2076450" cy="1857375"/>
          </a:xfrm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533400" y="1828800"/>
            <a:ext cx="3962400" cy="3886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নাসরীন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হক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প্রভাষক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বিক্রমপুর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আদর্শ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কলেজ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	  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6" name="Picture 2" descr="C:\Users\Rabbany\Desktop\file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-76200"/>
            <a:ext cx="9144000" cy="7391400"/>
          </a:xfrm>
          <a:prstGeom prst="rect">
            <a:avLst/>
          </a:prstGeom>
          <a:noFill/>
        </p:spPr>
      </p:pic>
      <p:pic>
        <p:nvPicPr>
          <p:cNvPr id="7" name="Picture 2" descr="C:\Users\Rabbany\Desktop\file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9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bn-BD" sz="66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bn-BD" sz="6600" b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2971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নামঃনাসরীন হক              শ্রেনিঃ দ্বাদশ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প্রভাষক (রসায়ন)              বিষয়ঃ রসায়ন ২য় পত্র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বিক্রমপুর আদর্শ কলেজ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কুচিয়ামোড়া,সিরাজদিখান,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মুন্সীগঞ্জ।</a:t>
            </a:r>
          </a:p>
          <a:p>
            <a:pPr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49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bbany\Desktop\tahsin\antarctica_2395442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0" y="965200"/>
            <a:ext cx="7874000" cy="49276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048000" y="134034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গ্রিন হাউস প্রভাব</a:t>
            </a:r>
            <a:endParaRPr lang="bn-BD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71600" y="609600"/>
            <a:ext cx="6248400" cy="1905000"/>
          </a:xfrm>
        </p:spPr>
        <p:txBody>
          <a:bodyPr>
            <a:normAutofit fontScale="90000"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sz="6700" dirty="0" smtClean="0">
                <a:latin typeface="NikoshBAN" pitchFamily="2" charset="0"/>
                <a:cs typeface="NikoshBAN" pitchFamily="2" charset="0"/>
              </a:rPr>
              <a:t>শিখনফল </a:t>
            </a:r>
            <a:br>
              <a:rPr lang="bn-BD" sz="6700" dirty="0" smtClean="0">
                <a:latin typeface="NikoshBAN" pitchFamily="2" charset="0"/>
                <a:cs typeface="NikoshBAN" pitchFamily="2" charset="0"/>
              </a:rPr>
            </a:br>
            <a:r>
              <a:rPr lang="bn-BD" sz="2700" dirty="0" smtClean="0">
                <a:latin typeface="NikoshBAN" pitchFamily="2" charset="0"/>
                <a:cs typeface="NikoshBAN" pitchFamily="2" charset="0"/>
              </a:rPr>
              <a:t>এই   পাঠ শেষে শিক্ষার্থীরা ---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6670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1. গ্রীন হাউস   কী  তা  বলতে   পারবে।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2.গ্রীন   হাউস গ্যাস   গুলোর  নাম  বলতে  পারবে।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3 গ্রীন   হাউস  গ্যাস গুলোর  উৎস  সমূহ  ব্যাখ্যা  করতে  পারবে 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4.গ্রীন   হাউস গ্যাসের  প্রভাবে  পরিবেশের   কি   ক্ষতি  হয়  তা  ব্যাখ্যা  করতে   পারবে।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1NikoshBAN"/>
              </a:rPr>
              <a:t>গ্রীন  হাউস</a:t>
            </a:r>
            <a:endParaRPr lang="en-CA" sz="2800" dirty="0">
              <a:latin typeface="1NikoshBAN"/>
            </a:endParaRPr>
          </a:p>
        </p:txBody>
      </p:sp>
      <p:pic>
        <p:nvPicPr>
          <p:cNvPr id="1026" name="Picture 2" descr="C:\Users\Rabbany\Desktop\tahsin\green-hous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1524000"/>
            <a:ext cx="4114800" cy="2768391"/>
          </a:xfrm>
          <a:prstGeom prst="rect">
            <a:avLst/>
          </a:prstGeom>
          <a:noFill/>
        </p:spPr>
      </p:pic>
      <p:pic>
        <p:nvPicPr>
          <p:cNvPr id="3" name="Picture 2" descr="C:\Users\Rabbany\Desktop\tahsin\greenhou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3952" y="1524000"/>
            <a:ext cx="3896482" cy="2743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525" y="45720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1NikoshBAN"/>
              </a:rPr>
              <a:t> শীত  প্রধান দেশে শীতকালে ফুল,ফল ও শাক সবজি উৎপাদনের  উদ্দ্যেশ্যে  তাপ ও আর্দ্রতা</a:t>
            </a:r>
            <a:r>
              <a:rPr lang="en-US" dirty="0" smtClean="0">
                <a:latin typeface="1NikoshBAN"/>
              </a:rPr>
              <a:t> </a:t>
            </a:r>
            <a:r>
              <a:rPr lang="bn-BD" dirty="0" smtClean="0">
                <a:latin typeface="1NikoshBAN"/>
              </a:rPr>
              <a:t>নিয়ন্ত্রিত কাঁচের</a:t>
            </a:r>
            <a:r>
              <a:rPr lang="en-US" dirty="0" smtClean="0">
                <a:latin typeface="1NikoshBAN"/>
              </a:rPr>
              <a:t> </a:t>
            </a:r>
            <a:r>
              <a:rPr lang="bn-BD" dirty="0" smtClean="0">
                <a:latin typeface="1NikoshBAN"/>
              </a:rPr>
              <a:t>ঘর তৈরি</a:t>
            </a:r>
            <a:r>
              <a:rPr lang="en-US" dirty="0" smtClean="0">
                <a:latin typeface="1NikoshBAN"/>
              </a:rPr>
              <a:t> </a:t>
            </a:r>
            <a:r>
              <a:rPr lang="bn-BD" dirty="0" smtClean="0">
                <a:latin typeface="1NikoshBAN"/>
              </a:rPr>
              <a:t>করা হয় একে গ্রিন হাউস বলে।</a:t>
            </a:r>
            <a:endParaRPr lang="bn-BD" dirty="0">
              <a:latin typeface="1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bbany\Desktop\tahsin\620300c1768EDNmainOzone-Oct2-2015-TOAST-OMPSLim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90662"/>
            <a:ext cx="5749665" cy="5334000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>
            <a:off x="3048000" y="2362200"/>
            <a:ext cx="3810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81000" y="367784"/>
            <a:ext cx="8125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tx2">
                    <a:lumMod val="75000"/>
                  </a:schemeClr>
                </a:solidFill>
                <a:latin typeface="1NikoshBAN"/>
              </a:rPr>
              <a:t>ওজোন  হলো  অক্সিজেনের একটি রূপভেদ। এটি নীল বর্ণের গ্যাসীয় পদার্থ । এর রাসায়নিক সংকেত O</a:t>
            </a:r>
            <a:r>
              <a:rPr lang="bn-BD" baseline="-25000" dirty="0" smtClean="0">
                <a:solidFill>
                  <a:schemeClr val="tx2">
                    <a:lumMod val="75000"/>
                  </a:schemeClr>
                </a:solidFill>
                <a:latin typeface="1NikoshBAN"/>
              </a:rPr>
              <a:t>3</a:t>
            </a:r>
            <a:r>
              <a:rPr lang="bn-BD" dirty="0" smtClean="0">
                <a:solidFill>
                  <a:schemeClr val="tx2">
                    <a:lumMod val="75000"/>
                  </a:schemeClr>
                </a:solidFill>
                <a:latin typeface="1NikoshBAN"/>
              </a:rPr>
              <a:t>। বায়ুমণ্ডলের স্ট্যটোস্ফিয়ারে( ভূপৃষ্ঠ হতে  15-50 km এর মধ্যে) ওজোনের পাতলা স্তর আছে। ওজোনের এই পাতলা স্তর কে বলা হয় পৃথিবীর প্রাকৃতিক সৌর পর্দা।  </a:t>
            </a:r>
            <a:endParaRPr lang="bn-BD" dirty="0">
              <a:solidFill>
                <a:schemeClr val="tx2">
                  <a:lumMod val="75000"/>
                </a:schemeClr>
              </a:solidFill>
              <a:latin typeface="1NikoshB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05600" y="2771774"/>
            <a:ext cx="1937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NikoshBAN"/>
              </a:rPr>
              <a:t>ওজোন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NikoshBAN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NikoshBAN"/>
              </a:rPr>
              <a:t>স্তর</a:t>
            </a:r>
            <a:endParaRPr lang="en-US" sz="3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1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3400" y="685800"/>
            <a:ext cx="8229600" cy="1981200"/>
          </a:xfrm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গ্রীন  হাউস গ্যাস  গুলোর  নাম</a:t>
            </a:r>
            <a:r>
              <a:rPr lang="bn-BD" dirty="0" smtClean="0">
                <a:solidFill>
                  <a:srgbClr val="002060"/>
                </a:solidFill>
              </a:rPr>
              <a:t/>
            </a:r>
            <a:br>
              <a:rPr lang="bn-BD" dirty="0" smtClean="0">
                <a:solidFill>
                  <a:srgbClr val="002060"/>
                </a:solidFill>
              </a:rPr>
            </a:br>
            <a:endParaRPr lang="bn-BD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4000" dirty="0" smtClean="0"/>
          </a:p>
          <a:p>
            <a:pPr>
              <a:buNone/>
            </a:pPr>
            <a:r>
              <a:rPr lang="en-US" sz="4000" dirty="0"/>
              <a:t>১</a:t>
            </a:r>
            <a:r>
              <a:rPr lang="en-US" sz="4000" dirty="0" smtClean="0"/>
              <a:t>CO</a:t>
            </a:r>
            <a:r>
              <a:rPr lang="en-US" sz="2400" dirty="0" smtClean="0"/>
              <a:t>2</a:t>
            </a: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2.CH</a:t>
            </a:r>
            <a:r>
              <a:rPr lang="en-US" sz="2400" dirty="0" smtClean="0"/>
              <a:t>4</a:t>
            </a: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3.C.F.C</a:t>
            </a:r>
          </a:p>
          <a:p>
            <a:pPr>
              <a:buNone/>
            </a:pPr>
            <a:r>
              <a:rPr lang="en-US" sz="4000" dirty="0" smtClean="0"/>
              <a:t>4.O</a:t>
            </a:r>
            <a:r>
              <a:rPr lang="en-US" dirty="0" smtClean="0"/>
              <a:t>3</a:t>
            </a: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5.NO</a:t>
            </a:r>
            <a:r>
              <a:rPr lang="en-US" dirty="0" smtClean="0"/>
              <a:t>2</a:t>
            </a:r>
            <a:endParaRPr lang="en-C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543800" cy="1524000"/>
          </a:xfrm>
        </p:spPr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গ্রীন  হাউস  গ্যাসের  উৎস    </a:t>
            </a:r>
            <a:endParaRPr lang="bn-B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95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2800" dirty="0" smtClean="0"/>
              <a:t> </a:t>
            </a:r>
            <a:r>
              <a:rPr lang="bn-BD" sz="2800" dirty="0" smtClean="0"/>
              <a:t>CO</a:t>
            </a:r>
            <a:r>
              <a:rPr lang="bn-BD" sz="1600" dirty="0" smtClean="0"/>
              <a:t>2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গ্যাসের  উৎস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Rabbany\Desktop\tahsin\ew120824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133600"/>
            <a:ext cx="2895600" cy="3657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81000" y="5943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কারখানার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ধোঁয়া                                                  বন পোড়ানো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C:\Users\Rabbany\Desktop\tahsin\forest-fi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057400"/>
            <a:ext cx="3048000" cy="36021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5334000" cy="914400"/>
          </a:xfrm>
        </p:spPr>
        <p:txBody>
          <a:bodyPr>
            <a:normAutofit/>
          </a:bodyPr>
          <a:lstStyle/>
          <a:p>
            <a:pPr algn="l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C.F.C   গ্যাসের   উৎস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Rabbany\Desktop\tahsin\where-do-cfcs-come-from_d4e712a1-0cc1-4890-b12e-74604e97660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752600"/>
            <a:ext cx="3429000" cy="40290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24000" y="61722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এরোসল</a:t>
            </a:r>
            <a:r>
              <a:rPr lang="bn-BD" sz="2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</a:t>
            </a:r>
            <a:r>
              <a:rPr lang="bn-BD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ফ্রিজ ও এসি</a:t>
            </a:r>
            <a:r>
              <a:rPr lang="bn-BD" sz="2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</a:t>
            </a:r>
            <a:endParaRPr lang="bn-BD" sz="20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Rabbany\Desktop\tahsin\14229686461595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828800"/>
            <a:ext cx="396240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4800" dirty="0" smtClean="0"/>
              <a:t>CH</a:t>
            </a:r>
            <a:r>
              <a:rPr lang="bn-BD" sz="3600" dirty="0" smtClean="0"/>
              <a:t>4 </a:t>
            </a:r>
            <a:r>
              <a:rPr lang="bn-BD" dirty="0" smtClean="0">
                <a:latin typeface="1NikoshBAN"/>
                <a:cs typeface="NikoshBAN" pitchFamily="2" charset="0"/>
              </a:rPr>
              <a:t>গ্যাসের উৎস </a:t>
            </a:r>
            <a:r>
              <a:rPr lang="bn-BD" sz="4800" dirty="0" smtClean="0">
                <a:latin typeface="1NikoshBAN"/>
                <a:cs typeface="NikoshBAN" pitchFamily="2" charset="0"/>
              </a:rPr>
              <a:t/>
            </a:r>
            <a:br>
              <a:rPr lang="bn-BD" sz="4800" dirty="0" smtClean="0">
                <a:latin typeface="1NikoshBAN"/>
                <a:cs typeface="NikoshBAN" pitchFamily="2" charset="0"/>
              </a:rPr>
            </a:br>
            <a:endParaRPr lang="bn-BD" dirty="0"/>
          </a:p>
        </p:txBody>
      </p:sp>
      <p:pic>
        <p:nvPicPr>
          <p:cNvPr id="1026" name="Picture 2" descr="C:\Users\Rabbany\Desktop\tahsin\cattle_methane_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599" y="1905000"/>
            <a:ext cx="3810001" cy="3505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28800" y="5584125"/>
            <a:ext cx="2209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গবাদি</a:t>
            </a:r>
            <a:r>
              <a:rPr lang="bn-BD" sz="2800" dirty="0" smtClean="0">
                <a:solidFill>
                  <a:srgbClr val="002060"/>
                </a:solidFill>
                <a:latin typeface="1NikoshBAN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পশুর বর্জ্য</a:t>
            </a:r>
          </a:p>
          <a:p>
            <a:endParaRPr lang="bn-BD" sz="2800" dirty="0" smtClean="0">
              <a:solidFill>
                <a:srgbClr val="002060"/>
              </a:solidFill>
            </a:endParaRPr>
          </a:p>
          <a:p>
            <a:endParaRPr lang="bn-BD" sz="2800" dirty="0" smtClean="0">
              <a:solidFill>
                <a:srgbClr val="002060"/>
              </a:solidFill>
            </a:endParaRPr>
          </a:p>
          <a:p>
            <a:endParaRPr lang="bn-BD" sz="2800" dirty="0">
              <a:solidFill>
                <a:srgbClr val="002060"/>
              </a:solidFill>
            </a:endParaRPr>
          </a:p>
        </p:txBody>
      </p:sp>
      <p:pic>
        <p:nvPicPr>
          <p:cNvPr id="6" name="Picture 2" descr="C:\Users\Rabbany\Desktop\tahsin\image_60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876800" y="1905000"/>
            <a:ext cx="3904446" cy="35814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638800" y="5638800"/>
            <a:ext cx="25987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জমিতে</a:t>
            </a:r>
            <a:r>
              <a:rPr lang="en-US" sz="2800" dirty="0">
                <a:solidFill>
                  <a:srgbClr val="002060"/>
                </a:solidFill>
                <a:latin typeface="1NikoshBAN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বর্জ্য পোড়ানো</a:t>
            </a:r>
            <a:endParaRPr lang="bn-BD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z="4800" dirty="0" smtClean="0"/>
              <a:t>CH</a:t>
            </a:r>
            <a:r>
              <a:rPr lang="bn-BD" sz="3600" dirty="0" smtClean="0"/>
              <a:t>4 </a:t>
            </a:r>
            <a:r>
              <a:rPr lang="bn-BD" dirty="0" smtClean="0">
                <a:latin typeface="1NikoshBAN"/>
                <a:cs typeface="NikoshBAN" pitchFamily="2" charset="0"/>
              </a:rPr>
              <a:t>গ্যাসের উৎস</a:t>
            </a:r>
            <a:endParaRPr lang="bn-BD" dirty="0"/>
          </a:p>
        </p:txBody>
      </p:sp>
      <p:pic>
        <p:nvPicPr>
          <p:cNvPr id="1026" name="Picture 2" descr="C:\Users\Rabbany\Desktop\tahsin\flaring2141937189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6052" y="1600200"/>
            <a:ext cx="6811896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458200" cy="38100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গ্রীন  হাউসের  প্রভাবে  পৃথিবীর  তাপমাত্রা বৃদ্ধি  পাচ্ছে  ফলে  মেরু   অঞ্চলের বরফ গলে যাচ্ছে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2800" dirty="0" smtClean="0">
                <a:latin typeface="NikoshBAN" pitchFamily="2" charset="0"/>
                <a:cs typeface="NikoshBAN" pitchFamily="2" charset="0"/>
              </a:rPr>
            </a:br>
            <a:endParaRPr lang="bn-BD" sz="2800" dirty="0"/>
          </a:p>
        </p:txBody>
      </p:sp>
      <p:pic>
        <p:nvPicPr>
          <p:cNvPr id="1026" name="Picture 2" descr="C:\Users\Rabbany\Desktop\tahsin\polari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2667000"/>
            <a:ext cx="6934200" cy="373936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52600" y="529679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গ্রীন হাউস গ্যাসের প্রভাব</a:t>
            </a:r>
            <a:endParaRPr lang="bn-BD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২।গ্রিন হাউসের প্রভাবে নেপালে সাম্প্রতিক বন্যা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AutoShape 2" descr="C:\Users\Home\AppData\Local\Temp\{0ACEEA02-461B-487E-94BD-7FB22E53E5CE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C:\Users\Home\AppData\Local\Temp\{0ACEEA02-461B-487E-94BD-7FB22E53E5CE}.tmp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600200"/>
            <a:ext cx="7334250" cy="488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9871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1NikoshBAN"/>
              </a:rPr>
              <a:t> </a:t>
            </a:r>
            <a:endParaRPr lang="en-US" sz="2800" dirty="0">
              <a:latin typeface="1NikoshBAN"/>
            </a:endParaRPr>
          </a:p>
        </p:txBody>
      </p:sp>
      <p:pic>
        <p:nvPicPr>
          <p:cNvPr id="2050" name="Picture 2" descr="C:\Users\Home\Pictures\Screenshots\6a91000a06d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600" y="30707"/>
            <a:ext cx="122682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020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bbany\Desktop\tahsin\Figure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6163" y="1219200"/>
            <a:ext cx="6289287" cy="4267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657600" y="5903078"/>
            <a:ext cx="3078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বন উজাড় হয়ে যাচ্ছে</a:t>
            </a:r>
            <a:endParaRPr lang="bn-BD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bbany\Desktop\tahsin\20123795845413734_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8078" y="609600"/>
            <a:ext cx="5825066" cy="34932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76600" y="4497105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মাটি  শুষ্ক  হয়ে  যাচ্ছে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04801"/>
            <a:ext cx="3733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bn-BD" sz="4400" dirty="0" smtClean="0"/>
              <a:t>দলগত</a:t>
            </a:r>
            <a:r>
              <a:rPr lang="en-US" sz="4400" dirty="0" smtClean="0"/>
              <a:t> </a:t>
            </a:r>
            <a:r>
              <a:rPr lang="bn-BD" sz="4400" dirty="0" smtClean="0"/>
              <a:t>কাজ</a:t>
            </a:r>
            <a:br>
              <a:rPr lang="bn-BD" sz="4400" dirty="0" smtClean="0"/>
            </a:br>
            <a:endParaRPr lang="bn-BD" sz="4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1397000"/>
          <a:ext cx="8839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00"/>
                <a:gridCol w="2946400"/>
                <a:gridCol w="2946400"/>
              </a:tblGrid>
              <a:tr h="1803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গ্রুপ  -A</a:t>
                      </a:r>
                    </a:p>
                    <a:p>
                      <a:endParaRPr lang="en-CA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গ্রুপ-B </a:t>
                      </a:r>
                      <a:endParaRPr lang="en-CA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গ্রুপ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- C</a:t>
                      </a:r>
                      <a:endParaRPr lang="en-CA" sz="4800" dirty="0"/>
                    </a:p>
                  </a:txBody>
                  <a:tcPr/>
                </a:tc>
              </a:tr>
              <a:tr h="14553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জ়লীয়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বাষ্পের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উৎস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সমূহ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লিখ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|</a:t>
                      </a:r>
                      <a:endParaRPr lang="en-CA" sz="36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নাইট্রাস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অক্সাইড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গ্যাসের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উৎস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সমূহ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লিখ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ওজোন</a:t>
                      </a:r>
                      <a:r>
                        <a:rPr lang="en-US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গ্যাসের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উৎস</a:t>
                      </a:r>
                      <a:r>
                        <a:rPr lang="en-US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সমূহ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লিখ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</a:p>
                    <a:p>
                      <a:pPr algn="ctr">
                        <a:buNone/>
                      </a:pPr>
                      <a:endParaRPr lang="en-CA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0" y="1371600"/>
          <a:ext cx="8839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00"/>
                <a:gridCol w="2946400"/>
                <a:gridCol w="2946400"/>
              </a:tblGrid>
              <a:tr h="1803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গ্রুপ  -A</a:t>
                      </a:r>
                    </a:p>
                    <a:p>
                      <a:endParaRPr lang="en-CA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গ্রুপ-B </a:t>
                      </a:r>
                      <a:endParaRPr lang="en-CA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গ্রুপ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- C</a:t>
                      </a:r>
                      <a:endParaRPr lang="en-CA" sz="4800" dirty="0"/>
                    </a:p>
                  </a:txBody>
                  <a:tcPr/>
                </a:tc>
              </a:tr>
              <a:tr h="14553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জ়লীয়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বাষ্পের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উৎস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সমূহ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লিখ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|</a:t>
                      </a:r>
                      <a:endParaRPr lang="en-CA" sz="36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নাইট্রাস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অক্সাইড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গ্যাসের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উৎস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সমূহ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লিখ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ওজোন</a:t>
                      </a:r>
                      <a:r>
                        <a:rPr lang="en-US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গ্যাসের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উৎস</a:t>
                      </a:r>
                      <a:r>
                        <a:rPr lang="en-US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সমূহ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লিখ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</a:p>
                    <a:p>
                      <a:pPr algn="ctr">
                        <a:buNone/>
                      </a:pPr>
                      <a:endParaRPr lang="en-CA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1244600"/>
          <a:ext cx="8839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00"/>
                <a:gridCol w="2946400"/>
                <a:gridCol w="2946400"/>
              </a:tblGrid>
              <a:tr h="194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গ্রুপ  -A</a:t>
                      </a:r>
                    </a:p>
                    <a:p>
                      <a:endParaRPr lang="en-CA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গ্রুপ-B </a:t>
                      </a:r>
                      <a:endParaRPr lang="en-CA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4800" dirty="0" err="1" smtClean="0">
                          <a:latin typeface="NikoshBAN" pitchFamily="2" charset="0"/>
                          <a:cs typeface="NikoshBAN" pitchFamily="2" charset="0"/>
                        </a:rPr>
                        <a:t>গ্রুপ</a:t>
                      </a:r>
                      <a:r>
                        <a:rPr lang="en-US" sz="4800" dirty="0" smtClean="0">
                          <a:latin typeface="NikoshBAN" pitchFamily="2" charset="0"/>
                          <a:cs typeface="NikoshBAN" pitchFamily="2" charset="0"/>
                        </a:rPr>
                        <a:t>- C</a:t>
                      </a:r>
                      <a:endParaRPr lang="en-CA" sz="4800" dirty="0"/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জ়লীয়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বাষ্পের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উৎস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সমূহ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লিখ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|</a:t>
                      </a:r>
                      <a:endParaRPr lang="en-CA" sz="36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নাইট্রাস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অক্সাইড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গ্যাসের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উৎস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সমূহ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লিখ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</a:p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endParaRPr lang="en-US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ওজোন</a:t>
                      </a:r>
                      <a:r>
                        <a:rPr lang="en-US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গ্যাসের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উৎস</a:t>
                      </a:r>
                      <a:r>
                        <a:rPr lang="en-US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সমূহ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en-US" sz="3600" dirty="0" err="1" smtClean="0">
                          <a:latin typeface="NikoshBAN" pitchFamily="2" charset="0"/>
                          <a:cs typeface="NikoshBAN" pitchFamily="2" charset="0"/>
                        </a:rPr>
                        <a:t>লিখ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</a:p>
                    <a:p>
                      <a:pPr algn="ctr">
                        <a:buNone/>
                      </a:pPr>
                      <a:endParaRPr lang="en-CA" sz="1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049475"/>
              </p:ext>
            </p:extLst>
          </p:nvPr>
        </p:nvGraphicFramePr>
        <p:xfrm>
          <a:off x="0" y="1143000"/>
          <a:ext cx="88392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00"/>
                <a:gridCol w="2946400"/>
                <a:gridCol w="2946400"/>
              </a:tblGrid>
              <a:tr h="1943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1800" noProof="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1800" noProof="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4800" noProof="0" dirty="0" smtClean="0">
                          <a:latin typeface="NikoshBAN" pitchFamily="2" charset="0"/>
                          <a:cs typeface="NikoshBAN" pitchFamily="2" charset="0"/>
                        </a:rPr>
                        <a:t>গ্রুপ  -A</a:t>
                      </a:r>
                    </a:p>
                    <a:p>
                      <a:endParaRPr lang="bn-BD" sz="6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BD" sz="1800" noProof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1800" noProof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4800" noProof="0" smtClean="0">
                          <a:latin typeface="NikoshBAN" pitchFamily="2" charset="0"/>
                          <a:cs typeface="NikoshBAN" pitchFamily="2" charset="0"/>
                        </a:rPr>
                        <a:t>গ্রুপ-B </a:t>
                      </a:r>
                      <a:endParaRPr lang="bn-BD" sz="48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BD" sz="1800" noProof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1800" noProof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4800" noProof="0" smtClean="0">
                          <a:latin typeface="NikoshBAN" pitchFamily="2" charset="0"/>
                          <a:cs typeface="NikoshBAN" pitchFamily="2" charset="0"/>
                        </a:rPr>
                        <a:t>গ্রুপ- C</a:t>
                      </a:r>
                      <a:endParaRPr lang="bn-BD" sz="4800" noProof="0"/>
                    </a:p>
                  </a:txBody>
                  <a:tcPr/>
                </a:tc>
              </a:tr>
              <a:tr h="1943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1800" noProof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600" noProof="0" smtClean="0">
                          <a:latin typeface="NikoshBAN" pitchFamily="2" charset="0"/>
                          <a:cs typeface="NikoshBAN" pitchFamily="2" charset="0"/>
                        </a:rPr>
                        <a:t>জ়লীয় বাষ্পের  উৎস  সমূহ লিখ|</a:t>
                      </a:r>
                    </a:p>
                    <a:p>
                      <a:endParaRPr lang="bn-BD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bn-BD" sz="1800" noProof="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bn-BD" sz="3600" noProof="0" dirty="0" smtClean="0">
                          <a:latin typeface="NikoshBAN" pitchFamily="2" charset="0"/>
                          <a:cs typeface="NikoshBAN" pitchFamily="2" charset="0"/>
                        </a:rPr>
                        <a:t>নাইট্রাস অক্সাইড  গ্যাসের  উৎস  সমূহ    লিখ।</a:t>
                      </a:r>
                    </a:p>
                    <a:p>
                      <a:endParaRPr lang="bn-BD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endParaRPr lang="bn-BD" sz="1800" noProof="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bn-BD" sz="3600" noProof="0" dirty="0" smtClean="0">
                          <a:latin typeface="NikoshBAN" pitchFamily="2" charset="0"/>
                          <a:cs typeface="NikoshBAN" pitchFamily="2" charset="0"/>
                        </a:rPr>
                        <a:t>ওজোন</a:t>
                      </a:r>
                      <a:r>
                        <a:rPr lang="bn-BD" sz="3600" baseline="0" noProof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3600" noProof="0" dirty="0" smtClean="0">
                          <a:latin typeface="NikoshBAN" pitchFamily="2" charset="0"/>
                          <a:cs typeface="NikoshBAN" pitchFamily="2" charset="0"/>
                        </a:rPr>
                        <a:t>গ্যাসের  উৎস</a:t>
                      </a:r>
                      <a:r>
                        <a:rPr lang="bn-BD" sz="3600" baseline="0" noProof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3600" noProof="0" dirty="0" smtClean="0">
                          <a:latin typeface="NikoshBAN" pitchFamily="2" charset="0"/>
                          <a:cs typeface="NikoshBAN" pitchFamily="2" charset="0"/>
                        </a:rPr>
                        <a:t>সমূহ    লিখ।</a:t>
                      </a:r>
                    </a:p>
                    <a:p>
                      <a:pPr algn="ctr">
                        <a:buNone/>
                      </a:pPr>
                      <a:endParaRPr lang="bn-BD" sz="1800" noProof="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bn-BD" noProof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9725" y="12954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CA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6725" y="2819398"/>
            <a:ext cx="868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গ্রীন হাউস প্রভাব ও প্রতিকার বা করণীয়  আলোচনা কর ।    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২।সি এফ সি কি? ইহার বৈশিষ্ট্য ও ব্যবহার লিখ।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৩। ওজোনস্তর কি? পরিবেশের উপর এর প্রভাব আলোচনা কর।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6877"/>
            <a:ext cx="9144000" cy="1862048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lvl="1"/>
            <a:r>
              <a:rPr lang="en-US" sz="11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smtClean="0">
                <a:latin typeface="NikoshBAN" pitchFamily="2" charset="0"/>
                <a:cs typeface="NikoshBAN" pitchFamily="2" charset="0"/>
              </a:rPr>
              <a:t>     ধন্যবাদ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Rabbany\Desktop\MGR pdf\nasrin\lily-flower-images-and-wallpapers-3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76244"/>
            <a:ext cx="9144000" cy="49817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372</Words>
  <Application>Microsoft Office PowerPoint</Application>
  <PresentationFormat>On-screen Show (4:3)</PresentationFormat>
  <Paragraphs>115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স্বাগতম</vt:lpstr>
      <vt:lpstr>PowerPoint Presentation</vt:lpstr>
      <vt:lpstr>পরিচিতি</vt:lpstr>
      <vt:lpstr>PowerPoint Presentation</vt:lpstr>
      <vt:lpstr> শিখনফল  এই   পাঠ শেষে শিক্ষার্থীরা ---</vt:lpstr>
      <vt:lpstr>গ্রীন  হাউস</vt:lpstr>
      <vt:lpstr>PowerPoint Presentation</vt:lpstr>
      <vt:lpstr>গ্রীন  হাউস গ্যাস  গুলোর  নাম </vt:lpstr>
      <vt:lpstr>গ্রীন  হাউস  গ্যাসের  উৎস    </vt:lpstr>
      <vt:lpstr>২। C.F.C   গ্যাসের   উৎস</vt:lpstr>
      <vt:lpstr>CH4 গ্যাসের উৎস  </vt:lpstr>
      <vt:lpstr>CH4 গ্যাসের উৎস</vt:lpstr>
      <vt:lpstr>১।  গ্রীন  হাউসের  প্রভাবে  পৃথিবীর  তাপমাত্রা বৃদ্ধি  পাচ্ছে  ফলে  মেরু   অঞ্চলের বরফ গলে যাচ্ছে। </vt:lpstr>
      <vt:lpstr>২।গ্রিন হাউসের প্রভাবে নেপালে সাম্প্রতিক বন্যা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Robbani</dc:creator>
  <cp:lastModifiedBy>ismail - [2010]</cp:lastModifiedBy>
  <cp:revision>204</cp:revision>
  <dcterms:created xsi:type="dcterms:W3CDTF">2006-08-16T00:00:00Z</dcterms:created>
  <dcterms:modified xsi:type="dcterms:W3CDTF">2026-09-07T17:27:22Z</dcterms:modified>
</cp:coreProperties>
</file>