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9" r:id="rId2"/>
    <p:sldMasterId id="2147483735" r:id="rId3"/>
    <p:sldMasterId id="2147483747" r:id="rId4"/>
    <p:sldMasterId id="2147483759" r:id="rId5"/>
  </p:sldMasterIdLst>
  <p:sldIdLst>
    <p:sldId id="256" r:id="rId6"/>
    <p:sldId id="257" r:id="rId7"/>
    <p:sldId id="258" r:id="rId8"/>
    <p:sldId id="259" r:id="rId9"/>
    <p:sldId id="261" r:id="rId10"/>
    <p:sldId id="262" r:id="rId11"/>
    <p:sldId id="274" r:id="rId12"/>
    <p:sldId id="264" r:id="rId13"/>
    <p:sldId id="273" r:id="rId14"/>
    <p:sldId id="275" r:id="rId15"/>
    <p:sldId id="265" r:id="rId16"/>
    <p:sldId id="276" r:id="rId17"/>
    <p:sldId id="267" r:id="rId18"/>
    <p:sldId id="277" r:id="rId19"/>
    <p:sldId id="272" r:id="rId20"/>
    <p:sldId id="268" r:id="rId21"/>
    <p:sldId id="26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80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479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7570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29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44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474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706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292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247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70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86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46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07478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91474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48441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530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52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687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806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10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5711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525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551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9465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3566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026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9435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470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9AAEA8-D377-C1DE-FC96-48552048A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9652F9-82D2-75B8-B0D1-0262BAC1B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BB41B-D7E4-82BB-CDEE-197478BB0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941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68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184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37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27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7322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0016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9727682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12708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28080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0966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9000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81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6739563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2163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893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8330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11235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61426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6595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364449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8875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30155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90524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6068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676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0403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1685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3414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488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2773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294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874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507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7582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2611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524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642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2656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5092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99057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9574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9543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900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0612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7211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10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1999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440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609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890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5075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8800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290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9795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2880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1608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5480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1489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8816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06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45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31685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  <p:sldLayoutId id="2147483716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94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962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C49CD1E3-632F-4AC1-8DCD-A2F4189CA4B8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AB6D5080-D140-457A-B5B9-65D9CEF9B13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103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940CF8-AEEC-0D45-64E3-0F23D1F6AA5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9D9B07-9EB9-9FB3-752B-48A3BBD3B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5918197-F7C6-6DFC-F268-CCA29A7D5FF3}"/>
              </a:ext>
            </a:extLst>
          </p:cNvPr>
          <p:cNvSpPr/>
          <p:nvPr/>
        </p:nvSpPr>
        <p:spPr>
          <a:xfrm>
            <a:off x="2063932" y="618308"/>
            <a:ext cx="8029302" cy="5373189"/>
          </a:xfrm>
          <a:prstGeom prst="ellipse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আজকের পাঠে</a:t>
            </a:r>
          </a:p>
          <a:p>
            <a:pPr algn="ctr"/>
            <a:r>
              <a:rPr lang="en-US" sz="8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সবাইকে স্বাগতম</a:t>
            </a:r>
          </a:p>
        </p:txBody>
      </p:sp>
    </p:spTree>
    <p:extLst>
      <p:ext uri="{BB962C8B-B14F-4D97-AF65-F5344CB8AC3E}">
        <p14:creationId xmlns:p14="http://schemas.microsoft.com/office/powerpoint/2010/main" val="33554988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4000">
              <a:schemeClr val="tx2">
                <a:lumMod val="25000"/>
                <a:lumOff val="75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E22ABA-CBF3-DE87-23C8-64164D362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2B367CA5-2E3C-A1FB-A598-11F6A4899771}"/>
              </a:ext>
            </a:extLst>
          </p:cNvPr>
          <p:cNvSpPr/>
          <p:nvPr/>
        </p:nvSpPr>
        <p:spPr>
          <a:xfrm>
            <a:off x="2865120" y="-386080"/>
            <a:ext cx="5933440" cy="232664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chemeClr val="accent5">
                    <a:lumMod val="75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উপস্থাপনায়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53DB71-1EBC-AF19-55CD-F22F97171D00}"/>
              </a:ext>
            </a:extLst>
          </p:cNvPr>
          <p:cNvSpPr/>
          <p:nvPr/>
        </p:nvSpPr>
        <p:spPr>
          <a:xfrm>
            <a:off x="6350000" y="1534160"/>
            <a:ext cx="5242559" cy="4511040"/>
          </a:xfrm>
          <a:prstGeom prst="rect">
            <a:avLst/>
          </a:prstGeom>
          <a:noFill/>
          <a:ln w="38100"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নূরুল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করিম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সবুজ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                                                                    </a:t>
            </a:r>
          </a:p>
          <a:p>
            <a:pPr algn="ctr"/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সলিয়া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বিদ‌্যালয়</a:t>
            </a:r>
            <a:endParaRPr lang="en-US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পরশুরাম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ফেনী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EED449-1A3C-2FD1-4E32-46BCC7E8AE94}"/>
              </a:ext>
            </a:extLst>
          </p:cNvPr>
          <p:cNvSpPr/>
          <p:nvPr/>
        </p:nvSpPr>
        <p:spPr>
          <a:xfrm>
            <a:off x="26894" y="0"/>
            <a:ext cx="12192000" cy="6858000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1E25B8-9330-24E3-255D-E93E81570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173" y="1938897"/>
            <a:ext cx="3419814" cy="34198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81014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EAEFA3-60E1-E6E4-0BB4-D221CBC6A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16A993-D815-3DA9-E5EC-7F118236D923}"/>
              </a:ext>
            </a:extLst>
          </p:cNvPr>
          <p:cNvSpPr/>
          <p:nvPr/>
        </p:nvSpPr>
        <p:spPr>
          <a:xfrm>
            <a:off x="26894" y="0"/>
            <a:ext cx="12192000" cy="6858000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7F50DE-1C99-16B2-BBC9-88E7552BA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09" y="1827007"/>
            <a:ext cx="3393441" cy="41757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660DDA-6AED-251F-8207-F775E9160531}"/>
              </a:ext>
            </a:extLst>
          </p:cNvPr>
          <p:cNvSpPr txBox="1"/>
          <p:nvPr/>
        </p:nvSpPr>
        <p:spPr>
          <a:xfrm>
            <a:off x="5817376" y="1856970"/>
            <a:ext cx="5283199" cy="42165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শ্রেণি:৪র্থ</a:t>
            </a:r>
          </a:p>
          <a:p>
            <a:pPr algn="ctr"/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বিষয়:প্রাথমিক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প্রকৃত,অপ্রকৃত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endParaRPr lang="en-US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৯৮</a:t>
            </a:r>
          </a:p>
          <a:p>
            <a:pPr algn="ctr"/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৪০ </a:t>
            </a:r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35DC0A-6A1F-9F0E-2554-143AE40A15DB}"/>
              </a:ext>
            </a:extLst>
          </p:cNvPr>
          <p:cNvSpPr/>
          <p:nvPr/>
        </p:nvSpPr>
        <p:spPr>
          <a:xfrm>
            <a:off x="3926541" y="206188"/>
            <a:ext cx="4043083" cy="8910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পাঠ পরিচিতি</a:t>
            </a:r>
          </a:p>
        </p:txBody>
      </p:sp>
    </p:spTree>
    <p:extLst>
      <p:ext uri="{BB962C8B-B14F-4D97-AF65-F5344CB8AC3E}">
        <p14:creationId xmlns:p14="http://schemas.microsoft.com/office/powerpoint/2010/main" val="15645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build="p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6F4015-E017-308B-92F9-10326A6F3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9E2817-3EEA-D68F-828F-6038A3D250F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75D772-5E5E-529D-617A-BADD196AB89F}"/>
              </a:ext>
            </a:extLst>
          </p:cNvPr>
          <p:cNvSpPr/>
          <p:nvPr/>
        </p:nvSpPr>
        <p:spPr>
          <a:xfrm>
            <a:off x="3520965" y="147145"/>
            <a:ext cx="4614041" cy="12612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শিখনফল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FE443B-5314-0AD7-7B4F-EBE8575651E5}"/>
              </a:ext>
            </a:extLst>
          </p:cNvPr>
          <p:cNvSpPr/>
          <p:nvPr/>
        </p:nvSpPr>
        <p:spPr>
          <a:xfrm>
            <a:off x="1303282" y="1030515"/>
            <a:ext cx="10700031" cy="48868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৩.৩.৪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প্রকৃত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ও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অপ্রকৃত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ভগ্নাংশ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শনাক্ত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করতে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পারবে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ctr"/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৩.৩.৫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প্রকৃত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অপ্রকৃত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ও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মিশ্র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ভগ্নাংশের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ধারণা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ব‌্যাখ‌্যা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করতে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পারবে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</a:p>
          <a:p>
            <a:pPr algn="ctr"/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৩.৩.১০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বিভিন্ন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গাণিতিক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সমস‌্যার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সমাধানে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প্রকৃত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অপ্রকৃত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ও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মিশ্র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ভগ্নাংশের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ধারণা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ব‌্যবহার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করতে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err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পারবে</a:t>
            </a:r>
            <a:r>
              <a:rPr lang="en-US" sz="48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  <a:endParaRPr lang="en-US" sz="4800">
              <a:solidFill>
                <a:schemeClr val="accent4">
                  <a:lumMod val="75000"/>
                </a:schemeClr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161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E8E95B-B269-6587-E17F-541716494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D90528-A369-6CFF-FE8C-04F62F9D96C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1F7D02-AD86-187A-B673-25D7BBE78248}"/>
              </a:ext>
            </a:extLst>
          </p:cNvPr>
          <p:cNvSpPr/>
          <p:nvPr/>
        </p:nvSpPr>
        <p:spPr>
          <a:xfrm>
            <a:off x="3048000" y="304800"/>
            <a:ext cx="5675086" cy="10450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পূর্বজ্ঞান</a:t>
            </a:r>
            <a:r>
              <a:rPr lang="en-US" sz="72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7200" b="1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যাচাই</a:t>
            </a:r>
            <a:endParaRPr lang="en-US" sz="7200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97FAC8-BC90-1906-0E80-52BDDA90BA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81" t="6049" r="33705"/>
          <a:stretch>
            <a:fillRect/>
          </a:stretch>
        </p:blipFill>
        <p:spPr>
          <a:xfrm>
            <a:off x="932242" y="2068595"/>
            <a:ext cx="2008095" cy="2408518"/>
          </a:xfrm>
          <a:prstGeom prst="rect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20C313-B66B-8570-880F-1C10D0D850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7" r="904"/>
          <a:stretch>
            <a:fillRect/>
          </a:stretch>
        </p:blipFill>
        <p:spPr>
          <a:xfrm>
            <a:off x="4089454" y="1843408"/>
            <a:ext cx="2958353" cy="2593601"/>
          </a:xfrm>
          <a:prstGeom prst="rect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876586-CF22-59E4-5825-37F98E96D7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" r="1191" b="3983"/>
          <a:stretch>
            <a:fillRect/>
          </a:stretch>
        </p:blipFill>
        <p:spPr>
          <a:xfrm>
            <a:off x="7959219" y="1870822"/>
            <a:ext cx="3279961" cy="2593601"/>
          </a:xfrm>
          <a:prstGeom prst="rect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F7A091B-6BFD-F016-3EB6-A30084E50D06}"/>
              </a:ext>
            </a:extLst>
          </p:cNvPr>
          <p:cNvSpPr/>
          <p:nvPr/>
        </p:nvSpPr>
        <p:spPr>
          <a:xfrm>
            <a:off x="1049991" y="4930588"/>
            <a:ext cx="2132479" cy="12998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1185528-1484-4DFC-F995-6A6BFB682173}"/>
              </a:ext>
            </a:extLst>
          </p:cNvPr>
          <p:cNvGrpSpPr/>
          <p:nvPr/>
        </p:nvGrpSpPr>
        <p:grpSpPr>
          <a:xfrm>
            <a:off x="1769871" y="4903038"/>
            <a:ext cx="692717" cy="914954"/>
            <a:chOff x="1769870" y="5075053"/>
            <a:chExt cx="692717" cy="914954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E62FC40-EF2F-C94C-88DD-1D4CF8941C0E}"/>
                </a:ext>
              </a:extLst>
            </p:cNvPr>
            <p:cNvCxnSpPr>
              <a:cxnSpLocks/>
            </p:cNvCxnSpPr>
            <p:nvPr/>
          </p:nvCxnSpPr>
          <p:spPr>
            <a:xfrm>
              <a:off x="1769870" y="5537141"/>
              <a:ext cx="69271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A31D7D9-1DA9-2C72-DF0C-22EDABC6D3CD}"/>
                </a:ext>
              </a:extLst>
            </p:cNvPr>
            <p:cNvSpPr/>
            <p:nvPr/>
          </p:nvSpPr>
          <p:spPr>
            <a:xfrm>
              <a:off x="1906544" y="5075053"/>
              <a:ext cx="419371" cy="32817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71A0A4C-728F-E89F-F7EB-6113CEAFED02}"/>
                </a:ext>
              </a:extLst>
            </p:cNvPr>
            <p:cNvSpPr/>
            <p:nvPr/>
          </p:nvSpPr>
          <p:spPr>
            <a:xfrm flipV="1">
              <a:off x="1906544" y="5606733"/>
              <a:ext cx="419371" cy="38327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751BB6-DFCF-4CB4-B4AD-445C651C8469}"/>
              </a:ext>
            </a:extLst>
          </p:cNvPr>
          <p:cNvGrpSpPr/>
          <p:nvPr/>
        </p:nvGrpSpPr>
        <p:grpSpPr>
          <a:xfrm>
            <a:off x="5169753" y="5029410"/>
            <a:ext cx="692717" cy="914954"/>
            <a:chOff x="1769870" y="5075053"/>
            <a:chExt cx="692717" cy="914954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0E482B0-886B-988C-DEFB-3D933A549EB3}"/>
                </a:ext>
              </a:extLst>
            </p:cNvPr>
            <p:cNvCxnSpPr>
              <a:cxnSpLocks/>
            </p:cNvCxnSpPr>
            <p:nvPr/>
          </p:nvCxnSpPr>
          <p:spPr>
            <a:xfrm>
              <a:off x="1769870" y="5537141"/>
              <a:ext cx="69271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63BE683-ACBB-F239-9DFF-F2B3514873DE}"/>
                </a:ext>
              </a:extLst>
            </p:cNvPr>
            <p:cNvSpPr/>
            <p:nvPr/>
          </p:nvSpPr>
          <p:spPr>
            <a:xfrm>
              <a:off x="1906544" y="5075053"/>
              <a:ext cx="419371" cy="32817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45FE633-9647-1DAA-1E22-B23549FA3651}"/>
                </a:ext>
              </a:extLst>
            </p:cNvPr>
            <p:cNvSpPr/>
            <p:nvPr/>
          </p:nvSpPr>
          <p:spPr>
            <a:xfrm flipV="1">
              <a:off x="1906544" y="5606733"/>
              <a:ext cx="419371" cy="38327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E5AEDD6-346F-6679-C467-CE6A9F57CCC0}"/>
              </a:ext>
            </a:extLst>
          </p:cNvPr>
          <p:cNvGrpSpPr/>
          <p:nvPr/>
        </p:nvGrpSpPr>
        <p:grpSpPr>
          <a:xfrm>
            <a:off x="9706762" y="5024799"/>
            <a:ext cx="692717" cy="914954"/>
            <a:chOff x="1769870" y="5075053"/>
            <a:chExt cx="692717" cy="914954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FC7DDF0-5D8E-5029-99D3-CA6F29C3AA27}"/>
                </a:ext>
              </a:extLst>
            </p:cNvPr>
            <p:cNvCxnSpPr>
              <a:cxnSpLocks/>
            </p:cNvCxnSpPr>
            <p:nvPr/>
          </p:nvCxnSpPr>
          <p:spPr>
            <a:xfrm>
              <a:off x="1769870" y="5537141"/>
              <a:ext cx="69271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F31C980-0E49-D081-3456-1CD681C95C55}"/>
                </a:ext>
              </a:extLst>
            </p:cNvPr>
            <p:cNvSpPr/>
            <p:nvPr/>
          </p:nvSpPr>
          <p:spPr>
            <a:xfrm>
              <a:off x="1906544" y="5075053"/>
              <a:ext cx="419371" cy="32817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BEAF6D9-24AF-8413-8F52-DE86111ED9C6}"/>
                </a:ext>
              </a:extLst>
            </p:cNvPr>
            <p:cNvSpPr/>
            <p:nvPr/>
          </p:nvSpPr>
          <p:spPr>
            <a:xfrm flipV="1">
              <a:off x="1906544" y="5606733"/>
              <a:ext cx="419371" cy="38327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46405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8DEA77-E39C-F495-64BD-141702976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79" y="1101466"/>
            <a:ext cx="9834282" cy="5145741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7C70798-3BEE-B02F-CA6D-7B43FCCCD944}"/>
              </a:ext>
            </a:extLst>
          </p:cNvPr>
          <p:cNvSpPr/>
          <p:nvPr/>
        </p:nvSpPr>
        <p:spPr>
          <a:xfrm>
            <a:off x="3907856" y="205528"/>
            <a:ext cx="3619099" cy="9687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err="1">
                <a:solidFill>
                  <a:schemeClr val="accent5">
                    <a:lumMod val="75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দলীয়</a:t>
            </a:r>
            <a:r>
              <a:rPr lang="en-US" sz="5400" b="1">
                <a:solidFill>
                  <a:schemeClr val="accent5">
                    <a:lumMod val="75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5400" b="1" err="1">
                <a:solidFill>
                  <a:schemeClr val="accent5">
                    <a:lumMod val="75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কাজ</a:t>
            </a:r>
            <a:endParaRPr lang="en-US" sz="5400" b="1">
              <a:solidFill>
                <a:schemeClr val="accent5">
                  <a:lumMod val="75000"/>
                </a:schemeClr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699150-FBCE-1D64-6B23-63859DC89D9E}"/>
              </a:ext>
            </a:extLst>
          </p:cNvPr>
          <p:cNvGrpSpPr/>
          <p:nvPr/>
        </p:nvGrpSpPr>
        <p:grpSpPr>
          <a:xfrm>
            <a:off x="10552419" y="1293781"/>
            <a:ext cx="692717" cy="914954"/>
            <a:chOff x="1769870" y="5075053"/>
            <a:chExt cx="692717" cy="914954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16FECCC-7652-9A0F-8F04-21D99F7231E5}"/>
                </a:ext>
              </a:extLst>
            </p:cNvPr>
            <p:cNvCxnSpPr>
              <a:cxnSpLocks/>
            </p:cNvCxnSpPr>
            <p:nvPr/>
          </p:nvCxnSpPr>
          <p:spPr>
            <a:xfrm>
              <a:off x="1769870" y="5537141"/>
              <a:ext cx="69271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62683FB-BF3B-67D4-0AAB-3568A4CD6A58}"/>
                </a:ext>
              </a:extLst>
            </p:cNvPr>
            <p:cNvSpPr/>
            <p:nvPr/>
          </p:nvSpPr>
          <p:spPr>
            <a:xfrm>
              <a:off x="1906544" y="5075053"/>
              <a:ext cx="419371" cy="32817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211A331-E1D3-F620-E5E5-AAFB4EFFF534}"/>
                </a:ext>
              </a:extLst>
            </p:cNvPr>
            <p:cNvSpPr/>
            <p:nvPr/>
          </p:nvSpPr>
          <p:spPr>
            <a:xfrm flipV="1">
              <a:off x="1906544" y="5606733"/>
              <a:ext cx="419371" cy="38327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287224-FB89-37A4-4347-FE0E4E5D471E}"/>
              </a:ext>
            </a:extLst>
          </p:cNvPr>
          <p:cNvGrpSpPr/>
          <p:nvPr/>
        </p:nvGrpSpPr>
        <p:grpSpPr>
          <a:xfrm>
            <a:off x="10552419" y="2647800"/>
            <a:ext cx="692717" cy="914954"/>
            <a:chOff x="1769870" y="5075053"/>
            <a:chExt cx="692717" cy="91495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55F6787-0588-DF35-283A-F26ADC34725F}"/>
                </a:ext>
              </a:extLst>
            </p:cNvPr>
            <p:cNvCxnSpPr>
              <a:cxnSpLocks/>
            </p:cNvCxnSpPr>
            <p:nvPr/>
          </p:nvCxnSpPr>
          <p:spPr>
            <a:xfrm>
              <a:off x="1769870" y="5537141"/>
              <a:ext cx="69271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47477CF-3F64-D88E-6BAD-C38BCB14AA6F}"/>
                </a:ext>
              </a:extLst>
            </p:cNvPr>
            <p:cNvSpPr/>
            <p:nvPr/>
          </p:nvSpPr>
          <p:spPr>
            <a:xfrm>
              <a:off x="1906544" y="5075053"/>
              <a:ext cx="419371" cy="32817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11F1A0D-0D52-D551-49AF-555E2613C344}"/>
                </a:ext>
              </a:extLst>
            </p:cNvPr>
            <p:cNvSpPr/>
            <p:nvPr/>
          </p:nvSpPr>
          <p:spPr>
            <a:xfrm flipV="1">
              <a:off x="1906544" y="5606733"/>
              <a:ext cx="419371" cy="38327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A13DC98-1E1B-94AD-F76C-880D86129B44}"/>
              </a:ext>
            </a:extLst>
          </p:cNvPr>
          <p:cNvGrpSpPr/>
          <p:nvPr/>
        </p:nvGrpSpPr>
        <p:grpSpPr>
          <a:xfrm>
            <a:off x="10552419" y="3674337"/>
            <a:ext cx="692717" cy="914954"/>
            <a:chOff x="1769870" y="5075053"/>
            <a:chExt cx="692717" cy="91495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B1884C2-AAC9-DD35-013F-74BA01E96D35}"/>
                </a:ext>
              </a:extLst>
            </p:cNvPr>
            <p:cNvCxnSpPr>
              <a:cxnSpLocks/>
            </p:cNvCxnSpPr>
            <p:nvPr/>
          </p:nvCxnSpPr>
          <p:spPr>
            <a:xfrm>
              <a:off x="1769870" y="5537141"/>
              <a:ext cx="69271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C3A4EF9-4B02-C7DE-E1D8-A2B102E1C516}"/>
                </a:ext>
              </a:extLst>
            </p:cNvPr>
            <p:cNvSpPr/>
            <p:nvPr/>
          </p:nvSpPr>
          <p:spPr>
            <a:xfrm>
              <a:off x="1906544" y="5075053"/>
              <a:ext cx="419371" cy="32817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BEBCB90-9D41-2474-82E6-A2F3929B50B2}"/>
                </a:ext>
              </a:extLst>
            </p:cNvPr>
            <p:cNvSpPr/>
            <p:nvPr/>
          </p:nvSpPr>
          <p:spPr>
            <a:xfrm flipV="1">
              <a:off x="1906544" y="5606733"/>
              <a:ext cx="419371" cy="38327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70454A5-E3C0-09EE-4F5F-430B24144E57}"/>
              </a:ext>
            </a:extLst>
          </p:cNvPr>
          <p:cNvGrpSpPr/>
          <p:nvPr/>
        </p:nvGrpSpPr>
        <p:grpSpPr>
          <a:xfrm>
            <a:off x="10552419" y="4744999"/>
            <a:ext cx="692717" cy="914954"/>
            <a:chOff x="1769870" y="5075053"/>
            <a:chExt cx="692717" cy="914954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E2A74BA-F51B-627B-EBBC-992793A2FC14}"/>
                </a:ext>
              </a:extLst>
            </p:cNvPr>
            <p:cNvCxnSpPr>
              <a:cxnSpLocks/>
            </p:cNvCxnSpPr>
            <p:nvPr/>
          </p:nvCxnSpPr>
          <p:spPr>
            <a:xfrm>
              <a:off x="1769870" y="5537141"/>
              <a:ext cx="69271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E250C38-8A38-4C11-B4A0-7DF083168A5D}"/>
                </a:ext>
              </a:extLst>
            </p:cNvPr>
            <p:cNvSpPr/>
            <p:nvPr/>
          </p:nvSpPr>
          <p:spPr>
            <a:xfrm>
              <a:off x="1906544" y="5075053"/>
              <a:ext cx="419371" cy="32817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56EF738-FE57-26EF-17B0-832455410494}"/>
                </a:ext>
              </a:extLst>
            </p:cNvPr>
            <p:cNvSpPr/>
            <p:nvPr/>
          </p:nvSpPr>
          <p:spPr>
            <a:xfrm flipV="1">
              <a:off x="1906544" y="5606733"/>
              <a:ext cx="419371" cy="38327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2A1E3C8F-2D22-21A6-6C5A-E0348BBF32D6}"/>
              </a:ext>
            </a:extLst>
          </p:cNvPr>
          <p:cNvSpPr/>
          <p:nvPr/>
        </p:nvSpPr>
        <p:spPr>
          <a:xfrm>
            <a:off x="26894" y="0"/>
            <a:ext cx="12192000" cy="6858000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72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25AC63-F4AE-81F7-AD6C-BA9D963C9E43}"/>
              </a:ext>
            </a:extLst>
          </p:cNvPr>
          <p:cNvSpPr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একক কাজ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9BC51A-0179-8FC1-73DE-454BEB000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5" y="965416"/>
            <a:ext cx="11327549" cy="336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03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AF3C9AA-FB93-0D7A-8BD2-29B255E2304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27758-052C-93FE-791C-DF6E5F87D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30"/>
          <a:stretch>
            <a:fillRect/>
          </a:stretch>
        </p:blipFill>
        <p:spPr>
          <a:xfrm>
            <a:off x="2209800" y="1937657"/>
            <a:ext cx="7400244" cy="238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013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060996E-7ACB-0D09-40BF-C4F9F15BDD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D92585-C977-0B0D-D1F1-B17E341ADD4A}"/>
              </a:ext>
            </a:extLst>
          </p:cNvPr>
          <p:cNvSpPr/>
          <p:nvPr/>
        </p:nvSpPr>
        <p:spPr>
          <a:xfrm>
            <a:off x="2402114" y="595085"/>
            <a:ext cx="7387772" cy="1509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720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ভগ্নাংশ ৩ প্রকার। যথা-</a:t>
            </a:r>
            <a:endParaRPr lang="en-US" sz="720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7C0A49-3E87-F294-B31A-FC4D09150497}"/>
              </a:ext>
            </a:extLst>
          </p:cNvPr>
          <p:cNvSpPr/>
          <p:nvPr/>
        </p:nvSpPr>
        <p:spPr>
          <a:xfrm>
            <a:off x="2402114" y="2104571"/>
            <a:ext cx="7837715" cy="38317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১.প্রকৃত ভগ্নাংশ</a:t>
            </a:r>
          </a:p>
          <a:p>
            <a:pPr algn="ctr"/>
            <a:r>
              <a:rPr lang="en-US" sz="720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২. অপ্রকৃত ভগ্নাংশ </a:t>
            </a:r>
          </a:p>
          <a:p>
            <a:pPr algn="ctr"/>
            <a:r>
              <a:rPr lang="en-US" sz="720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৩.</a:t>
            </a:r>
            <a:r>
              <a:rPr lang="en-US" sz="7200" b="1">
                <a:solidFill>
                  <a:schemeClr val="accent5">
                    <a:lumMod val="75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মিশ্র </a:t>
            </a:r>
            <a:r>
              <a:rPr lang="en-US" sz="7200" b="1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ভগ্নাংশ </a:t>
            </a:r>
            <a:endParaRPr lang="en-US" sz="7200" b="1">
              <a:solidFill>
                <a:schemeClr val="accent5">
                  <a:lumMod val="75000"/>
                </a:schemeClr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algn="ctr"/>
            <a:endParaRPr lang="en-US" sz="540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193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E97E31-6E1C-E123-060F-1D28C35AE060}"/>
              </a:ext>
            </a:extLst>
          </p:cNvPr>
          <p:cNvSpPr/>
          <p:nvPr/>
        </p:nvSpPr>
        <p:spPr>
          <a:xfrm>
            <a:off x="3751790" y="0"/>
            <a:ext cx="4408714" cy="12845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প্রকৃত ভগ্নাংশ</a:t>
            </a:r>
            <a:endParaRPr lang="en-US" sz="7200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0CC3993-98B4-93E5-621C-0EFD2CE8AB00}"/>
                  </a:ext>
                </a:extLst>
              </p:cNvPr>
              <p:cNvSpPr txBox="1"/>
              <p:nvPr/>
            </p:nvSpPr>
            <p:spPr>
              <a:xfrm>
                <a:off x="1295400" y="1661913"/>
                <a:ext cx="9601200" cy="35341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4800">
                    <a:solidFill>
                      <a:schemeClr val="accent4">
                        <a:lumMod val="75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যে </a:t>
                </a:r>
                <a:r>
                  <a:rPr lang="en-US" sz="4800">
                    <a:ln w="0"/>
                    <a:solidFill>
                      <a:schemeClr val="accent4">
                        <a:lumMod val="75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ভগ্নাংশের লব ছোট এবং হর বড় (অর্থাৎ লব হরের চেয়ে ছোট হয়),তাকে প্রকৃত ভগ্নাংশ বলে।</a:t>
                </a:r>
              </a:p>
              <a:p>
                <a:pPr algn="ctr"/>
                <a:r>
                  <a:rPr lang="en-US" sz="4800">
                    <a:ln w="0"/>
                    <a:solidFill>
                      <a:schemeClr val="accent4">
                        <a:lumMod val="75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প্রকৃত ভগ্নাংশের মান সবসময় ১-এর ছোট হয়।</a:t>
                </a:r>
              </a:p>
              <a:p>
                <a:pPr algn="ctr"/>
                <a:r>
                  <a:rPr lang="en-US" sz="4800">
                    <a:ln w="0"/>
                    <a:solidFill>
                      <a:schemeClr val="accent4">
                        <a:lumMod val="75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উদাহরণ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২</m:t>
                        </m:r>
                      </m:num>
                      <m:den>
                        <m:r>
                          <a:rPr lang="en-US" sz="4800" b="0" i="1" smtClean="0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r>
                  <a:rPr lang="en-US" sz="4800">
                    <a:solidFill>
                      <a:schemeClr val="accent4">
                        <a:lumMod val="75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৩</m:t>
                        </m:r>
                      </m:num>
                      <m:den>
                        <m:r>
                          <a:rPr lang="en-US" sz="4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0CC3993-98B4-93E5-621C-0EFD2CE8A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1661913"/>
                <a:ext cx="9601200" cy="3534173"/>
              </a:xfrm>
              <a:prstGeom prst="rect">
                <a:avLst/>
              </a:prstGeom>
              <a:blipFill>
                <a:blip r:embed="rId2"/>
                <a:stretch>
                  <a:fillRect l="-127" t="-4318" r="-127" b="-6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2981AC8-01BC-EC04-8790-86F3E5B6EE9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56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1E72885-AE57-F63A-A70E-0AAD9FA9EE2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905595-8F35-AE24-BA57-7A192E5EF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" b="1899"/>
          <a:stretch>
            <a:fillRect/>
          </a:stretch>
        </p:blipFill>
        <p:spPr>
          <a:xfrm>
            <a:off x="1393371" y="1295400"/>
            <a:ext cx="9405257" cy="49965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245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58BF6E2-D96E-3ED8-A075-673D3CB622C2}"/>
              </a:ext>
            </a:extLst>
          </p:cNvPr>
          <p:cNvSpPr/>
          <p:nvPr/>
        </p:nvSpPr>
        <p:spPr>
          <a:xfrm>
            <a:off x="3565133" y="297951"/>
            <a:ext cx="4787757" cy="8527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অপ্রকৃত ভগ্নাংশ</a:t>
            </a:r>
            <a:endParaRPr lang="en-US" sz="7200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ED23706-0E75-C6F5-48C2-4088B71FFE9D}"/>
                  </a:ext>
                </a:extLst>
              </p:cNvPr>
              <p:cNvSpPr/>
              <p:nvPr/>
            </p:nvSpPr>
            <p:spPr>
              <a:xfrm>
                <a:off x="354458" y="1687530"/>
                <a:ext cx="11209106" cy="46336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4" algn="ctr"/>
                <a:r>
                  <a:rPr lang="en-US" sz="4800">
                    <a:solidFill>
                      <a:schemeClr val="accent4">
                        <a:lumMod val="75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যে </a:t>
                </a:r>
                <a:r>
                  <a:rPr lang="en-US" sz="4800">
                    <a:ln w="0"/>
                    <a:solidFill>
                      <a:schemeClr val="accent4">
                        <a:lumMod val="75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ভগ্নাংশের লব বড় এবং হর ছোট (অথবা লব ও হর সমান),তাকে অপ্রকৃত ভগ্নাংশ বলে। </a:t>
                </a:r>
              </a:p>
              <a:p>
                <a:pPr lvl="4" algn="ctr"/>
                <a:r>
                  <a:rPr lang="en-US" sz="4800">
                    <a:ln w="0"/>
                    <a:solidFill>
                      <a:schemeClr val="accent4">
                        <a:lumMod val="75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অপ্রকৃত ভগ্নাংশের মান ১ এর সমান বা তার চেয়ে বেশি হয়।</a:t>
                </a:r>
              </a:p>
              <a:p>
                <a:pPr lvl="4" algn="ctr"/>
                <a:r>
                  <a:rPr lang="en-US" sz="4800">
                    <a:ln w="0"/>
                    <a:solidFill>
                      <a:schemeClr val="accent4">
                        <a:lumMod val="75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উদাহরণ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4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r>
                  <a:rPr lang="en-US" sz="4800">
                    <a:solidFill>
                      <a:schemeClr val="accent4">
                        <a:lumMod val="75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৭</m:t>
                        </m:r>
                      </m:num>
                      <m:den>
                        <m:r>
                          <a:rPr lang="en-US" sz="4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en-US" sz="4800">
                    <a:ln w="0"/>
                    <a:solidFill>
                      <a:schemeClr val="accent4">
                        <a:lumMod val="75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,</a:t>
                </a:r>
                <a:r>
                  <a:rPr lang="en-US" sz="480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৩</m:t>
                        </m:r>
                      </m:num>
                      <m:den>
                        <m:r>
                          <a:rPr lang="en-US" sz="4800" i="1">
                            <a:solidFill>
                              <a:schemeClr val="accent4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ED23706-0E75-C6F5-48C2-4088B71FFE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458" y="1687530"/>
                <a:ext cx="11209106" cy="4633645"/>
              </a:xfrm>
              <a:prstGeom prst="rect">
                <a:avLst/>
              </a:prstGeom>
              <a:blipFill>
                <a:blip r:embed="rId2"/>
                <a:stretch>
                  <a:fillRect r="-2284" b="-131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FA66DB74-D8E2-0FAE-CFB6-05187F3CE6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352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A7F21D-493C-D31F-593A-A0AB30FAC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543" y="1197429"/>
            <a:ext cx="9339943" cy="501831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59492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FC4C07-10F8-C689-205E-056E39FECE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334" y="2311685"/>
            <a:ext cx="6828100" cy="168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8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741FF5-E0B6-63B1-1DB3-C4069EA52CF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9F27F2-3B16-276C-40C4-08920BC09389}"/>
              </a:ext>
            </a:extLst>
          </p:cNvPr>
          <p:cNvSpPr/>
          <p:nvPr/>
        </p:nvSpPr>
        <p:spPr>
          <a:xfrm>
            <a:off x="3280228" y="406400"/>
            <a:ext cx="5254171" cy="13788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chemeClr val="accent6">
                    <a:lumMod val="75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মিশ্র </a:t>
            </a:r>
            <a:r>
              <a:rPr lang="en-US" sz="7200" b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ভগ্নাংশ </a:t>
            </a:r>
            <a:endParaRPr lang="en-US" sz="7200" b="1">
              <a:solidFill>
                <a:schemeClr val="accent6">
                  <a:lumMod val="75000"/>
                </a:schemeClr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60AEDC8-3B93-58F1-C45F-9F9760359317}"/>
                  </a:ext>
                </a:extLst>
              </p:cNvPr>
              <p:cNvSpPr/>
              <p:nvPr/>
            </p:nvSpPr>
            <p:spPr>
              <a:xfrm>
                <a:off x="1335315" y="1785257"/>
                <a:ext cx="10290629" cy="466634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800">
                    <a:solidFill>
                      <a:schemeClr val="accent3">
                        <a:lumMod val="75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পূর্ণ সংখ‌্যা এবং </a:t>
                </a:r>
                <a:r>
                  <a:rPr lang="en-US" sz="4800">
                    <a:ln w="0"/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প্রকৃত ভগ্নাংশ</a:t>
                </a:r>
                <a:r>
                  <a:rPr lang="en-US" sz="4800">
                    <a:solidFill>
                      <a:schemeClr val="accent3">
                        <a:lumMod val="75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 একত্রে মিলে যে ভগ্নাংশ গঠিত হয়,তাকে মিশ্র </a:t>
                </a:r>
                <a:r>
                  <a:rPr lang="en-US" sz="4800">
                    <a:ln w="0"/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 ভগ্নাংশ </a:t>
                </a:r>
                <a:r>
                  <a:rPr lang="en-US" sz="4800" b="1">
                    <a:ln w="0"/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বলে।</a:t>
                </a:r>
              </a:p>
              <a:p>
                <a:pPr algn="ctr"/>
                <a:r>
                  <a:rPr lang="en-US" sz="4800">
                    <a:ln w="0"/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এতে একটি </a:t>
                </a:r>
                <a:r>
                  <a:rPr lang="en-US" sz="4800">
                    <a:solidFill>
                      <a:schemeClr val="accent3">
                        <a:lumMod val="75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পূর্ণ সংখ‌্যা এবং </a:t>
                </a:r>
                <a:r>
                  <a:rPr lang="en-US" sz="4800">
                    <a:ln w="0"/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একটি প্রকৃত ভগ্নাংশ</a:t>
                </a:r>
                <a:r>
                  <a:rPr lang="en-US" sz="4800">
                    <a:solidFill>
                      <a:schemeClr val="accent3">
                        <a:lumMod val="75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 পাশাপাশি থাকে।</a:t>
                </a:r>
              </a:p>
              <a:p>
                <a:pPr algn="ctr"/>
                <a:r>
                  <a:rPr lang="en-US" sz="4800">
                    <a:ln w="0"/>
                    <a:solidFill>
                      <a:schemeClr val="accent3">
                        <a:lumMod val="75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উদাহরণ :১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২</m:t>
                        </m:r>
                      </m:num>
                      <m:den>
                        <m:r>
                          <a:rPr lang="en-US" sz="48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r>
                  <a:rPr lang="en-US" sz="4800">
                    <a:solidFill>
                      <a:schemeClr val="accent3">
                        <a:lumMod val="75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, ২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৩</m:t>
                        </m:r>
                      </m:num>
                      <m:den>
                        <m:r>
                          <a:rPr lang="en-US" sz="4800" i="1">
                            <a:solidFill>
                              <a:schemeClr val="accent3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endParaRPr lang="en-US" sz="4800" b="1">
                  <a:solidFill>
                    <a:schemeClr val="accent3">
                      <a:lumMod val="75000"/>
                    </a:schemeClr>
                  </a:solidFill>
                  <a:latin typeface="SutonnyOMJ" panose="01010600010101010101" pitchFamily="2" charset="0"/>
                  <a:cs typeface="SutonnyOMJ" panose="01010600010101010101" pitchFamily="2" charset="0"/>
                </a:endParaRPr>
              </a:p>
              <a:p>
                <a:pPr algn="ctr"/>
                <a:endParaRPr lang="en-US" sz="4800">
                  <a:latin typeface="SutonnyOMJ" panose="01010600010101010101" pitchFamily="2" charset="0"/>
                  <a:cs typeface="SutonnyOMJ" panose="01010600010101010101" pitchFamily="2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60AEDC8-3B93-58F1-C45F-9F97603593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5315" y="1785257"/>
                <a:ext cx="10290629" cy="4666343"/>
              </a:xfrm>
              <a:prstGeom prst="rect">
                <a:avLst/>
              </a:prstGeom>
              <a:blipFill>
                <a:blip r:embed="rId2"/>
                <a:stretch>
                  <a:fillRect l="-1007" t="-6405" r="-10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363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4A5855-1FA0-1115-5697-3B5DF80881F7}"/>
              </a:ext>
            </a:extLst>
          </p:cNvPr>
          <p:cNvSpPr/>
          <p:nvPr/>
        </p:nvSpPr>
        <p:spPr>
          <a:xfrm>
            <a:off x="3820886" y="-272142"/>
            <a:ext cx="3548743" cy="16110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err="1">
                <a:solidFill>
                  <a:schemeClr val="accent3">
                    <a:lumMod val="60000"/>
                    <a:lumOff val="40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মূল‌্যায়ন</a:t>
            </a:r>
            <a:endParaRPr lang="en-US" sz="6600" b="1">
              <a:solidFill>
                <a:schemeClr val="accent3">
                  <a:lumMod val="60000"/>
                  <a:lumOff val="40000"/>
                </a:schemeClr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A255410-1E49-AA48-3A58-B566FABC4549}"/>
                  </a:ext>
                </a:extLst>
              </p:cNvPr>
              <p:cNvSpPr/>
              <p:nvPr/>
            </p:nvSpPr>
            <p:spPr>
              <a:xfrm>
                <a:off x="555171" y="653143"/>
                <a:ext cx="8349343" cy="27976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40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১.নিচের </a:t>
                </a:r>
                <a:r>
                  <a:rPr lang="en-US" sz="5400" err="1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কোনটি</a:t>
                </a:r>
                <a:r>
                  <a:rPr lang="en-US" sz="540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 </a:t>
                </a:r>
                <a:r>
                  <a:rPr lang="en-US" sz="5400" err="1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প্রকৃত</a:t>
                </a:r>
                <a:r>
                  <a:rPr lang="en-US" sz="540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 </a:t>
                </a:r>
                <a:r>
                  <a:rPr lang="en-US" sz="5400" err="1">
                    <a:ln w="0"/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ভগ্নাংশ</a:t>
                </a:r>
                <a:r>
                  <a:rPr lang="en-US" sz="5400">
                    <a:ln w="0"/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 ?</a:t>
                </a:r>
              </a:p>
              <a:p>
                <a:pPr algn="ctr"/>
                <a:r>
                  <a:rPr lang="en-US" sz="4800">
                    <a:ln w="0"/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ক)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৫</m:t>
                        </m:r>
                      </m:num>
                      <m:den>
                        <m:r>
                          <a:rPr lang="en-US" sz="48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 ৩</m:t>
                        </m:r>
                      </m:den>
                    </m:f>
                  </m:oMath>
                </a14:m>
                <a:r>
                  <a:rPr lang="en-US" sz="540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 খ)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৪</m:t>
                        </m:r>
                      </m:num>
                      <m:den>
                        <m:r>
                          <a:rPr lang="en-US" sz="5400" i="1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 </m:t>
                        </m:r>
                        <m: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৭</m:t>
                        </m:r>
                      </m:den>
                    </m:f>
                  </m:oMath>
                </a14:m>
                <a:r>
                  <a:rPr lang="en-US" sz="600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 গ)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৩</m:t>
                        </m:r>
                      </m:num>
                      <m:den>
                        <m:r>
                          <a:rPr lang="en-US" sz="5400" i="1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 </m:t>
                        </m:r>
                        <m: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600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 ঘ)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৯</m:t>
                        </m:r>
                      </m:num>
                      <m:den>
                        <m:r>
                          <a:rPr lang="en-US" sz="5400" i="1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 ৩</m:t>
                        </m:r>
                      </m:den>
                    </m:f>
                  </m:oMath>
                </a14:m>
                <a:r>
                  <a:rPr lang="en-US" sz="600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 </a:t>
                </a:r>
                <a:endParaRPr lang="en-US" sz="5400">
                  <a:solidFill>
                    <a:schemeClr val="tx2">
                      <a:lumMod val="50000"/>
                      <a:lumOff val="50000"/>
                    </a:schemeClr>
                  </a:solidFill>
                  <a:latin typeface="SutonnyOMJ" panose="01010600010101010101" pitchFamily="2" charset="0"/>
                  <a:cs typeface="SutonnyOMJ" panose="01010600010101010101" pitchFamily="2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A255410-1E49-AA48-3A58-B566FABC45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171" y="653143"/>
                <a:ext cx="8349343" cy="27976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1FB9678-3DFE-2529-62D4-F8CB242E151D}"/>
                  </a:ext>
                </a:extLst>
              </p:cNvPr>
              <p:cNvSpPr txBox="1"/>
              <p:nvPr/>
            </p:nvSpPr>
            <p:spPr>
              <a:xfrm>
                <a:off x="1012372" y="3450771"/>
                <a:ext cx="7260771" cy="21895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540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২.নিচের </a:t>
                </a:r>
                <a:r>
                  <a:rPr lang="en-US" sz="5400" err="1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কোনটি</a:t>
                </a:r>
                <a:r>
                  <a:rPr lang="en-US" sz="540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 </a:t>
                </a:r>
                <a:r>
                  <a:rPr lang="en-US" sz="5400" err="1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অপ্রকৃত</a:t>
                </a:r>
                <a:r>
                  <a:rPr lang="en-US" sz="540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 </a:t>
                </a:r>
                <a:r>
                  <a:rPr lang="en-US" sz="5400" err="1">
                    <a:ln w="0"/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ভগ্নাংশ</a:t>
                </a:r>
                <a:r>
                  <a:rPr lang="en-US" sz="5400">
                    <a:ln w="0"/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 ?</a:t>
                </a:r>
              </a:p>
              <a:p>
                <a:pPr algn="ctr"/>
                <a:r>
                  <a:rPr lang="en-US" sz="4800">
                    <a:ln w="0"/>
                    <a:solidFill>
                      <a:schemeClr val="tx2">
                        <a:lumMod val="50000"/>
                        <a:lumOff val="50000"/>
                      </a:schemeClr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SutonnyOMJ" panose="01010600010101010101" pitchFamily="2" charset="0"/>
                    <a:cs typeface="SutonnyOMJ" panose="01010600010101010101" pitchFamily="2" charset="0"/>
                  </a:rPr>
                  <a:t>ক)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৩</m:t>
                        </m:r>
                      </m:num>
                      <m:den>
                        <m:r>
                          <a:rPr lang="en-US" sz="48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 ৭</m:t>
                        </m:r>
                      </m:den>
                    </m:f>
                  </m:oMath>
                </a14:m>
                <a:r>
                  <a:rPr lang="en-US" sz="540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 খ)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৪</m:t>
                        </m:r>
                      </m:num>
                      <m:den>
                        <m:r>
                          <a:rPr lang="en-US" sz="5400" i="1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 </m:t>
                        </m:r>
                        <m: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৫</m:t>
                        </m:r>
                      </m:den>
                    </m:f>
                  </m:oMath>
                </a14:m>
                <a:r>
                  <a:rPr lang="en-US" sz="600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 গ)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৩</m:t>
                        </m:r>
                      </m:num>
                      <m:den>
                        <m:r>
                          <a:rPr lang="en-US" sz="5400" i="1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 </m:t>
                        </m:r>
                        <m: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৮</m:t>
                        </m:r>
                      </m:den>
                    </m:f>
                  </m:oMath>
                </a14:m>
                <a:r>
                  <a:rPr lang="en-US" sz="600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 ঘ)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৯</m:t>
                        </m:r>
                      </m:num>
                      <m:den>
                        <m:r>
                          <a:rPr lang="en-US" sz="5400" i="1">
                            <a:ln w="0"/>
                            <a:solidFill>
                              <a:schemeClr val="tx2">
                                <a:lumMod val="50000"/>
                                <a:lumOff val="50000"/>
                              </a:schemeClr>
                            </a:solidFill>
                            <a:effectLst>
                              <a:outerShdw blurRad="38100" dist="25400" dir="5400000" algn="ctr" rotWithShape="0">
                                <a:srgbClr val="6E747A">
                                  <a:alpha val="43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SutonnyOMJ" panose="01010600010101010101" pitchFamily="2" charset="0"/>
                          </a:rPr>
                          <m:t> ৩</m:t>
                        </m:r>
                      </m:den>
                    </m:f>
                  </m:oMath>
                </a14:m>
                <a:r>
                  <a:rPr lang="en-US" sz="6000">
                    <a:solidFill>
                      <a:schemeClr val="tx2">
                        <a:lumMod val="50000"/>
                        <a:lumOff val="50000"/>
                      </a:schemeClr>
                    </a:solidFill>
                    <a:latin typeface="SutonnyOMJ" panose="01010600010101010101" pitchFamily="2" charset="0"/>
                    <a:cs typeface="SutonnyOMJ" panose="01010600010101010101" pitchFamily="2" charset="0"/>
                  </a:rPr>
                  <a:t> </a:t>
                </a:r>
                <a:endParaRPr lang="en-US" sz="5400">
                  <a:solidFill>
                    <a:schemeClr val="tx2">
                      <a:lumMod val="50000"/>
                      <a:lumOff val="50000"/>
                    </a:schemeClr>
                  </a:solidFill>
                  <a:latin typeface="SutonnyOMJ" panose="01010600010101010101" pitchFamily="2" charset="0"/>
                  <a:cs typeface="SutonnyOMJ" panose="01010600010101010101" pitchFamily="2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1FB9678-3DFE-2529-62D4-F8CB242E1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372" y="3450771"/>
                <a:ext cx="7260771" cy="2189510"/>
              </a:xfrm>
              <a:prstGeom prst="rect">
                <a:avLst/>
              </a:prstGeom>
              <a:blipFill>
                <a:blip r:embed="rId3"/>
                <a:stretch>
                  <a:fillRect l="-4366" t="-8078" r="-4786" b="-130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466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D208D4-F5B0-EC79-F5D7-3C94CF38270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C4335D-AF44-623A-66D5-736B0A557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36CC0D5A-8FCD-6E5A-ED13-033CD6B2EB5E}"/>
              </a:ext>
            </a:extLst>
          </p:cNvPr>
          <p:cNvSpPr/>
          <p:nvPr/>
        </p:nvSpPr>
        <p:spPr>
          <a:xfrm>
            <a:off x="4136571" y="2079172"/>
            <a:ext cx="4419599" cy="248194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7889A8-E944-371B-7B15-F42A1EC9DC86}"/>
              </a:ext>
            </a:extLst>
          </p:cNvPr>
          <p:cNvSpPr/>
          <p:nvPr/>
        </p:nvSpPr>
        <p:spPr>
          <a:xfrm>
            <a:off x="4136571" y="2155370"/>
            <a:ext cx="4724399" cy="240574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err="1">
                <a:solidFill>
                  <a:schemeClr val="accent4">
                    <a:lumMod val="75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ধন‌্যবাদ</a:t>
            </a:r>
            <a:endParaRPr lang="en-US" sz="9600" b="1">
              <a:solidFill>
                <a:schemeClr val="accent4">
                  <a:lumMod val="75000"/>
                </a:schemeClr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04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2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3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4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5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266</TotalTime>
  <Words>262</Words>
  <Application>Microsoft Office PowerPoint</Application>
  <PresentationFormat>Widescreen</PresentationFormat>
  <Paragraphs>42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36" baseType="lpstr">
      <vt:lpstr>Aptos</vt:lpstr>
      <vt:lpstr>Arial</vt:lpstr>
      <vt:lpstr>Arial Nova Light</vt:lpstr>
      <vt:lpstr>Cambria Math</vt:lpstr>
      <vt:lpstr>Corbel</vt:lpstr>
      <vt:lpstr>Gill Sans MT</vt:lpstr>
      <vt:lpstr>MS Shell Dlg 2</vt:lpstr>
      <vt:lpstr>Neue Haas Grotesk Text Pro</vt:lpstr>
      <vt:lpstr>NikoshBAN</vt:lpstr>
      <vt:lpstr>SutonnyOMJ</vt:lpstr>
      <vt:lpstr>System Font Regular</vt:lpstr>
      <vt:lpstr>Wingdings</vt:lpstr>
      <vt:lpstr>Wingdings 2</vt:lpstr>
      <vt:lpstr>Wingdings 3</vt:lpstr>
      <vt:lpstr>Bjorn</vt:lpstr>
      <vt:lpstr>Dark Gradient</vt:lpstr>
      <vt:lpstr>Frame</vt:lpstr>
      <vt:lpstr>Madison</vt:lpstr>
      <vt:lpstr>Dividend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WPBX4125BLF092407754</dc:creator>
  <cp:lastModifiedBy>Pedp4  WPBX5105GRF032202502</cp:lastModifiedBy>
  <cp:revision>56</cp:revision>
  <dcterms:created xsi:type="dcterms:W3CDTF">2026-08-20T08:21:52Z</dcterms:created>
  <dcterms:modified xsi:type="dcterms:W3CDTF">2026-09-07T05:37:55Z</dcterms:modified>
</cp:coreProperties>
</file>