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15"/>
  </p:notesMasterIdLst>
  <p:sldIdLst>
    <p:sldId id="273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2" r:id="rId13"/>
    <p:sldId id="27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6" d="100"/>
          <a:sy n="56" d="100"/>
        </p:scale>
        <p:origin x="1714" y="7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B53DF5-D0DA-48DF-BB85-29836553C555}" type="datetimeFigureOut">
              <a:rPr lang="en-US" smtClean="0"/>
              <a:t>7/6/2019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3DD5DE-A572-45DD-A392-069083E62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717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51831-F3AA-4788-AFBC-2538F2C42A80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091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DCDB-5B09-482A-9A56-1FC95320C8D2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0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6C94C-41FB-441E-8A7F-9F2A127FC01F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568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9180F-A444-4970-AA8B-4163A2C5ACE3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135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06A56-6E83-4DDC-ADD3-ACEA80D3C45D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29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76855-D650-4CF6-A299-3899AABFF85D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972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C98EC-DA31-4764-8614-7E6EB43D8E73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111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CE5A-E44D-4203-9FE7-B5296FA76C41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68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A4840-0425-41CA-BF11-96A19A8AE60D}" type="datetime2">
              <a:rPr lang="en-US" smtClean="0"/>
              <a:t>Saturday, July 6, 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408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2F0A9-BBCA-47F3-B0A8-41D2263666D3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942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0ADB5-0C6F-4FEB-A1E4-1F8BC33B7F35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80095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B25E8-AF54-489E-9ACC-30CE4CF30BF4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901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4A220-70AC-4751-B823-AEAE80C4E90C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32096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010B-82D3-4DF7-9120-67C5DEC0E521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5694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02719-4906-4BBA-A07A-E73FE3E9CAEF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158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9B7D8-CBE2-4AEA-BC16-694FE11CD874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60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512D-B2D5-41BD-96F1-5C5FDA5014CB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amin001974@gmail.com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E20383B-7B4D-453B-ACE7-067E9B654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72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0D426F-B262-4946-8C98-DB437B1D7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475" y="3810000"/>
            <a:ext cx="4438650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E76446-3B25-4EE2-B6C4-3CD97EF0C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0999DF-3DF3-4360-B1C3-0507A6A13396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AD41D-7164-44DD-8B87-F0FF65E77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amin001974@gmail.com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AB895-EB48-46F7-BD30-8DF27B4BC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169458-876D-4449-AEDD-EFD1D896DCF2}" type="slidenum">
              <a:rPr lang="en-US" altLang="en-US"/>
              <a:pPr>
                <a:defRPr/>
              </a:pPr>
              <a:t>1</a:t>
            </a:fld>
            <a:endParaRPr lang="en-US" alt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453E8E-2E61-458E-B784-AFBF316B324A}"/>
              </a:ext>
            </a:extLst>
          </p:cNvPr>
          <p:cNvCxnSpPr>
            <a:cxnSpLocks/>
          </p:cNvCxnSpPr>
          <p:nvPr/>
        </p:nvCxnSpPr>
        <p:spPr>
          <a:xfrm>
            <a:off x="0" y="914400"/>
            <a:ext cx="12192000" cy="0"/>
          </a:xfrm>
          <a:prstGeom prst="line">
            <a:avLst/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BA65BAE-AEF7-4F6E-A2D7-E26748DFCD4E}"/>
              </a:ext>
            </a:extLst>
          </p:cNvPr>
          <p:cNvGrpSpPr>
            <a:grpSpLocks/>
          </p:cNvGrpSpPr>
          <p:nvPr/>
        </p:nvGrpSpPr>
        <p:grpSpPr bwMode="auto">
          <a:xfrm>
            <a:off x="-2355601" y="763589"/>
            <a:ext cx="1143000" cy="2903507"/>
            <a:chOff x="4456516" y="762000"/>
            <a:chExt cx="1143000" cy="2904463"/>
          </a:xfrm>
        </p:grpSpPr>
        <p:grpSp>
          <p:nvGrpSpPr>
            <p:cNvPr id="6185" name="Group 14">
              <a:extLst>
                <a:ext uri="{FF2B5EF4-FFF2-40B4-BE49-F238E27FC236}">
                  <a16:creationId xmlns:a16="http://schemas.microsoft.com/office/drawing/2014/main" id="{C3F0AAC5-100A-453D-9B9A-BAC90CFFD4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76800" y="762000"/>
              <a:ext cx="304800" cy="2045179"/>
              <a:chOff x="4876800" y="762000"/>
              <a:chExt cx="304800" cy="2045179"/>
            </a:xfrm>
          </p:grpSpPr>
          <p:sp>
            <p:nvSpPr>
              <p:cNvPr id="10" name="Circle: Hollow 9">
                <a:extLst>
                  <a:ext uri="{FF2B5EF4-FFF2-40B4-BE49-F238E27FC236}">
                    <a16:creationId xmlns:a16="http://schemas.microsoft.com/office/drawing/2014/main" id="{5D1D660F-7A67-475F-8871-79FC6F1950DF}"/>
                  </a:ext>
                </a:extLst>
              </p:cNvPr>
              <p:cNvSpPr/>
              <p:nvPr/>
            </p:nvSpPr>
            <p:spPr>
              <a:xfrm>
                <a:off x="4876799" y="762000"/>
                <a:ext cx="304800" cy="381125"/>
              </a:xfrm>
              <a:prstGeom prst="donut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570EF80-A7CE-4A54-B553-A40397C83965}"/>
                  </a:ext>
                </a:extLst>
              </p:cNvPr>
              <p:cNvSpPr/>
              <p:nvPr/>
            </p:nvSpPr>
            <p:spPr>
              <a:xfrm>
                <a:off x="4907116" y="1155213"/>
                <a:ext cx="244166" cy="533409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2" name="Arrow: Pentagon 11">
                <a:extLst>
                  <a:ext uri="{FF2B5EF4-FFF2-40B4-BE49-F238E27FC236}">
                    <a16:creationId xmlns:a16="http://schemas.microsoft.com/office/drawing/2014/main" id="{EA056C5C-8FAB-40FD-A678-537F8974F7DA}"/>
                  </a:ext>
                </a:extLst>
              </p:cNvPr>
              <p:cNvSpPr/>
              <p:nvPr/>
            </p:nvSpPr>
            <p:spPr>
              <a:xfrm rot="5400000">
                <a:off x="4844986" y="1714861"/>
                <a:ext cx="384301" cy="288925"/>
              </a:xfrm>
              <a:prstGeom prst="homePlate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3" name="Arrow: Chevron 12">
                <a:extLst>
                  <a:ext uri="{FF2B5EF4-FFF2-40B4-BE49-F238E27FC236}">
                    <a16:creationId xmlns:a16="http://schemas.microsoft.com/office/drawing/2014/main" id="{E89B7EF1-A785-473B-956A-9391F7E16D23}"/>
                  </a:ext>
                </a:extLst>
              </p:cNvPr>
              <p:cNvSpPr/>
              <p:nvPr/>
            </p:nvSpPr>
            <p:spPr>
              <a:xfrm rot="5400000">
                <a:off x="4584221" y="2209801"/>
                <a:ext cx="889957" cy="304800"/>
              </a:xfrm>
              <a:prstGeom prst="chevron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" name="Flowchart: Predefined Process 13">
              <a:extLst>
                <a:ext uri="{FF2B5EF4-FFF2-40B4-BE49-F238E27FC236}">
                  <a16:creationId xmlns:a16="http://schemas.microsoft.com/office/drawing/2014/main" id="{023FB9F9-3B7D-4BD3-A862-EF167A5CD3D5}"/>
                </a:ext>
              </a:extLst>
            </p:cNvPr>
            <p:cNvSpPr/>
            <p:nvPr/>
          </p:nvSpPr>
          <p:spPr>
            <a:xfrm>
              <a:off x="4456516" y="2737469"/>
              <a:ext cx="1143000" cy="928994"/>
            </a:xfrm>
            <a:prstGeom prst="flowChartPredefinedProcess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6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ত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FE7699-E1B7-4137-818A-57CB92EC74A2}"/>
              </a:ext>
            </a:extLst>
          </p:cNvPr>
          <p:cNvGrpSpPr>
            <a:grpSpLocks/>
          </p:cNvGrpSpPr>
          <p:nvPr/>
        </p:nvGrpSpPr>
        <p:grpSpPr bwMode="auto">
          <a:xfrm>
            <a:off x="-3536361" y="762000"/>
            <a:ext cx="1143000" cy="2909889"/>
            <a:chOff x="4457699" y="762000"/>
            <a:chExt cx="1143000" cy="2909259"/>
          </a:xfrm>
        </p:grpSpPr>
        <p:grpSp>
          <p:nvGrpSpPr>
            <p:cNvPr id="6175" name="Group 22">
              <a:extLst>
                <a:ext uri="{FF2B5EF4-FFF2-40B4-BE49-F238E27FC236}">
                  <a16:creationId xmlns:a16="http://schemas.microsoft.com/office/drawing/2014/main" id="{151F96C0-3DF5-4D3F-AE79-7E23C918AE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76800" y="762000"/>
              <a:ext cx="304800" cy="2045179"/>
              <a:chOff x="4876800" y="762000"/>
              <a:chExt cx="304800" cy="2045179"/>
            </a:xfrm>
          </p:grpSpPr>
          <p:sp>
            <p:nvSpPr>
              <p:cNvPr id="25" name="Circle: Hollow 24">
                <a:extLst>
                  <a:ext uri="{FF2B5EF4-FFF2-40B4-BE49-F238E27FC236}">
                    <a16:creationId xmlns:a16="http://schemas.microsoft.com/office/drawing/2014/main" id="{3862C06B-CBC9-4DB7-A844-5547C99EBC99}"/>
                  </a:ext>
                </a:extLst>
              </p:cNvPr>
              <p:cNvSpPr/>
              <p:nvPr/>
            </p:nvSpPr>
            <p:spPr>
              <a:xfrm>
                <a:off x="4876799" y="762000"/>
                <a:ext cx="304800" cy="380917"/>
              </a:xfrm>
              <a:prstGeom prst="donut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143DB81-D12F-4FFC-95FC-F4814F2FEBAC}"/>
                  </a:ext>
                </a:extLst>
              </p:cNvPr>
              <p:cNvSpPr/>
              <p:nvPr/>
            </p:nvSpPr>
            <p:spPr>
              <a:xfrm>
                <a:off x="4907116" y="1155213"/>
                <a:ext cx="244166" cy="533409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" name="Arrow: Pentagon 26">
                <a:extLst>
                  <a:ext uri="{FF2B5EF4-FFF2-40B4-BE49-F238E27FC236}">
                    <a16:creationId xmlns:a16="http://schemas.microsoft.com/office/drawing/2014/main" id="{5E52DA6E-F0A0-45BF-9286-FD7FB365B607}"/>
                  </a:ext>
                </a:extLst>
              </p:cNvPr>
              <p:cNvSpPr/>
              <p:nvPr/>
            </p:nvSpPr>
            <p:spPr>
              <a:xfrm rot="5400000">
                <a:off x="4844297" y="1715056"/>
                <a:ext cx="385679" cy="288925"/>
              </a:xfrm>
              <a:prstGeom prst="homePlate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" name="Arrow: Chevron 27">
                <a:extLst>
                  <a:ext uri="{FF2B5EF4-FFF2-40B4-BE49-F238E27FC236}">
                    <a16:creationId xmlns:a16="http://schemas.microsoft.com/office/drawing/2014/main" id="{00E4C39E-EDFE-4A0C-98C1-0FD39709E5A7}"/>
                  </a:ext>
                </a:extLst>
              </p:cNvPr>
              <p:cNvSpPr/>
              <p:nvPr/>
            </p:nvSpPr>
            <p:spPr>
              <a:xfrm rot="5400000">
                <a:off x="4584221" y="2209801"/>
                <a:ext cx="889957" cy="304800"/>
              </a:xfrm>
              <a:prstGeom prst="chevron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" name="Flowchart: Predefined Process 23">
              <a:extLst>
                <a:ext uri="{FF2B5EF4-FFF2-40B4-BE49-F238E27FC236}">
                  <a16:creationId xmlns:a16="http://schemas.microsoft.com/office/drawing/2014/main" id="{6835BF58-899F-426E-9BD4-5706948B1678}"/>
                </a:ext>
              </a:extLst>
            </p:cNvPr>
            <p:cNvSpPr/>
            <p:nvPr/>
          </p:nvSpPr>
          <p:spPr>
            <a:xfrm>
              <a:off x="4457699" y="2742772"/>
              <a:ext cx="1143000" cy="928487"/>
            </a:xfrm>
            <a:prstGeom prst="flowChartPredefinedProcess">
              <a:avLst/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600" b="1" spc="50" dirty="0">
                  <a:ln w="0"/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গ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EBE36B4-2470-47AC-B1EB-A2884726A015}"/>
              </a:ext>
            </a:extLst>
          </p:cNvPr>
          <p:cNvGrpSpPr>
            <a:grpSpLocks/>
          </p:cNvGrpSpPr>
          <p:nvPr/>
        </p:nvGrpSpPr>
        <p:grpSpPr bwMode="auto">
          <a:xfrm>
            <a:off x="-4685457" y="762000"/>
            <a:ext cx="1143000" cy="2974311"/>
            <a:chOff x="4402999" y="762000"/>
            <a:chExt cx="1143000" cy="2973667"/>
          </a:xfrm>
        </p:grpSpPr>
        <p:grpSp>
          <p:nvGrpSpPr>
            <p:cNvPr id="6165" name="Group 29">
              <a:extLst>
                <a:ext uri="{FF2B5EF4-FFF2-40B4-BE49-F238E27FC236}">
                  <a16:creationId xmlns:a16="http://schemas.microsoft.com/office/drawing/2014/main" id="{6E3270B7-340B-421F-8840-05C2657890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76800" y="762000"/>
              <a:ext cx="304800" cy="2045179"/>
              <a:chOff x="4876800" y="762000"/>
              <a:chExt cx="304800" cy="2045179"/>
            </a:xfrm>
          </p:grpSpPr>
          <p:sp>
            <p:nvSpPr>
              <p:cNvPr id="32" name="Circle: Hollow 31">
                <a:extLst>
                  <a:ext uri="{FF2B5EF4-FFF2-40B4-BE49-F238E27FC236}">
                    <a16:creationId xmlns:a16="http://schemas.microsoft.com/office/drawing/2014/main" id="{20781ACA-562D-4F77-8777-E674F6549B30}"/>
                  </a:ext>
                </a:extLst>
              </p:cNvPr>
              <p:cNvSpPr/>
              <p:nvPr/>
            </p:nvSpPr>
            <p:spPr>
              <a:xfrm>
                <a:off x="4876799" y="762000"/>
                <a:ext cx="304800" cy="380917"/>
              </a:xfrm>
              <a:prstGeom prst="donut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E004FA0-56F7-43EF-90A9-571B9AF34CE5}"/>
                  </a:ext>
                </a:extLst>
              </p:cNvPr>
              <p:cNvSpPr/>
              <p:nvPr/>
            </p:nvSpPr>
            <p:spPr>
              <a:xfrm>
                <a:off x="4907116" y="1155213"/>
                <a:ext cx="244166" cy="533409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Arrow: Pentagon 33">
                <a:extLst>
                  <a:ext uri="{FF2B5EF4-FFF2-40B4-BE49-F238E27FC236}">
                    <a16:creationId xmlns:a16="http://schemas.microsoft.com/office/drawing/2014/main" id="{EF4DBAB8-8224-44B6-9DFB-07DB77C54CE4}"/>
                  </a:ext>
                </a:extLst>
              </p:cNvPr>
              <p:cNvSpPr/>
              <p:nvPr/>
            </p:nvSpPr>
            <p:spPr>
              <a:xfrm rot="5400000">
                <a:off x="4844297" y="1715056"/>
                <a:ext cx="385679" cy="288925"/>
              </a:xfrm>
              <a:prstGeom prst="homePlate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5" name="Arrow: Chevron 34">
                <a:extLst>
                  <a:ext uri="{FF2B5EF4-FFF2-40B4-BE49-F238E27FC236}">
                    <a16:creationId xmlns:a16="http://schemas.microsoft.com/office/drawing/2014/main" id="{0D6C142B-75AA-47D0-A6EF-FA9A1035B91B}"/>
                  </a:ext>
                </a:extLst>
              </p:cNvPr>
              <p:cNvSpPr/>
              <p:nvPr/>
            </p:nvSpPr>
            <p:spPr>
              <a:xfrm rot="5400000">
                <a:off x="4584221" y="2209801"/>
                <a:ext cx="889957" cy="304800"/>
              </a:xfrm>
              <a:prstGeom prst="chevron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Flowchart: Predefined Process 30">
              <a:extLst>
                <a:ext uri="{FF2B5EF4-FFF2-40B4-BE49-F238E27FC236}">
                  <a16:creationId xmlns:a16="http://schemas.microsoft.com/office/drawing/2014/main" id="{9616CBEA-57FA-4786-AE77-02982F5C9DF5}"/>
                </a:ext>
              </a:extLst>
            </p:cNvPr>
            <p:cNvSpPr/>
            <p:nvPr/>
          </p:nvSpPr>
          <p:spPr>
            <a:xfrm>
              <a:off x="4402999" y="2807180"/>
              <a:ext cx="1143000" cy="928487"/>
            </a:xfrm>
            <a:prstGeom prst="flowChartPredefinedProcess">
              <a:avLst/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স</a:t>
              </a:r>
              <a:r>
                <a:rPr lang="as-IN" sz="6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্</a:t>
              </a:r>
              <a:r>
                <a:rPr lang="en-US" sz="6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ব</a:t>
              </a:r>
              <a:r>
                <a:rPr lang="as-IN" sz="6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া</a:t>
              </a:r>
              <a:endParaRPr lang="en-US" sz="6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94B9FBB-7D2A-4053-8609-00517A94F2CF}"/>
              </a:ext>
            </a:extLst>
          </p:cNvPr>
          <p:cNvGrpSpPr>
            <a:grpSpLocks/>
          </p:cNvGrpSpPr>
          <p:nvPr/>
        </p:nvGrpSpPr>
        <p:grpSpPr bwMode="auto">
          <a:xfrm>
            <a:off x="-1211417" y="762000"/>
            <a:ext cx="1143000" cy="2928177"/>
            <a:chOff x="4457699" y="762000"/>
            <a:chExt cx="1143000" cy="2927543"/>
          </a:xfrm>
        </p:grpSpPr>
        <p:grpSp>
          <p:nvGrpSpPr>
            <p:cNvPr id="6155" name="Group 50">
              <a:extLst>
                <a:ext uri="{FF2B5EF4-FFF2-40B4-BE49-F238E27FC236}">
                  <a16:creationId xmlns:a16="http://schemas.microsoft.com/office/drawing/2014/main" id="{2B99F196-3295-439B-AA00-CC87D4F075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76799" y="762000"/>
              <a:ext cx="304801" cy="2045179"/>
              <a:chOff x="4876799" y="762000"/>
              <a:chExt cx="304801" cy="2045179"/>
            </a:xfrm>
          </p:grpSpPr>
          <p:sp>
            <p:nvSpPr>
              <p:cNvPr id="53" name="Circle: Hollow 52">
                <a:extLst>
                  <a:ext uri="{FF2B5EF4-FFF2-40B4-BE49-F238E27FC236}">
                    <a16:creationId xmlns:a16="http://schemas.microsoft.com/office/drawing/2014/main" id="{C830F9BC-1B16-484D-8BF2-860C518A6730}"/>
                  </a:ext>
                </a:extLst>
              </p:cNvPr>
              <p:cNvSpPr/>
              <p:nvPr/>
            </p:nvSpPr>
            <p:spPr>
              <a:xfrm>
                <a:off x="4876799" y="762000"/>
                <a:ext cx="304800" cy="380917"/>
              </a:xfrm>
              <a:prstGeom prst="donut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D4B7FBCA-EFFD-4024-B699-7D3A18F81CE8}"/>
                  </a:ext>
                </a:extLst>
              </p:cNvPr>
              <p:cNvSpPr/>
              <p:nvPr/>
            </p:nvSpPr>
            <p:spPr>
              <a:xfrm>
                <a:off x="4907116" y="1155213"/>
                <a:ext cx="244166" cy="533409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5" name="Arrow: Pentagon 54">
                <a:extLst>
                  <a:ext uri="{FF2B5EF4-FFF2-40B4-BE49-F238E27FC236}">
                    <a16:creationId xmlns:a16="http://schemas.microsoft.com/office/drawing/2014/main" id="{B3C64B60-BF28-479D-A8F8-79D33CA28D38}"/>
                  </a:ext>
                </a:extLst>
              </p:cNvPr>
              <p:cNvSpPr/>
              <p:nvPr/>
            </p:nvSpPr>
            <p:spPr>
              <a:xfrm rot="5400000">
                <a:off x="4844297" y="1715056"/>
                <a:ext cx="385679" cy="288925"/>
              </a:xfrm>
              <a:prstGeom prst="homePlate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6" name="Arrow: Chevron 55">
                <a:extLst>
                  <a:ext uri="{FF2B5EF4-FFF2-40B4-BE49-F238E27FC236}">
                    <a16:creationId xmlns:a16="http://schemas.microsoft.com/office/drawing/2014/main" id="{48C05CD6-58F6-4E78-BEC0-B1DA9FF2548E}"/>
                  </a:ext>
                </a:extLst>
              </p:cNvPr>
              <p:cNvSpPr/>
              <p:nvPr/>
            </p:nvSpPr>
            <p:spPr>
              <a:xfrm rot="5400000">
                <a:off x="4584221" y="2209801"/>
                <a:ext cx="889957" cy="304800"/>
              </a:xfrm>
              <a:prstGeom prst="chevron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" name="Flowchart: Predefined Process 51">
              <a:extLst>
                <a:ext uri="{FF2B5EF4-FFF2-40B4-BE49-F238E27FC236}">
                  <a16:creationId xmlns:a16="http://schemas.microsoft.com/office/drawing/2014/main" id="{ABBC0A20-1E93-43F8-A924-5214BDE8ED6C}"/>
                </a:ext>
              </a:extLst>
            </p:cNvPr>
            <p:cNvSpPr/>
            <p:nvPr/>
          </p:nvSpPr>
          <p:spPr>
            <a:xfrm>
              <a:off x="4457699" y="2761056"/>
              <a:ext cx="1143000" cy="928487"/>
            </a:xfrm>
            <a:prstGeom prst="flowChartPredefinedProcess">
              <a:avLst/>
            </a:prstGeom>
            <a:blipFill>
              <a:blip r:embed="rId5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s-IN" sz="6600" b="1" spc="50" dirty="0">
                  <a:ln w="0"/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ম</a:t>
              </a:r>
              <a:endParaRPr lang="en-US" sz="6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4381F24A-77D4-4F17-AF5D-EF5A5FBE2D97}"/>
              </a:ext>
            </a:extLst>
          </p:cNvPr>
          <p:cNvSpPr/>
          <p:nvPr/>
        </p:nvSpPr>
        <p:spPr>
          <a:xfrm>
            <a:off x="292608" y="0"/>
            <a:ext cx="4425696" cy="828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সবাইকে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96296E-6 L 0.83151 -0.0023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576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0.83112 0.0013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54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18 0.00347 L 0.83412 0.0011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90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7.40741E-7 L 0.83411 -0.0060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84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0" y="64008"/>
            <a:ext cx="7242048" cy="6629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7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মোঃ আমিনুল ইসলাম</a:t>
            </a:r>
            <a:r>
              <a:rPr lang="en-US" sz="7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</a:t>
            </a:r>
          </a:p>
          <a:p>
            <a:r>
              <a:rPr lang="en-US" sz="7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সহকারী</a:t>
            </a:r>
            <a:r>
              <a:rPr lang="en-US" sz="7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r>
              <a:rPr lang="en-US" sz="7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</a:p>
          <a:p>
            <a:r>
              <a:rPr lang="bn-BD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চাঁদপুর আহমাদিয়া ফাযিল মাদ্রাসা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চাঁদপুর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7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278C28-61E1-473F-902A-E42C3DFAA5A2}"/>
              </a:ext>
            </a:extLst>
          </p:cNvPr>
          <p:cNvSpPr/>
          <p:nvPr/>
        </p:nvSpPr>
        <p:spPr>
          <a:xfrm>
            <a:off x="6949439" y="150078"/>
            <a:ext cx="497156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শ্রেণি - নবম</a:t>
            </a:r>
            <a:br>
              <a:rPr lang="bn-BD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</a:br>
            <a:r>
              <a:rPr lang="bn-BD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বিষয় -</a:t>
            </a:r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গণিত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574956-1387-40FA-8250-3628F28DA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D0E83-6898-416B-8A94-83B1F5DA58B6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FA6999-FD18-463A-8A4C-C2ECB4778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CB8B-136A-44FC-8A8F-B90F0152F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0665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22" name="Straight Connector 4"/>
          <p:cNvCxnSpPr>
            <a:cxnSpLocks noChangeShapeType="1"/>
          </p:cNvCxnSpPr>
          <p:nvPr/>
        </p:nvCxnSpPr>
        <p:spPr bwMode="auto">
          <a:xfrm>
            <a:off x="3124200" y="762000"/>
            <a:ext cx="0" cy="2438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23" name="Straight Connector 7"/>
          <p:cNvCxnSpPr>
            <a:cxnSpLocks noChangeShapeType="1"/>
          </p:cNvCxnSpPr>
          <p:nvPr/>
        </p:nvCxnSpPr>
        <p:spPr bwMode="auto">
          <a:xfrm>
            <a:off x="3124200" y="3200400"/>
            <a:ext cx="2209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24" name="Straight Connector 11"/>
          <p:cNvCxnSpPr>
            <a:cxnSpLocks noChangeShapeType="1"/>
          </p:cNvCxnSpPr>
          <p:nvPr/>
        </p:nvCxnSpPr>
        <p:spPr bwMode="auto">
          <a:xfrm>
            <a:off x="3124200" y="762000"/>
            <a:ext cx="2209800" cy="2438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25" name="Straight Arrow Connector 13"/>
          <p:cNvCxnSpPr>
            <a:cxnSpLocks noChangeShapeType="1"/>
          </p:cNvCxnSpPr>
          <p:nvPr/>
        </p:nvCxnSpPr>
        <p:spPr bwMode="auto">
          <a:xfrm>
            <a:off x="4038600" y="1752600"/>
            <a:ext cx="16764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26" name="Straight Arrow Connector 16"/>
          <p:cNvCxnSpPr>
            <a:cxnSpLocks noChangeShapeType="1"/>
          </p:cNvCxnSpPr>
          <p:nvPr/>
        </p:nvCxnSpPr>
        <p:spPr bwMode="auto">
          <a:xfrm>
            <a:off x="3124200" y="2209800"/>
            <a:ext cx="25908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27" name="Straight Arrow Connector 25"/>
          <p:cNvCxnSpPr>
            <a:cxnSpLocks noChangeShapeType="1"/>
          </p:cNvCxnSpPr>
          <p:nvPr/>
        </p:nvCxnSpPr>
        <p:spPr bwMode="auto">
          <a:xfrm>
            <a:off x="4038600" y="2819400"/>
            <a:ext cx="16764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28" name="Straight Connector 29"/>
          <p:cNvCxnSpPr>
            <a:cxnSpLocks noChangeShapeType="1"/>
          </p:cNvCxnSpPr>
          <p:nvPr/>
        </p:nvCxnSpPr>
        <p:spPr bwMode="auto">
          <a:xfrm flipV="1">
            <a:off x="4038600" y="2819400"/>
            <a:ext cx="0" cy="381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129" name="TextBox 30"/>
          <p:cNvSpPr txBox="1">
            <a:spLocks noChangeArrowheads="1"/>
          </p:cNvSpPr>
          <p:nvPr/>
        </p:nvSpPr>
        <p:spPr bwMode="auto">
          <a:xfrm>
            <a:off x="5791199" y="1497445"/>
            <a:ext cx="22098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অত্রিভুজ</a:t>
            </a:r>
            <a:r>
              <a:rPr lang="bn-BD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</a:p>
        </p:txBody>
      </p:sp>
      <p:sp>
        <p:nvSpPr>
          <p:cNvPr id="5130" name="TextBox 32"/>
          <p:cNvSpPr txBox="1">
            <a:spLocks noChangeArrowheads="1"/>
          </p:cNvSpPr>
          <p:nvPr/>
        </p:nvSpPr>
        <p:spPr bwMode="auto">
          <a:xfrm>
            <a:off x="5791200" y="1981201"/>
            <a:ext cx="20193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SutonnyOMJ" pitchFamily="2" charset="0"/>
              </a:rPr>
              <a:t>লম্ব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</a:t>
            </a:r>
            <a:r>
              <a:rPr lang="bn-BD" sz="4000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31" name="TextBox 33"/>
          <p:cNvSpPr txBox="1">
            <a:spLocks noChangeArrowheads="1"/>
          </p:cNvSpPr>
          <p:nvPr/>
        </p:nvSpPr>
        <p:spPr bwMode="auto">
          <a:xfrm>
            <a:off x="5791200" y="2590801"/>
            <a:ext cx="19431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ভূমি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BC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132" name="TextBox 34"/>
          <p:cNvSpPr txBox="1">
            <a:spLocks noChangeArrowheads="1"/>
          </p:cNvSpPr>
          <p:nvPr/>
        </p:nvSpPr>
        <p:spPr bwMode="auto">
          <a:xfrm>
            <a:off x="242049" y="4068470"/>
            <a:ext cx="9036418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BD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সমকোণী ত্রিভুজ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3" name="TextBox 33">
            <a:extLst>
              <a:ext uri="{FF2B5EF4-FFF2-40B4-BE49-F238E27FC236}">
                <a16:creationId xmlns:a16="http://schemas.microsoft.com/office/drawing/2014/main" id="{85224D5D-6CD1-46CD-BBDB-674DB58A1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8346" y="388150"/>
            <a:ext cx="4829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4" name="TextBox 33">
            <a:extLst>
              <a:ext uri="{FF2B5EF4-FFF2-40B4-BE49-F238E27FC236}">
                <a16:creationId xmlns:a16="http://schemas.microsoft.com/office/drawing/2014/main" id="{2463200A-7867-4974-917E-0EDB5F5B0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1232" y="3041357"/>
            <a:ext cx="4829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5" name="TextBox 33">
            <a:extLst>
              <a:ext uri="{FF2B5EF4-FFF2-40B4-BE49-F238E27FC236}">
                <a16:creationId xmlns:a16="http://schemas.microsoft.com/office/drawing/2014/main" id="{80231BCA-3355-4D10-98B5-972E8D4138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052011"/>
            <a:ext cx="4829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B487E9-3B7E-4CA0-A3F7-BD315926F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89B2-1913-4A67-B808-1FED73ABA9D1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F3CA73-F70D-44EE-88C0-17029DFC9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195E70-E924-4C1A-BBCA-3D182CC83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764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" grpId="0"/>
      <p:bldP spid="5130" grpId="0"/>
      <p:bldP spid="5131" grpId="0"/>
      <p:bldP spid="513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5266944" cy="297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898" y="1993392"/>
            <a:ext cx="4261101" cy="4824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71799"/>
            <a:ext cx="4310064" cy="3886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026" y="2971800"/>
            <a:ext cx="3522911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TextBox 9"/>
          <p:cNvSpPr txBox="1">
            <a:spLocks noChangeArrowheads="1"/>
          </p:cNvSpPr>
          <p:nvPr/>
        </p:nvSpPr>
        <p:spPr bwMode="auto">
          <a:xfrm>
            <a:off x="5266944" y="451609"/>
            <a:ext cx="6016752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BD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পীথাগোরাস</a:t>
            </a:r>
            <a:r>
              <a:rPr lang="bn-BD" sz="4800" dirty="0">
                <a:solidFill>
                  <a:srgbClr val="66FF33"/>
                </a:solidFill>
              </a:rPr>
              <a:t> </a:t>
            </a:r>
            <a:endParaRPr lang="en-US" sz="4800" dirty="0">
              <a:solidFill>
                <a:srgbClr val="66FF33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580FE3-33EF-495F-B5B8-6416006B0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7A692-72CC-487F-ABAF-0994A0FDDE06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4D2ABA-A362-4191-AB1F-E71E55764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40E436-1A08-47A7-8069-09A0F8740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490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914400"/>
            <a:ext cx="3983038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066800"/>
            <a:ext cx="421798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4A79E3-0429-48D5-ABFC-48EC73F1C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6057-8379-4FE6-BC05-8F90726642ED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0753D3-55C0-47C7-A71D-1C1324561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79A991-B191-4EAF-8D2B-63359EAC5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9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9728" y="2193100"/>
            <a:ext cx="11972544" cy="14462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bn-BD" sz="88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পীথাগোরাসের উপপাদ্য </a:t>
            </a:r>
            <a:endParaRPr lang="en-US" sz="8800" u="sng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36A95D-8AB8-4585-91F1-BDACE4E21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330EF-4157-4788-84A9-FB1F79430685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24DB61-2C7F-44E4-8921-94E29F7B6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AA7F20-BFCD-4D3C-97CA-CF5593230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28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0"/>
            <a:ext cx="12192000" cy="678180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itchFamily="2" charset="0"/>
              <a:cs typeface="SutonnyOMJ" pitchFamily="2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bn-BD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এই পাঠ</a:t>
            </a:r>
            <a:r>
              <a:rPr lang="en-US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শেষে শিক্ষার্থীরা</a:t>
            </a:r>
            <a:r>
              <a:rPr lang="en-US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..</a:t>
            </a:r>
          </a:p>
          <a:p>
            <a:pPr marL="685800" indent="-685800" eaLnBrk="1" hangingPunct="1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bn-BD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পীথাগোরাসের উপপাদ্য টি বর্ণনা করতে 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bn-BD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   পারবে</a:t>
            </a:r>
            <a:r>
              <a:rPr lang="en-US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;</a:t>
            </a:r>
            <a:endParaRPr lang="bn-BD" sz="6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685800" indent="-685800" eaLnBrk="1" hangingPunct="1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bn-BD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পীথাগোরাসের উপপাদ্যের সাহায্যে সমাধান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bn-BD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    গানিতিক সমস্যা সমাধান করতে পারবে। </a:t>
            </a:r>
            <a:endParaRPr lang="en-US" sz="6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F4FF1C-218A-4E88-9EE2-39764DEEC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70D0D-A9F7-4C40-B929-3245850E11F7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7A1DB9-B184-4485-AAF2-6469735A3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9F9EE7-08AD-4624-A8A3-F4586A03C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0154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8"/>
          <p:cNvSpPr txBox="1">
            <a:spLocks noChangeArrowheads="1"/>
          </p:cNvSpPr>
          <p:nvPr/>
        </p:nvSpPr>
        <p:spPr bwMode="auto">
          <a:xfrm>
            <a:off x="0" y="0"/>
            <a:ext cx="12192000" cy="258532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n-BD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পীথাগোরাসের উপপাদ্যঃ একটি সমকোণী ত্রিভুজের অত্রিভুজের ওপর অঙ্কিত বর্গক্ষেত্রের ক্ষেত্রফল অপর দুই বাহুর ওপর অঙ্কিত বর্গক্ষেত্রদ্বয়ের সমষ্টির সমান। 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1024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468488"/>
            <a:ext cx="5334000" cy="438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F08F26-9E97-4D17-B59D-7DD259B9D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0516B-E71D-4E25-8274-E8CA13FCC35E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325340-6273-466A-81A0-91A42CB84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FFF9A-49CF-40C5-81B2-F63904B3E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2095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76200"/>
            <a:ext cx="3800856" cy="3276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905000" y="3657601"/>
            <a:ext cx="8763000" cy="954107"/>
          </a:xfrm>
          <a:prstGeom prst="rect">
            <a:avLst/>
          </a:prstGeom>
          <a:blipFill rotWithShape="1">
            <a:blip r:embed="rId3"/>
            <a:stretch>
              <a:fillRect l="-1461" t="-5732" b="-17834"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solidFill>
                  <a:schemeClr val="accent1">
                    <a:lumMod val="50000"/>
                  </a:schemeClr>
                </a:solidFill>
              </a:rPr>
              <a:t> </a:t>
            </a:r>
          </a:p>
        </p:txBody>
      </p:sp>
      <p:cxnSp>
        <p:nvCxnSpPr>
          <p:cNvPr id="11269" name="Straight Connector 10"/>
          <p:cNvCxnSpPr>
            <a:cxnSpLocks noChangeShapeType="1"/>
          </p:cNvCxnSpPr>
          <p:nvPr/>
        </p:nvCxnSpPr>
        <p:spPr bwMode="auto">
          <a:xfrm>
            <a:off x="4038600" y="5715000"/>
            <a:ext cx="1123950" cy="990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70" name="Straight Connector 12"/>
          <p:cNvCxnSpPr>
            <a:cxnSpLocks noChangeShapeType="1"/>
          </p:cNvCxnSpPr>
          <p:nvPr/>
        </p:nvCxnSpPr>
        <p:spPr bwMode="auto">
          <a:xfrm flipV="1">
            <a:off x="5162550" y="5715000"/>
            <a:ext cx="1123950" cy="990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71" name="Straight Connector 14"/>
          <p:cNvCxnSpPr>
            <a:cxnSpLocks noChangeShapeType="1"/>
          </p:cNvCxnSpPr>
          <p:nvPr/>
        </p:nvCxnSpPr>
        <p:spPr bwMode="auto">
          <a:xfrm flipH="1" flipV="1">
            <a:off x="5162550" y="4724400"/>
            <a:ext cx="1123950" cy="990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72" name="Straight Connector 16"/>
          <p:cNvCxnSpPr>
            <a:cxnSpLocks noChangeShapeType="1"/>
          </p:cNvCxnSpPr>
          <p:nvPr/>
        </p:nvCxnSpPr>
        <p:spPr bwMode="auto">
          <a:xfrm flipH="1">
            <a:off x="4038600" y="4724400"/>
            <a:ext cx="1123950" cy="990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056064" y="4724400"/>
            <a:ext cx="2230437" cy="19812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810000" y="6107114"/>
            <a:ext cx="457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a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715000" y="6411914"/>
            <a:ext cx="381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a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810000" y="4953000"/>
            <a:ext cx="76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b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343401" y="6400800"/>
            <a:ext cx="246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b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465638" y="5867400"/>
            <a:ext cx="6969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c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562600" y="5867400"/>
            <a:ext cx="533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c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562600" y="5143500"/>
            <a:ext cx="342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c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618038" y="5029200"/>
            <a:ext cx="487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c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343400" y="4419600"/>
            <a:ext cx="471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a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286500" y="6019800"/>
            <a:ext cx="190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b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715000" y="4419600"/>
            <a:ext cx="666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b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248400" y="4953000"/>
            <a:ext cx="22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a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A2F2BD-534A-4B52-8ECA-E3F4740B2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FEFC-99B5-475C-BA1E-50EB1920D536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ADA7B73-CE03-4900-8857-94A28A806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E3D27582-6F32-45AB-A7C4-36E39711F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315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/>
          <p:cNvSpPr txBox="1">
            <a:spLocks noChangeArrowheads="1"/>
          </p:cNvSpPr>
          <p:nvPr/>
        </p:nvSpPr>
        <p:spPr bwMode="auto">
          <a:xfrm>
            <a:off x="0" y="0"/>
            <a:ext cx="12192000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অঙ্কনঃ প্রদত্ত ত্রিভুজের সমান করে চারটি ত্রিভুজ চিত্রে প্রদর্শিত উপায়ে আঁকি </a:t>
            </a:r>
            <a:r>
              <a:rPr lang="bn-BD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FAFCAE-D0DB-4C34-8631-6E5663EE1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2084"/>
            <a:ext cx="12192000" cy="5757899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441097-642D-4151-90C0-5F8311452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23D3D-A2BB-413B-9C60-8FE0D34E3F8B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F3A00F-43F8-4BD7-9EB1-6423F0935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EB293A-7F3E-4F04-A9DE-9D5114165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911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0" y="0"/>
            <a:ext cx="12192000" cy="4339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sz="4400" dirty="0">
              <a:solidFill>
                <a:srgbClr val="002060"/>
              </a:solidFill>
              <a:latin typeface="SutonnyOMJ" pitchFamily="2" charset="0"/>
              <a:cs typeface="SutonnyOMJ" pitchFamily="2" charset="0"/>
            </a:endParaRPr>
          </a:p>
          <a:p>
            <a:pPr eaLnBrk="1" hangingPunct="1"/>
            <a:endParaRPr lang="bn-BD" sz="4400" dirty="0">
              <a:solidFill>
                <a:srgbClr val="002060"/>
              </a:solidFill>
              <a:latin typeface="SutonnyOMJ" pitchFamily="2" charset="0"/>
              <a:cs typeface="SutonnyOMJ" pitchFamily="2" charset="0"/>
            </a:endParaRPr>
          </a:p>
          <a:p>
            <a:pPr eaLnBrk="1" hangingPunct="1"/>
            <a:r>
              <a:rPr lang="bn-BD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১। পিথাগোরাসের উপপাদ্যটি  বর্ণনা কর ।</a:t>
            </a:r>
          </a:p>
          <a:p>
            <a:pPr eaLnBrk="1" hangingPunct="1"/>
            <a:r>
              <a:rPr lang="bn-BD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২। পিথাগোরাসের সূত্রটি লিখ ।</a:t>
            </a:r>
          </a:p>
          <a:p>
            <a:pPr eaLnBrk="1" hangingPunct="1"/>
            <a:endParaRPr lang="en-US" sz="4400" dirty="0">
              <a:solidFill>
                <a:srgbClr val="00B05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B75246-B353-4654-8F73-F1201869A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95F0C-911A-4F54-A0CC-E321469E966E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B1887A-3A0B-458E-857E-5C72CC78C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A7B3A5-FA49-439B-A568-8E157A870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39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541538" y="2629270"/>
                <a:ext cx="11434439" cy="13849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BD" sz="40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" panose="02000000000000000000" pitchFamily="2" charset="0"/>
                    <a:cs typeface="Nikosh" panose="02000000000000000000" pitchFamily="2" charset="0"/>
                  </a:rPr>
                  <a:t>১।</a:t>
                </a:r>
                <a:r>
                  <a:rPr lang="en-US" sz="48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32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ABC</a:t>
                </a:r>
                <a:r>
                  <a:rPr lang="en-US" sz="40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n-BD" sz="40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" panose="02000000000000000000" pitchFamily="2" charset="0"/>
                    <a:cs typeface="Nikosh" panose="02000000000000000000" pitchFamily="2" charset="0"/>
                  </a:rPr>
                  <a:t>ত্রিভুজের</a:t>
                </a:r>
                <a14:m>
                  <m:oMath xmlns:m="http://schemas.openxmlformats.org/officeDocument/2006/math">
                    <m:r>
                      <a:rPr lang="bn-BD" sz="3600" i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∠</m:t>
                    </m:r>
                    <m:r>
                      <m:rPr>
                        <m:sty m:val="p"/>
                      </m:rPr>
                      <a:rPr lang="en-US" sz="3600" i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A</m:t>
                    </m:r>
                    <m:r>
                      <a:rPr lang="en-US" sz="3600" i="1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= </m:t>
                    </m:r>
                    <m:r>
                      <a:rPr lang="bn-BD" sz="3600" i="1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এক</m:t>
                    </m:r>
                    <m:r>
                      <a:rPr lang="bn-BD" sz="3600" i="1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bn-BD" sz="3600" i="1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সমকোণ</m:t>
                    </m:r>
                    <m:r>
                      <a:rPr lang="bn-BD" sz="3600" i="1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3600" i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D</m:t>
                    </m:r>
                    <m:r>
                      <a:rPr lang="bn-BD" sz="3600" i="1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bn-BD" sz="3600" i="1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ও</m:t>
                    </m:r>
                    <m:r>
                      <a:rPr lang="bn-BD" sz="3600" i="1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3600" i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E</m:t>
                    </m:r>
                    <m:r>
                      <a:rPr lang="bn-BD" sz="3600" i="1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bn-BD" sz="3600" i="1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যথাক্রমে</m:t>
                    </m:r>
                    <m:r>
                      <a:rPr lang="bn-BD" sz="3600" i="1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3200" i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mbria Math"/>
                  <a:ea typeface="Cambria Math"/>
                  <a:cs typeface="NikoshBAN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600" i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AB</m:t>
                      </m:r>
                      <m:r>
                        <a:rPr lang="en-US" sz="3600" i="1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 </m:t>
                      </m:r>
                      <m:r>
                        <a:rPr lang="bn-BD" sz="3600" i="1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ও</m:t>
                      </m:r>
                      <m:r>
                        <a:rPr lang="bn-BD" sz="3600" i="1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600" i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AC</m:t>
                      </m:r>
                      <m:r>
                        <a:rPr lang="bn-BD" sz="360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 </m:t>
                      </m:r>
                      <m:r>
                        <a:rPr lang="bn-BD" sz="360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এর</m:t>
                      </m:r>
                      <m:r>
                        <a:rPr lang="bn-BD" sz="360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 </m:t>
                      </m:r>
                      <m:r>
                        <a:rPr lang="bn-BD" sz="360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মধ্যবিন্দু</m:t>
                      </m:r>
                      <m:r>
                        <a:rPr lang="bn-BD" sz="360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 </m:t>
                      </m:r>
                      <m:r>
                        <a:rPr lang="bn-BD" sz="360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হলে</m:t>
                      </m:r>
                      <m:r>
                        <a:rPr lang="bn-BD" sz="360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, </m:t>
                      </m:r>
                      <m:r>
                        <a:rPr lang="bn-BD" sz="360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প্রমাণ</m:t>
                      </m:r>
                      <m:r>
                        <a:rPr lang="bn-BD" sz="360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 </m:t>
                      </m:r>
                      <m:r>
                        <a:rPr lang="bn-BD" sz="360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কর</m:t>
                      </m:r>
                      <m:r>
                        <a:rPr lang="bn-BD" sz="360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 </m:t>
                      </m:r>
                      <m:r>
                        <a:rPr lang="bn-BD" sz="360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যে</m:t>
                      </m:r>
                      <m:r>
                        <a:rPr lang="en-US" sz="3600" i="0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/>
                          <a:cs typeface="NikoshBAN" pitchFamily="2" charset="0"/>
                        </a:rPr>
                        <m:t>,</m:t>
                      </m:r>
                      <m:r>
                        <a:rPr lang="bn-BD" sz="360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 </m:t>
                      </m:r>
                      <m:sSup>
                        <m:sSupPr>
                          <m:ctrlPr>
                            <a:rPr lang="bn-BD" sz="360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/>
                              <a:cs typeface="NikoshBAN" pitchFamily="2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3600" i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/>
                              <a:ea typeface="Cambria Math"/>
                              <a:cs typeface="NikoshBAN" pitchFamily="2" charset="0"/>
                            </a:rPr>
                            <m:t>DE</m:t>
                          </m:r>
                        </m:e>
                        <m:sup>
                          <m:r>
                            <a:rPr lang="en-US" sz="3600" i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/>
                              <a:ea typeface="Cambria Math"/>
                              <a:cs typeface="NikoshBAN" pitchFamily="2" charset="0"/>
                            </a:rPr>
                            <m:t>2</m:t>
                          </m:r>
                        </m:sup>
                      </m:sSup>
                      <m:r>
                        <a:rPr lang="en-US" sz="3600" i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=</m:t>
                      </m:r>
                      <m:sSup>
                        <m:sSupPr>
                          <m:ctrlPr>
                            <a:rPr lang="bn-BD" sz="360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/>
                              <a:cs typeface="NikoshBAN" pitchFamily="2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3600" i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/>
                              <a:ea typeface="Cambria Math"/>
                              <a:cs typeface="NikoshBAN" pitchFamily="2" charset="0"/>
                            </a:rPr>
                            <m:t>CE</m:t>
                          </m:r>
                        </m:e>
                        <m:sup>
                          <m:r>
                            <a:rPr lang="en-US" sz="3600" i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/>
                              <a:ea typeface="Cambria Math"/>
                              <a:cs typeface="NikoshBAN" pitchFamily="2" charset="0"/>
                            </a:rPr>
                            <m:t>2</m:t>
                          </m:r>
                        </m:sup>
                      </m:sSup>
                      <m:r>
                        <a:rPr lang="en-US" sz="3600" i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+</m:t>
                      </m:r>
                      <m:sSup>
                        <m:sSupPr>
                          <m:ctrlPr>
                            <a:rPr lang="bn-BD" sz="360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/>
                              <a:cs typeface="NikoshBAN" pitchFamily="2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3600" i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/>
                              <a:ea typeface="Cambria Math"/>
                              <a:cs typeface="NikoshBAN" pitchFamily="2" charset="0"/>
                            </a:rPr>
                            <m:t>BD</m:t>
                          </m:r>
                        </m:e>
                        <m:sup>
                          <m:r>
                            <a:rPr lang="en-US" sz="3600" i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/>
                              <a:ea typeface="Cambria Math"/>
                              <a:cs typeface="NikoshBAN" pitchFamily="2" charset="0"/>
                            </a:rPr>
                            <m:t>2</m:t>
                          </m:r>
                        </m:sup>
                      </m:sSup>
                      <m:r>
                        <a:rPr lang="bn-BD" sz="3600" i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/>
                          <a:ea typeface="Cambria Math"/>
                          <a:cs typeface="NikoshBAN" pitchFamily="2" charset="0"/>
                        </a:rPr>
                        <m:t>.</m:t>
                      </m:r>
                    </m:oMath>
                  </m:oMathPara>
                </a14:m>
                <a:endParaRPr lang="en-US" sz="4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538" y="2629270"/>
                <a:ext cx="11434439" cy="1384995"/>
              </a:xfrm>
              <a:prstGeom prst="rect">
                <a:avLst/>
              </a:prstGeom>
              <a:blipFill>
                <a:blip r:embed="rId2"/>
                <a:stretch>
                  <a:fillRect l="-2026" t="-263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E5A2D-6F01-4BEE-951E-E7E85D00A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B9A1-C372-489F-AA76-4D80C83C3159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CAAAC3-974F-4FAA-AD77-804393971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CA527-BF1E-4CEA-8DFC-1AAEA9D2D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0383B-7B4D-453B-ACE7-067E9B65402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9398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0D426F-B262-4946-8C98-DB437B1D7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475" y="3810000"/>
            <a:ext cx="4438650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E76446-3B25-4EE2-B6C4-3CD97EF0C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2DDC0F-2929-40E6-8CE4-A05F4FC98672}" type="datetime2">
              <a:rPr lang="en-US" smtClean="0"/>
              <a:t>Saturday, July 6, 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AD41D-7164-44DD-8B87-F0FF65E77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amin001974@gmail.com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AB895-EB48-46F7-BD30-8DF27B4BC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169458-876D-4449-AEDD-EFD1D896DCF2}" type="slidenum">
              <a:rPr lang="en-US" altLang="en-US"/>
              <a:pPr>
                <a:defRPr/>
              </a:pPr>
              <a:t>13</a:t>
            </a:fld>
            <a:endParaRPr lang="en-US" alt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453E8E-2E61-458E-B784-AFBF316B324A}"/>
              </a:ext>
            </a:extLst>
          </p:cNvPr>
          <p:cNvCxnSpPr>
            <a:cxnSpLocks/>
          </p:cNvCxnSpPr>
          <p:nvPr/>
        </p:nvCxnSpPr>
        <p:spPr>
          <a:xfrm>
            <a:off x="0" y="914400"/>
            <a:ext cx="12192000" cy="0"/>
          </a:xfrm>
          <a:prstGeom prst="line">
            <a:avLst/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BA65BAE-AEF7-4F6E-A2D7-E26748DFCD4E}"/>
              </a:ext>
            </a:extLst>
          </p:cNvPr>
          <p:cNvGrpSpPr>
            <a:grpSpLocks/>
          </p:cNvGrpSpPr>
          <p:nvPr/>
        </p:nvGrpSpPr>
        <p:grpSpPr bwMode="auto">
          <a:xfrm>
            <a:off x="-2355601" y="763589"/>
            <a:ext cx="1143000" cy="2903507"/>
            <a:chOff x="4456516" y="762000"/>
            <a:chExt cx="1143000" cy="2904463"/>
          </a:xfrm>
        </p:grpSpPr>
        <p:grpSp>
          <p:nvGrpSpPr>
            <p:cNvPr id="6185" name="Group 14">
              <a:extLst>
                <a:ext uri="{FF2B5EF4-FFF2-40B4-BE49-F238E27FC236}">
                  <a16:creationId xmlns:a16="http://schemas.microsoft.com/office/drawing/2014/main" id="{C3F0AAC5-100A-453D-9B9A-BAC90CFFD4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76800" y="762000"/>
              <a:ext cx="304800" cy="2045179"/>
              <a:chOff x="4876800" y="762000"/>
              <a:chExt cx="304800" cy="2045179"/>
            </a:xfrm>
          </p:grpSpPr>
          <p:sp>
            <p:nvSpPr>
              <p:cNvPr id="10" name="Circle: Hollow 9">
                <a:extLst>
                  <a:ext uri="{FF2B5EF4-FFF2-40B4-BE49-F238E27FC236}">
                    <a16:creationId xmlns:a16="http://schemas.microsoft.com/office/drawing/2014/main" id="{5D1D660F-7A67-475F-8871-79FC6F1950DF}"/>
                  </a:ext>
                </a:extLst>
              </p:cNvPr>
              <p:cNvSpPr/>
              <p:nvPr/>
            </p:nvSpPr>
            <p:spPr>
              <a:xfrm>
                <a:off x="4876799" y="762000"/>
                <a:ext cx="304800" cy="381125"/>
              </a:xfrm>
              <a:prstGeom prst="donut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570EF80-A7CE-4A54-B553-A40397C83965}"/>
                  </a:ext>
                </a:extLst>
              </p:cNvPr>
              <p:cNvSpPr/>
              <p:nvPr/>
            </p:nvSpPr>
            <p:spPr>
              <a:xfrm>
                <a:off x="4907116" y="1155213"/>
                <a:ext cx="244166" cy="533409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2" name="Arrow: Pentagon 11">
                <a:extLst>
                  <a:ext uri="{FF2B5EF4-FFF2-40B4-BE49-F238E27FC236}">
                    <a16:creationId xmlns:a16="http://schemas.microsoft.com/office/drawing/2014/main" id="{EA056C5C-8FAB-40FD-A678-537F8974F7DA}"/>
                  </a:ext>
                </a:extLst>
              </p:cNvPr>
              <p:cNvSpPr/>
              <p:nvPr/>
            </p:nvSpPr>
            <p:spPr>
              <a:xfrm rot="5400000">
                <a:off x="4844986" y="1714861"/>
                <a:ext cx="384301" cy="288925"/>
              </a:xfrm>
              <a:prstGeom prst="homePlate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3" name="Arrow: Chevron 12">
                <a:extLst>
                  <a:ext uri="{FF2B5EF4-FFF2-40B4-BE49-F238E27FC236}">
                    <a16:creationId xmlns:a16="http://schemas.microsoft.com/office/drawing/2014/main" id="{E89B7EF1-A785-473B-956A-9391F7E16D23}"/>
                  </a:ext>
                </a:extLst>
              </p:cNvPr>
              <p:cNvSpPr/>
              <p:nvPr/>
            </p:nvSpPr>
            <p:spPr>
              <a:xfrm rot="5400000">
                <a:off x="4584221" y="2209801"/>
                <a:ext cx="889957" cy="304800"/>
              </a:xfrm>
              <a:prstGeom prst="chevron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" name="Flowchart: Predefined Process 13">
              <a:extLst>
                <a:ext uri="{FF2B5EF4-FFF2-40B4-BE49-F238E27FC236}">
                  <a16:creationId xmlns:a16="http://schemas.microsoft.com/office/drawing/2014/main" id="{023FB9F9-3B7D-4BD3-A862-EF167A5CD3D5}"/>
                </a:ext>
              </a:extLst>
            </p:cNvPr>
            <p:cNvSpPr/>
            <p:nvPr/>
          </p:nvSpPr>
          <p:spPr>
            <a:xfrm>
              <a:off x="4456516" y="2737469"/>
              <a:ext cx="1143000" cy="928994"/>
            </a:xfrm>
            <a:prstGeom prst="flowChartPredefinedProcess">
              <a:avLst/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600" b="1" dirty="0" err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বা</a:t>
              </a:r>
              <a:endParaRPr lang="en-U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FE7699-E1B7-4137-818A-57CB92EC74A2}"/>
              </a:ext>
            </a:extLst>
          </p:cNvPr>
          <p:cNvGrpSpPr>
            <a:grpSpLocks/>
          </p:cNvGrpSpPr>
          <p:nvPr/>
        </p:nvGrpSpPr>
        <p:grpSpPr bwMode="auto">
          <a:xfrm>
            <a:off x="-3536361" y="762000"/>
            <a:ext cx="1143000" cy="2909889"/>
            <a:chOff x="4457699" y="762000"/>
            <a:chExt cx="1143000" cy="2909259"/>
          </a:xfrm>
        </p:grpSpPr>
        <p:grpSp>
          <p:nvGrpSpPr>
            <p:cNvPr id="6175" name="Group 22">
              <a:extLst>
                <a:ext uri="{FF2B5EF4-FFF2-40B4-BE49-F238E27FC236}">
                  <a16:creationId xmlns:a16="http://schemas.microsoft.com/office/drawing/2014/main" id="{151F96C0-3DF5-4D3F-AE79-7E23C918AE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76800" y="762000"/>
              <a:ext cx="304800" cy="2045179"/>
              <a:chOff x="4876800" y="762000"/>
              <a:chExt cx="304800" cy="2045179"/>
            </a:xfrm>
          </p:grpSpPr>
          <p:sp>
            <p:nvSpPr>
              <p:cNvPr id="25" name="Circle: Hollow 24">
                <a:extLst>
                  <a:ext uri="{FF2B5EF4-FFF2-40B4-BE49-F238E27FC236}">
                    <a16:creationId xmlns:a16="http://schemas.microsoft.com/office/drawing/2014/main" id="{3862C06B-CBC9-4DB7-A844-5547C99EBC99}"/>
                  </a:ext>
                </a:extLst>
              </p:cNvPr>
              <p:cNvSpPr/>
              <p:nvPr/>
            </p:nvSpPr>
            <p:spPr>
              <a:xfrm>
                <a:off x="4876799" y="762000"/>
                <a:ext cx="304800" cy="380917"/>
              </a:xfrm>
              <a:prstGeom prst="donut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143DB81-D12F-4FFC-95FC-F4814F2FEBAC}"/>
                  </a:ext>
                </a:extLst>
              </p:cNvPr>
              <p:cNvSpPr/>
              <p:nvPr/>
            </p:nvSpPr>
            <p:spPr>
              <a:xfrm>
                <a:off x="4907116" y="1155213"/>
                <a:ext cx="244166" cy="533409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7" name="Arrow: Pentagon 26">
                <a:extLst>
                  <a:ext uri="{FF2B5EF4-FFF2-40B4-BE49-F238E27FC236}">
                    <a16:creationId xmlns:a16="http://schemas.microsoft.com/office/drawing/2014/main" id="{5E52DA6E-F0A0-45BF-9286-FD7FB365B607}"/>
                  </a:ext>
                </a:extLst>
              </p:cNvPr>
              <p:cNvSpPr/>
              <p:nvPr/>
            </p:nvSpPr>
            <p:spPr>
              <a:xfrm rot="5400000">
                <a:off x="4844297" y="1715056"/>
                <a:ext cx="385679" cy="288925"/>
              </a:xfrm>
              <a:prstGeom prst="homePlate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8" name="Arrow: Chevron 27">
                <a:extLst>
                  <a:ext uri="{FF2B5EF4-FFF2-40B4-BE49-F238E27FC236}">
                    <a16:creationId xmlns:a16="http://schemas.microsoft.com/office/drawing/2014/main" id="{00E4C39E-EDFE-4A0C-98C1-0FD39709E5A7}"/>
                  </a:ext>
                </a:extLst>
              </p:cNvPr>
              <p:cNvSpPr/>
              <p:nvPr/>
            </p:nvSpPr>
            <p:spPr>
              <a:xfrm rot="5400000">
                <a:off x="4584221" y="2209801"/>
                <a:ext cx="889957" cy="304800"/>
              </a:xfrm>
              <a:prstGeom prst="chevron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" name="Flowchart: Predefined Process 23">
              <a:extLst>
                <a:ext uri="{FF2B5EF4-FFF2-40B4-BE49-F238E27FC236}">
                  <a16:creationId xmlns:a16="http://schemas.microsoft.com/office/drawing/2014/main" id="{6835BF58-899F-426E-9BD4-5706948B1678}"/>
                </a:ext>
              </a:extLst>
            </p:cNvPr>
            <p:cNvSpPr/>
            <p:nvPr/>
          </p:nvSpPr>
          <p:spPr>
            <a:xfrm>
              <a:off x="4457699" y="2742772"/>
              <a:ext cx="1143000" cy="928487"/>
            </a:xfrm>
            <a:prstGeom prst="flowChartPredefinedProcess">
              <a:avLst/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600" b="1" spc="50" dirty="0" err="1">
                  <a:ln w="0"/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ন্য</a:t>
              </a:r>
              <a:endParaRPr lang="en-US" sz="6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EBE36B4-2470-47AC-B1EB-A2884726A015}"/>
              </a:ext>
            </a:extLst>
          </p:cNvPr>
          <p:cNvGrpSpPr>
            <a:grpSpLocks/>
          </p:cNvGrpSpPr>
          <p:nvPr/>
        </p:nvGrpSpPr>
        <p:grpSpPr bwMode="auto">
          <a:xfrm>
            <a:off x="-4685457" y="762000"/>
            <a:ext cx="1143000" cy="2974311"/>
            <a:chOff x="4402999" y="762000"/>
            <a:chExt cx="1143000" cy="2973667"/>
          </a:xfrm>
        </p:grpSpPr>
        <p:grpSp>
          <p:nvGrpSpPr>
            <p:cNvPr id="6165" name="Group 29">
              <a:extLst>
                <a:ext uri="{FF2B5EF4-FFF2-40B4-BE49-F238E27FC236}">
                  <a16:creationId xmlns:a16="http://schemas.microsoft.com/office/drawing/2014/main" id="{6E3270B7-340B-421F-8840-05C2657890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76800" y="762000"/>
              <a:ext cx="304800" cy="2045179"/>
              <a:chOff x="4876800" y="762000"/>
              <a:chExt cx="304800" cy="2045179"/>
            </a:xfrm>
          </p:grpSpPr>
          <p:sp>
            <p:nvSpPr>
              <p:cNvPr id="32" name="Circle: Hollow 31">
                <a:extLst>
                  <a:ext uri="{FF2B5EF4-FFF2-40B4-BE49-F238E27FC236}">
                    <a16:creationId xmlns:a16="http://schemas.microsoft.com/office/drawing/2014/main" id="{20781ACA-562D-4F77-8777-E674F6549B30}"/>
                  </a:ext>
                </a:extLst>
              </p:cNvPr>
              <p:cNvSpPr/>
              <p:nvPr/>
            </p:nvSpPr>
            <p:spPr>
              <a:xfrm>
                <a:off x="4876799" y="762000"/>
                <a:ext cx="304800" cy="380917"/>
              </a:xfrm>
              <a:prstGeom prst="donut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E004FA0-56F7-43EF-90A9-571B9AF34CE5}"/>
                  </a:ext>
                </a:extLst>
              </p:cNvPr>
              <p:cNvSpPr/>
              <p:nvPr/>
            </p:nvSpPr>
            <p:spPr>
              <a:xfrm>
                <a:off x="4907116" y="1155213"/>
                <a:ext cx="244166" cy="533409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Arrow: Pentagon 33">
                <a:extLst>
                  <a:ext uri="{FF2B5EF4-FFF2-40B4-BE49-F238E27FC236}">
                    <a16:creationId xmlns:a16="http://schemas.microsoft.com/office/drawing/2014/main" id="{EF4DBAB8-8224-44B6-9DFB-07DB77C54CE4}"/>
                  </a:ext>
                </a:extLst>
              </p:cNvPr>
              <p:cNvSpPr/>
              <p:nvPr/>
            </p:nvSpPr>
            <p:spPr>
              <a:xfrm rot="5400000">
                <a:off x="4844297" y="1715056"/>
                <a:ext cx="385679" cy="288925"/>
              </a:xfrm>
              <a:prstGeom prst="homePlate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5" name="Arrow: Chevron 34">
                <a:extLst>
                  <a:ext uri="{FF2B5EF4-FFF2-40B4-BE49-F238E27FC236}">
                    <a16:creationId xmlns:a16="http://schemas.microsoft.com/office/drawing/2014/main" id="{0D6C142B-75AA-47D0-A6EF-FA9A1035B91B}"/>
                  </a:ext>
                </a:extLst>
              </p:cNvPr>
              <p:cNvSpPr/>
              <p:nvPr/>
            </p:nvSpPr>
            <p:spPr>
              <a:xfrm rot="5400000">
                <a:off x="4584221" y="2209801"/>
                <a:ext cx="889957" cy="304800"/>
              </a:xfrm>
              <a:prstGeom prst="chevron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Flowchart: Predefined Process 30">
              <a:extLst>
                <a:ext uri="{FF2B5EF4-FFF2-40B4-BE49-F238E27FC236}">
                  <a16:creationId xmlns:a16="http://schemas.microsoft.com/office/drawing/2014/main" id="{9616CBEA-57FA-4786-AE77-02982F5C9DF5}"/>
                </a:ext>
              </a:extLst>
            </p:cNvPr>
            <p:cNvSpPr/>
            <p:nvPr/>
          </p:nvSpPr>
          <p:spPr>
            <a:xfrm>
              <a:off x="4402999" y="2807180"/>
              <a:ext cx="1143000" cy="928487"/>
            </a:xfrm>
            <a:prstGeom prst="flowChartPredefinedProcess">
              <a:avLst/>
            </a:prstGeom>
            <a:blipFill>
              <a:blip r:embed="rId5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ধ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94B9FBB-7D2A-4053-8609-00517A94F2CF}"/>
              </a:ext>
            </a:extLst>
          </p:cNvPr>
          <p:cNvGrpSpPr>
            <a:grpSpLocks/>
          </p:cNvGrpSpPr>
          <p:nvPr/>
        </p:nvGrpSpPr>
        <p:grpSpPr bwMode="auto">
          <a:xfrm>
            <a:off x="-1211417" y="762000"/>
            <a:ext cx="1143000" cy="2928177"/>
            <a:chOff x="4457699" y="762000"/>
            <a:chExt cx="1143000" cy="2927543"/>
          </a:xfrm>
        </p:grpSpPr>
        <p:grpSp>
          <p:nvGrpSpPr>
            <p:cNvPr id="6155" name="Group 50">
              <a:extLst>
                <a:ext uri="{FF2B5EF4-FFF2-40B4-BE49-F238E27FC236}">
                  <a16:creationId xmlns:a16="http://schemas.microsoft.com/office/drawing/2014/main" id="{2B99F196-3295-439B-AA00-CC87D4F075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76799" y="762000"/>
              <a:ext cx="304801" cy="2045179"/>
              <a:chOff x="4876799" y="762000"/>
              <a:chExt cx="304801" cy="2045179"/>
            </a:xfrm>
          </p:grpSpPr>
          <p:sp>
            <p:nvSpPr>
              <p:cNvPr id="53" name="Circle: Hollow 52">
                <a:extLst>
                  <a:ext uri="{FF2B5EF4-FFF2-40B4-BE49-F238E27FC236}">
                    <a16:creationId xmlns:a16="http://schemas.microsoft.com/office/drawing/2014/main" id="{C830F9BC-1B16-484D-8BF2-860C518A6730}"/>
                  </a:ext>
                </a:extLst>
              </p:cNvPr>
              <p:cNvSpPr/>
              <p:nvPr/>
            </p:nvSpPr>
            <p:spPr>
              <a:xfrm>
                <a:off x="4876799" y="762000"/>
                <a:ext cx="304800" cy="380917"/>
              </a:xfrm>
              <a:prstGeom prst="donut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D4B7FBCA-EFFD-4024-B699-7D3A18F81CE8}"/>
                  </a:ext>
                </a:extLst>
              </p:cNvPr>
              <p:cNvSpPr/>
              <p:nvPr/>
            </p:nvSpPr>
            <p:spPr>
              <a:xfrm>
                <a:off x="4907116" y="1155213"/>
                <a:ext cx="244166" cy="533409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5" name="Arrow: Pentagon 54">
                <a:extLst>
                  <a:ext uri="{FF2B5EF4-FFF2-40B4-BE49-F238E27FC236}">
                    <a16:creationId xmlns:a16="http://schemas.microsoft.com/office/drawing/2014/main" id="{B3C64B60-BF28-479D-A8F8-79D33CA28D38}"/>
                  </a:ext>
                </a:extLst>
              </p:cNvPr>
              <p:cNvSpPr/>
              <p:nvPr/>
            </p:nvSpPr>
            <p:spPr>
              <a:xfrm rot="5400000">
                <a:off x="4844297" y="1715056"/>
                <a:ext cx="385679" cy="288925"/>
              </a:xfrm>
              <a:prstGeom prst="homePlate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6" name="Arrow: Chevron 55">
                <a:extLst>
                  <a:ext uri="{FF2B5EF4-FFF2-40B4-BE49-F238E27FC236}">
                    <a16:creationId xmlns:a16="http://schemas.microsoft.com/office/drawing/2014/main" id="{48C05CD6-58F6-4E78-BEC0-B1DA9FF2548E}"/>
                  </a:ext>
                </a:extLst>
              </p:cNvPr>
              <p:cNvSpPr/>
              <p:nvPr/>
            </p:nvSpPr>
            <p:spPr>
              <a:xfrm rot="5400000">
                <a:off x="4584221" y="2209801"/>
                <a:ext cx="889957" cy="304800"/>
              </a:xfrm>
              <a:prstGeom prst="chevron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" name="Flowchart: Predefined Process 51">
              <a:extLst>
                <a:ext uri="{FF2B5EF4-FFF2-40B4-BE49-F238E27FC236}">
                  <a16:creationId xmlns:a16="http://schemas.microsoft.com/office/drawing/2014/main" id="{ABBC0A20-1E93-43F8-A924-5214BDE8ED6C}"/>
                </a:ext>
              </a:extLst>
            </p:cNvPr>
            <p:cNvSpPr/>
            <p:nvPr/>
          </p:nvSpPr>
          <p:spPr>
            <a:xfrm>
              <a:off x="4457699" y="2761056"/>
              <a:ext cx="1143000" cy="928487"/>
            </a:xfrm>
            <a:prstGeom prst="flowChartPredefinedProcess">
              <a:avLst/>
            </a:prstGeom>
            <a:blipFill>
              <a:blip r:embed="rId6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6600" b="1" spc="50" dirty="0">
                  <a:ln w="0"/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Nikosh" panose="02000000000000000000" pitchFamily="2" charset="0"/>
                  <a:cs typeface="Nikosh" panose="02000000000000000000" pitchFamily="2" charset="0"/>
                </a:rPr>
                <a:t>দ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4381F24A-77D4-4F17-AF5D-EF5A5FBE2D97}"/>
              </a:ext>
            </a:extLst>
          </p:cNvPr>
          <p:cNvSpPr/>
          <p:nvPr/>
        </p:nvSpPr>
        <p:spPr>
          <a:xfrm>
            <a:off x="292608" y="0"/>
            <a:ext cx="4425696" cy="828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সবাইকে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604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96296E-6 L 0.83151 -0.0023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576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0.83112 0.0013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54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18 0.00347 L 0.83412 0.0011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690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7.40741E-7 L 0.83411 -0.0060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84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</TotalTime>
  <Words>246</Words>
  <Application>Microsoft Office PowerPoint</Application>
  <PresentationFormat>Widescreen</PresentationFormat>
  <Paragraphs>89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Calibri</vt:lpstr>
      <vt:lpstr>Cambria Math</vt:lpstr>
      <vt:lpstr>Nikosh</vt:lpstr>
      <vt:lpstr>NikoshBAN</vt:lpstr>
      <vt:lpstr>SutonnyOMJ</vt:lpstr>
      <vt:lpstr>Times New Roman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 Aminul Islam</dc:creator>
  <cp:lastModifiedBy>Md. Aminul Islam</cp:lastModifiedBy>
  <cp:revision>15</cp:revision>
  <dcterms:created xsi:type="dcterms:W3CDTF">2019-07-06T13:28:26Z</dcterms:created>
  <dcterms:modified xsi:type="dcterms:W3CDTF">2019-07-06T16:08:58Z</dcterms:modified>
</cp:coreProperties>
</file>