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8" r:id="rId2"/>
    <p:sldId id="289" r:id="rId3"/>
    <p:sldId id="303" r:id="rId4"/>
    <p:sldId id="290" r:id="rId5"/>
    <p:sldId id="292" r:id="rId6"/>
    <p:sldId id="262" r:id="rId7"/>
    <p:sldId id="299" r:id="rId8"/>
    <p:sldId id="300" r:id="rId9"/>
    <p:sldId id="297" r:id="rId10"/>
    <p:sldId id="302" r:id="rId11"/>
    <p:sldId id="266" r:id="rId12"/>
    <p:sldId id="267" r:id="rId13"/>
    <p:sldId id="295" r:id="rId14"/>
    <p:sldId id="268" r:id="rId15"/>
    <p:sldId id="294" r:id="rId16"/>
    <p:sldId id="296" r:id="rId17"/>
    <p:sldId id="270" r:id="rId18"/>
    <p:sldId id="271" r:id="rId19"/>
    <p:sldId id="272" r:id="rId20"/>
    <p:sldId id="283" r:id="rId21"/>
    <p:sldId id="285" r:id="rId22"/>
    <p:sldId id="28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FFFF"/>
    <a:srgbClr val="9966FF"/>
    <a:srgbClr val="FF9966"/>
    <a:srgbClr val="D578EE"/>
    <a:srgbClr val="FFCC00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965" y="-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7B64E-59DF-475A-86DE-D54C5FEA819E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40BE8-FFD9-4E5D-8F0E-60E6DD67E3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8398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6731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283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871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822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1477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353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494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024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8218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3024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8061E3-70C1-401F-937F-FE277AF2F683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7F8B3-5679-4B10-BE5C-F0669913D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980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 flipV="1">
            <a:off x="22747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9115301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6395" y="68580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>
            <a:off x="22747" y="0"/>
            <a:ext cx="1348854" cy="129145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16200000">
            <a:off x="-28698" y="5533689"/>
            <a:ext cx="1348854" cy="12914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10800000">
            <a:off x="7795146" y="5562388"/>
            <a:ext cx="1348854" cy="129145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5400000">
            <a:off x="7795146" y="28699"/>
            <a:ext cx="1348854" cy="1291456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381000" y="762000"/>
            <a:ext cx="8229600" cy="53553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310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800" y="533400"/>
            <a:ext cx="6310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300" dirty="0" err="1" smtClean="0">
                <a:ln>
                  <a:solidFill>
                    <a:schemeClr val="tx1"/>
                  </a:solidFill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b="1" spc="-300" dirty="0">
              <a:ln>
                <a:solidFill>
                  <a:schemeClr val="tx1"/>
                </a:solidFill>
              </a:ln>
              <a:blipFill>
                <a:blip r:embed="rId2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onz-nl-ATgfRqpFfFI-unspla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600200"/>
            <a:ext cx="8305800" cy="467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01327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81000" y="1828800"/>
            <a:ext cx="4572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ফায়জুল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হক</a:t>
            </a:r>
            <a:endParaRPr lang="bn-BD" sz="44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   </a:t>
            </a:r>
            <a:endParaRPr lang="bn-BD" sz="36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মাথাভাঙ্গা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মহিলা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আলিম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মাদ্রাসা</a:t>
            </a:r>
            <a:endParaRPr lang="bn-BD" sz="32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গজারিয়া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মুন্সিগঞ্জ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মোবাইলঃ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০১৯১২৮৩০৪৭৬</a:t>
            </a:r>
          </a:p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 </a:t>
            </a:r>
            <a:endParaRPr lang="bn-BD" sz="2000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614164" y="309725"/>
            <a:ext cx="20922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পরিচিতি</a:t>
            </a:r>
            <a:endParaRPr lang="en-US" sz="5400" u="sng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grpSp>
        <p:nvGrpSpPr>
          <p:cNvPr id="2" name="Group 31"/>
          <p:cNvGrpSpPr/>
          <p:nvPr/>
        </p:nvGrpSpPr>
        <p:grpSpPr>
          <a:xfrm>
            <a:off x="5029200" y="1371600"/>
            <a:ext cx="3810000" cy="4419600"/>
            <a:chOff x="-6929" y="51954"/>
            <a:chExt cx="9150929" cy="6830291"/>
          </a:xfrm>
        </p:grpSpPr>
        <p:pic>
          <p:nvPicPr>
            <p:cNvPr id="44" name="Picture 43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8" y="51954"/>
              <a:ext cx="9150928" cy="557645"/>
            </a:xfrm>
            <a:prstGeom prst="rect">
              <a:avLst/>
            </a:prstGeom>
          </p:spPr>
        </p:pic>
        <p:pic>
          <p:nvPicPr>
            <p:cNvPr id="45" name="Picture 44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2946689" y="3277465"/>
              <a:ext cx="6451024" cy="557645"/>
            </a:xfrm>
            <a:prstGeom prst="rect">
              <a:avLst/>
            </a:prstGeom>
          </p:spPr>
        </p:pic>
        <p:pic>
          <p:nvPicPr>
            <p:cNvPr id="46" name="Picture 45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9" y="6324600"/>
              <a:ext cx="8998527" cy="557645"/>
            </a:xfrm>
            <a:prstGeom prst="rect">
              <a:avLst/>
            </a:prstGeom>
          </p:spPr>
        </p:pic>
        <p:pic>
          <p:nvPicPr>
            <p:cNvPr id="47" name="Picture 46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639665" y="3325956"/>
              <a:ext cx="6451024" cy="557645"/>
            </a:xfrm>
            <a:prstGeom prst="rect">
              <a:avLst/>
            </a:prstGeom>
          </p:spPr>
        </p:pic>
      </p:grpSp>
      <p:pic>
        <p:nvPicPr>
          <p:cNvPr id="10" name="Picture 2" descr="C:\Users\Office Pc\Desktop\FAYZUL\537207_112222822289669_1698182993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600200"/>
            <a:ext cx="3429000" cy="396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grpSp>
        <p:nvGrpSpPr>
          <p:cNvPr id="11" name="Group 31"/>
          <p:cNvGrpSpPr/>
          <p:nvPr/>
        </p:nvGrpSpPr>
        <p:grpSpPr>
          <a:xfrm>
            <a:off x="228600" y="1371600"/>
            <a:ext cx="4724400" cy="4343400"/>
            <a:chOff x="-6929" y="51954"/>
            <a:chExt cx="9150929" cy="6830291"/>
          </a:xfrm>
        </p:grpSpPr>
        <p:pic>
          <p:nvPicPr>
            <p:cNvPr id="12" name="Picture 11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8" y="51954"/>
              <a:ext cx="9150928" cy="557645"/>
            </a:xfrm>
            <a:prstGeom prst="rect">
              <a:avLst/>
            </a:prstGeom>
          </p:spPr>
        </p:pic>
        <p:pic>
          <p:nvPicPr>
            <p:cNvPr id="13" name="Picture 12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2946688" y="3277464"/>
              <a:ext cx="6451024" cy="557645"/>
            </a:xfrm>
            <a:prstGeom prst="rect">
              <a:avLst/>
            </a:prstGeom>
          </p:spPr>
        </p:pic>
        <p:pic>
          <p:nvPicPr>
            <p:cNvPr id="14" name="Picture 13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9" y="6324600"/>
              <a:ext cx="8998527" cy="557645"/>
            </a:xfrm>
            <a:prstGeom prst="rect">
              <a:avLst/>
            </a:prstGeom>
          </p:spPr>
        </p:pic>
        <p:pic>
          <p:nvPicPr>
            <p:cNvPr id="15" name="Picture 14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639665" y="3325956"/>
              <a:ext cx="6451024" cy="5576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44536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143000"/>
            <a:ext cx="5943600" cy="389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3600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পাঠ পরিচিতি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1600" dirty="0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    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4000" dirty="0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শ্রেণীঃ নব</a:t>
            </a:r>
            <a:r>
              <a:rPr lang="en-US" sz="4000" dirty="0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ম</a:t>
            </a:r>
            <a:endParaRPr lang="bn-BD" sz="4000" dirty="0" smtClean="0">
              <a:ln/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4000" dirty="0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বিষয়ঃ </a:t>
            </a:r>
            <a:r>
              <a:rPr lang="en-US" sz="4000" dirty="0" err="1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4000" dirty="0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4000" dirty="0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endParaRPr lang="en-US" sz="4000" dirty="0" smtClean="0">
              <a:ln/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4000" dirty="0" smtClean="0">
                <a:ln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অধ্যায়ঃ ৪র্থ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তারিখঃ 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০০</a:t>
            </a:r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-০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০</a:t>
            </a:r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-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২৬</a:t>
            </a:r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ইং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0" y="762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6395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395" y="67818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9115301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>
            <a:off x="22747" y="0"/>
            <a:ext cx="1348854" cy="129145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16200000">
            <a:off x="-28698" y="5533689"/>
            <a:ext cx="1348854" cy="129145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10800000">
            <a:off x="7795146" y="5562388"/>
            <a:ext cx="1348854" cy="129145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5400000">
            <a:off x="7795146" y="28699"/>
            <a:ext cx="1348854" cy="129145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57201" y="381000"/>
            <a:ext cx="8229600" cy="601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219200"/>
            <a:ext cx="4530068" cy="403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13" t="10920" r="9201" b="2319"/>
          <a:stretch/>
        </p:blipFill>
        <p:spPr>
          <a:xfrm>
            <a:off x="5105400" y="1143000"/>
            <a:ext cx="3757846" cy="4267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 14"/>
          <p:cNvSpPr/>
          <p:nvPr/>
        </p:nvSpPr>
        <p:spPr>
          <a:xfrm>
            <a:off x="2438400" y="5562600"/>
            <a:ext cx="4953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ছবিতে কী দেখা যাচ্ছে</a:t>
            </a:r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?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1223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0" y="762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6395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6395" y="67818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9115301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>
            <a:off x="22747" y="-27296"/>
            <a:ext cx="1348854" cy="12914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16200000">
            <a:off x="-28698" y="5533689"/>
            <a:ext cx="1348854" cy="129145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10800000">
            <a:off x="7795146" y="5562388"/>
            <a:ext cx="1348854" cy="12914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159" b="37251"/>
          <a:stretch/>
        </p:blipFill>
        <p:spPr>
          <a:xfrm rot="5400000">
            <a:off x="7795146" y="28699"/>
            <a:ext cx="1348854" cy="12914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28600" y="381000"/>
            <a:ext cx="8229600" cy="601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9600" y="5029200"/>
            <a:ext cx="7924800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glow rad="101600">
              <a:srgbClr val="FFC000">
                <a:alpha val="6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ওয়ার্ড প্রসেস</a:t>
            </a:r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রে</a:t>
            </a:r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আমার</a:t>
            </a:r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লেখার</a:t>
            </a:r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কাজ</a:t>
            </a:r>
            <a:endParaRPr lang="bn-BD" sz="54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24000" y="457200"/>
            <a:ext cx="6172200" cy="11079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101600">
              <a:srgbClr val="FF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আজকের পাঠ</a:t>
            </a:r>
            <a:endParaRPr lang="en-US" sz="6600" b="1" cap="none" spc="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22" name="Picture 21" descr="Word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33576"/>
            <a:ext cx="7924800" cy="2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626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0" y="762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6395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395" y="67818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9115301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81631" y="1683609"/>
            <a:ext cx="5189241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800" b="1" u="sng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এই পাঠ শেষে শিক্ষাথীরা- </a:t>
            </a:r>
            <a:endParaRPr lang="en-US" sz="4800" b="1" u="sng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08100" y="355940"/>
            <a:ext cx="2659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</a:t>
            </a:r>
            <a:r>
              <a:rPr lang="bn-BD" sz="4800" b="1" u="sng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খনফল</a:t>
            </a:r>
            <a:endParaRPr lang="en-US" sz="4800" u="sng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2438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১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। ওয়ার্ড প্রসেসিং কী তা বলতে পারবে।</a:t>
            </a:r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২। ওয়ার্ড প্রসেসিং-এর সুবিধা বর্ণনা করতে পারবে।</a:t>
            </a:r>
          </a:p>
          <a:p>
            <a:r>
              <a:rPr lang="bn-BD" sz="3200" dirty="0">
                <a:latin typeface="Nikosh" pitchFamily="2" charset="0"/>
                <a:cs typeface="Nikosh" pitchFamily="2" charset="0"/>
              </a:rPr>
              <a:t>৩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। ওয়ার্ড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প্রোসেসিং</a:t>
            </a:r>
            <a:r>
              <a:rPr lang="en-US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>
                <a:latin typeface="Nikosh" pitchFamily="2" charset="0"/>
                <a:cs typeface="Nikosh" pitchFamily="2" charset="0"/>
              </a:rPr>
              <a:t>প্রোগ্রাম  চালু করতে পারবে।</a:t>
            </a:r>
          </a:p>
          <a:p>
            <a:r>
              <a:rPr lang="bn-BD" sz="3200" dirty="0">
                <a:latin typeface="Nikosh" pitchFamily="2" charset="0"/>
                <a:cs typeface="Nikosh" pitchFamily="2" charset="0"/>
              </a:rPr>
              <a:t>৪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। ওয়ার্ড প্রোসেসরের ব্যবহারের কৌশল বর্ণনা করতে 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         	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পারবে।</a:t>
            </a:r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৫। ওয়ার্ড প্রোসেসরের ব্যবহার করে কাজ সম্পাদন 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	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করতে পারবে।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28787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5943600" cy="914400"/>
          </a:xfrm>
          <a:ln>
            <a:noFill/>
          </a:ln>
          <a:effectLst>
            <a:glow rad="101600">
              <a:srgbClr val="7030A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US" sz="60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 panose="05020102010507070707" pitchFamily="18" charset="2"/>
              </a:rPr>
              <a:t></a:t>
            </a:r>
            <a:r>
              <a:rPr lang="bn-BD" sz="60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 panose="05020102010507070707" pitchFamily="18" charset="2"/>
              </a:rPr>
              <a:t> </a:t>
            </a:r>
            <a:r>
              <a:rPr lang="bn-BD" sz="60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ওয়ার্ড</a:t>
            </a:r>
            <a:r>
              <a:rPr lang="bn-BD" sz="60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 2" panose="05020102010507070707" pitchFamily="18" charset="2"/>
              </a:rPr>
              <a:t> </a:t>
            </a:r>
            <a:r>
              <a:rPr lang="bn-BD" sz="60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  <a:sym typeface="Wingdings 2" panose="05020102010507070707" pitchFamily="18" charset="2"/>
              </a:rPr>
              <a:t>প্রসেসিং</a:t>
            </a:r>
            <a:endParaRPr lang="en-US" sz="6000" b="1" dirty="0" smtClean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  <a:sym typeface="Wingdings 2" panose="05020102010507070707" pitchFamily="18" charset="2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848600" cy="4267200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Char char=","/>
            </a:pP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ইংরেজী </a:t>
            </a:r>
            <a:r>
              <a:rPr lang="en-US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Word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এর</a:t>
            </a:r>
            <a:r>
              <a:rPr lang="en-US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বাংলা</a:t>
            </a:r>
            <a:r>
              <a:rPr lang="en-US" sz="3600" dirty="0">
                <a:latin typeface="Nikosh" pitchFamily="2" charset="0"/>
                <a:cs typeface="Nikosh" pitchFamily="2" charset="0"/>
                <a:sym typeface="Wingdings 2" pitchFamily="18" charset="2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অর্থ</a:t>
            </a:r>
            <a:r>
              <a:rPr lang="en-US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শব্দ।</a:t>
            </a:r>
            <a:r>
              <a:rPr lang="en-US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আর </a:t>
            </a:r>
            <a:r>
              <a:rPr lang="en-US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Processing</a:t>
            </a:r>
            <a:r>
              <a:rPr lang="en-US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কথার বাংলা অ</a:t>
            </a:r>
            <a:r>
              <a:rPr lang="en-US" sz="3600" dirty="0" err="1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র্থ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প্রকৃয়াজাত করা। </a:t>
            </a:r>
            <a:endParaRPr lang="en-US" sz="3600" dirty="0" smtClean="0">
              <a:latin typeface="Nikosh" pitchFamily="2" charset="0"/>
              <a:cs typeface="Nikosh" pitchFamily="2" charset="0"/>
              <a:sym typeface="Wingdings 2" pitchFamily="18" charset="2"/>
            </a:endParaRPr>
          </a:p>
          <a:p>
            <a:pPr algn="just" eaLnBrk="1" hangingPunct="1">
              <a:buFont typeface="Wingdings 2" pitchFamily="18" charset="2"/>
              <a:buChar char=","/>
            </a:pP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ধারাবাহিক ও সুশৃঙ্খলভাবে সাজিয়ে চিত্তাক</a:t>
            </a:r>
            <a:r>
              <a:rPr lang="en-US" sz="3600" dirty="0" err="1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র্ষ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কভাবে শব্দসূহকে উপস্থাপন করাই </a:t>
            </a:r>
            <a:r>
              <a:rPr lang="en-US" sz="3600" dirty="0" err="1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হল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ওয়াড প্রসেসিং। </a:t>
            </a:r>
            <a:endParaRPr lang="en-US" sz="3600" dirty="0" smtClean="0">
              <a:latin typeface="Nikosh" pitchFamily="2" charset="0"/>
              <a:cs typeface="Nikosh" pitchFamily="2" charset="0"/>
              <a:sym typeface="Wingdings 2" pitchFamily="18" charset="2"/>
            </a:endParaRPr>
          </a:p>
          <a:p>
            <a:pPr marL="0" indent="0" algn="just" eaLnBrk="1" hangingPunct="1">
              <a:buNone/>
            </a:pP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যেমন</a:t>
            </a:r>
            <a:r>
              <a:rPr lang="en-US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: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আবেদন পত্র শব্দসমূহকে একটি নিদিষ্ট স্টাইলে সাজিয়ে লেখা</a:t>
            </a:r>
            <a:r>
              <a:rPr lang="en-US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, </a:t>
            </a:r>
            <a:r>
              <a:rPr lang="bn-BD" sz="3600" dirty="0" smtClean="0">
                <a:latin typeface="Nikosh" pitchFamily="2" charset="0"/>
                <a:cs typeface="Nikosh" pitchFamily="2" charset="0"/>
                <a:sym typeface="Wingdings 2" pitchFamily="18" charset="2"/>
              </a:rPr>
              <a:t> আমন্ত্রনপত্রে ভিন্ন স্টাইলে লেখা ইত্যাদি।</a:t>
            </a:r>
            <a:endParaRPr lang="en-US" sz="3600" dirty="0" smtClean="0">
              <a:latin typeface="Nikosh" pitchFamily="2" charset="0"/>
              <a:cs typeface="Nikosh" pitchFamily="2" charset="0"/>
              <a:sym typeface="Wingdings 2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561323"/>
      </p:ext>
    </p:extLst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447800" y="304800"/>
            <a:ext cx="601980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kumimoji="0" lang="bn-BD" sz="44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ওয়ার্ড প্রসেসরের সুবিধা:</a:t>
            </a:r>
            <a:endParaRPr kumimoji="0" lang="en-US" sz="4400" b="1" dirty="0" smtClean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28600" y="1371600"/>
            <a:ext cx="87630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নানা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ভাবে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লেখাকে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উপস্থাপন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করা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যায়।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যেমন লেখার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আকার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ছোট-বড়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করা,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রঙিন করা, বক্স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আকারে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উপস্থাপন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করা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ইত্যাদি।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যে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কোন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ডকুমেন্ট </a:t>
            </a:r>
            <a:r>
              <a:rPr kumimoji="0" lang="en-US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spc="-3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সংযোজন, বিয়োজন, সংশোধন  করা যায়।</a:t>
            </a:r>
            <a:endParaRPr kumimoji="0" lang="en-US" sz="2800" spc="-300" dirty="0" smtClean="0">
              <a:solidFill>
                <a:sysClr val="windowText" lastClr="000000"/>
              </a:solidFill>
              <a:latin typeface="Nikosh" pitchFamily="2" charset="0"/>
              <a:cs typeface="Nikosh" pitchFamily="2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kumimoji="0" lang="bn-BD" sz="28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ডকুমেন্ট সংরক্ষণ করে তা যতবার ইচ্চা ততবার প্রিন্ট করা যায়।</a:t>
            </a:r>
            <a:endParaRPr kumimoji="0" lang="en-US" sz="2800" dirty="0" smtClean="0">
              <a:solidFill>
                <a:sysClr val="windowText" lastClr="000000"/>
              </a:solidFill>
              <a:latin typeface="Nikosh" pitchFamily="2" charset="0"/>
              <a:cs typeface="Nikosh" pitchFamily="2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kumimoji="0" lang="en-US" sz="2800" spc="-15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ডকুমেন্ট </a:t>
            </a:r>
            <a:r>
              <a:rPr kumimoji="0" lang="bn-BD" sz="2800" dirty="0" smtClean="0">
                <a:latin typeface="Nikosh" pitchFamily="2" charset="0"/>
                <a:cs typeface="Nikosh" pitchFamily="2" charset="0"/>
              </a:rPr>
              <a:t>কাগজের</a:t>
            </a:r>
            <a:r>
              <a:rPr kumimoji="0" lang="bn-BD" sz="28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ফাইলের পরিবর্তে ওয়ার্ড প্রসেসরে তৈরি ফাইল সহজে সংরক্ষণযোগ্য।</a:t>
            </a:r>
            <a:endParaRPr kumimoji="0" lang="en-US" sz="2800" spc="-150" dirty="0" smtClean="0">
              <a:solidFill>
                <a:sysClr val="windowText" lastClr="000000"/>
              </a:solidFill>
              <a:latin typeface="Nikosh" pitchFamily="2" charset="0"/>
              <a:cs typeface="Nikosh" pitchFamily="2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kumimoji="0" lang="bn-BD" sz="28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ডকুমেন্ট কপি করা যায় ও একাধিক ডকুমেন্ট নিয়ে কাজ করা যায়।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kumimoji="0" lang="bn-BD" sz="2800" dirty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kumimoji="0" lang="bn-BD" sz="28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ডকুমেন্ট আইইসটি যন্ত্রের মাধ্যমে বিভিন্ন স্থানে প্রেরণ করা যায়।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kumimoji="0" lang="bn-BD" sz="2800" dirty="0" smtClean="0">
                <a:solidFill>
                  <a:sysClr val="windowText" lastClr="000000"/>
                </a:solidFill>
                <a:latin typeface="Nikosh" pitchFamily="2" charset="0"/>
                <a:cs typeface="Nikosh" pitchFamily="2" charset="0"/>
              </a:rPr>
              <a:t>টেবিল, গ্রাফ,চার্ট ইত্যাদি সংযোজন করা যায়।</a:t>
            </a:r>
          </a:p>
          <a:p>
            <a:pPr>
              <a:spcBef>
                <a:spcPts val="0"/>
              </a:spcBef>
              <a:buNone/>
              <a:defRPr/>
            </a:pPr>
            <a:endParaRPr kumimoji="0" lang="en-US" sz="2800" dirty="0" smtClean="0">
              <a:solidFill>
                <a:sysClr val="windowText" lastClr="00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68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43345"/>
            <a:ext cx="6553200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ওয়ার্ড প্রোসেসিং</a:t>
            </a:r>
            <a:r>
              <a:rPr lang="en-US" sz="44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খোলার</a:t>
            </a:r>
            <a:r>
              <a:rPr lang="en-US" sz="44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পদ্ধতি</a:t>
            </a:r>
            <a:endParaRPr lang="en-US" sz="44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905000" y="5410200"/>
            <a:ext cx="1905000" cy="12954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All Programs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9" name="Right Arrow 8"/>
          <p:cNvSpPr/>
          <p:nvPr/>
        </p:nvSpPr>
        <p:spPr>
          <a:xfrm>
            <a:off x="3962400" y="5562600"/>
            <a:ext cx="1676400" cy="1143000"/>
          </a:xfrm>
          <a:prstGeom prst="rightArrow">
            <a:avLst/>
          </a:prstGeom>
          <a:solidFill>
            <a:srgbClr val="FF33CC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MS Office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5715000" y="5486400"/>
            <a:ext cx="1752600" cy="1295400"/>
          </a:xfrm>
          <a:prstGeom prst="rightArrow">
            <a:avLst/>
          </a:prstGeom>
          <a:solidFill>
            <a:srgbClr val="008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MS word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9" name="Right Arrow 28"/>
          <p:cNvSpPr/>
          <p:nvPr/>
        </p:nvSpPr>
        <p:spPr>
          <a:xfrm>
            <a:off x="0" y="5334000"/>
            <a:ext cx="1752600" cy="1295400"/>
          </a:xfrm>
          <a:prstGeom prst="rightArrow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Start Button 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8382000" cy="3733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Oval 29"/>
          <p:cNvSpPr/>
          <p:nvPr/>
        </p:nvSpPr>
        <p:spPr>
          <a:xfrm>
            <a:off x="7543800" y="5562600"/>
            <a:ext cx="1371600" cy="10668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Click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381000" y="4800600"/>
            <a:ext cx="60960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457200" y="4419600"/>
            <a:ext cx="1676400" cy="228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3200400" y="3657600"/>
            <a:ext cx="1676400" cy="228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5943600" y="4114800"/>
            <a:ext cx="2438400" cy="2286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6269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1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8077200" cy="46679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3048000" y="220687"/>
            <a:ext cx="2971800" cy="107721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bn-BD" sz="3200" b="1" dirty="0" smtClean="0">
                <a:ln w="50800"/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ডকুমেন্ট উইন্ডো পরিচিতি</a:t>
            </a:r>
            <a:endParaRPr lang="en-US" sz="3200" b="1" dirty="0">
              <a:ln w="50800"/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800" y="1676400"/>
            <a:ext cx="7505700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2007781" y="2438400"/>
            <a:ext cx="914400" cy="685800"/>
          </a:xfrm>
          <a:prstGeom prst="wedgeRoundRectCallout">
            <a:avLst>
              <a:gd name="adj1" fmla="val 15022"/>
              <a:gd name="adj2" fmla="val -10554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>
                <a:latin typeface="Nikosh" pitchFamily="2" charset="0"/>
                <a:cs typeface="Nikosh" pitchFamily="2" charset="0"/>
              </a:rPr>
              <a:t>রিবন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6" name="Rounded Rectangular Callout 35"/>
          <p:cNvSpPr/>
          <p:nvPr/>
        </p:nvSpPr>
        <p:spPr>
          <a:xfrm>
            <a:off x="4876800" y="2438400"/>
            <a:ext cx="865094" cy="685800"/>
          </a:xfrm>
          <a:prstGeom prst="wedgeRoundRectCallout">
            <a:avLst>
              <a:gd name="adj1" fmla="val -43172"/>
              <a:gd name="adj2" fmla="val -9159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" pitchFamily="2" charset="0"/>
                <a:cs typeface="Nikosh" pitchFamily="2" charset="0"/>
              </a:rPr>
              <a:t>রুলার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1" name="Rounded Rectangular Callout 40"/>
          <p:cNvSpPr/>
          <p:nvPr/>
        </p:nvSpPr>
        <p:spPr>
          <a:xfrm>
            <a:off x="5741894" y="4572000"/>
            <a:ext cx="1242733" cy="792125"/>
          </a:xfrm>
          <a:prstGeom prst="wedgeRoundRectCallout">
            <a:avLst>
              <a:gd name="adj1" fmla="val 165526"/>
              <a:gd name="adj2" fmla="val -22026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>
                <a:latin typeface="Nikosh" pitchFamily="2" charset="0"/>
                <a:cs typeface="Nikosh" pitchFamily="2" charset="0"/>
              </a:rPr>
              <a:t> স্ক্রোল 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বার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5741894" y="3581400"/>
            <a:ext cx="1242733" cy="685800"/>
          </a:xfrm>
          <a:prstGeom prst="wedgeRoundRectCallout">
            <a:avLst>
              <a:gd name="adj1" fmla="val 163717"/>
              <a:gd name="adj2" fmla="val -21708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atin typeface="Nikosh" pitchFamily="2" charset="0"/>
                <a:cs typeface="Nikosh" pitchFamily="2" charset="0"/>
              </a:rPr>
              <a:t> স্ক্রোল তীর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9" name="Rounded Rectangular Callout 48"/>
          <p:cNvSpPr/>
          <p:nvPr/>
        </p:nvSpPr>
        <p:spPr>
          <a:xfrm>
            <a:off x="1752600" y="304800"/>
            <a:ext cx="1066800" cy="756379"/>
          </a:xfrm>
          <a:prstGeom prst="wedgeRoundRectCallout">
            <a:avLst>
              <a:gd name="adj1" fmla="val -123234"/>
              <a:gd name="adj2" fmla="val 10548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>
                <a:latin typeface="Nikosh" pitchFamily="2" charset="0"/>
                <a:cs typeface="Nikosh" pitchFamily="2" charset="0"/>
              </a:rPr>
              <a:t>ট্যাব বার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1" name="Rounded Rectangular Callout 50"/>
          <p:cNvSpPr/>
          <p:nvPr/>
        </p:nvSpPr>
        <p:spPr>
          <a:xfrm>
            <a:off x="685800" y="381000"/>
            <a:ext cx="762000" cy="685800"/>
          </a:xfrm>
          <a:prstGeom prst="wedgeRoundRectCallout">
            <a:avLst>
              <a:gd name="adj1" fmla="val -63158"/>
              <a:gd name="adj2" fmla="val 10050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" pitchFamily="2" charset="0"/>
                <a:cs typeface="Nikosh" pitchFamily="2" charset="0"/>
              </a:rPr>
              <a:t>অফিস বাটন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4" name="Rounded Rectangular Callout 53"/>
          <p:cNvSpPr/>
          <p:nvPr/>
        </p:nvSpPr>
        <p:spPr>
          <a:xfrm>
            <a:off x="3161518" y="2438400"/>
            <a:ext cx="1201270" cy="620629"/>
          </a:xfrm>
          <a:prstGeom prst="wedgeRoundRectCallout">
            <a:avLst>
              <a:gd name="adj1" fmla="val 9722"/>
              <a:gd name="adj2" fmla="val -19069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spc="-100" dirty="0">
                <a:latin typeface="Nikosh" pitchFamily="2" charset="0"/>
                <a:cs typeface="Nikosh" pitchFamily="2" charset="0"/>
              </a:rPr>
              <a:t>টাইটেল বার</a:t>
            </a:r>
            <a:endParaRPr lang="en-US" sz="2000" spc="-1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6" name="Rounded Rectangular Callout 55"/>
          <p:cNvSpPr/>
          <p:nvPr/>
        </p:nvSpPr>
        <p:spPr>
          <a:xfrm>
            <a:off x="6019800" y="2438400"/>
            <a:ext cx="847165" cy="689344"/>
          </a:xfrm>
          <a:prstGeom prst="wedgeRoundRectCallout">
            <a:avLst>
              <a:gd name="adj1" fmla="val 229400"/>
              <a:gd name="adj2" fmla="val -1967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atin typeface="Nikosh" pitchFamily="2" charset="0"/>
                <a:cs typeface="Nikosh" pitchFamily="2" charset="0"/>
              </a:rPr>
              <a:t>ক্লোজ বাটন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8" name="Rounded Rectangular Callout 57"/>
          <p:cNvSpPr/>
          <p:nvPr/>
        </p:nvSpPr>
        <p:spPr>
          <a:xfrm>
            <a:off x="7696200" y="533400"/>
            <a:ext cx="1143000" cy="685800"/>
          </a:xfrm>
          <a:prstGeom prst="wedgeRoundRectCallout">
            <a:avLst>
              <a:gd name="adj1" fmla="val -12071"/>
              <a:gd name="adj2" fmla="val 7305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atin typeface="Nikosh" pitchFamily="2" charset="0"/>
                <a:cs typeface="Nikosh" pitchFamily="2" charset="0"/>
              </a:rPr>
              <a:t>মেক্সিমাইজ বাটন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9" name="Rounded Rectangular Callout 58"/>
          <p:cNvSpPr/>
          <p:nvPr/>
        </p:nvSpPr>
        <p:spPr>
          <a:xfrm>
            <a:off x="6096000" y="381000"/>
            <a:ext cx="1219200" cy="804582"/>
          </a:xfrm>
          <a:prstGeom prst="wedgeRoundRectCallout">
            <a:avLst>
              <a:gd name="adj1" fmla="val 103757"/>
              <a:gd name="adj2" fmla="val 8220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atin typeface="Nikosh" pitchFamily="2" charset="0"/>
                <a:cs typeface="Nikosh" pitchFamily="2" charset="0"/>
              </a:rPr>
              <a:t>মিনিমাইজ বাটন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0" name="Rounded Rectangular Callout 59"/>
          <p:cNvSpPr/>
          <p:nvPr/>
        </p:nvSpPr>
        <p:spPr>
          <a:xfrm>
            <a:off x="2514600" y="4648200"/>
            <a:ext cx="1246094" cy="685800"/>
          </a:xfrm>
          <a:prstGeom prst="wedgeRoundRectCallout">
            <a:avLst>
              <a:gd name="adj1" fmla="val -2968"/>
              <a:gd name="adj2" fmla="val 10573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atin typeface="Nikosh" pitchFamily="2" charset="0"/>
                <a:cs typeface="Nikosh" pitchFamily="2" charset="0"/>
              </a:rPr>
              <a:t> স্ক্রোল বক্স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666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" grpId="0" animBg="1"/>
      <p:bldP spid="36" grpId="0" animBg="1"/>
      <p:bldP spid="41" grpId="0" animBg="1"/>
      <p:bldP spid="47" grpId="0" animBg="1"/>
      <p:bldP spid="49" grpId="0" animBg="1"/>
      <p:bldP spid="51" grpId="0" animBg="1"/>
      <p:bldP spid="54" grpId="0" animBg="1"/>
      <p:bldP spid="56" grpId="0" animBg="1"/>
      <p:bldP spid="58" grpId="0" animBg="1"/>
      <p:bldP spid="59" grpId="0" animBg="1"/>
      <p:bldP spid="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E:\MOTIAR\Board\w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1600200"/>
            <a:ext cx="510540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/>
          <p:cNvSpPr/>
          <p:nvPr/>
        </p:nvSpPr>
        <p:spPr>
          <a:xfrm>
            <a:off x="1295400" y="609600"/>
            <a:ext cx="6477000" cy="70788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New File </a:t>
            </a:r>
            <a:r>
              <a:rPr lang="bn-BD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 নিয়ম </a:t>
            </a:r>
            <a:endParaRPr lang="en-US" sz="4000" b="1" u="sng" spc="150" dirty="0" smtClean="0">
              <a:ln w="11430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00600" y="2362200"/>
            <a:ext cx="6096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8600" y="1718846"/>
            <a:ext cx="1752600" cy="338554"/>
          </a:xfrm>
          <a:prstGeom prst="rect">
            <a:avLst/>
          </a:prstGeom>
          <a:solidFill>
            <a:srgbClr val="D578E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1. Office Button</a:t>
            </a:r>
            <a:endParaRPr 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04800" y="2286000"/>
            <a:ext cx="1447800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2. New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3276600"/>
            <a:ext cx="1752600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3. Blank Doc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600" y="5562600"/>
            <a:ext cx="1905000" cy="523220"/>
          </a:xfrm>
          <a:prstGeom prst="rect">
            <a:avLst/>
          </a:prstGeom>
          <a:solidFill>
            <a:srgbClr val="FF99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4. Create</a:t>
            </a:r>
            <a:endParaRPr lang="en-US" sz="2800" dirty="0"/>
          </a:p>
        </p:txBody>
      </p:sp>
      <p:pic>
        <p:nvPicPr>
          <p:cNvPr id="2050" name="Picture 2" descr="E:\MOTIAR\Board\Picture\w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608408"/>
            <a:ext cx="1466850" cy="35731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 descr="E:\MOTIAR\Board\Picture\wo 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1652587"/>
            <a:ext cx="1133475" cy="35290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Oval 16"/>
          <p:cNvSpPr/>
          <p:nvPr/>
        </p:nvSpPr>
        <p:spPr>
          <a:xfrm>
            <a:off x="2057400" y="1676400"/>
            <a:ext cx="685800" cy="990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581400" y="1828800"/>
            <a:ext cx="8382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848600" y="4800600"/>
            <a:ext cx="609600" cy="381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543800" y="5562600"/>
            <a:ext cx="1371600" cy="609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Click</a:t>
            </a:r>
            <a:endParaRPr lang="en-US" dirty="0"/>
          </a:p>
        </p:txBody>
      </p:sp>
      <p:cxnSp>
        <p:nvCxnSpPr>
          <p:cNvPr id="22" name="Elbow Connector 21"/>
          <p:cNvCxnSpPr/>
          <p:nvPr/>
        </p:nvCxnSpPr>
        <p:spPr>
          <a:xfrm rot="10800000" flipV="1">
            <a:off x="7391400" y="5029200"/>
            <a:ext cx="609600" cy="457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7201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4950" y="304800"/>
            <a:ext cx="6038850" cy="70788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  File Save </a:t>
            </a:r>
            <a:r>
              <a:rPr lang="bn-BD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করার নিয়ম </a:t>
            </a:r>
            <a:endParaRPr lang="en-US" sz="4000" b="1" u="sng" spc="150" dirty="0" smtClean="0">
              <a:ln w="11430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990600"/>
            <a:ext cx="6324600" cy="58477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প্রথমে </a:t>
            </a:r>
            <a:r>
              <a:rPr lang="en-US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Office Button click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6600" y="2667000"/>
            <a:ext cx="5029200" cy="31770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Oval 11"/>
          <p:cNvSpPr/>
          <p:nvPr/>
        </p:nvSpPr>
        <p:spPr>
          <a:xfrm>
            <a:off x="7391400" y="5257800"/>
            <a:ext cx="762000" cy="38100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1828800"/>
            <a:ext cx="6172200" cy="58477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Save </a:t>
            </a:r>
            <a:r>
              <a:rPr lang="bn-BD" sz="32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নামক ডায়ালগ </a:t>
            </a:r>
            <a:r>
              <a:rPr lang="en-US" sz="28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Box</a:t>
            </a:r>
            <a:r>
              <a:rPr lang="en-US" sz="32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32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আসবে</a:t>
            </a:r>
            <a:endParaRPr lang="en-US" sz="3200" b="1" dirty="0" smtClean="0">
              <a:ln w="1905"/>
              <a:solidFill>
                <a:srgbClr val="00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16" name="Picture 3" descr="E:\MOTIAR\Board\Picture\wo 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" y="3581400"/>
            <a:ext cx="1466850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Picture 2" descr="E:\MOTIAR\Board\Picture\w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" y="2514600"/>
            <a:ext cx="1466850" cy="129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Oval 16"/>
          <p:cNvSpPr/>
          <p:nvPr/>
        </p:nvSpPr>
        <p:spPr>
          <a:xfrm>
            <a:off x="695325" y="2514600"/>
            <a:ext cx="523875" cy="533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371600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Save click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47725" y="4419600"/>
            <a:ext cx="523875" cy="3649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82043" y="6054437"/>
            <a:ext cx="2376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Save 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click </a:t>
            </a:r>
            <a:r>
              <a:rPr lang="bn-BD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কর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43400" y="5257800"/>
            <a:ext cx="2819400" cy="3048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54497" y="6019800"/>
            <a:ext cx="3736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File Name </a:t>
            </a:r>
            <a:r>
              <a:rPr lang="en-US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ইচ্ছামত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নাম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 </a:t>
            </a:r>
            <a:r>
              <a:rPr lang="en-US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দাও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2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447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2" grpId="1" animBg="1"/>
      <p:bldP spid="13" grpId="0"/>
      <p:bldP spid="17" grpId="0" animBg="1"/>
      <p:bldP spid="17" grpId="1" animBg="1"/>
      <p:bldP spid="4" grpId="0"/>
      <p:bldP spid="14" grpId="0" animBg="1"/>
      <p:bldP spid="14" grpId="1" animBg="1"/>
      <p:bldP spid="5" grpId="0"/>
      <p:bldP spid="6" grpId="0" animBg="1"/>
      <p:bldP spid="6" grpId="1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7725" y="327538"/>
            <a:ext cx="7686675" cy="70788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Save as (</a:t>
            </a:r>
            <a:r>
              <a:rPr lang="bn-BD" sz="36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অন্য নামে সংরক্ষণ) করার নিয়ম </a:t>
            </a:r>
            <a:endParaRPr lang="en-US" sz="3200" b="1" u="sng" spc="150" dirty="0" smtClean="0">
              <a:ln w="11430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914400"/>
            <a:ext cx="5334000" cy="58477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প্রথমে </a:t>
            </a:r>
            <a:r>
              <a:rPr lang="en-US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Office Button click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3201" y="2549143"/>
            <a:ext cx="5410199" cy="33182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Oval 11"/>
          <p:cNvSpPr/>
          <p:nvPr/>
        </p:nvSpPr>
        <p:spPr>
          <a:xfrm>
            <a:off x="7239000" y="5257800"/>
            <a:ext cx="762000" cy="38100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1828800"/>
            <a:ext cx="6812921" cy="58477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Save as </a:t>
            </a:r>
            <a:r>
              <a:rPr lang="bn-BD" sz="32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নামক ডায়ালগ </a:t>
            </a:r>
            <a:r>
              <a:rPr lang="en-US" sz="28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Box</a:t>
            </a:r>
            <a:r>
              <a:rPr lang="en-US" sz="32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3200" b="1" dirty="0" smtClean="0">
                <a:ln w="1905"/>
                <a:solidFill>
                  <a:srgbClr val="00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আসবে</a:t>
            </a:r>
            <a:endParaRPr lang="en-US" sz="3200" b="1" dirty="0" smtClean="0">
              <a:ln w="1905"/>
              <a:solidFill>
                <a:srgbClr val="00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16" name="Picture 3" descr="E:\MOTIAR\Board\Picture\wo 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" y="3581400"/>
            <a:ext cx="1466850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Picture 2" descr="E:\MOTIAR\Board\Picture\w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" y="2514600"/>
            <a:ext cx="1466850" cy="129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Oval 16"/>
          <p:cNvSpPr/>
          <p:nvPr/>
        </p:nvSpPr>
        <p:spPr>
          <a:xfrm>
            <a:off x="695325" y="2514600"/>
            <a:ext cx="523875" cy="533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1371600"/>
            <a:ext cx="2666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Save </a:t>
            </a:r>
            <a:r>
              <a:rPr lang="en-US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as click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47725" y="4664300"/>
            <a:ext cx="523875" cy="3649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53443" y="6054437"/>
            <a:ext cx="2680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Save as 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click </a:t>
            </a:r>
            <a:r>
              <a:rPr lang="bn-BD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কর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2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43400" y="5257800"/>
            <a:ext cx="2819400" cy="3048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54497" y="6019800"/>
            <a:ext cx="3736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File Name </a:t>
            </a:r>
            <a:r>
              <a:rPr lang="en-US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ইচ্ছামত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নাম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 </a:t>
            </a:r>
            <a:r>
              <a:rPr lang="en-US" sz="24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দাও</a:t>
            </a:r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2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1612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2" grpId="1" animBg="1"/>
      <p:bldP spid="13" grpId="0"/>
      <p:bldP spid="17" grpId="0" animBg="1"/>
      <p:bldP spid="17" grpId="1" animBg="1"/>
      <p:bldP spid="4" grpId="0"/>
      <p:bldP spid="14" grpId="0" animBg="1"/>
      <p:bldP spid="14" grpId="1" animBg="1"/>
      <p:bldP spid="5" grpId="0"/>
      <p:bldP spid="6" grpId="0" animBg="1"/>
      <p:bldP spid="6" grpId="1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2732" y="210502"/>
            <a:ext cx="6477000" cy="70788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File Close </a:t>
            </a:r>
            <a:r>
              <a:rPr lang="bn-BD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করার নিয়ম </a:t>
            </a:r>
            <a:endParaRPr lang="en-US" sz="4000" b="1" u="sng" spc="150" dirty="0" smtClean="0">
              <a:ln w="11430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79" t="50732" r="11855" b="9118"/>
          <a:stretch/>
        </p:blipFill>
        <p:spPr>
          <a:xfrm>
            <a:off x="4146932" y="2137588"/>
            <a:ext cx="4066309" cy="17107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743200" y="4118789"/>
            <a:ext cx="52552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সেভ করবেন কিনা প্রশ্ন সহ ডায়লগ </a:t>
            </a:r>
            <a:r>
              <a:rPr lang="en-US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Box</a:t>
            </a:r>
            <a:r>
              <a:rPr lang="en-US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আসবে। সেভ না করার জন্য </a:t>
            </a:r>
            <a:r>
              <a:rPr lang="en-US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No</a:t>
            </a:r>
            <a:r>
              <a:rPr lang="en-US" sz="36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বাটনে ক্লিক করলে ফাইল বন্ধ হবে। সেভ </a:t>
            </a:r>
            <a:r>
              <a:rPr lang="bn-BD" sz="2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করার </a:t>
            </a:r>
            <a:r>
              <a:rPr lang="bn-BD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জন্য </a:t>
            </a:r>
            <a:r>
              <a:rPr lang="en-US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Yes (</a:t>
            </a:r>
            <a:r>
              <a:rPr lang="bn-BD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পূর্বের নিয়মে </a:t>
            </a:r>
            <a:r>
              <a:rPr lang="en-US" sz="32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save</a:t>
            </a:r>
            <a:r>
              <a:rPr lang="bn-BD" sz="2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করতে হবে)</a:t>
            </a:r>
            <a:endParaRPr lang="en-US" sz="2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0" y="990600"/>
            <a:ext cx="5334000" cy="58477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প্রথমে </a:t>
            </a:r>
            <a:r>
              <a:rPr lang="en-US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Office Button click</a:t>
            </a:r>
          </a:p>
        </p:txBody>
      </p:sp>
      <p:pic>
        <p:nvPicPr>
          <p:cNvPr id="18" name="Picture 3" descr="E:\MOTIAR\Board\Picture\wo 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457" y="3356788"/>
            <a:ext cx="1466850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9" name="Picture 2" descr="E:\MOTIAR\Board\Picture\w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7457" y="2289988"/>
            <a:ext cx="1466850" cy="129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" name="Oval 19"/>
          <p:cNvSpPr/>
          <p:nvPr/>
        </p:nvSpPr>
        <p:spPr>
          <a:xfrm>
            <a:off x="651257" y="2289988"/>
            <a:ext cx="523875" cy="533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90600" y="1524000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Close click </a:t>
            </a:r>
          </a:p>
        </p:txBody>
      </p:sp>
      <p:sp>
        <p:nvSpPr>
          <p:cNvPr id="22" name="Oval 21"/>
          <p:cNvSpPr/>
          <p:nvPr/>
        </p:nvSpPr>
        <p:spPr>
          <a:xfrm>
            <a:off x="803657" y="5887488"/>
            <a:ext cx="523875" cy="3649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604132" y="3242217"/>
            <a:ext cx="914400" cy="533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848829" y="3204388"/>
            <a:ext cx="523875" cy="533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7252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0" grpId="0" animBg="1"/>
      <p:bldP spid="20" grpId="1" animBg="1"/>
      <p:bldP spid="21" grpId="0"/>
      <p:bldP spid="22" grpId="0" animBg="1"/>
      <p:bldP spid="22" grpId="1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1122218"/>
            <a:ext cx="5334000" cy="58477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প্রথমে </a:t>
            </a:r>
            <a:r>
              <a:rPr lang="en-US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Office Button click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672357"/>
            <a:ext cx="5322743" cy="58477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Open</a:t>
            </a:r>
            <a:r>
              <a:rPr lang="en-US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নামক ডায়ালগ </a:t>
            </a:r>
            <a:r>
              <a:rPr lang="en-US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Box </a:t>
            </a:r>
            <a:r>
              <a:rPr lang="bn-BD" sz="3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আসবে</a:t>
            </a:r>
            <a:endParaRPr lang="en-US" sz="32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3" descr="E:\MOTIAR\Board\Picture\wo 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5" y="3581400"/>
            <a:ext cx="1466850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2" descr="E:\MOTIAR\Board\Picture\w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" y="2514600"/>
            <a:ext cx="1466850" cy="129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Oval 8"/>
          <p:cNvSpPr/>
          <p:nvPr/>
        </p:nvSpPr>
        <p:spPr>
          <a:xfrm>
            <a:off x="695325" y="2514600"/>
            <a:ext cx="523875" cy="533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1200" y="1122218"/>
            <a:ext cx="228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Open click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47725" y="4114800"/>
            <a:ext cx="523875" cy="3649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66800" y="304800"/>
            <a:ext cx="6477000" cy="70788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File Open </a:t>
            </a:r>
            <a:r>
              <a:rPr lang="bn-BD" sz="4000" b="1" u="sng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করার নিয়ম </a:t>
            </a:r>
            <a:endParaRPr lang="en-US" sz="4000" b="1" u="sng" spc="150" dirty="0" smtClean="0">
              <a:ln w="11430"/>
              <a:solidFill>
                <a:srgbClr val="C0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5601" y="2444003"/>
            <a:ext cx="5638800" cy="3194797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7527702" y="5018809"/>
            <a:ext cx="762000" cy="38100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532546" y="5731271"/>
            <a:ext cx="2849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Open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এ 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click</a:t>
            </a:r>
            <a:endParaRPr lang="en-US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886200" y="3459050"/>
            <a:ext cx="914400" cy="3048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36946" y="5714037"/>
            <a:ext cx="289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প্রয়োজনীয় </a:t>
            </a:r>
            <a:r>
              <a:rPr lang="en-US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File </a:t>
            </a:r>
            <a:r>
              <a:rPr lang="bn-BD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2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নির্ধারণ </a:t>
            </a:r>
            <a:endParaRPr lang="en-US" sz="2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975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 animBg="1"/>
      <p:bldP spid="9" grpId="1" animBg="1"/>
      <p:bldP spid="10" grpId="0"/>
      <p:bldP spid="11" grpId="0" animBg="1"/>
      <p:bldP spid="11" grpId="1" animBg="1"/>
      <p:bldP spid="17" grpId="0" animBg="1"/>
      <p:bldP spid="17" grpId="1" animBg="1"/>
      <p:bldP spid="18" grpId="0"/>
      <p:bldP spid="19" grpId="0" animBg="1"/>
      <p:bldP spid="19" grpId="1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066800"/>
            <a:ext cx="4953000" cy="830997"/>
          </a:xfrm>
          <a:prstGeom prst="rect">
            <a:avLst/>
          </a:prstGeom>
          <a:solidFill>
            <a:srgbClr val="FFFFCC"/>
          </a:solidFill>
          <a:ln w="76200">
            <a:solidFill>
              <a:srgbClr val="6699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জোড়ায়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কাজ</a:t>
            </a:r>
            <a:endParaRPr lang="en-US" sz="48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514600"/>
            <a:ext cx="7696200" cy="1200329"/>
          </a:xfrm>
          <a:prstGeom prst="rect">
            <a:avLst/>
          </a:prstGeom>
          <a:solidFill>
            <a:srgbClr val="FF99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একটি নতুন ফাইল খুলে ওয়ার্ড প্রসেসিং-এর ৩টি সুবিধা লিখে তোমার নামে সংরক্ষণ </a:t>
            </a:r>
            <a:r>
              <a:rPr lang="bn-BD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Save)</a:t>
            </a:r>
            <a:r>
              <a:rPr lang="bn-BD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কর</a:t>
            </a:r>
            <a:r>
              <a:rPr lang="bn-BD" sz="3200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এবং বন্ধ কর। </a:t>
            </a:r>
            <a:endParaRPr lang="en-US" sz="32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2500" y="4267200"/>
            <a:ext cx="7162800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" pitchFamily="2" charset="0"/>
                <a:cs typeface="Nikosh" pitchFamily="2" charset="0"/>
              </a:rPr>
              <a:t>File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টি আবার 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Open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 করে আরও ২টি </a:t>
            </a:r>
            <a:r>
              <a:rPr lang="bn-BD" sz="32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সুবিধা লিখে </a:t>
            </a:r>
            <a:r>
              <a:rPr lang="en-US" sz="32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Word</a:t>
            </a:r>
            <a:r>
              <a:rPr lang="bn-BD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নামে </a:t>
            </a:r>
            <a:r>
              <a:rPr lang="bn-BD" sz="32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সংরক্ষণ কর</a:t>
            </a:r>
            <a:r>
              <a:rPr lang="bn-BD" sz="3200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532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0" y="762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6395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395" y="67818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9115301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6800" y="331857"/>
            <a:ext cx="65532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ফন্ট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স্টাইল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সাইজ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রঙ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নির্ধারণ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7" name="Picture 2" descr="E:\MOTIAR\Board\Picture\wo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438400"/>
            <a:ext cx="5410200" cy="2486025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8" name="Rectangle 27"/>
          <p:cNvSpPr/>
          <p:nvPr/>
        </p:nvSpPr>
        <p:spPr>
          <a:xfrm>
            <a:off x="4401427" y="3574473"/>
            <a:ext cx="977813" cy="381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545602" y="3581400"/>
            <a:ext cx="169398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265504" y="4114800"/>
            <a:ext cx="287696" cy="381000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1143000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ওয়ার্ড প্রসেসরের লেখার জন্য বিভিন্ন স্টাইলের অক্ষর থাকে এই অক্ষর  হল ফন্ট।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886200"/>
            <a:ext cx="2514600" cy="2308324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ফন্ট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ের সাইজ নির্ধা</a:t>
            </a:r>
            <a:r>
              <a:rPr lang="en-US" sz="2400" dirty="0">
                <a:latin typeface="Nikosh" pitchFamily="2" charset="0"/>
                <a:cs typeface="Nikosh" pitchFamily="2" charset="0"/>
              </a:rPr>
              <a:t>র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ণ করার জন্য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ফন্ট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নামে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পাশে লেখা সংখ্যার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ড্রপ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ডাউন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ে ক্লিক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 ঈপ্সিত সাইজ বা আকার </a:t>
            </a:r>
            <a:r>
              <a:rPr lang="bn-BD" sz="2400" dirty="0">
                <a:latin typeface="Nikosh" pitchFamily="2" charset="0"/>
                <a:cs typeface="Nikosh" pitchFamily="2" charset="0"/>
              </a:rPr>
              <a:t>নির্বাচন করতে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হবে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" y="1828800"/>
            <a:ext cx="2514600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Home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মেনুর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ফন্ট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গ্রুপের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ফন্ট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নামে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ড্রপ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ডাউন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ে ক্লিক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2400" dirty="0">
                <a:latin typeface="Nikosh" pitchFamily="2" charset="0"/>
                <a:cs typeface="Nikosh" pitchFamily="2" charset="0"/>
              </a:rPr>
              <a:t>ফন্ট নির্বাচন করতে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হবে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5375195"/>
            <a:ext cx="5638800" cy="830997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ফন্ট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ের রং নির্ধা</a:t>
            </a:r>
            <a:r>
              <a:rPr lang="en-US" sz="2400" dirty="0">
                <a:latin typeface="Nikosh" pitchFamily="2" charset="0"/>
                <a:cs typeface="Nikosh" pitchFamily="2" charset="0"/>
              </a:rPr>
              <a:t>র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ণ করার জন্য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ফন্ট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গ্রুপের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 আইকনে</a:t>
            </a:r>
            <a:r>
              <a:rPr lang="bn-BD" sz="2400" dirty="0">
                <a:latin typeface="Nikosh" pitchFamily="2" charset="0"/>
                <a:cs typeface="Nikosh" pitchFamily="2" charset="0"/>
              </a:rPr>
              <a:t>র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(</a:t>
            </a:r>
            <a:r>
              <a:rPr lang="en-US" sz="2400" u="heavy" dirty="0" smtClean="0">
                <a:uFill>
                  <a:solidFill>
                    <a:srgbClr val="FF0000"/>
                  </a:solidFill>
                </a:uFill>
                <a:latin typeface="Nikosh" pitchFamily="2" charset="0"/>
                <a:cs typeface="Nikosh" pitchFamily="2" charset="0"/>
              </a:rPr>
              <a:t>A</a:t>
            </a:r>
            <a:r>
              <a:rPr lang="en-US" sz="2400" dirty="0" smtClean="0">
                <a:uFill>
                  <a:solidFill>
                    <a:srgbClr val="FF0000"/>
                  </a:solidFill>
                </a:uFill>
                <a:latin typeface="Nikosh" pitchFamily="2" charset="0"/>
                <a:cs typeface="Nikosh" pitchFamily="2" charset="0"/>
              </a:rPr>
              <a:t>)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ড্রপ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ডাউন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ে ক্লিক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  রং নির্বাচন </a:t>
            </a:r>
            <a:r>
              <a:rPr lang="bn-BD" sz="2400" dirty="0">
                <a:latin typeface="Nikosh" pitchFamily="2" charset="0"/>
                <a:cs typeface="Nikosh" pitchFamily="2" charset="0"/>
              </a:rPr>
              <a:t>করতে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হবে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00581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2" grpId="0" animBg="1"/>
      <p:bldP spid="32" grpId="1" animBg="1"/>
      <p:bldP spid="2" grpId="0"/>
      <p:bldP spid="3" grpId="0" animBg="1"/>
      <p:bldP spid="21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E:\MOTIAR\Board\Picture\wo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4876800"/>
            <a:ext cx="4572000" cy="1600200"/>
          </a:xfrm>
          <a:prstGeom prst="rect">
            <a:avLst/>
          </a:prstGeom>
          <a:ln w="88900" cap="sq" cmpd="thickThin">
            <a:solidFill>
              <a:srgbClr val="00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0" name="Picture 2" descr="E:\MOTIAR\Board\Picture\wo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2971800"/>
            <a:ext cx="4572000" cy="1676400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914400" y="152400"/>
            <a:ext cx="69342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বুলেট</a:t>
            </a:r>
            <a:r>
              <a:rPr lang="en-US" sz="48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48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নম্বর</a:t>
            </a:r>
            <a:r>
              <a:rPr lang="en-US" sz="48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48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লাইন</a:t>
            </a:r>
            <a:r>
              <a:rPr lang="en-US" sz="48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ব্যবধান</a:t>
            </a:r>
            <a:endParaRPr lang="en-US" sz="48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62400" y="3733800"/>
            <a:ext cx="6858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3733800"/>
            <a:ext cx="6858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44045" y="5867400"/>
            <a:ext cx="585355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pic>
        <p:nvPicPr>
          <p:cNvPr id="1026" name="Picture 2" descr="E:\MOTIAR\Board\Picture\w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1295400"/>
            <a:ext cx="4495800" cy="1352550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Rectangle 7"/>
          <p:cNvSpPr/>
          <p:nvPr/>
        </p:nvSpPr>
        <p:spPr>
          <a:xfrm>
            <a:off x="5486400" y="1524000"/>
            <a:ext cx="1143000" cy="381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1371600"/>
            <a:ext cx="30480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১. Home </a:t>
            </a:r>
            <a:r>
              <a:rPr lang="bn-BD" sz="24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মেনুতে</a:t>
            </a:r>
            <a:r>
              <a:rPr lang="en-US" sz="24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ক্লিক</a:t>
            </a:r>
            <a:r>
              <a:rPr lang="bn-BD" sz="24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কর</a:t>
            </a:r>
            <a:endParaRPr lang="en-US" sz="24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2689592"/>
            <a:ext cx="302029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২. Paragraph </a:t>
            </a:r>
            <a:r>
              <a:rPr lang="en-US" sz="24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ট্যাব</a:t>
            </a:r>
            <a:r>
              <a:rPr lang="bn-BD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latin typeface="Nikosh" pitchFamily="2" charset="0"/>
                <a:cs typeface="Nikosh" pitchFamily="2" charset="0"/>
              </a:rPr>
              <a:t>ড্রপ</a:t>
            </a:r>
            <a:r>
              <a:rPr lang="en-US" sz="24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atin typeface="Nikosh" pitchFamily="2" charset="0"/>
                <a:cs typeface="Nikosh" pitchFamily="2" charset="0"/>
              </a:rPr>
              <a:t>ডাউন</a:t>
            </a:r>
            <a:r>
              <a:rPr lang="bn-BD" sz="2400" b="1" dirty="0">
                <a:latin typeface="Nikosh" pitchFamily="2" charset="0"/>
                <a:cs typeface="Nikosh" pitchFamily="2" charset="0"/>
              </a:rPr>
              <a:t>ে ক্লিক</a:t>
            </a:r>
            <a:r>
              <a:rPr lang="en-US" sz="24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4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পছন্দমত</a:t>
            </a:r>
            <a:r>
              <a:rPr lang="en-US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4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নম্বর</a:t>
            </a:r>
            <a:r>
              <a:rPr lang="en-US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ও  </a:t>
            </a:r>
            <a:r>
              <a:rPr lang="en-US" sz="24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বুলেটে</a:t>
            </a:r>
            <a:r>
              <a:rPr lang="en-US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ক্লিক</a:t>
            </a:r>
            <a:r>
              <a:rPr lang="bn-BD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কর</a:t>
            </a:r>
            <a:endParaRPr lang="en-US" sz="2400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00" y="1600200"/>
            <a:ext cx="2057400" cy="152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76600" y="2971800"/>
            <a:ext cx="1714500" cy="6858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4800" y="5076735"/>
            <a:ext cx="3290455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Nikosh" pitchFamily="2" charset="0"/>
                <a:cs typeface="Nikosh" pitchFamily="2" charset="0"/>
              </a:rPr>
              <a:t>৩. Line spacing-এ</a:t>
            </a:r>
            <a:r>
              <a:rPr lang="bn-BD" sz="2400" b="1" dirty="0" smtClean="0">
                <a:latin typeface="Nikosh" pitchFamily="2" charset="0"/>
                <a:cs typeface="Nikosh" pitchFamily="2" charset="0"/>
              </a:rPr>
              <a:t>র </a:t>
            </a:r>
            <a:r>
              <a:rPr lang="en-US" sz="2400" b="1" dirty="0" err="1">
                <a:latin typeface="Nikosh" pitchFamily="2" charset="0"/>
                <a:cs typeface="Nikosh" pitchFamily="2" charset="0"/>
              </a:rPr>
              <a:t>ড্রপ</a:t>
            </a:r>
            <a:r>
              <a:rPr lang="en-US" sz="24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atin typeface="Nikosh" pitchFamily="2" charset="0"/>
                <a:cs typeface="Nikosh" pitchFamily="2" charset="0"/>
              </a:rPr>
              <a:t>ডাউন</a:t>
            </a:r>
            <a:r>
              <a:rPr lang="bn-BD" sz="2400" b="1" dirty="0" smtClean="0">
                <a:latin typeface="Nikosh" pitchFamily="2" charset="0"/>
                <a:cs typeface="Nikosh" pitchFamily="2" charset="0"/>
              </a:rPr>
              <a:t>ে </a:t>
            </a:r>
            <a:r>
              <a:rPr lang="en-US" sz="2400" b="1" dirty="0" err="1" smtClean="0">
                <a:latin typeface="Nikosh" pitchFamily="2" charset="0"/>
                <a:cs typeface="Nikosh" pitchFamily="2" charset="0"/>
              </a:rPr>
              <a:t>ক্লিক</a:t>
            </a:r>
            <a:r>
              <a:rPr lang="en-US" sz="24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24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atin typeface="Nikosh" pitchFamily="2" charset="0"/>
                <a:cs typeface="Nikosh" pitchFamily="2" charset="0"/>
              </a:rPr>
              <a:t>লাইন</a:t>
            </a:r>
            <a:r>
              <a:rPr lang="en-US" sz="24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atin typeface="Nikosh" pitchFamily="2" charset="0"/>
                <a:cs typeface="Nikosh" pitchFamily="2" charset="0"/>
              </a:rPr>
              <a:t>ব্যবধান</a:t>
            </a:r>
            <a:r>
              <a:rPr lang="en-US" sz="24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latin typeface="Nikosh" pitchFamily="2" charset="0"/>
                <a:cs typeface="Nikosh" pitchFamily="2" charset="0"/>
              </a:rPr>
              <a:t>নির্ধারণ</a:t>
            </a:r>
            <a:r>
              <a:rPr lang="bn-BD" sz="2400" b="1" dirty="0" smtClean="0">
                <a:latin typeface="Nikosh" pitchFamily="2" charset="0"/>
                <a:cs typeface="Nikosh" pitchFamily="2" charset="0"/>
              </a:rPr>
              <a:t> কর</a:t>
            </a:r>
            <a:endParaRPr lang="en-US" sz="2400" b="1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643746" y="5678776"/>
            <a:ext cx="2400299" cy="379124"/>
          </a:xfrm>
          <a:prstGeom prst="straightConnector1">
            <a:avLst/>
          </a:prstGeom>
          <a:ln w="7620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248891" y="3314700"/>
            <a:ext cx="1094509" cy="495300"/>
          </a:xfrm>
          <a:prstGeom prst="straightConnector1">
            <a:avLst/>
          </a:prstGeom>
          <a:ln w="38100">
            <a:solidFill>
              <a:srgbClr val="00206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5720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8" grpId="1" animBg="1"/>
      <p:bldP spid="9" grpId="0" animBg="1"/>
      <p:bldP spid="10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038600" y="1905000"/>
            <a:ext cx="4648200" cy="1588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191000" y="685800"/>
            <a:ext cx="4419600" cy="1107996"/>
          </a:xfrm>
          <a:prstGeom prst="rect">
            <a:avLst/>
          </a:prstGeom>
          <a:solidFill>
            <a:srgbClr val="003300"/>
          </a:solidFill>
          <a:ln>
            <a:solidFill>
              <a:srgbClr val="FF0000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600" b="1" kern="11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ea typeface="NikoshBAN" pitchFamily="2" charset="0"/>
                <a:cs typeface="Nikosh" pitchFamily="2" charset="0"/>
                <a:sym typeface="Wingdings"/>
              </a:rPr>
              <a:t></a:t>
            </a:r>
            <a:r>
              <a:rPr lang="bn-BD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দলগত </a:t>
            </a:r>
            <a:r>
              <a:rPr lang="en-US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	</a:t>
            </a:r>
            <a:r>
              <a:rPr lang="bn-BD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কাজ </a:t>
            </a:r>
            <a:endParaRPr lang="en-US" sz="4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3020060" cy="2417646"/>
          </a:xfrm>
          <a:prstGeom prst="ellipse">
            <a:avLst/>
          </a:prstGeom>
          <a:ln w="31750">
            <a:solidFill>
              <a:schemeClr val="tx1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762000" y="304800"/>
            <a:ext cx="3020060" cy="2417646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3352800"/>
            <a:ext cx="7467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তোমাদের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পাঠ্যবই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থেকে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প্যারাগ্রাফ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ওয়ার্ড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প্রসেসরে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লিখে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ফন্ট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স্টাইল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সাইজ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রঙের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ব্যবহার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এবং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ডকুমেন্টটি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দলনেতার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নামে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সংরক্ষণ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।  </a:t>
            </a:r>
            <a:endParaRPr lang="bn-BD" sz="3200" b="1" spc="150" dirty="0">
              <a:ln w="11430"/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30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800" y="3657600"/>
            <a:ext cx="7467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১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।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কীভাবে একটি নতুন ফাইল আনা যায়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</a:p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২।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সাধারণত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কোথায়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১টি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ডকুমেন্ট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সংরক্ষিত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৩।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বাংলা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ফন্টের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বল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32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৪।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লাইনের ব্যবধান নির্ধারণ করতে কোন ট্যাবে যেতে হবে?</a:t>
            </a:r>
            <a:endParaRPr lang="en-US" sz="3200" dirty="0" smtClean="0">
              <a:latin typeface="Nikosh" pitchFamily="2" charset="0"/>
              <a:cs typeface="Nikosh" pitchFamily="2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819400" y="609600"/>
            <a:ext cx="3429000" cy="1905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453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>
            <a:off x="36395" y="6781800"/>
            <a:ext cx="914400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9115301" y="0"/>
            <a:ext cx="0" cy="68580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2819400" y="381000"/>
            <a:ext cx="3745942" cy="1905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92D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বাড়ীর কাজ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174" y="3429000"/>
            <a:ext cx="792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" pitchFamily="2" charset="0"/>
                <a:cs typeface="Nikosh" pitchFamily="2" charset="0"/>
              </a:rPr>
              <a:t>“বাংলাদেশের শিক্ষা বিস্তারে </a:t>
            </a:r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ওয়ার্ড প্রসেসরের</a:t>
            </a:r>
            <a:r>
              <a:rPr lang="bn-BD" sz="4400" dirty="0" smtClean="0">
                <a:latin typeface="Nikosh" pitchFamily="2" charset="0"/>
                <a:cs typeface="Nikosh" pitchFamily="2" charset="0"/>
              </a:rPr>
              <a:t>  ভূমিকা অনশিকার্য”  ব্যাখ্যা কর।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575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azuend-JHMDtWaNZaA-unspla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609600"/>
            <a:ext cx="7391400" cy="510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1981200" y="5657671"/>
            <a:ext cx="6248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7200" spc="-3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sz="7200" spc="-3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spc="-3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ধন্যবাদ</a:t>
            </a:r>
            <a:endParaRPr kumimoji="0" lang="en-US" sz="7200" spc="-3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33056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12700" cap="sq">
              <a:solidFill>
                <a:srgbClr val="000000"/>
              </a:solidFill>
              <a:miter lim="800000"/>
              <a:headEnd type="none" w="sm" len="sm"/>
              <a:tailEnd type="none" w="sm" len="sm"/>
            </a14:hiddenLine>
          </a:ext>
        </a:extLst>
      </a:spPr>
      <a:bodyPr wrap="square">
        <a:spAutoFit/>
      </a:bodyPr>
      <a:lstStyle>
        <a:defPPr>
          <a:spcBef>
            <a:spcPts val="0"/>
          </a:spcBef>
          <a:buFont typeface="Wingdings" panose="05000000000000000000" pitchFamily="2" charset="2"/>
          <a:buChar char="ü"/>
          <a:defRPr kumimoji="0" spc="-300" dirty="0" smtClean="0">
            <a:solidFill>
              <a:srgbClr val="00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/>
            <a:cs typeface="NikoshBAN" pitchFamily="2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651</Words>
  <Application>Microsoft Office PowerPoint</Application>
  <PresentationFormat>On-screen Show (4:3)</PresentationFormat>
  <Paragraphs>104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 ওয়ার্ড প্রসেসিং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umme salma</dc:creator>
  <cp:lastModifiedBy>HP</cp:lastModifiedBy>
  <cp:revision>152</cp:revision>
  <dcterms:created xsi:type="dcterms:W3CDTF">2015-08-03T18:32:41Z</dcterms:created>
  <dcterms:modified xsi:type="dcterms:W3CDTF">2026-09-07T06:21:02Z</dcterms:modified>
</cp:coreProperties>
</file>