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95C"/>
    <a:srgbClr val="1C7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836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9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15ED6FE-9269-4CBE-9648-7252C5BC5D79}"/>
              </a:ext>
            </a:extLst>
          </p:cNvPr>
          <p:cNvGrpSpPr/>
          <p:nvPr/>
        </p:nvGrpSpPr>
        <p:grpSpPr>
          <a:xfrm>
            <a:off x="1605815" y="1840832"/>
            <a:ext cx="8980370" cy="2810575"/>
            <a:chOff x="1727734" y="984184"/>
            <a:chExt cx="8980370" cy="2810575"/>
          </a:xfrm>
        </p:grpSpPr>
        <p:sp>
          <p:nvSpPr>
            <p:cNvPr id="4" name="Text 2"/>
            <p:cNvSpPr txBox="1"/>
            <p:nvPr/>
          </p:nvSpPr>
          <p:spPr>
            <a:xfrm>
              <a:off x="2392680" y="984184"/>
              <a:ext cx="7406640" cy="868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7200" b="1" dirty="0" err="1">
                  <a:solidFill>
                    <a:srgbClr val="FFC857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তৃতীয়</a:t>
              </a:r>
              <a:r>
                <a:rPr lang="en-US" sz="7200" b="1" dirty="0">
                  <a:solidFill>
                    <a:srgbClr val="FFC857"/>
                  </a:solidFill>
                  <a:latin typeface="Nikosh" panose="02000000000000000000" pitchFamily="2" charset="0"/>
                  <a:ea typeface="Nirmala UI" pitchFamily="34" charset="-122"/>
                  <a:cs typeface="Nikosh" panose="02000000000000000000" pitchFamily="2" charset="0"/>
                </a:rPr>
                <a:t> </a:t>
              </a:r>
              <a:r>
                <a:rPr lang="en-US" sz="7200" b="1" dirty="0" err="1">
                  <a:solidFill>
                    <a:srgbClr val="FFC857"/>
                  </a:solidFill>
                  <a:latin typeface="Nikosh" panose="02000000000000000000" pitchFamily="2" charset="0"/>
                  <a:ea typeface="Nirmala UI" pitchFamily="34" charset="-122"/>
                  <a:cs typeface="Nikosh" panose="02000000000000000000" pitchFamily="2" charset="0"/>
                </a:rPr>
                <a:t>অধ্যায়</a:t>
              </a:r>
              <a:r>
                <a:rPr lang="en-US" sz="7200" b="1" dirty="0">
                  <a:solidFill>
                    <a:srgbClr val="FFC857"/>
                  </a:solidFill>
                  <a:latin typeface="Nikosh" panose="02000000000000000000" pitchFamily="2" charset="0"/>
                  <a:ea typeface="Nirmala UI" pitchFamily="34" charset="-122"/>
                  <a:cs typeface="Nikosh" panose="02000000000000000000" pitchFamily="2" charset="0"/>
                </a:rPr>
                <a:t> </a:t>
              </a:r>
              <a:endParaRPr lang="en-US" sz="7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5" name="Text 3"/>
            <p:cNvSpPr txBox="1"/>
            <p:nvPr/>
          </p:nvSpPr>
          <p:spPr>
            <a:xfrm>
              <a:off x="1727734" y="1957538"/>
              <a:ext cx="8980370" cy="12801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0" b="1" dirty="0">
                  <a:solidFill>
                    <a:srgbClr val="FFFFFF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ইন্টারনেট ও </a:t>
              </a:r>
              <a:r>
                <a:rPr lang="en-US" sz="8000" b="1" dirty="0" err="1">
                  <a:solidFill>
                    <a:srgbClr val="FFFFFF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ওয়েব</a:t>
              </a:r>
              <a:r>
                <a:rPr lang="en-US" sz="8000" b="1" dirty="0">
                  <a:solidFill>
                    <a:srgbClr val="FFFFFF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 পরিচিতি</a:t>
              </a:r>
              <a:endParaRPr lang="en-US" sz="80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  <p:sp>
          <p:nvSpPr>
            <p:cNvPr id="6" name="Text 4"/>
            <p:cNvSpPr txBox="1"/>
            <p:nvPr/>
          </p:nvSpPr>
          <p:spPr>
            <a:xfrm>
              <a:off x="3676851" y="3337559"/>
              <a:ext cx="5082137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নবম-দশম শ্রেণি | তথ্য ও যোগাযোগ প্রযুক্তি</a:t>
              </a:r>
              <a:endPara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0508462-62DD-49D2-8614-5B9DB78A2107}"/>
              </a:ext>
            </a:extLst>
          </p:cNvPr>
          <p:cNvSpPr txBox="1"/>
          <p:nvPr/>
        </p:nvSpPr>
        <p:spPr>
          <a:xfrm>
            <a:off x="2663792" y="705670"/>
            <a:ext cx="60976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6000" b="1" u="sng" dirty="0" err="1">
                <a:solidFill>
                  <a:srgbClr val="FFC00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শিক্ষক</a:t>
            </a:r>
            <a:r>
              <a:rPr lang="en-US" sz="6000" b="1" u="sng" dirty="0">
                <a:solidFill>
                  <a:srgbClr val="FFC00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6000" b="1" u="sng" dirty="0" err="1">
                <a:solidFill>
                  <a:srgbClr val="FFC00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পরিচিতি</a:t>
            </a:r>
            <a:r>
              <a:rPr lang="en-US" sz="6000" b="1" u="sng" dirty="0">
                <a:solidFill>
                  <a:srgbClr val="FFC00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endParaRPr lang="en-US" sz="6000" u="sng" dirty="0">
              <a:solidFill>
                <a:srgbClr val="FFC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95F43C-5731-4554-BC48-788ED18B101F}"/>
              </a:ext>
            </a:extLst>
          </p:cNvPr>
          <p:cNvSpPr/>
          <p:nvPr/>
        </p:nvSpPr>
        <p:spPr>
          <a:xfrm>
            <a:off x="1258456" y="2285470"/>
            <a:ext cx="2899658" cy="319130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FD3E3D-BE0A-48CE-B005-88EAEA1F8CDD}"/>
              </a:ext>
            </a:extLst>
          </p:cNvPr>
          <p:cNvSpPr txBox="1"/>
          <p:nvPr/>
        </p:nvSpPr>
        <p:spPr>
          <a:xfrm>
            <a:off x="4977489" y="2020959"/>
            <a:ext cx="582082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মোঃ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আসাদুজ্জামান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মারুফ</a:t>
            </a:r>
            <a:endParaRPr lang="en-US" sz="4800" b="1" dirty="0">
              <a:solidFill>
                <a:schemeClr val="bg1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সহকারী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শিক্ষক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(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)</a:t>
            </a:r>
          </a:p>
          <a:p>
            <a:pPr algn="ctr"/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কামারপাড়া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মাধ্যমিক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বিদ্যালয়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algn="ctr"/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দামুড়হুদা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4800" b="1" dirty="0" err="1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চুয়াডাঙ্গা</a:t>
            </a:r>
            <a:r>
              <a:rPr lang="en-US" sz="4800" b="1" dirty="0">
                <a:solidFill>
                  <a:schemeClr val="bg1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9538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এই</a:t>
            </a:r>
            <a:r>
              <a:rPr lang="en-US" sz="54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অধ্যায়</a:t>
            </a:r>
            <a:r>
              <a:rPr lang="en-US" sz="54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শেষে</a:t>
            </a:r>
            <a:r>
              <a:rPr lang="en-US" sz="54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আমরা</a:t>
            </a:r>
            <a:r>
              <a:rPr lang="en-US" sz="54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যা</a:t>
            </a:r>
            <a:r>
              <a:rPr lang="en-US" sz="54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54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শিখব</a:t>
            </a:r>
            <a:endParaRPr lang="en-US" sz="54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15316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5" name="Image 0" descr="/home/claude/icons/fil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165232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4376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ডিজিটাল কনটেন্টের ধারণা ব্যাখ্যা করতে পারব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2350008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77240" y="2464308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9" name="Image 1" descr="/home/claude/icons/graduationC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41" y="2585009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199" y="2350008"/>
            <a:ext cx="10133381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শিক্ষার ক্ষেত্রে ইন্টারনেটের গুরুত্ব ব্যাখ্যা করতে পারব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48640" y="3282696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777240" y="3396996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3" name="Image 2" descr="/home/claude/icons/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941" y="3517697"/>
            <a:ext cx="307238" cy="30723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282696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পাঠ্যবিষয়ে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ইন্টারনেট ব্যবহারের ক্ষেত্র চিহ্নিত করতে পারব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48640" y="4215384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77240" y="4329684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7" name="Image 3" descr="/home/claude/icons/lapto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941" y="4450385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215384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ক্যারিয়ার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উন্নয়নে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আইসিটির গুরুত্ব ব্যাখ্যা করতে পারব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9" name="Shape 13"/>
          <p:cNvSpPr/>
          <p:nvPr/>
        </p:nvSpPr>
        <p:spPr>
          <a:xfrm>
            <a:off x="548640" y="5148072"/>
            <a:ext cx="1106424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777240" y="5262372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1" name="Image 4" descr="/home/claude/icons/sear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941" y="5383073"/>
            <a:ext cx="307238" cy="30723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446581" y="5148072"/>
            <a:ext cx="10286999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ইন্টারনেট ব্যবহার করে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পাঠসংশ্লিষ্ট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বিষয়ের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প্রতিবেদন তৈরি করতে পারব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4" name="Text 17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/>
          <p:cNvSpPr txBox="1"/>
          <p:nvPr/>
        </p:nvSpPr>
        <p:spPr>
          <a:xfrm>
            <a:off x="2489200" y="365760"/>
            <a:ext cx="763612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ডিজিটাল কনটেন্ট ও এর প্রকারভেদ</a:t>
            </a:r>
            <a:endParaRPr lang="en-US" sz="4800" u="sng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1442720" y="1259840"/>
            <a:ext cx="9682480" cy="939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যেকোনো তথ্য, ছবি, শব্দ বা সবই যদি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ডিজিটাল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উপায়ে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প্রকাশিত, সংরক্ষিত বা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প্রেরিত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হয়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, তবে তা ডিজিটাল কনটেন্ট।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C7873E8-BC2A-49E6-9488-169DEF67DF28}"/>
              </a:ext>
            </a:extLst>
          </p:cNvPr>
          <p:cNvGrpSpPr/>
          <p:nvPr/>
        </p:nvGrpSpPr>
        <p:grpSpPr>
          <a:xfrm>
            <a:off x="2346960" y="2471166"/>
            <a:ext cx="3520440" cy="1920240"/>
            <a:chOff x="4572000" y="1965960"/>
            <a:chExt cx="3520440" cy="1920240"/>
          </a:xfrm>
        </p:grpSpPr>
        <p:sp>
          <p:nvSpPr>
            <p:cNvPr id="10" name="Shape 7"/>
            <p:cNvSpPr/>
            <p:nvPr/>
          </p:nvSpPr>
          <p:spPr>
            <a:xfrm>
              <a:off x="4572000" y="1965960"/>
              <a:ext cx="3520440" cy="1920240"/>
            </a:xfrm>
            <a:prstGeom prst="roundRect">
              <a:avLst>
                <a:gd name="adj" fmla="val 3810"/>
              </a:avLst>
            </a:prstGeom>
            <a:solidFill>
              <a:srgbClr val="F4F8FB"/>
            </a:solidFill>
            <a:ln w="12700">
              <a:solidFill>
                <a:srgbClr val="E1E8F0"/>
              </a:solidFill>
              <a:prstDash val="solid"/>
            </a:ln>
          </p:spPr>
        </p:sp>
        <p:sp>
          <p:nvSpPr>
            <p:cNvPr id="11" name="Shape 8"/>
            <p:cNvSpPr/>
            <p:nvPr/>
          </p:nvSpPr>
          <p:spPr>
            <a:xfrm>
              <a:off x="6115251" y="2217420"/>
              <a:ext cx="502920" cy="502920"/>
            </a:xfrm>
            <a:prstGeom prst="ellipse">
              <a:avLst/>
            </a:prstGeom>
            <a:solidFill>
              <a:srgbClr val="065A82"/>
            </a:solidFill>
            <a:ln/>
          </p:spPr>
        </p:sp>
        <p:pic>
          <p:nvPicPr>
            <p:cNvPr id="12" name="Image 1" descr="/home/claude/icons/fileAlt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5893" y="2353767"/>
              <a:ext cx="281635" cy="281635"/>
            </a:xfrm>
            <a:prstGeom prst="rect">
              <a:avLst/>
            </a:prstGeom>
          </p:spPr>
        </p:pic>
        <p:sp>
          <p:nvSpPr>
            <p:cNvPr id="13" name="Text 9"/>
            <p:cNvSpPr txBox="1"/>
            <p:nvPr/>
          </p:nvSpPr>
          <p:spPr>
            <a:xfrm>
              <a:off x="4800600" y="2834640"/>
              <a:ext cx="30632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21295C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টেক্সট / লিখিত কনটেন্ট</a:t>
              </a:r>
              <a:endParaRPr lang="en-US" sz="32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  <p:sp>
          <p:nvSpPr>
            <p:cNvPr id="14" name="Text 10"/>
            <p:cNvSpPr txBox="1"/>
            <p:nvPr/>
          </p:nvSpPr>
          <p:spPr>
            <a:xfrm>
              <a:off x="4800600" y="3200400"/>
              <a:ext cx="3063240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প্রবন্ধ, ব্লগ পোস্ট, ই-বুক, সংবাদপত্র</a:t>
              </a:r>
              <a:endParaRPr lang="en-US" sz="20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4B884DF-F803-4951-8110-095BC07880A6}"/>
              </a:ext>
            </a:extLst>
          </p:cNvPr>
          <p:cNvGrpSpPr/>
          <p:nvPr/>
        </p:nvGrpSpPr>
        <p:grpSpPr>
          <a:xfrm>
            <a:off x="6233577" y="2471166"/>
            <a:ext cx="3534844" cy="1920240"/>
            <a:chOff x="5188513" y="2442362"/>
            <a:chExt cx="3534844" cy="1920240"/>
          </a:xfrm>
        </p:grpSpPr>
        <p:sp>
          <p:nvSpPr>
            <p:cNvPr id="15" name="Shape 11"/>
            <p:cNvSpPr/>
            <p:nvPr/>
          </p:nvSpPr>
          <p:spPr>
            <a:xfrm>
              <a:off x="5188513" y="2442362"/>
              <a:ext cx="3520440" cy="1920240"/>
            </a:xfrm>
            <a:prstGeom prst="roundRect">
              <a:avLst>
                <a:gd name="adj" fmla="val 3810"/>
              </a:avLst>
            </a:prstGeom>
            <a:solidFill>
              <a:srgbClr val="F4F8FB"/>
            </a:solidFill>
            <a:ln w="12700">
              <a:solidFill>
                <a:srgbClr val="E1E8F0"/>
              </a:solidFill>
              <a:prstDash val="solid"/>
            </a:ln>
          </p:spPr>
        </p:sp>
        <p:sp>
          <p:nvSpPr>
            <p:cNvPr id="16" name="Shape 12"/>
            <p:cNvSpPr/>
            <p:nvPr/>
          </p:nvSpPr>
          <p:spPr>
            <a:xfrm>
              <a:off x="6676952" y="2622701"/>
              <a:ext cx="502920" cy="502920"/>
            </a:xfrm>
            <a:prstGeom prst="ellipse">
              <a:avLst/>
            </a:prstGeom>
            <a:solidFill>
              <a:srgbClr val="065A82"/>
            </a:solidFill>
            <a:ln/>
          </p:spPr>
        </p:sp>
        <p:pic>
          <p:nvPicPr>
            <p:cNvPr id="17" name="Image 2" descr="/home/claude/icons/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7915" y="2748891"/>
              <a:ext cx="281635" cy="281635"/>
            </a:xfrm>
            <a:prstGeom prst="rect">
              <a:avLst/>
            </a:prstGeom>
          </p:spPr>
        </p:pic>
        <p:sp>
          <p:nvSpPr>
            <p:cNvPr id="18" name="Text 13"/>
            <p:cNvSpPr txBox="1"/>
            <p:nvPr/>
          </p:nvSpPr>
          <p:spPr>
            <a:xfrm>
              <a:off x="5417113" y="3311042"/>
              <a:ext cx="30632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solidFill>
                    <a:srgbClr val="21295C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ছবি</a:t>
              </a:r>
              <a:endParaRPr lang="en-US" sz="1350" b="1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  <p:sp>
          <p:nvSpPr>
            <p:cNvPr id="19" name="Text 14"/>
            <p:cNvSpPr txBox="1"/>
            <p:nvPr/>
          </p:nvSpPr>
          <p:spPr>
            <a:xfrm>
              <a:off x="5329917" y="3585361"/>
              <a:ext cx="3393440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ফটো, আঁকা ছবি, কার্টুন, ইনফোগ্রাফিক্স</a:t>
              </a:r>
              <a:endParaRPr lang="en-US" sz="20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6A8A57-817C-4B21-B386-51DE356ACD44}"/>
              </a:ext>
            </a:extLst>
          </p:cNvPr>
          <p:cNvGrpSpPr/>
          <p:nvPr/>
        </p:nvGrpSpPr>
        <p:grpSpPr>
          <a:xfrm>
            <a:off x="2346960" y="4597274"/>
            <a:ext cx="3520440" cy="1920240"/>
            <a:chOff x="4572000" y="4114800"/>
            <a:chExt cx="3520440" cy="1920240"/>
          </a:xfrm>
        </p:grpSpPr>
        <p:sp>
          <p:nvSpPr>
            <p:cNvPr id="20" name="Shape 15"/>
            <p:cNvSpPr/>
            <p:nvPr/>
          </p:nvSpPr>
          <p:spPr>
            <a:xfrm>
              <a:off x="4572000" y="4114800"/>
              <a:ext cx="3520440" cy="1920240"/>
            </a:xfrm>
            <a:prstGeom prst="roundRect">
              <a:avLst>
                <a:gd name="adj" fmla="val 3810"/>
              </a:avLst>
            </a:prstGeom>
            <a:solidFill>
              <a:srgbClr val="F4F8FB"/>
            </a:solidFill>
            <a:ln w="12700">
              <a:solidFill>
                <a:srgbClr val="E1E8F0"/>
              </a:solidFill>
              <a:prstDash val="solid"/>
            </a:ln>
          </p:spPr>
        </p:sp>
        <p:sp>
          <p:nvSpPr>
            <p:cNvPr id="21" name="Shape 16"/>
            <p:cNvSpPr/>
            <p:nvPr/>
          </p:nvSpPr>
          <p:spPr>
            <a:xfrm>
              <a:off x="6115250" y="4399889"/>
              <a:ext cx="502920" cy="502920"/>
            </a:xfrm>
            <a:prstGeom prst="ellipse">
              <a:avLst/>
            </a:prstGeom>
            <a:solidFill>
              <a:srgbClr val="065A82"/>
            </a:solidFill>
            <a:ln/>
          </p:spPr>
        </p:sp>
        <p:pic>
          <p:nvPicPr>
            <p:cNvPr id="22" name="Image 3" descr="/home/claude/icons/music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0719" y="4495977"/>
              <a:ext cx="281635" cy="281635"/>
            </a:xfrm>
            <a:prstGeom prst="rect">
              <a:avLst/>
            </a:prstGeom>
          </p:spPr>
        </p:pic>
        <p:sp>
          <p:nvSpPr>
            <p:cNvPr id="23" name="Text 17"/>
            <p:cNvSpPr txBox="1"/>
            <p:nvPr/>
          </p:nvSpPr>
          <p:spPr>
            <a:xfrm>
              <a:off x="4800600" y="4983480"/>
              <a:ext cx="30632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21295C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শব্দ বা অডিও</a:t>
              </a:r>
              <a:endParaRPr lang="en-US" sz="32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  <p:sp>
          <p:nvSpPr>
            <p:cNvPr id="24" name="Text 18"/>
            <p:cNvSpPr txBox="1"/>
            <p:nvPr/>
          </p:nvSpPr>
          <p:spPr>
            <a:xfrm>
              <a:off x="4800600" y="5349240"/>
              <a:ext cx="3063240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dirty="0" err="1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গান</a:t>
              </a:r>
              <a:r>
                <a:rPr lang="en-US" sz="2000" dirty="0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, </a:t>
              </a:r>
              <a:r>
                <a:rPr lang="en-US" sz="2000" dirty="0" err="1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পডকাস্ট</a:t>
              </a:r>
              <a:r>
                <a:rPr lang="en-US" sz="2000" dirty="0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, </a:t>
              </a:r>
              <a:r>
                <a:rPr lang="en-US" sz="2000" dirty="0" err="1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অডিওবুক</a:t>
              </a:r>
              <a:endParaRPr lang="en-US" sz="20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A970543-5692-4F5D-991A-F4A845FDC5C6}"/>
              </a:ext>
            </a:extLst>
          </p:cNvPr>
          <p:cNvGrpSpPr/>
          <p:nvPr/>
        </p:nvGrpSpPr>
        <p:grpSpPr>
          <a:xfrm>
            <a:off x="6247981" y="4576827"/>
            <a:ext cx="3520440" cy="1920240"/>
            <a:chOff x="8321040" y="4114800"/>
            <a:chExt cx="3520440" cy="1920240"/>
          </a:xfrm>
        </p:grpSpPr>
        <p:sp>
          <p:nvSpPr>
            <p:cNvPr id="25" name="Shape 19"/>
            <p:cNvSpPr/>
            <p:nvPr/>
          </p:nvSpPr>
          <p:spPr>
            <a:xfrm>
              <a:off x="8321040" y="4114800"/>
              <a:ext cx="3520440" cy="1920240"/>
            </a:xfrm>
            <a:prstGeom prst="roundRect">
              <a:avLst>
                <a:gd name="adj" fmla="val 3810"/>
              </a:avLst>
            </a:prstGeom>
            <a:solidFill>
              <a:srgbClr val="F4F8FB"/>
            </a:solidFill>
            <a:ln w="12700">
              <a:solidFill>
                <a:srgbClr val="E1E8F0"/>
              </a:solidFill>
              <a:prstDash val="solid"/>
            </a:ln>
          </p:spPr>
        </p:sp>
        <p:sp>
          <p:nvSpPr>
            <p:cNvPr id="26" name="Shape 20"/>
            <p:cNvSpPr/>
            <p:nvPr/>
          </p:nvSpPr>
          <p:spPr>
            <a:xfrm>
              <a:off x="9868108" y="4336032"/>
              <a:ext cx="502920" cy="502920"/>
            </a:xfrm>
            <a:prstGeom prst="ellipse">
              <a:avLst/>
            </a:prstGeom>
            <a:solidFill>
              <a:srgbClr val="065A82"/>
            </a:solidFill>
            <a:ln/>
          </p:spPr>
        </p:sp>
        <p:pic>
          <p:nvPicPr>
            <p:cNvPr id="27" name="Image 4" descr="/home/claude/icons/video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78750" y="4462220"/>
              <a:ext cx="281635" cy="281635"/>
            </a:xfrm>
            <a:prstGeom prst="rect">
              <a:avLst/>
            </a:prstGeom>
          </p:spPr>
        </p:pic>
        <p:sp>
          <p:nvSpPr>
            <p:cNvPr id="28" name="Text 21"/>
            <p:cNvSpPr txBox="1"/>
            <p:nvPr/>
          </p:nvSpPr>
          <p:spPr>
            <a:xfrm>
              <a:off x="8549640" y="4983480"/>
              <a:ext cx="306324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21295C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ভিডিও ও অ্যানিমেশন</a:t>
              </a:r>
              <a:endParaRPr lang="en-US" sz="32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  <p:sp>
          <p:nvSpPr>
            <p:cNvPr id="29" name="Text 22"/>
            <p:cNvSpPr txBox="1"/>
            <p:nvPr/>
          </p:nvSpPr>
          <p:spPr>
            <a:xfrm>
              <a:off x="8549639" y="5349240"/>
              <a:ext cx="3139859" cy="5943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45506B"/>
                  </a:solidFill>
                  <a:latin typeface="SolaimanLipi" panose="02000500020000020004" pitchFamily="2" charset="0"/>
                  <a:ea typeface="Nirmala UI" pitchFamily="34" charset="-122"/>
                  <a:cs typeface="SolaimanLipi" panose="02000500020000020004" pitchFamily="2" charset="0"/>
                </a:rPr>
                <a:t>ভিডিও স্ট্রিমিং, অ্যানিমেটেড ছবি</a:t>
              </a:r>
              <a:endParaRPr lang="en-US" sz="2000" dirty="0">
                <a:latin typeface="SolaimanLipi" panose="02000500020000020004" pitchFamily="2" charset="0"/>
                <a:cs typeface="SolaimanLipi" panose="02000500020000020004" pitchFamily="2" charset="0"/>
              </a:endParaRPr>
            </a:p>
          </p:txBody>
        </p:sp>
      </p:grpSp>
      <p:sp>
        <p:nvSpPr>
          <p:cNvPr id="30" name="Text 23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31" name="Text 24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51760" y="34544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ই-বুক (</a:t>
            </a:r>
            <a:r>
              <a:rPr lang="en-US" sz="4800" b="1" u="sng" dirty="0">
                <a:solidFill>
                  <a:srgbClr val="21295C"/>
                </a:solidFill>
                <a:latin typeface="Sitka Small Semibold" pitchFamily="2" charset="0"/>
                <a:ea typeface="Cambria" pitchFamily="34" charset="-122"/>
                <a:cs typeface="SolaimanLipi" panose="02000500020000020004" pitchFamily="2" charset="0"/>
              </a:rPr>
              <a:t>E-book)</a:t>
            </a:r>
            <a:endParaRPr lang="en-US" sz="4800" u="sng" dirty="0">
              <a:latin typeface="Sitka Small Semibold" pitchFamily="2" charset="0"/>
              <a:cs typeface="SolaimanLipi" panose="02000500020000020004" pitchFamily="2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219200"/>
            <a:ext cx="10881360" cy="103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মুদ্রিত বইয়ের ইলেকট্রনিক রূপ, যা কম্পিউটার, স্মার্টফোন বা বিশেষ রিডার (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যেমনঃ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>
                <a:solidFill>
                  <a:srgbClr val="1B2430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Kindle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)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দিয়ে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পড়া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6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যায়</a:t>
            </a:r>
            <a:r>
              <a:rPr lang="en-US" sz="36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36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</a:t>
            </a:r>
            <a:endParaRPr lang="en-US"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CFFB0A-3ED8-4D50-A9E2-E36B91A80167}"/>
              </a:ext>
            </a:extLst>
          </p:cNvPr>
          <p:cNvSpPr txBox="1"/>
          <p:nvPr/>
        </p:nvSpPr>
        <p:spPr>
          <a:xfrm>
            <a:off x="548640" y="2501150"/>
            <a:ext cx="42498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>
                <a:solidFill>
                  <a:srgbClr val="21295C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ই-বুক ব্যবহারের সুবিধা:</a:t>
            </a:r>
            <a:endParaRPr lang="en-US" sz="4400" b="1" dirty="0">
              <a:solidFill>
                <a:srgbClr val="21295C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8434FC-7A39-4B83-81A9-A77C71A7DAEE}"/>
              </a:ext>
            </a:extLst>
          </p:cNvPr>
          <p:cNvSpPr txBox="1"/>
          <p:nvPr/>
        </p:nvSpPr>
        <p:spPr>
          <a:xfrm>
            <a:off x="548640" y="3483003"/>
            <a:ext cx="844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ই-বুক ডাউনলোডের মাধ্যমে তাৎক্ষণিকভাবে পাও</a:t>
            </a:r>
            <a:r>
              <a:rPr lang="en-US" sz="3600" dirty="0" err="1">
                <a:latin typeface="SolaimanLipi" panose="02000500020000020004" pitchFamily="2" charset="0"/>
                <a:cs typeface="SolaimanLipi" panose="02000500020000020004" pitchFamily="2" charset="0"/>
              </a:rPr>
              <a:t>য়া</a:t>
            </a: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 যা</a:t>
            </a:r>
            <a:r>
              <a:rPr lang="en-US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য়।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D8FCC9-AE1A-4C77-A728-CB6405B00A5B}"/>
              </a:ext>
            </a:extLst>
          </p:cNvPr>
          <p:cNvSpPr txBox="1"/>
          <p:nvPr/>
        </p:nvSpPr>
        <p:spPr>
          <a:xfrm>
            <a:off x="548640" y="4031401"/>
            <a:ext cx="835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সংরক্ষণের জন্য কোনো লাইব্রেরি বা কক্ষের </a:t>
            </a:r>
            <a:r>
              <a:rPr lang="en-US" sz="3600" dirty="0" err="1">
                <a:latin typeface="SolaimanLipi" panose="02000500020000020004" pitchFamily="2" charset="0"/>
                <a:cs typeface="SolaimanLipi" panose="02000500020000020004" pitchFamily="2" charset="0"/>
              </a:rPr>
              <a:t>প্রয়োজন</a:t>
            </a: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 নেই</a:t>
            </a:r>
            <a:r>
              <a:rPr lang="en-US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79D652-23E3-44FB-BED1-48F62ABCFF76}"/>
              </a:ext>
            </a:extLst>
          </p:cNvPr>
          <p:cNvSpPr txBox="1"/>
          <p:nvPr/>
        </p:nvSpPr>
        <p:spPr>
          <a:xfrm>
            <a:off x="548640" y="4620681"/>
            <a:ext cx="5580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ই-বুকে তথ্য অনুসন্ধান করা সহজতর</a:t>
            </a:r>
            <a:r>
              <a:rPr lang="en-US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73679B-7496-4B58-9350-6B7797656BDC}"/>
              </a:ext>
            </a:extLst>
          </p:cNvPr>
          <p:cNvSpPr txBox="1"/>
          <p:nvPr/>
        </p:nvSpPr>
        <p:spPr>
          <a:xfrm>
            <a:off x="538480" y="5189641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সহজে বিতরণ ও বিক্র</a:t>
            </a:r>
            <a:r>
              <a:rPr lang="en-US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য়</a:t>
            </a:r>
            <a:r>
              <a:rPr lang="bn-BD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যোগ্য</a:t>
            </a:r>
            <a:r>
              <a:rPr lang="en-US" sz="3600" dirty="0"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06371" y="38862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শিক্ষায়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ইন্টারনেট</a:t>
            </a:r>
            <a:endParaRPr lang="en-US" sz="4800" u="sng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123798"/>
            <a:ext cx="10881360" cy="1345082"/>
          </a:xfrm>
          <a:prstGeom prst="roundRect">
            <a:avLst>
              <a:gd name="adj" fmla="val 5926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68680" y="1371600"/>
            <a:ext cx="10241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একজন শিক্ষার্থী কোনো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নির্দিষ্ট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বিষয়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শিখতে বা জানতে চাইলে ইন্টারনেটে তা খুঁজে বের করে নিতে পারে। 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গণিত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, বিজ্ঞান কিংবা বাংলা—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প্রতিটি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বিষয়ের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জন্য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রয়েছে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চমৎকার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শিক্ষামূলক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ওয়েবসাইট</a:t>
            </a:r>
            <a:r>
              <a:rPr lang="en-US" sz="2800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28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3502152" cy="3200400"/>
          </a:xfrm>
          <a:prstGeom prst="roundRect">
            <a:avLst>
              <a:gd name="adj" fmla="val 2857"/>
            </a:avLst>
          </a:prstGeom>
          <a:solidFill>
            <a:srgbClr val="F4F8FB"/>
          </a:solidFill>
          <a:ln w="12700">
            <a:solidFill>
              <a:srgbClr val="E1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979676" y="315468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7" name="Image 0" descr="/home/claude/icons/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494" y="3295498"/>
            <a:ext cx="358445" cy="35844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4023360"/>
            <a:ext cx="3044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ইন্টারনেট ও আমার </a:t>
            </a:r>
            <a:r>
              <a:rPr lang="en-US" sz="28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পাঠ্য</a:t>
            </a:r>
            <a:r>
              <a:rPr lang="en-US" sz="28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বিষয়</a:t>
            </a:r>
            <a:endParaRPr lang="en-US" sz="28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80720" y="4617720"/>
            <a:ext cx="327863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শিক্ষক যা শেখাতে পারেন না, ইন্টারনেট গবেষণা ও অনুসন্ধানের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সুযোগ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দিয়ে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তা শিখতে সাহায্য করে।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233672" y="2834640"/>
            <a:ext cx="3502152" cy="3200400"/>
          </a:xfrm>
          <a:prstGeom prst="roundRect">
            <a:avLst>
              <a:gd name="adj" fmla="val 2857"/>
            </a:avLst>
          </a:prstGeom>
          <a:solidFill>
            <a:srgbClr val="F4F8FB"/>
          </a:solidFill>
          <a:ln w="12700">
            <a:solidFill>
              <a:srgbClr val="E1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664708" y="3154680"/>
            <a:ext cx="640080" cy="640080"/>
          </a:xfrm>
          <a:prstGeom prst="ellipse">
            <a:avLst/>
          </a:prstGeom>
          <a:solidFill>
            <a:srgbClr val="FFC857"/>
          </a:solidFill>
          <a:ln/>
        </p:spPr>
      </p:sp>
      <p:pic>
        <p:nvPicPr>
          <p:cNvPr id="12" name="Image 1" descr="/home/claude/icons/downloa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526" y="3295498"/>
            <a:ext cx="358445" cy="35844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62272" y="4023360"/>
            <a:ext cx="3044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পাঠ্যবই ডাউনলোড</a:t>
            </a:r>
            <a:endParaRPr lang="en-US" sz="28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4507992" y="4617720"/>
            <a:ext cx="295351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জাতীয়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শিক্ষাক্রম ও পাঠ্যপুস্তক বোর্ডের সব বই ইন্টারনেট থেকে বিনামূল্যে ডাউনলোড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করা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যায়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918704" y="2834640"/>
            <a:ext cx="3502152" cy="3200400"/>
          </a:xfrm>
          <a:prstGeom prst="roundRect">
            <a:avLst>
              <a:gd name="adj" fmla="val 2857"/>
            </a:avLst>
          </a:prstGeom>
          <a:solidFill>
            <a:srgbClr val="F4F8FB"/>
          </a:solidFill>
          <a:ln w="12700">
            <a:solidFill>
              <a:srgbClr val="E1E8F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9349740" y="315468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7" name="Image 2" descr="/home/claude/icons/graduation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558" y="3295498"/>
            <a:ext cx="358445" cy="35844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147304" y="4023360"/>
            <a:ext cx="3044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ক্যারিয়ার</a:t>
            </a:r>
            <a:r>
              <a:rPr lang="en-US" sz="28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8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উন্নয়ন</a:t>
            </a:r>
            <a:endParaRPr lang="en-US" sz="28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9" name="Text 14"/>
          <p:cNvSpPr txBox="1"/>
          <p:nvPr/>
        </p:nvSpPr>
        <p:spPr>
          <a:xfrm>
            <a:off x="8193024" y="4617720"/>
            <a:ext cx="295351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আইসিটি দক্ষতা ভবিষ্যতে পড়াশোনা ও কর্মজীবনে গুরুত্বপূর্ণ ভূমিকা রাখে।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ওয়েব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পেইজ, </a:t>
            </a: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ওয়েবসাইট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ও </a:t>
            </a: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ওয়েব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পোর্টাল</a:t>
            </a:r>
            <a:endParaRPr lang="en-US" sz="4800" u="sng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2152" cy="356616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0000"/>
              </a:srgbClr>
            </a:outerShdw>
          </a:effectLst>
        </p:spPr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1E50A68-89EA-403B-83B2-BAF612A21191}"/>
              </a:ext>
            </a:extLst>
          </p:cNvPr>
          <p:cNvGrpSpPr/>
          <p:nvPr/>
        </p:nvGrpSpPr>
        <p:grpSpPr>
          <a:xfrm>
            <a:off x="1992477" y="1668780"/>
            <a:ext cx="594360" cy="594360"/>
            <a:chOff x="822960" y="1645920"/>
            <a:chExt cx="594360" cy="594360"/>
          </a:xfrm>
        </p:grpSpPr>
        <p:sp>
          <p:nvSpPr>
            <p:cNvPr id="4" name="Shape 2"/>
            <p:cNvSpPr/>
            <p:nvPr/>
          </p:nvSpPr>
          <p:spPr>
            <a:xfrm>
              <a:off x="822960" y="1645920"/>
              <a:ext cx="594360" cy="594360"/>
            </a:xfrm>
            <a:prstGeom prst="ellipse">
              <a:avLst/>
            </a:prstGeom>
            <a:solidFill>
              <a:srgbClr val="065A82"/>
            </a:solidFill>
            <a:ln/>
          </p:spPr>
        </p:sp>
        <p:pic>
          <p:nvPicPr>
            <p:cNvPr id="5" name="Image 0" descr="/home/claude/icons/fileAlt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778" y="1789379"/>
              <a:ext cx="332842" cy="332842"/>
            </a:xfrm>
            <a:prstGeom prst="rect">
              <a:avLst/>
            </a:prstGeom>
          </p:spPr>
        </p:pic>
      </p:grpSp>
      <p:sp>
        <p:nvSpPr>
          <p:cNvPr id="6" name="Text 3"/>
          <p:cNvSpPr txBox="1"/>
          <p:nvPr/>
        </p:nvSpPr>
        <p:spPr>
          <a:xfrm>
            <a:off x="822960" y="2377440"/>
            <a:ext cx="2953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24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পেইজ (</a:t>
            </a:r>
            <a:r>
              <a:rPr lang="en-US" sz="2000" b="1" dirty="0">
                <a:solidFill>
                  <a:srgbClr val="21295C"/>
                </a:solidFill>
                <a:latin typeface="Sitka Text Semibold" pitchFamily="2" charset="0"/>
                <a:ea typeface="Nirmala UI" pitchFamily="34" charset="-122"/>
                <a:cs typeface="SolaimanLipi" panose="02000500020000020004" pitchFamily="2" charset="0"/>
              </a:rPr>
              <a:t>Web Page</a:t>
            </a:r>
            <a:r>
              <a:rPr lang="en-US" sz="24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)</a:t>
            </a:r>
            <a:endParaRPr lang="en-US" sz="24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22960" y="2971800"/>
            <a:ext cx="2953512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45506B"/>
                </a:solidFill>
                <a:latin typeface="Sitka Text" pitchFamily="2" charset="0"/>
                <a:ea typeface="Nirmala UI" pitchFamily="34" charset="-122"/>
                <a:cs typeface="SolaimanLipi" panose="02000500020000020004" pitchFamily="2" charset="0"/>
              </a:rPr>
              <a:t>HTML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দ্বারা তৈরি একটি ডকুমেন্ট, যা ওয়েব ব্রাউজারে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প্রদর্শিত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হয়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এবং টেক্সট, ছবি, ভিডিও ও হাইপারলিংক থাকতে পারে।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233672" y="1371600"/>
            <a:ext cx="3502152" cy="356616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0000"/>
              </a:srgbClr>
            </a:outerShdw>
          </a:effectLst>
        </p:spPr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2EBCEC-2E6B-4382-8C2E-69B930B7A017}"/>
              </a:ext>
            </a:extLst>
          </p:cNvPr>
          <p:cNvGrpSpPr/>
          <p:nvPr/>
        </p:nvGrpSpPr>
        <p:grpSpPr>
          <a:xfrm>
            <a:off x="5663844" y="1681480"/>
            <a:ext cx="594360" cy="594360"/>
            <a:chOff x="4507992" y="1645920"/>
            <a:chExt cx="594360" cy="594360"/>
          </a:xfrm>
        </p:grpSpPr>
        <p:sp>
          <p:nvSpPr>
            <p:cNvPr id="9" name="Shape 6"/>
            <p:cNvSpPr/>
            <p:nvPr/>
          </p:nvSpPr>
          <p:spPr>
            <a:xfrm>
              <a:off x="4507992" y="1645920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</p:sp>
        <p:pic>
          <p:nvPicPr>
            <p:cNvPr id="10" name="Image 1" descr="/home/claude/icons/glob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0536" y="1791817"/>
              <a:ext cx="332842" cy="332842"/>
            </a:xfrm>
            <a:prstGeom prst="rect">
              <a:avLst/>
            </a:prstGeom>
          </p:spPr>
        </p:pic>
      </p:grpSp>
      <p:sp>
        <p:nvSpPr>
          <p:cNvPr id="11" name="Text 7"/>
          <p:cNvSpPr txBox="1"/>
          <p:nvPr/>
        </p:nvSpPr>
        <p:spPr>
          <a:xfrm>
            <a:off x="4507992" y="2377440"/>
            <a:ext cx="2953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ওয়েবসাইট</a:t>
            </a:r>
            <a:r>
              <a:rPr lang="en-US" sz="24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(</a:t>
            </a:r>
            <a:r>
              <a:rPr lang="en-US" sz="2400" b="1" dirty="0">
                <a:solidFill>
                  <a:srgbClr val="21295C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Website</a:t>
            </a:r>
            <a:r>
              <a:rPr lang="en-US" sz="2400" b="1" dirty="0">
                <a:solidFill>
                  <a:srgbClr val="21295C"/>
                </a:solidFill>
                <a:latin typeface="Sitka Text" pitchFamily="2" charset="0"/>
                <a:ea typeface="Nirmala UI" pitchFamily="34" charset="-122"/>
                <a:cs typeface="SolaimanLipi" panose="02000500020000020004" pitchFamily="2" charset="0"/>
              </a:rPr>
              <a:t>)</a:t>
            </a:r>
            <a:endParaRPr lang="en-US" sz="2400" dirty="0">
              <a:latin typeface="Sitka Text" pitchFamily="2" charset="0"/>
              <a:cs typeface="SolaimanLipi" panose="02000500020000020004" pitchFamily="2" charset="0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4507992" y="2971800"/>
            <a:ext cx="2953512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ইন্টারনেটে সংযুক্ত কোনো কম্পিউটারের নির্ধারিত স্পেসে সংরক্ষিত একাধিক ওয়েব পেইজের সমষ্টি।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7918704" y="1371600"/>
            <a:ext cx="3502152" cy="356616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blurRad="76200" dist="25400" dir="5400000" algn="bl" rotWithShape="0">
              <a:srgbClr val="1B2430">
                <a:alpha val="10000"/>
              </a:srgbClr>
            </a:outerShdw>
          </a:effectLst>
        </p:spPr>
      </p:sp>
      <p:sp>
        <p:nvSpPr>
          <p:cNvPr id="16" name="Text 11"/>
          <p:cNvSpPr txBox="1"/>
          <p:nvPr/>
        </p:nvSpPr>
        <p:spPr>
          <a:xfrm>
            <a:off x="8010144" y="2377440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2400" b="1" dirty="0">
                <a:solidFill>
                  <a:srgbClr val="21295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পোর্টাল (</a:t>
            </a:r>
            <a:r>
              <a:rPr lang="en-US" sz="2400" b="1" dirty="0">
                <a:solidFill>
                  <a:srgbClr val="21295C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Web Portal)</a:t>
            </a:r>
            <a:endParaRPr lang="en-US" sz="2400" dirty="0">
              <a:latin typeface="Sitka Subheading" pitchFamily="2" charset="0"/>
              <a:cs typeface="SolaimanLipi" panose="02000500020000020004" pitchFamily="2" charset="0"/>
            </a:endParaRPr>
          </a:p>
        </p:txBody>
      </p:sp>
      <p:sp>
        <p:nvSpPr>
          <p:cNvPr id="17" name="Text 12"/>
          <p:cNvSpPr txBox="1"/>
          <p:nvPr/>
        </p:nvSpPr>
        <p:spPr>
          <a:xfrm>
            <a:off x="8193024" y="2971800"/>
            <a:ext cx="2953512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একটি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ওয়েবসাইট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, যেখানে বিভিন্ন লিংক, কনটেন্ট ও সেবার তথ্য সহজবোধ্যভাবে উপস্থাপন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করা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হয়</a:t>
            </a:r>
            <a:r>
              <a:rPr lang="en-US" sz="2000" dirty="0">
                <a:solidFill>
                  <a:srgbClr val="45506B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548640" y="516636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21295C"/>
          </a:solidFill>
          <a:ln/>
        </p:spPr>
      </p:sp>
      <p:sp>
        <p:nvSpPr>
          <p:cNvPr id="19" name="Shape 14"/>
          <p:cNvSpPr/>
          <p:nvPr/>
        </p:nvSpPr>
        <p:spPr>
          <a:xfrm>
            <a:off x="777240" y="5330952"/>
            <a:ext cx="548640" cy="548640"/>
          </a:xfrm>
          <a:prstGeom prst="ellipse">
            <a:avLst/>
          </a:prstGeom>
          <a:solidFill>
            <a:srgbClr val="FFC857"/>
          </a:solidFill>
          <a:ln/>
        </p:spPr>
      </p:sp>
      <p:pic>
        <p:nvPicPr>
          <p:cNvPr id="20" name="Image 3" descr="/home/claude/icons/ho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941" y="5451653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54480" y="5166360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Home Page: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কোনো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ওয়েবসাইটের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মূল পেইজ, যা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ব্রাউজারে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অ্যাড্রেস টাইপ করার সাথে সাথে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প্রদর্শিত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হয়</a:t>
            </a:r>
            <a:r>
              <a:rPr lang="en-US" sz="2000" dirty="0">
                <a:solidFill>
                  <a:srgbClr val="FFFFFF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20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6</a:t>
            </a:r>
            <a:endParaRPr lang="en-US" sz="10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69D76F5-5F15-494B-9738-F9CF30B6992E}"/>
              </a:ext>
            </a:extLst>
          </p:cNvPr>
          <p:cNvGrpSpPr/>
          <p:nvPr/>
        </p:nvGrpSpPr>
        <p:grpSpPr>
          <a:xfrm>
            <a:off x="9336532" y="1696618"/>
            <a:ext cx="594360" cy="594360"/>
            <a:chOff x="8193024" y="1645920"/>
            <a:chExt cx="594360" cy="594360"/>
          </a:xfrm>
        </p:grpSpPr>
        <p:sp>
          <p:nvSpPr>
            <p:cNvPr id="14" name="Shape 10"/>
            <p:cNvSpPr/>
            <p:nvPr/>
          </p:nvSpPr>
          <p:spPr>
            <a:xfrm>
              <a:off x="8193024" y="1645920"/>
              <a:ext cx="594360" cy="594360"/>
            </a:xfrm>
            <a:prstGeom prst="ellipse">
              <a:avLst/>
            </a:prstGeom>
            <a:solidFill>
              <a:srgbClr val="1C7293"/>
            </a:solidFill>
            <a:ln/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26" name="Image 2" descr="/home/claude/icons/link.png">
              <a:extLst>
                <a:ext uri="{FF2B5EF4-FFF2-40B4-BE49-F238E27FC236}">
                  <a16:creationId xmlns:a16="http://schemas.microsoft.com/office/drawing/2014/main" id="{736E77E9-FCDD-4F19-A4F6-5DB80296E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65337" y="1793087"/>
              <a:ext cx="332842" cy="3328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ওয়েব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সার্ভার ও </a:t>
            </a: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ওয়েব</a:t>
            </a:r>
            <a:r>
              <a:rPr lang="en-US" sz="4800" b="1" u="sng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r>
              <a:rPr lang="en-US" sz="4800" b="1" u="sng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ক্লায়েন্ট</a:t>
            </a:r>
            <a:endParaRPr lang="en-US" sz="4800" u="sng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ইন্টারনেট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বা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ওয়ার্ল্ড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ওয়াইড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ওয়েবে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কোনো ব্যবহারকারী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বা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ক্লায়েন্ট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>
                <a:solidFill>
                  <a:srgbClr val="1B2430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HTTP/HTTPS 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প্রোটোকল ব্যবহার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করে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সার্ভারের কাছে তথ্যের অনুরোধ (</a:t>
            </a:r>
            <a:r>
              <a:rPr lang="en-US" sz="2400" dirty="0">
                <a:solidFill>
                  <a:srgbClr val="1B2430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request)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পাঠায়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; সার্ভার তার জবাবে তথ্য (</a:t>
            </a:r>
            <a:r>
              <a:rPr lang="en-US" sz="2400" dirty="0">
                <a:solidFill>
                  <a:srgbClr val="1B2430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response) </a:t>
            </a:r>
            <a:r>
              <a:rPr lang="en-US" sz="2400" dirty="0" err="1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পাঠায়</a:t>
            </a: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।</a:t>
            </a:r>
            <a:endParaRPr lang="en-US" sz="24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97280" y="2377440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2514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Web Server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463040" y="306324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7" name="Image 0" descr="/home/claude/icons/fil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091" y="3244291"/>
            <a:ext cx="460858" cy="46085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2651760" y="3063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9" name="Image 1" descr="/home/claude/icons/ser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2811" y="3244291"/>
            <a:ext cx="460858" cy="46085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88720" y="3858768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Files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2286000" y="3858768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HTTP Server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7772400" y="2377440"/>
            <a:ext cx="3291840" cy="1828800"/>
          </a:xfrm>
          <a:prstGeom prst="roundRect">
            <a:avLst>
              <a:gd name="adj" fmla="val 5000"/>
            </a:avLst>
          </a:prstGeom>
          <a:solidFill>
            <a:srgbClr val="1C729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7772400" y="2514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Browser (Client)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9006840" y="3063240"/>
            <a:ext cx="822960" cy="822960"/>
          </a:xfrm>
          <a:prstGeom prst="ellipse">
            <a:avLst/>
          </a:prstGeom>
          <a:solidFill>
            <a:srgbClr val="21295C"/>
          </a:solidFill>
          <a:ln/>
        </p:spPr>
      </p:sp>
      <p:pic>
        <p:nvPicPr>
          <p:cNvPr id="15" name="Image 2" descr="/home/claude/icons/deskto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7891" y="3244291"/>
            <a:ext cx="460858" cy="46085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4480560" y="2606040"/>
            <a:ext cx="3200400" cy="320040"/>
          </a:xfrm>
          <a:prstGeom prst="rightArrow">
            <a:avLst/>
          </a:prstGeom>
          <a:solidFill>
            <a:srgbClr val="FFC857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4480560" y="22402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550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HTTP REQUEST</a:t>
            </a:r>
            <a:endParaRPr lang="en-US" sz="1600" b="1" dirty="0"/>
          </a:p>
        </p:txBody>
      </p:sp>
      <p:sp>
        <p:nvSpPr>
          <p:cNvPr id="18" name="Shape 13"/>
          <p:cNvSpPr/>
          <p:nvPr/>
        </p:nvSpPr>
        <p:spPr>
          <a:xfrm>
            <a:off x="4480560" y="3611880"/>
            <a:ext cx="3200400" cy="320040"/>
          </a:xfrm>
          <a:prstGeom prst="leftArrow">
            <a:avLst/>
          </a:prstGeom>
          <a:solidFill>
            <a:srgbClr val="065A82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4480560" y="39776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4550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HTTP RESPONSE</a:t>
            </a:r>
            <a:endParaRPr lang="en-US" b="1" dirty="0"/>
          </a:p>
        </p:txBody>
      </p:sp>
      <p:sp>
        <p:nvSpPr>
          <p:cNvPr id="20" name="Shape 15"/>
          <p:cNvSpPr/>
          <p:nvPr/>
        </p:nvSpPr>
        <p:spPr>
          <a:xfrm>
            <a:off x="548640" y="47091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8FB"/>
          </a:solidFill>
          <a:ln w="12700">
            <a:solidFill>
              <a:srgbClr val="E1E8F0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77240" y="493776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22" name="Image 3" descr="/home/claude/icons/downlo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82" y="5048402"/>
            <a:ext cx="281635" cy="281635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463040" y="4846320"/>
            <a:ext cx="42976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ডাউনলোড: ইন্টারনেট বা নেটওয়ার্ক থেকে ফাইল নিজের কম্পিউটার বা ডিভাইসে সংরক্ষণ করা।</a:t>
            </a:r>
            <a:endParaRPr lang="en-US" sz="24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6080760" y="47091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8FB"/>
          </a:solidFill>
          <a:ln w="12700">
            <a:solidFill>
              <a:srgbClr val="E1E8F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6309360" y="493776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6" name="Image 4" descr="/home/claude/icons/uploa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0002" y="5048402"/>
            <a:ext cx="281635" cy="281635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766560" y="4846320"/>
            <a:ext cx="4480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B2430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আপলোড: স্থানীয় সিস্টেম থেকে নেটওয়ার্ক বা ইন্টারনেটের সাহায্যে দূরবর্তী সিস্টেমে তথ্য পাঠানো।</a:t>
            </a:r>
            <a:endParaRPr lang="en-US" sz="24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8" name="Text 21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9" name="Text 22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>
                <a:solidFill>
                  <a:srgbClr val="FFFFFF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ওয়েব ব্রাউজার </a:t>
            </a:r>
            <a:r>
              <a:rPr lang="en-US" sz="4000" b="1" u="sng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(Web Browser)</a:t>
            </a:r>
            <a:endParaRPr lang="en-US" sz="2800" u="sng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8684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যে সফটওয়্যার ইন্টারনেটের তথ্য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বা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পেইজ প্রদর্শনের কাজ করে,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তাকে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ব্রাউজার বলে। ১৯৯০ সালে টিম বার্নার্স লি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প্রথম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ওয়েব</a:t>
            </a:r>
            <a:r>
              <a:rPr lang="en-US" sz="32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 ব্রাউজার তৈরি করেন।</a:t>
            </a:r>
            <a:endParaRPr lang="en-US" sz="32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76656" y="2377440"/>
            <a:ext cx="2468880" cy="2103120"/>
          </a:xfrm>
          <a:prstGeom prst="roundRect">
            <a:avLst>
              <a:gd name="adj" fmla="val 5217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408176" y="2697480"/>
            <a:ext cx="1005840" cy="1005840"/>
          </a:xfrm>
          <a:prstGeom prst="ellipse">
            <a:avLst/>
          </a:prstGeom>
          <a:solidFill>
            <a:srgbClr val="E8722C"/>
          </a:solidFill>
          <a:ln/>
        </p:spPr>
      </p:sp>
      <p:pic>
        <p:nvPicPr>
          <p:cNvPr id="6" name="Image 0" descr="/home/claude/icons/chro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461" y="2918765"/>
            <a:ext cx="563270" cy="56327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68096" y="38862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Google Chrome</a:t>
            </a:r>
            <a:endParaRPr lang="en-US" sz="2000" dirty="0">
              <a:solidFill>
                <a:srgbClr val="21295C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3465576" y="2377440"/>
            <a:ext cx="2468880" cy="2103120"/>
          </a:xfrm>
          <a:prstGeom prst="roundRect">
            <a:avLst>
              <a:gd name="adj" fmla="val 5217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4197096" y="2697480"/>
            <a:ext cx="1005840" cy="1005840"/>
          </a:xfrm>
          <a:prstGeom prst="ellipse">
            <a:avLst/>
          </a:prstGeom>
          <a:solidFill>
            <a:srgbClr val="E8722C"/>
          </a:solidFill>
          <a:ln/>
        </p:spPr>
      </p:sp>
      <p:pic>
        <p:nvPicPr>
          <p:cNvPr id="10" name="Image 1" descr="/home/claude/icons/firef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381" y="2918765"/>
            <a:ext cx="563270" cy="56327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57016" y="38862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29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Mozilla Firefox</a:t>
            </a:r>
            <a:endParaRPr lang="en-US" sz="2000" dirty="0">
              <a:solidFill>
                <a:srgbClr val="21295C"/>
              </a:solidFill>
            </a:endParaRPr>
          </a:p>
        </p:txBody>
      </p:sp>
      <p:sp>
        <p:nvSpPr>
          <p:cNvPr id="12" name="Shape 8"/>
          <p:cNvSpPr/>
          <p:nvPr/>
        </p:nvSpPr>
        <p:spPr>
          <a:xfrm>
            <a:off x="6254496" y="2377440"/>
            <a:ext cx="2468880" cy="2103120"/>
          </a:xfrm>
          <a:prstGeom prst="roundRect">
            <a:avLst>
              <a:gd name="adj" fmla="val 5217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6986016" y="2697480"/>
            <a:ext cx="1005840" cy="1005840"/>
          </a:xfrm>
          <a:prstGeom prst="ellipse">
            <a:avLst/>
          </a:prstGeom>
          <a:solidFill>
            <a:srgbClr val="E8722C"/>
          </a:solidFill>
          <a:ln/>
        </p:spPr>
      </p:sp>
      <p:pic>
        <p:nvPicPr>
          <p:cNvPr id="14" name="Image 2" descr="/home/claude/icons/safa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301" y="2918765"/>
            <a:ext cx="563270" cy="56327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345936" y="38862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129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Safari</a:t>
            </a:r>
            <a:endParaRPr lang="en-US" sz="2400" dirty="0">
              <a:solidFill>
                <a:srgbClr val="21295C"/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9043416" y="2377440"/>
            <a:ext cx="2468880" cy="2103120"/>
          </a:xfrm>
          <a:prstGeom prst="roundRect">
            <a:avLst>
              <a:gd name="adj" fmla="val 5217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9774936" y="2697480"/>
            <a:ext cx="1005840" cy="1005840"/>
          </a:xfrm>
          <a:prstGeom prst="ellipse">
            <a:avLst/>
          </a:prstGeom>
          <a:solidFill>
            <a:srgbClr val="E8722C"/>
          </a:solidFill>
          <a:ln/>
        </p:spPr>
      </p:sp>
      <p:pic>
        <p:nvPicPr>
          <p:cNvPr id="18" name="Image 3" descr="/home/claude/icons/ope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6221" y="2918765"/>
            <a:ext cx="563270" cy="56327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134856" y="3886200"/>
            <a:ext cx="2286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1295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Opera</a:t>
            </a:r>
            <a:endParaRPr lang="en-US" sz="2400" dirty="0">
              <a:solidFill>
                <a:srgbClr val="21295C"/>
              </a:solidFill>
            </a:endParaRPr>
          </a:p>
        </p:txBody>
      </p:sp>
      <p:sp>
        <p:nvSpPr>
          <p:cNvPr id="20" name="Text 14"/>
          <p:cNvSpPr txBox="1"/>
          <p:nvPr/>
        </p:nvSpPr>
        <p:spPr>
          <a:xfrm>
            <a:off x="548640" y="48463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CADCFC"/>
                </a:solidFill>
                <a:latin typeface="Sitka Subheading Semibold" pitchFamily="2" charset="0"/>
                <a:ea typeface="Nirmala UI" pitchFamily="34" charset="-122"/>
                <a:cs typeface="SolaimanLipi" panose="02000500020000020004" pitchFamily="2" charset="0"/>
              </a:rPr>
              <a:t>Web Browsing: </a:t>
            </a:r>
            <a:r>
              <a:rPr lang="en-US" sz="28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বিভিন্ন ওয়েব সার্ভারে রাখা পরস্পর-সংযোগযোগ্য ওয়েব পেইজ পরিদর্শন করাকে </a:t>
            </a:r>
            <a:r>
              <a:rPr lang="en-US" sz="2800" dirty="0">
                <a:solidFill>
                  <a:srgbClr val="CADCFC"/>
                </a:solidFill>
                <a:latin typeface="Sitka Subheading" pitchFamily="2" charset="0"/>
                <a:ea typeface="Nirmala UI" pitchFamily="34" charset="-122"/>
                <a:cs typeface="SolaimanLipi" panose="02000500020000020004" pitchFamily="2" charset="0"/>
              </a:rPr>
              <a:t>Web Browsing </a:t>
            </a:r>
            <a:r>
              <a:rPr lang="en-US" sz="2800" dirty="0">
                <a:solidFill>
                  <a:srgbClr val="CADCFC"/>
                </a:solidFill>
                <a:latin typeface="SolaimanLipi" panose="02000500020000020004" pitchFamily="2" charset="0"/>
                <a:ea typeface="Nirmala UI" pitchFamily="34" charset="-122"/>
                <a:cs typeface="SolaimanLipi" panose="02000500020000020004" pitchFamily="2" charset="0"/>
              </a:rPr>
              <a:t>বলে।</a:t>
            </a:r>
            <a:endParaRPr lang="en-US" sz="2800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৩ | ইন্টারনেট ও ওয়েব পরিচিতি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80640" y="1737360"/>
            <a:ext cx="7315200" cy="258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900" b="1" dirty="0" err="1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ধন্যবাদ</a:t>
            </a:r>
            <a:r>
              <a:rPr lang="en-US" sz="23900" b="1" dirty="0">
                <a:solidFill>
                  <a:srgbClr val="21295C"/>
                </a:solidFill>
                <a:latin typeface="SolaimanLipi" panose="02000500020000020004" pitchFamily="2" charset="0"/>
                <a:ea typeface="Cambria" pitchFamily="34" charset="-122"/>
                <a:cs typeface="SolaimanLipi" panose="02000500020000020004" pitchFamily="2" charset="0"/>
              </a:rPr>
              <a:t> </a:t>
            </a:r>
            <a:endParaRPr lang="en-US" sz="23900" dirty="0">
              <a:latin typeface="Sitka Small Semibold" pitchFamily="2" charset="0"/>
              <a:cs typeface="SolaimanLipi" panose="02000500020000020004" pitchFamily="2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3A6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08756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576</Words>
  <Application>Microsoft Office PowerPoint</Application>
  <PresentationFormat>Widescreen</PresentationFormat>
  <Paragraphs>90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Cambria</vt:lpstr>
      <vt:lpstr>Nikosh</vt:lpstr>
      <vt:lpstr>NikoshBAN</vt:lpstr>
      <vt:lpstr>Nirmala UI</vt:lpstr>
      <vt:lpstr>Sitka Small Semibold</vt:lpstr>
      <vt:lpstr>Sitka Subheading</vt:lpstr>
      <vt:lpstr>Sitka Subheading Semibold</vt:lpstr>
      <vt:lpstr>Sitka Text</vt:lpstr>
      <vt:lpstr>Sitka Text Semibold</vt:lpstr>
      <vt:lpstr>SolaimanLipi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 MARUF</cp:lastModifiedBy>
  <cp:revision>14</cp:revision>
  <dcterms:created xsi:type="dcterms:W3CDTF">2026-09-09T11:16:32Z</dcterms:created>
  <dcterms:modified xsi:type="dcterms:W3CDTF">2026-09-09T12:53:29Z</dcterms:modified>
</cp:coreProperties>
</file>