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58" r:id="rId4"/>
    <p:sldId id="261" r:id="rId5"/>
    <p:sldId id="264" r:id="rId6"/>
    <p:sldId id="265" r:id="rId7"/>
    <p:sldId id="266" r:id="rId8"/>
    <p:sldId id="267" r:id="rId9"/>
    <p:sldId id="268" r:id="rId10"/>
    <p:sldId id="262" r:id="rId11"/>
    <p:sldId id="263" r:id="rId12"/>
  </p:sldIdLst>
  <p:sldSz cx="18288000" cy="10287000"/>
  <p:notesSz cx="6858000" cy="9144000"/>
  <p:embeddedFontLst>
    <p:embeddedFont>
      <p:font typeface="Kalpurush" panose="02000600000000000000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FB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38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0.svg"/><Relationship Id="rId7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4.sv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svg"/><Relationship Id="rId7" Type="http://schemas.openxmlformats.org/officeDocument/2006/relationships/image" Target="../media/image7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5.png"/><Relationship Id="rId9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12" Type="http://schemas.openxmlformats.org/officeDocument/2006/relationships/image" Target="../media/image25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13.svg"/><Relationship Id="rId5" Type="http://schemas.openxmlformats.org/officeDocument/2006/relationships/image" Target="../media/image3.svg"/><Relationship Id="rId10" Type="http://schemas.openxmlformats.org/officeDocument/2006/relationships/image" Target="../media/image6.svg"/><Relationship Id="rId4" Type="http://schemas.openxmlformats.org/officeDocument/2006/relationships/image" Target="../media/image9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24DEBDE4-90D5-5090-E0DF-25B6F426A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8" y="-69918"/>
            <a:ext cx="18412297" cy="1035691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656538" y="-2319968"/>
            <a:ext cx="29940238" cy="14115041"/>
            <a:chOff x="0" y="0"/>
            <a:chExt cx="39920318" cy="1882005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9920318" cy="18820055"/>
              <a:chOff x="0" y="0"/>
              <a:chExt cx="812800" cy="38318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83187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83187">
                    <a:moveTo>
                      <a:pt x="406400" y="0"/>
                    </a:moveTo>
                    <a:cubicBezTo>
                      <a:pt x="181951" y="0"/>
                      <a:pt x="0" y="85779"/>
                      <a:pt x="0" y="191593"/>
                    </a:cubicBezTo>
                    <a:cubicBezTo>
                      <a:pt x="0" y="297408"/>
                      <a:pt x="181951" y="383187"/>
                      <a:pt x="406400" y="383187"/>
                    </a:cubicBezTo>
                    <a:cubicBezTo>
                      <a:pt x="630849" y="383187"/>
                      <a:pt x="812800" y="297408"/>
                      <a:pt x="812800" y="191593"/>
                    </a:cubicBezTo>
                    <a:cubicBezTo>
                      <a:pt x="812800" y="85779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FFFFFF">
                    <a:alpha val="4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-11701"/>
                <a:ext cx="660400" cy="3589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5289385" y="1969738"/>
              <a:ext cx="29341547" cy="11631295"/>
              <a:chOff x="0" y="0"/>
              <a:chExt cx="812800" cy="32220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32220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22202">
                    <a:moveTo>
                      <a:pt x="406400" y="0"/>
                    </a:moveTo>
                    <a:cubicBezTo>
                      <a:pt x="181951" y="0"/>
                      <a:pt x="0" y="72127"/>
                      <a:pt x="0" y="161101"/>
                    </a:cubicBezTo>
                    <a:cubicBezTo>
                      <a:pt x="0" y="250075"/>
                      <a:pt x="181951" y="322202"/>
                      <a:pt x="406400" y="322202"/>
                    </a:cubicBezTo>
                    <a:cubicBezTo>
                      <a:pt x="630849" y="322202"/>
                      <a:pt x="812800" y="250075"/>
                      <a:pt x="812800" y="161101"/>
                    </a:cubicBezTo>
                    <a:cubicBezTo>
                      <a:pt x="812800" y="72127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FFFFFF">
                    <a:alpha val="4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-17419"/>
                <a:ext cx="660400" cy="30941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5431292" y="3300514"/>
              <a:ext cx="13850494" cy="4484871"/>
              <a:chOff x="0" y="0"/>
              <a:chExt cx="812800" cy="26318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26318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63189">
                    <a:moveTo>
                      <a:pt x="406400" y="0"/>
                    </a:moveTo>
                    <a:cubicBezTo>
                      <a:pt x="181951" y="0"/>
                      <a:pt x="0" y="58917"/>
                      <a:pt x="0" y="131595"/>
                    </a:cubicBezTo>
                    <a:cubicBezTo>
                      <a:pt x="0" y="204272"/>
                      <a:pt x="181951" y="263189"/>
                      <a:pt x="406400" y="263189"/>
                    </a:cubicBezTo>
                    <a:cubicBezTo>
                      <a:pt x="630849" y="263189"/>
                      <a:pt x="812800" y="204272"/>
                      <a:pt x="812800" y="131595"/>
                    </a:cubicBezTo>
                    <a:cubicBezTo>
                      <a:pt x="812800" y="58917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FFFFFF">
                    <a:alpha val="4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-22951"/>
                <a:ext cx="660400" cy="2614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11867999" y="470733"/>
            <a:ext cx="621346" cy="620569"/>
          </a:xfrm>
          <a:custGeom>
            <a:avLst/>
            <a:gdLst/>
            <a:ahLst/>
            <a:cxnLst/>
            <a:rect l="l" t="t" r="r" b="b"/>
            <a:pathLst>
              <a:path w="621346" h="620569">
                <a:moveTo>
                  <a:pt x="0" y="0"/>
                </a:moveTo>
                <a:lnTo>
                  <a:pt x="621346" y="0"/>
                </a:lnTo>
                <a:lnTo>
                  <a:pt x="621346" y="620569"/>
                </a:lnTo>
                <a:lnTo>
                  <a:pt x="0" y="620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4635883" y="502548"/>
            <a:ext cx="2537181" cy="2523342"/>
          </a:xfrm>
          <a:custGeom>
            <a:avLst/>
            <a:gdLst/>
            <a:ahLst/>
            <a:cxnLst/>
            <a:rect l="l" t="t" r="r" b="b"/>
            <a:pathLst>
              <a:path w="2537181" h="2523342">
                <a:moveTo>
                  <a:pt x="0" y="0"/>
                </a:moveTo>
                <a:lnTo>
                  <a:pt x="2537181" y="0"/>
                </a:lnTo>
                <a:lnTo>
                  <a:pt x="2537181" y="2523342"/>
                </a:lnTo>
                <a:lnTo>
                  <a:pt x="0" y="252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546165" y="4526822"/>
            <a:ext cx="383047" cy="392926"/>
          </a:xfrm>
          <a:custGeom>
            <a:avLst/>
            <a:gdLst/>
            <a:ahLst/>
            <a:cxnLst/>
            <a:rect l="l" t="t" r="r" b="b"/>
            <a:pathLst>
              <a:path w="383047" h="392926">
                <a:moveTo>
                  <a:pt x="0" y="0"/>
                </a:moveTo>
                <a:lnTo>
                  <a:pt x="383047" y="0"/>
                </a:lnTo>
                <a:lnTo>
                  <a:pt x="383047" y="392926"/>
                </a:lnTo>
                <a:lnTo>
                  <a:pt x="0" y="3929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1059278" y="8923833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54051" y="3203727"/>
            <a:ext cx="363399" cy="632109"/>
          </a:xfrm>
          <a:custGeom>
            <a:avLst/>
            <a:gdLst/>
            <a:ahLst/>
            <a:cxnLst/>
            <a:rect l="l" t="t" r="r" b="b"/>
            <a:pathLst>
              <a:path w="363399" h="632109">
                <a:moveTo>
                  <a:pt x="0" y="0"/>
                </a:moveTo>
                <a:lnTo>
                  <a:pt x="363399" y="0"/>
                </a:lnTo>
                <a:lnTo>
                  <a:pt x="363399" y="632109"/>
                </a:lnTo>
                <a:lnTo>
                  <a:pt x="0" y="632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-1842507">
            <a:off x="886860" y="4322941"/>
            <a:ext cx="1707295" cy="1266503"/>
          </a:xfrm>
          <a:custGeom>
            <a:avLst/>
            <a:gdLst/>
            <a:ahLst/>
            <a:cxnLst/>
            <a:rect l="l" t="t" r="r" b="b"/>
            <a:pathLst>
              <a:path w="1707295" h="1266503">
                <a:moveTo>
                  <a:pt x="0" y="0"/>
                </a:moveTo>
                <a:lnTo>
                  <a:pt x="1707296" y="0"/>
                </a:lnTo>
                <a:lnTo>
                  <a:pt x="1707296" y="1266503"/>
                </a:lnTo>
                <a:lnTo>
                  <a:pt x="0" y="12665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1201046">
            <a:off x="1413362" y="185108"/>
            <a:ext cx="2360963" cy="2004672"/>
          </a:xfrm>
          <a:custGeom>
            <a:avLst/>
            <a:gdLst/>
            <a:ahLst/>
            <a:cxnLst/>
            <a:rect l="l" t="t" r="r" b="b"/>
            <a:pathLst>
              <a:path w="2360963" h="2004672">
                <a:moveTo>
                  <a:pt x="0" y="0"/>
                </a:moveTo>
                <a:lnTo>
                  <a:pt x="2360963" y="0"/>
                </a:lnTo>
                <a:lnTo>
                  <a:pt x="2360963" y="2004672"/>
                </a:lnTo>
                <a:lnTo>
                  <a:pt x="0" y="2004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5712337" y="7504090"/>
            <a:ext cx="777178" cy="793039"/>
          </a:xfrm>
          <a:custGeom>
            <a:avLst/>
            <a:gdLst/>
            <a:ahLst/>
            <a:cxnLst/>
            <a:rect l="l" t="t" r="r" b="b"/>
            <a:pathLst>
              <a:path w="777178" h="793039">
                <a:moveTo>
                  <a:pt x="0" y="0"/>
                </a:moveTo>
                <a:lnTo>
                  <a:pt x="777178" y="0"/>
                </a:lnTo>
                <a:lnTo>
                  <a:pt x="777178" y="793039"/>
                </a:lnTo>
                <a:lnTo>
                  <a:pt x="0" y="793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1232629">
            <a:off x="3080940" y="3833900"/>
            <a:ext cx="979235" cy="981690"/>
          </a:xfrm>
          <a:custGeom>
            <a:avLst/>
            <a:gdLst/>
            <a:ahLst/>
            <a:cxnLst/>
            <a:rect l="l" t="t" r="r" b="b"/>
            <a:pathLst>
              <a:path w="979235" h="981690">
                <a:moveTo>
                  <a:pt x="0" y="0"/>
                </a:moveTo>
                <a:lnTo>
                  <a:pt x="979236" y="0"/>
                </a:lnTo>
                <a:lnTo>
                  <a:pt x="979236" y="981689"/>
                </a:lnTo>
                <a:lnTo>
                  <a:pt x="0" y="9816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4006480" y="3481130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-3286698">
            <a:off x="1954029" y="2540338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1"/>
                </a:lnTo>
                <a:lnTo>
                  <a:pt x="0" y="647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 rot="-5297187">
            <a:off x="7672568" y="9219499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3" y="0"/>
                </a:lnTo>
                <a:lnTo>
                  <a:pt x="630733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2576396" y="6250830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6675448" y="6362319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8926629" y="1344728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503002" y="1964533"/>
            <a:ext cx="218580" cy="380206"/>
          </a:xfrm>
          <a:custGeom>
            <a:avLst/>
            <a:gdLst/>
            <a:ahLst/>
            <a:cxnLst/>
            <a:rect l="l" t="t" r="r" b="b"/>
            <a:pathLst>
              <a:path w="218580" h="380206">
                <a:moveTo>
                  <a:pt x="0" y="0"/>
                </a:moveTo>
                <a:lnTo>
                  <a:pt x="218580" y="0"/>
                </a:lnTo>
                <a:lnTo>
                  <a:pt x="218580" y="380206"/>
                </a:lnTo>
                <a:lnTo>
                  <a:pt x="0" y="3802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3724347" y="1729077"/>
            <a:ext cx="11059677" cy="1856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</a:pPr>
            <a:r>
              <a:rPr lang="en-US" sz="6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বিজ্ঞান</a:t>
            </a:r>
            <a:r>
              <a:rPr lang="en-US" sz="60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6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বিষয়ে</a:t>
            </a:r>
            <a:r>
              <a:rPr lang="en-US" sz="60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6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সবাইকে</a:t>
            </a:r>
            <a:r>
              <a:rPr lang="en-US" sz="60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6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স্বাগতম</a:t>
            </a:r>
            <a:endParaRPr lang="en-US" sz="6000" dirty="0">
              <a:solidFill>
                <a:srgbClr val="FFF6E5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E38C182-8E57-3C00-3B40-49CA660E0252}"/>
              </a:ext>
            </a:extLst>
          </p:cNvPr>
          <p:cNvGrpSpPr/>
          <p:nvPr/>
        </p:nvGrpSpPr>
        <p:grpSpPr>
          <a:xfrm>
            <a:off x="6192654" y="781391"/>
            <a:ext cx="4999927" cy="1542710"/>
            <a:chOff x="6175496" y="2652461"/>
            <a:chExt cx="5992901" cy="1199761"/>
          </a:xfrm>
        </p:grpSpPr>
        <p:sp>
          <p:nvSpPr>
            <p:cNvPr id="26" name="Freeform 26"/>
            <p:cNvSpPr/>
            <p:nvPr/>
          </p:nvSpPr>
          <p:spPr>
            <a:xfrm>
              <a:off x="6175496" y="2652461"/>
              <a:ext cx="5992901" cy="1001313"/>
            </a:xfrm>
            <a:custGeom>
              <a:avLst/>
              <a:gdLst/>
              <a:ahLst/>
              <a:cxnLst/>
              <a:rect l="l" t="t" r="r" b="b"/>
              <a:pathLst>
                <a:path w="5992901" h="1273492">
                  <a:moveTo>
                    <a:pt x="0" y="0"/>
                  </a:moveTo>
                  <a:lnTo>
                    <a:pt x="5992902" y="0"/>
                  </a:lnTo>
                  <a:lnTo>
                    <a:pt x="5992902" y="1273492"/>
                  </a:lnTo>
                  <a:lnTo>
                    <a:pt x="0" y="1273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108405" y="2796164"/>
              <a:ext cx="4363959" cy="1056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44"/>
                </a:lnSpc>
              </a:pPr>
              <a:r>
                <a:rPr lang="en-US" sz="7200" b="1" spc="58" dirty="0" err="1">
                  <a:solidFill>
                    <a:srgbClr val="19274C"/>
                  </a:solidFill>
                  <a:latin typeface="Kalpurush" panose="02000600000000000000" pitchFamily="2" charset="0"/>
                  <a:ea typeface="Clear Sans Bold"/>
                  <a:cs typeface="Kalpurush" panose="02000600000000000000" pitchFamily="2" charset="0"/>
                  <a:sym typeface="Clear Sans Bold"/>
                </a:rPr>
                <a:t>চতুর্থ</a:t>
              </a:r>
              <a:r>
                <a:rPr lang="en-US" sz="7200" b="1" spc="58" dirty="0">
                  <a:solidFill>
                    <a:srgbClr val="19274C"/>
                  </a:solidFill>
                  <a:latin typeface="Kalpurush" panose="02000600000000000000" pitchFamily="2" charset="0"/>
                  <a:ea typeface="Clear Sans Bold"/>
                  <a:cs typeface="Kalpurush" panose="02000600000000000000" pitchFamily="2" charset="0"/>
                  <a:sym typeface="Clear Sans Bold"/>
                </a:rPr>
                <a:t> </a:t>
              </a:r>
              <a:r>
                <a:rPr lang="en-US" sz="7200" b="1" spc="58" dirty="0" err="1">
                  <a:solidFill>
                    <a:srgbClr val="19274C"/>
                  </a:solidFill>
                  <a:latin typeface="Kalpurush" panose="02000600000000000000" pitchFamily="2" charset="0"/>
                  <a:ea typeface="Clear Sans Bold"/>
                  <a:cs typeface="Kalpurush" panose="02000600000000000000" pitchFamily="2" charset="0"/>
                  <a:sym typeface="Clear Sans Bold"/>
                </a:rPr>
                <a:t>শ্রেণি</a:t>
              </a:r>
              <a:endParaRPr lang="en-US" sz="7200" b="1" spc="58" dirty="0">
                <a:solidFill>
                  <a:srgbClr val="19274C"/>
                </a:solidFill>
                <a:latin typeface="Kalpurush" panose="02000600000000000000" pitchFamily="2" charset="0"/>
                <a:ea typeface="Clear Sans Bold"/>
                <a:cs typeface="Kalpurush" panose="02000600000000000000" pitchFamily="2" charset="0"/>
                <a:sym typeface="Clear Sans Bold"/>
              </a:endParaRP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882D2532-AFFA-7DB8-CBEA-CF17BB5AA6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5528982"/>
            <a:ext cx="2772129" cy="35314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TextBox 38">
            <a:extLst>
              <a:ext uri="{FF2B5EF4-FFF2-40B4-BE49-F238E27FC236}">
                <a16:creationId xmlns:a16="http://schemas.microsoft.com/office/drawing/2014/main" id="{ACD7207C-05F3-F636-F77F-82A30E4C03A1}"/>
              </a:ext>
            </a:extLst>
          </p:cNvPr>
          <p:cNvSpPr txBox="1"/>
          <p:nvPr/>
        </p:nvSpPr>
        <p:spPr>
          <a:xfrm>
            <a:off x="4336112" y="4095214"/>
            <a:ext cx="10387869" cy="895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640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পাঠ</a:t>
            </a:r>
            <a:r>
              <a:rPr lang="en-US" sz="4800" b="1" dirty="0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 </a:t>
            </a:r>
            <a:r>
              <a:rPr lang="en-US" sz="4800" b="1" dirty="0" err="1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পরিচিতিঃ</a:t>
            </a:r>
            <a:r>
              <a:rPr lang="en-US" sz="4800" b="1" dirty="0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 </a:t>
            </a:r>
            <a:r>
              <a:rPr lang="en-US" sz="4800" b="1" dirty="0" err="1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সৌরজগ</a:t>
            </a:r>
            <a:r>
              <a:rPr lang="en-US" sz="4800" b="1" dirty="0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ৎ, পাঠ-৪৫, </a:t>
            </a:r>
            <a:r>
              <a:rPr lang="en-US" sz="4800" b="1" dirty="0" err="1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পৃষ্ঠা</a:t>
            </a:r>
            <a:r>
              <a:rPr lang="en-US" sz="4800" b="1" dirty="0">
                <a:solidFill>
                  <a:srgbClr val="EFB62E"/>
                </a:solidFill>
                <a:latin typeface="Kalpurush" panose="02000600000000000000" charset="0"/>
                <a:ea typeface="Glacial Indifference"/>
                <a:cs typeface="Kalpurush" panose="02000600000000000000" charset="0"/>
                <a:sym typeface="Glacial Indifference"/>
              </a:rPr>
              <a:t>: ৯০-৯২</a:t>
            </a:r>
          </a:p>
          <a:p>
            <a:pPr algn="r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B68EE558-FE94-4771-862C-C92E5D4A729E}"/>
              </a:ext>
            </a:extLst>
          </p:cNvPr>
          <p:cNvSpPr/>
          <p:nvPr/>
        </p:nvSpPr>
        <p:spPr>
          <a:xfrm rot="400192">
            <a:off x="11824176" y="3284020"/>
            <a:ext cx="6192860" cy="5521832"/>
          </a:xfrm>
          <a:custGeom>
            <a:avLst/>
            <a:gdLst/>
            <a:ahLst/>
            <a:cxnLst/>
            <a:rect l="l" t="t" r="r" b="b"/>
            <a:pathLst>
              <a:path w="6192860" h="5521832">
                <a:moveTo>
                  <a:pt x="0" y="0"/>
                </a:moveTo>
                <a:lnTo>
                  <a:pt x="6192859" y="0"/>
                </a:lnTo>
                <a:lnTo>
                  <a:pt x="6192859" y="5521832"/>
                </a:lnTo>
                <a:lnTo>
                  <a:pt x="0" y="5521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39A5595E-D9DF-6099-D9B7-3C8209C53D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450" y="6511327"/>
            <a:ext cx="4573000" cy="45730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1093D0B-8958-65B4-6A3E-2112FECAFE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5853" y="7820701"/>
            <a:ext cx="4999633" cy="500543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0D4B655-C91F-1E4D-4141-5FFD11140BB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3549" y="5903901"/>
            <a:ext cx="3865213" cy="3982341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04D2AD6-540C-5AAD-DA40-32EAF301A52C}"/>
              </a:ext>
            </a:extLst>
          </p:cNvPr>
          <p:cNvSpPr/>
          <p:nvPr/>
        </p:nvSpPr>
        <p:spPr>
          <a:xfrm>
            <a:off x="7889731" y="5461082"/>
            <a:ext cx="5756863" cy="3644818"/>
          </a:xfrm>
          <a:prstGeom prst="round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পরিচিতি</a:t>
            </a:r>
            <a:endParaRPr lang="en-US" sz="32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মোঃ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আল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আমিন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সহকারী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শিক্ষক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জামালপুর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সরকারি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প্রাথমিক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বিদ‌্যালয়</a:t>
            </a:r>
            <a:endParaRPr lang="en-US" sz="3200" b="1" dirty="0">
              <a:solidFill>
                <a:schemeClr val="bg1"/>
              </a:solidFill>
              <a:latin typeface="Kalpurush" panose="02000600000000000000" pitchFamily="2" charset="0"/>
              <a:ea typeface="DM Sans"/>
              <a:cs typeface="Kalpurush" panose="02000600000000000000" pitchFamily="2" charset="0"/>
              <a:sym typeface="DM Sans"/>
            </a:endParaRPr>
          </a:p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রামগঞ্জ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লক্ষ্মীপুর</a:t>
            </a:r>
            <a:r>
              <a:rPr lang="en-US" sz="3200" b="1" dirty="0">
                <a:solidFill>
                  <a:schemeClr val="bg1"/>
                </a:solidFill>
                <a:latin typeface="Kalpurush" panose="02000600000000000000" pitchFamily="2" charset="0"/>
                <a:ea typeface="DM Sans"/>
                <a:cs typeface="Kalpurush" panose="02000600000000000000" pitchFamily="2" charset="0"/>
                <a:sym typeface="DM Sans"/>
              </a:rPr>
              <a:t>।</a:t>
            </a:r>
          </a:p>
          <a:p>
            <a:pPr algn="ctr"/>
            <a:endParaRPr lang="en-US" sz="32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715CA319-69EA-CF12-133D-FEFD75EDD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8" y="-69918"/>
            <a:ext cx="18412297" cy="1035691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602477" y="2621017"/>
            <a:ext cx="14983613" cy="4427483"/>
            <a:chOff x="0" y="0"/>
            <a:chExt cx="19978151" cy="4640050"/>
          </a:xfrm>
        </p:grpSpPr>
        <p:grpSp>
          <p:nvGrpSpPr>
            <p:cNvPr id="4" name="Group 4"/>
            <p:cNvGrpSpPr/>
            <p:nvPr/>
          </p:nvGrpSpPr>
          <p:grpSpPr>
            <a:xfrm>
              <a:off x="104628" y="365760"/>
              <a:ext cx="19871798" cy="3794392"/>
              <a:chOff x="0" y="0"/>
              <a:chExt cx="8406938" cy="160525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06938" cy="1605251"/>
              </a:xfrm>
              <a:custGeom>
                <a:avLst/>
                <a:gdLst/>
                <a:ahLst/>
                <a:cxnLst/>
                <a:rect l="l" t="t" r="r" b="b"/>
                <a:pathLst>
                  <a:path w="8406938" h="1605251">
                    <a:moveTo>
                      <a:pt x="8246918" y="0"/>
                    </a:moveTo>
                    <a:lnTo>
                      <a:pt x="160020" y="0"/>
                    </a:lnTo>
                    <a:lnTo>
                      <a:pt x="0" y="160020"/>
                    </a:lnTo>
                    <a:lnTo>
                      <a:pt x="0" y="1445231"/>
                    </a:lnTo>
                    <a:lnTo>
                      <a:pt x="160020" y="1605251"/>
                    </a:lnTo>
                    <a:lnTo>
                      <a:pt x="8246918" y="1605251"/>
                    </a:lnTo>
                    <a:lnTo>
                      <a:pt x="8406938" y="1445231"/>
                    </a:lnTo>
                    <a:lnTo>
                      <a:pt x="8406938" y="160020"/>
                    </a:lnTo>
                    <a:lnTo>
                      <a:pt x="8246918" y="0"/>
                    </a:lnTo>
                    <a:close/>
                  </a:path>
                </a:pathLst>
              </a:custGeom>
              <a:ln w="19050" cap="sq">
                <a:solidFill>
                  <a:srgbClr val="FFF6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63500" y="15875"/>
                <a:ext cx="8279938" cy="1525876"/>
              </a:xfrm>
              <a:prstGeom prst="rect">
                <a:avLst/>
              </a:prstGeom>
            </p:spPr>
            <p:txBody>
              <a:bodyPr lIns="42690" tIns="42690" rIns="42690" bIns="4269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8035263" y="3769253"/>
              <a:ext cx="1815926" cy="390900"/>
              <a:chOff x="0" y="0"/>
              <a:chExt cx="1082764" cy="23307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082764" cy="233078"/>
              </a:xfrm>
              <a:custGeom>
                <a:avLst/>
                <a:gdLst/>
                <a:ahLst/>
                <a:cxnLst/>
                <a:rect l="l" t="t" r="r" b="b"/>
                <a:pathLst>
                  <a:path w="1082764" h="233078">
                    <a:moveTo>
                      <a:pt x="203200" y="0"/>
                    </a:moveTo>
                    <a:lnTo>
                      <a:pt x="879564" y="0"/>
                    </a:lnTo>
                    <a:lnTo>
                      <a:pt x="1082764" y="233078"/>
                    </a:lnTo>
                    <a:lnTo>
                      <a:pt x="0" y="233078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FF8E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27000" y="-47625"/>
                <a:ext cx="828764" cy="2807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19021605" y="3205331"/>
              <a:ext cx="390900" cy="1518743"/>
              <a:chOff x="0" y="0"/>
              <a:chExt cx="310770" cy="120742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10770" cy="1207421"/>
              </a:xfrm>
              <a:custGeom>
                <a:avLst/>
                <a:gdLst/>
                <a:ahLst/>
                <a:cxnLst/>
                <a:rect l="l" t="t" r="r" b="b"/>
                <a:pathLst>
                  <a:path w="310770" h="1207421">
                    <a:moveTo>
                      <a:pt x="0" y="0"/>
                    </a:moveTo>
                    <a:lnTo>
                      <a:pt x="310770" y="0"/>
                    </a:lnTo>
                    <a:lnTo>
                      <a:pt x="310770" y="1207421"/>
                    </a:lnTo>
                    <a:lnTo>
                      <a:pt x="0" y="1207421"/>
                    </a:lnTo>
                    <a:close/>
                  </a:path>
                </a:pathLst>
              </a:custGeom>
              <a:solidFill>
                <a:srgbClr val="FFF8E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310770" cy="12550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7499446" y="3769253"/>
              <a:ext cx="671830" cy="390900"/>
              <a:chOff x="0" y="0"/>
              <a:chExt cx="406400" cy="23646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06400" cy="236461"/>
              </a:xfrm>
              <a:custGeom>
                <a:avLst/>
                <a:gdLst/>
                <a:ahLst/>
                <a:cxnLst/>
                <a:rect l="l" t="t" r="r" b="b"/>
                <a:pathLst>
                  <a:path w="406400" h="236461">
                    <a:moveTo>
                      <a:pt x="203200" y="0"/>
                    </a:moveTo>
                    <a:lnTo>
                      <a:pt x="406400" y="0"/>
                    </a:lnTo>
                    <a:lnTo>
                      <a:pt x="203200" y="236461"/>
                    </a:lnTo>
                    <a:lnTo>
                      <a:pt x="0" y="236461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FF8E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01600" y="-47625"/>
                <a:ext cx="203200" cy="284086"/>
              </a:xfrm>
              <a:prstGeom prst="rect">
                <a:avLst/>
              </a:prstGeom>
            </p:spPr>
            <p:txBody>
              <a:bodyPr lIns="42690" tIns="42690" rIns="42690" bIns="4269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900897" y="0"/>
              <a:ext cx="2864396" cy="391160"/>
              <a:chOff x="0" y="0"/>
              <a:chExt cx="2006505" cy="27400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006505" cy="274007"/>
              </a:xfrm>
              <a:custGeom>
                <a:avLst/>
                <a:gdLst/>
                <a:ahLst/>
                <a:cxnLst/>
                <a:rect l="l" t="t" r="r" b="b"/>
                <a:pathLst>
                  <a:path w="2006505" h="274007">
                    <a:moveTo>
                      <a:pt x="203200" y="0"/>
                    </a:moveTo>
                    <a:lnTo>
                      <a:pt x="1803305" y="0"/>
                    </a:lnTo>
                    <a:lnTo>
                      <a:pt x="2006505" y="274007"/>
                    </a:lnTo>
                    <a:lnTo>
                      <a:pt x="0" y="274007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FF8E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27000" y="-47625"/>
                <a:ext cx="1752505" cy="321632"/>
              </a:xfrm>
              <a:prstGeom prst="rect">
                <a:avLst/>
              </a:prstGeom>
            </p:spPr>
            <p:txBody>
              <a:bodyPr lIns="42690" tIns="42690" rIns="42690" bIns="4269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AutoShape 19"/>
            <p:cNvSpPr/>
            <p:nvPr/>
          </p:nvSpPr>
          <p:spPr>
            <a:xfrm flipH="1">
              <a:off x="5365577" y="4510874"/>
              <a:ext cx="14267446" cy="0"/>
            </a:xfrm>
            <a:prstGeom prst="line">
              <a:avLst/>
            </a:prstGeom>
            <a:ln w="30225" cap="rnd">
              <a:solidFill>
                <a:srgbClr val="FFF6E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5107226" y="4381699"/>
              <a:ext cx="258351" cy="258351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9050" cap="sq">
                <a:solidFill>
                  <a:srgbClr val="FFF6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2690" tIns="42690" rIns="42690" bIns="4269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6992617" y="3769253"/>
              <a:ext cx="671830" cy="390900"/>
              <a:chOff x="0" y="0"/>
              <a:chExt cx="406400" cy="23646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06400" cy="236461"/>
              </a:xfrm>
              <a:custGeom>
                <a:avLst/>
                <a:gdLst/>
                <a:ahLst/>
                <a:cxnLst/>
                <a:rect l="l" t="t" r="r" b="b"/>
                <a:pathLst>
                  <a:path w="406400" h="236461">
                    <a:moveTo>
                      <a:pt x="203200" y="0"/>
                    </a:moveTo>
                    <a:lnTo>
                      <a:pt x="406400" y="0"/>
                    </a:lnTo>
                    <a:lnTo>
                      <a:pt x="203200" y="236461"/>
                    </a:lnTo>
                    <a:lnTo>
                      <a:pt x="0" y="236461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FF8E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01600" y="-47625"/>
                <a:ext cx="203200" cy="284086"/>
              </a:xfrm>
              <a:prstGeom prst="rect">
                <a:avLst/>
              </a:prstGeom>
            </p:spPr>
            <p:txBody>
              <a:bodyPr lIns="42690" tIns="42690" rIns="42690" bIns="4269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AutoShape 26"/>
            <p:cNvSpPr/>
            <p:nvPr/>
          </p:nvSpPr>
          <p:spPr>
            <a:xfrm flipV="1">
              <a:off x="19633022" y="4169032"/>
              <a:ext cx="334324" cy="341842"/>
            </a:xfrm>
            <a:prstGeom prst="line">
              <a:avLst/>
            </a:prstGeom>
            <a:ln w="30225" cap="rnd">
              <a:solidFill>
                <a:srgbClr val="FFF6E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04628" y="3831657"/>
              <a:ext cx="323019" cy="337375"/>
              <a:chOff x="0" y="0"/>
              <a:chExt cx="571500" cy="5969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5715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596900">
                    <a:moveTo>
                      <a:pt x="571500" y="596900"/>
                    </a:moveTo>
                    <a:lnTo>
                      <a:pt x="0" y="596900"/>
                    </a:lnTo>
                    <a:lnTo>
                      <a:pt x="0" y="0"/>
                    </a:lnTo>
                    <a:lnTo>
                      <a:pt x="571500" y="596900"/>
                    </a:lnTo>
                    <a:close/>
                  </a:path>
                </a:pathLst>
              </a:custGeom>
              <a:solidFill>
                <a:srgbClr val="FFF8E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250825"/>
                <a:ext cx="285750" cy="346075"/>
              </a:xfrm>
              <a:prstGeom prst="rect">
                <a:avLst/>
              </a:prstGeom>
            </p:spPr>
            <p:txBody>
              <a:bodyPr lIns="42690" tIns="42690" rIns="42690" bIns="4269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0" y="986669"/>
              <a:ext cx="209256" cy="1276288"/>
              <a:chOff x="0" y="0"/>
              <a:chExt cx="197965" cy="120742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97965" cy="1207421"/>
              </a:xfrm>
              <a:custGeom>
                <a:avLst/>
                <a:gdLst/>
                <a:ahLst/>
                <a:cxnLst/>
                <a:rect l="l" t="t" r="r" b="b"/>
                <a:pathLst>
                  <a:path w="197965" h="1207421">
                    <a:moveTo>
                      <a:pt x="0" y="0"/>
                    </a:moveTo>
                    <a:lnTo>
                      <a:pt x="197965" y="0"/>
                    </a:lnTo>
                    <a:lnTo>
                      <a:pt x="197965" y="1207421"/>
                    </a:lnTo>
                    <a:lnTo>
                      <a:pt x="0" y="1207421"/>
                    </a:lnTo>
                    <a:close/>
                  </a:path>
                </a:pathLst>
              </a:custGeom>
              <a:solidFill>
                <a:srgbClr val="FFF8E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47625"/>
                <a:ext cx="197965" cy="1255046"/>
              </a:xfrm>
              <a:prstGeom prst="rect">
                <a:avLst/>
              </a:prstGeom>
            </p:spPr>
            <p:txBody>
              <a:bodyPr lIns="42690" tIns="42690" rIns="42690" bIns="4269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33" name="TextBox 33"/>
          <p:cNvSpPr txBox="1"/>
          <p:nvPr/>
        </p:nvSpPr>
        <p:spPr>
          <a:xfrm>
            <a:off x="2343228" y="3248964"/>
            <a:ext cx="13601543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৬.১.১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সৌরজগতের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গ্রহ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উপগ্রহের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নাম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বলতে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পারবে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।</a:t>
            </a:r>
          </a:p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৬.১.২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সৌরজগতের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গঠন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চিত্র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সহ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ব‌্যাখ‌্যা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করতে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পারবে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।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964924" y="1013073"/>
            <a:ext cx="835815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শিখনফল</a:t>
            </a:r>
            <a:endParaRPr lang="en-US" sz="9000" dirty="0">
              <a:solidFill>
                <a:srgbClr val="FFF6E5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  <p:sp>
        <p:nvSpPr>
          <p:cNvPr id="63" name="Freeform 63"/>
          <p:cNvSpPr/>
          <p:nvPr/>
        </p:nvSpPr>
        <p:spPr>
          <a:xfrm>
            <a:off x="14635883" y="502548"/>
            <a:ext cx="2537181" cy="2523342"/>
          </a:xfrm>
          <a:custGeom>
            <a:avLst/>
            <a:gdLst/>
            <a:ahLst/>
            <a:cxnLst/>
            <a:rect l="l" t="t" r="r" b="b"/>
            <a:pathLst>
              <a:path w="2537181" h="2523342">
                <a:moveTo>
                  <a:pt x="0" y="0"/>
                </a:moveTo>
                <a:lnTo>
                  <a:pt x="2537181" y="0"/>
                </a:lnTo>
                <a:lnTo>
                  <a:pt x="2537181" y="2523342"/>
                </a:lnTo>
                <a:lnTo>
                  <a:pt x="0" y="252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4" name="Freeform 64"/>
          <p:cNvSpPr/>
          <p:nvPr/>
        </p:nvSpPr>
        <p:spPr>
          <a:xfrm>
            <a:off x="1213888" y="921461"/>
            <a:ext cx="777178" cy="793039"/>
          </a:xfrm>
          <a:custGeom>
            <a:avLst/>
            <a:gdLst/>
            <a:ahLst/>
            <a:cxnLst/>
            <a:rect l="l" t="t" r="r" b="b"/>
            <a:pathLst>
              <a:path w="777178" h="793039">
                <a:moveTo>
                  <a:pt x="0" y="0"/>
                </a:moveTo>
                <a:lnTo>
                  <a:pt x="777178" y="0"/>
                </a:lnTo>
                <a:lnTo>
                  <a:pt x="777178" y="793039"/>
                </a:lnTo>
                <a:lnTo>
                  <a:pt x="0" y="793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5" name="Freeform 65"/>
          <p:cNvSpPr/>
          <p:nvPr/>
        </p:nvSpPr>
        <p:spPr>
          <a:xfrm rot="-3286698">
            <a:off x="452359" y="2528880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6" name="Group 66"/>
          <p:cNvGrpSpPr/>
          <p:nvPr/>
        </p:nvGrpSpPr>
        <p:grpSpPr>
          <a:xfrm>
            <a:off x="4568902" y="698484"/>
            <a:ext cx="792043" cy="976853"/>
            <a:chOff x="0" y="0"/>
            <a:chExt cx="1056057" cy="130247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84532" cy="842812"/>
            </a:xfrm>
            <a:custGeom>
              <a:avLst/>
              <a:gdLst/>
              <a:ahLst/>
              <a:cxnLst/>
              <a:rect l="l" t="t" r="r" b="b"/>
              <a:pathLst>
                <a:path w="484532" h="842812">
                  <a:moveTo>
                    <a:pt x="0" y="0"/>
                  </a:moveTo>
                  <a:lnTo>
                    <a:pt x="484532" y="0"/>
                  </a:lnTo>
                  <a:lnTo>
                    <a:pt x="484532" y="842812"/>
                  </a:lnTo>
                  <a:lnTo>
                    <a:pt x="0" y="842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764617" y="795530"/>
              <a:ext cx="291440" cy="506941"/>
            </a:xfrm>
            <a:custGeom>
              <a:avLst/>
              <a:gdLst/>
              <a:ahLst/>
              <a:cxnLst/>
              <a:rect l="l" t="t" r="r" b="b"/>
              <a:pathLst>
                <a:path w="291440" h="506941">
                  <a:moveTo>
                    <a:pt x="0" y="0"/>
                  </a:moveTo>
                  <a:lnTo>
                    <a:pt x="291440" y="0"/>
                  </a:lnTo>
                  <a:lnTo>
                    <a:pt x="291440" y="506941"/>
                  </a:lnTo>
                  <a:lnTo>
                    <a:pt x="0" y="506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" name="Freeform 69"/>
          <p:cNvSpPr/>
          <p:nvPr/>
        </p:nvSpPr>
        <p:spPr>
          <a:xfrm>
            <a:off x="14529032" y="8827290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>
            <a:off x="16955692" y="5878076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Freeform 71"/>
          <p:cNvSpPr/>
          <p:nvPr/>
        </p:nvSpPr>
        <p:spPr>
          <a:xfrm>
            <a:off x="3000007" y="69848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2" name="Freeform 72"/>
          <p:cNvSpPr/>
          <p:nvPr/>
        </p:nvSpPr>
        <p:spPr>
          <a:xfrm>
            <a:off x="2343228" y="1566622"/>
            <a:ext cx="192628" cy="197597"/>
          </a:xfrm>
          <a:custGeom>
            <a:avLst/>
            <a:gdLst/>
            <a:ahLst/>
            <a:cxnLst/>
            <a:rect l="l" t="t" r="r" b="b"/>
            <a:pathLst>
              <a:path w="192628" h="197597">
                <a:moveTo>
                  <a:pt x="0" y="0"/>
                </a:moveTo>
                <a:lnTo>
                  <a:pt x="192629" y="0"/>
                </a:lnTo>
                <a:lnTo>
                  <a:pt x="192629" y="197597"/>
                </a:lnTo>
                <a:lnTo>
                  <a:pt x="0" y="197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3" name="Freeform 73"/>
          <p:cNvSpPr/>
          <p:nvPr/>
        </p:nvSpPr>
        <p:spPr>
          <a:xfrm>
            <a:off x="996517" y="4920522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4" name="Freeform 74"/>
          <p:cNvSpPr/>
          <p:nvPr/>
        </p:nvSpPr>
        <p:spPr>
          <a:xfrm>
            <a:off x="17400347" y="86457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5" name="Freeform 75"/>
          <p:cNvSpPr/>
          <p:nvPr/>
        </p:nvSpPr>
        <p:spPr>
          <a:xfrm rot="-3286698">
            <a:off x="13156200" y="652563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3" y="0"/>
                </a:lnTo>
                <a:lnTo>
                  <a:pt x="630733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6" name="Freeform 76"/>
          <p:cNvSpPr/>
          <p:nvPr/>
        </p:nvSpPr>
        <p:spPr>
          <a:xfrm rot="-5824358">
            <a:off x="17089170" y="4378432"/>
            <a:ext cx="392191" cy="402306"/>
          </a:xfrm>
          <a:custGeom>
            <a:avLst/>
            <a:gdLst/>
            <a:ahLst/>
            <a:cxnLst/>
            <a:rect l="l" t="t" r="r" b="b"/>
            <a:pathLst>
              <a:path w="392191" h="402306">
                <a:moveTo>
                  <a:pt x="0" y="0"/>
                </a:moveTo>
                <a:lnTo>
                  <a:pt x="392191" y="0"/>
                </a:lnTo>
                <a:lnTo>
                  <a:pt x="392191" y="402306"/>
                </a:lnTo>
                <a:lnTo>
                  <a:pt x="0" y="40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8" name="TextBox 33">
            <a:extLst>
              <a:ext uri="{FF2B5EF4-FFF2-40B4-BE49-F238E27FC236}">
                <a16:creationId xmlns:a16="http://schemas.microsoft.com/office/drawing/2014/main" id="{927D37CE-D41E-8096-4B1E-0CB7F46810B0}"/>
              </a:ext>
            </a:extLst>
          </p:cNvPr>
          <p:cNvSpPr txBox="1"/>
          <p:nvPr/>
        </p:nvSpPr>
        <p:spPr>
          <a:xfrm>
            <a:off x="2961907" y="7171758"/>
            <a:ext cx="1476458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পদ্ধতি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ও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কৌশলঃ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দলগত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কাজ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,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আলোচনা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,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উপস্থাপন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ও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ভূমিকাভিনয়</a:t>
            </a:r>
            <a:endParaRPr lang="en-US" sz="4000" dirty="0">
              <a:solidFill>
                <a:srgbClr val="FFF6E5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93D959-CAC2-58E3-F9CC-A04148BBA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8" y="-69918"/>
            <a:ext cx="18412297" cy="1035691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657601" y="2697487"/>
            <a:ext cx="9843460" cy="525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89"/>
              </a:lnSpc>
            </a:pP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রাতের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আকাশে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তাকালে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আমরা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কী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দেখতে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পাই</a:t>
            </a:r>
            <a:r>
              <a:rPr lang="en-US" sz="44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</p:txBody>
      </p:sp>
      <p:sp>
        <p:nvSpPr>
          <p:cNvPr id="10" name="Freeform 10"/>
          <p:cNvSpPr/>
          <p:nvPr/>
        </p:nvSpPr>
        <p:spPr>
          <a:xfrm rot="-3286698">
            <a:off x="1842248" y="1028918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3844061" y="1584379"/>
            <a:ext cx="792043" cy="976853"/>
            <a:chOff x="0" y="0"/>
            <a:chExt cx="1056057" cy="130247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4532" cy="842812"/>
            </a:xfrm>
            <a:custGeom>
              <a:avLst/>
              <a:gdLst/>
              <a:ahLst/>
              <a:cxnLst/>
              <a:rect l="l" t="t" r="r" b="b"/>
              <a:pathLst>
                <a:path w="484532" h="842812">
                  <a:moveTo>
                    <a:pt x="0" y="0"/>
                  </a:moveTo>
                  <a:lnTo>
                    <a:pt x="484532" y="0"/>
                  </a:lnTo>
                  <a:lnTo>
                    <a:pt x="484532" y="842812"/>
                  </a:lnTo>
                  <a:lnTo>
                    <a:pt x="0" y="842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64617" y="795530"/>
              <a:ext cx="291440" cy="506941"/>
            </a:xfrm>
            <a:custGeom>
              <a:avLst/>
              <a:gdLst/>
              <a:ahLst/>
              <a:cxnLst/>
              <a:rect l="l" t="t" r="r" b="b"/>
              <a:pathLst>
                <a:path w="291440" h="506941">
                  <a:moveTo>
                    <a:pt x="0" y="0"/>
                  </a:moveTo>
                  <a:lnTo>
                    <a:pt x="291440" y="0"/>
                  </a:lnTo>
                  <a:lnTo>
                    <a:pt x="291440" y="506941"/>
                  </a:lnTo>
                  <a:lnTo>
                    <a:pt x="0" y="506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4529032" y="8827290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658386" y="307374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6714177" y="86457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518825" y="1850078"/>
            <a:ext cx="192628" cy="197597"/>
          </a:xfrm>
          <a:custGeom>
            <a:avLst/>
            <a:gdLst/>
            <a:ahLst/>
            <a:cxnLst/>
            <a:rect l="l" t="t" r="r" b="b"/>
            <a:pathLst>
              <a:path w="192628" h="197597">
                <a:moveTo>
                  <a:pt x="0" y="0"/>
                </a:moveTo>
                <a:lnTo>
                  <a:pt x="192628" y="0"/>
                </a:lnTo>
                <a:lnTo>
                  <a:pt x="192628" y="197597"/>
                </a:lnTo>
                <a:lnTo>
                  <a:pt x="0" y="197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1058288">
            <a:off x="14904848" y="816394"/>
            <a:ext cx="1507077" cy="1279645"/>
          </a:xfrm>
          <a:custGeom>
            <a:avLst/>
            <a:gdLst/>
            <a:ahLst/>
            <a:cxnLst/>
            <a:rect l="l" t="t" r="r" b="b"/>
            <a:pathLst>
              <a:path w="1507077" h="1279645">
                <a:moveTo>
                  <a:pt x="0" y="0"/>
                </a:moveTo>
                <a:lnTo>
                  <a:pt x="1507076" y="0"/>
                </a:lnTo>
                <a:lnTo>
                  <a:pt x="1507076" y="1279645"/>
                </a:lnTo>
                <a:lnTo>
                  <a:pt x="0" y="12796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920014" y="529009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7400347" y="86457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3286698">
            <a:off x="16497771" y="1970785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-5824358">
            <a:off x="17186968" y="8049056"/>
            <a:ext cx="392191" cy="402306"/>
          </a:xfrm>
          <a:custGeom>
            <a:avLst/>
            <a:gdLst/>
            <a:ahLst/>
            <a:cxnLst/>
            <a:rect l="l" t="t" r="r" b="b"/>
            <a:pathLst>
              <a:path w="392191" h="402306">
                <a:moveTo>
                  <a:pt x="0" y="0"/>
                </a:moveTo>
                <a:lnTo>
                  <a:pt x="392191" y="0"/>
                </a:lnTo>
                <a:lnTo>
                  <a:pt x="392191" y="402306"/>
                </a:lnTo>
                <a:lnTo>
                  <a:pt x="0" y="40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6570369" y="5040286"/>
            <a:ext cx="621346" cy="620569"/>
          </a:xfrm>
          <a:custGeom>
            <a:avLst/>
            <a:gdLst/>
            <a:ahLst/>
            <a:cxnLst/>
            <a:rect l="l" t="t" r="r" b="b"/>
            <a:pathLst>
              <a:path w="621346" h="620569">
                <a:moveTo>
                  <a:pt x="0" y="0"/>
                </a:moveTo>
                <a:lnTo>
                  <a:pt x="621346" y="0"/>
                </a:lnTo>
                <a:lnTo>
                  <a:pt x="621346" y="620569"/>
                </a:lnTo>
                <a:lnTo>
                  <a:pt x="0" y="6205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4828196" y="925522"/>
            <a:ext cx="835815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চলো</a:t>
            </a:r>
            <a:r>
              <a:rPr lang="en-US" sz="90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9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মনে</a:t>
            </a:r>
            <a:r>
              <a:rPr lang="en-US" sz="90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90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করি</a:t>
            </a:r>
            <a:endParaRPr lang="en-US" sz="9000" dirty="0">
              <a:solidFill>
                <a:srgbClr val="FFF6E5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324536" y="2294286"/>
            <a:ext cx="777178" cy="793039"/>
          </a:xfrm>
          <a:custGeom>
            <a:avLst/>
            <a:gdLst/>
            <a:ahLst/>
            <a:cxnLst/>
            <a:rect l="l" t="t" r="r" b="b"/>
            <a:pathLst>
              <a:path w="777178" h="793039">
                <a:moveTo>
                  <a:pt x="0" y="0"/>
                </a:moveTo>
                <a:lnTo>
                  <a:pt x="777178" y="0"/>
                </a:lnTo>
                <a:lnTo>
                  <a:pt x="777178" y="793038"/>
                </a:lnTo>
                <a:lnTo>
                  <a:pt x="0" y="793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83EA1B-9D14-D1C2-5E7D-EED88370B2B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012" b="12885"/>
          <a:stretch>
            <a:fillRect/>
          </a:stretch>
        </p:blipFill>
        <p:spPr>
          <a:xfrm>
            <a:off x="3930925" y="3495775"/>
            <a:ext cx="9843461" cy="621050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E41DE601-61F9-6E8C-C980-B8ED3724F745}"/>
              </a:ext>
            </a:extLst>
          </p:cNvPr>
          <p:cNvGrpSpPr/>
          <p:nvPr/>
        </p:nvGrpSpPr>
        <p:grpSpPr>
          <a:xfrm>
            <a:off x="612191" y="7337766"/>
            <a:ext cx="3805333" cy="1072119"/>
            <a:chOff x="612191" y="7337766"/>
            <a:chExt cx="3466273" cy="1072119"/>
          </a:xfrm>
        </p:grpSpPr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7188EDCE-1C9F-B057-4C25-A3436A15A72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083922" y="7443168"/>
              <a:ext cx="1994542" cy="966717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9">
              <a:extLst>
                <a:ext uri="{FF2B5EF4-FFF2-40B4-BE49-F238E27FC236}">
                  <a16:creationId xmlns:a16="http://schemas.microsoft.com/office/drawing/2014/main" id="{E41AD2F3-69EC-05B7-5989-27CBE09DC654}"/>
                </a:ext>
              </a:extLst>
            </p:cNvPr>
            <p:cNvSpPr txBox="1"/>
            <p:nvPr/>
          </p:nvSpPr>
          <p:spPr>
            <a:xfrm>
              <a:off x="612191" y="7337766"/>
              <a:ext cx="1410529" cy="5251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89"/>
                </a:lnSpc>
              </a:pPr>
              <a:r>
                <a:rPr lang="en-US" sz="4400" b="1" dirty="0" err="1">
                  <a:solidFill>
                    <a:srgbClr val="EFB62E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তারা</a:t>
              </a:r>
              <a:endPara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endParaRPr>
            </a:p>
          </p:txBody>
        </p:sp>
      </p:grpSp>
      <p:grpSp>
        <p:nvGrpSpPr>
          <p:cNvPr id="42" name="Group 33">
            <a:extLst>
              <a:ext uri="{FF2B5EF4-FFF2-40B4-BE49-F238E27FC236}">
                <a16:creationId xmlns:a16="http://schemas.microsoft.com/office/drawing/2014/main" id="{1CDD5570-EF5C-B616-0478-0FE4D8C6D198}"/>
              </a:ext>
            </a:extLst>
          </p:cNvPr>
          <p:cNvGrpSpPr/>
          <p:nvPr/>
        </p:nvGrpSpPr>
        <p:grpSpPr>
          <a:xfrm>
            <a:off x="10159993" y="9230888"/>
            <a:ext cx="3581736" cy="484612"/>
            <a:chOff x="0" y="0"/>
            <a:chExt cx="2752818" cy="384096"/>
          </a:xfrm>
        </p:grpSpPr>
        <p:grpSp>
          <p:nvGrpSpPr>
            <p:cNvPr id="43" name="Group 34">
              <a:extLst>
                <a:ext uri="{FF2B5EF4-FFF2-40B4-BE49-F238E27FC236}">
                  <a16:creationId xmlns:a16="http://schemas.microsoft.com/office/drawing/2014/main" id="{B91CD83C-C234-89F8-B1D8-78B02F7316A1}"/>
                </a:ext>
              </a:extLst>
            </p:cNvPr>
            <p:cNvGrpSpPr/>
            <p:nvPr/>
          </p:nvGrpSpPr>
          <p:grpSpPr>
            <a:xfrm>
              <a:off x="2001418" y="0"/>
              <a:ext cx="751400" cy="384096"/>
              <a:chOff x="0" y="0"/>
              <a:chExt cx="406400" cy="207741"/>
            </a:xfrm>
          </p:grpSpPr>
          <p:sp>
            <p:nvSpPr>
              <p:cNvPr id="50" name="Freeform 35">
                <a:extLst>
                  <a:ext uri="{FF2B5EF4-FFF2-40B4-BE49-F238E27FC236}">
                    <a16:creationId xmlns:a16="http://schemas.microsoft.com/office/drawing/2014/main" id="{FA8660BA-B9D2-13B2-F063-22E728149673}"/>
                  </a:ext>
                </a:extLst>
              </p:cNvPr>
              <p:cNvSpPr/>
              <p:nvPr/>
            </p:nvSpPr>
            <p:spPr>
              <a:xfrm>
                <a:off x="0" y="0"/>
                <a:ext cx="406400" cy="207741"/>
              </a:xfrm>
              <a:custGeom>
                <a:avLst/>
                <a:gdLst/>
                <a:ahLst/>
                <a:cxnLst/>
                <a:rect l="l" t="t" r="r" b="b"/>
                <a:pathLst>
                  <a:path w="406400" h="207741">
                    <a:moveTo>
                      <a:pt x="203200" y="0"/>
                    </a:moveTo>
                    <a:lnTo>
                      <a:pt x="406400" y="0"/>
                    </a:lnTo>
                    <a:lnTo>
                      <a:pt x="203200" y="207741"/>
                    </a:lnTo>
                    <a:lnTo>
                      <a:pt x="0" y="207741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FF8E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36">
                <a:extLst>
                  <a:ext uri="{FF2B5EF4-FFF2-40B4-BE49-F238E27FC236}">
                    <a16:creationId xmlns:a16="http://schemas.microsoft.com/office/drawing/2014/main" id="{859F7DB6-B0A2-8287-A4F6-701C58983935}"/>
                  </a:ext>
                </a:extLst>
              </p:cNvPr>
              <p:cNvSpPr txBox="1"/>
              <p:nvPr/>
            </p:nvSpPr>
            <p:spPr>
              <a:xfrm>
                <a:off x="101600" y="-47625"/>
                <a:ext cx="203200" cy="255366"/>
              </a:xfrm>
              <a:prstGeom prst="rect">
                <a:avLst/>
              </a:prstGeom>
            </p:spPr>
            <p:txBody>
              <a:bodyPr lIns="69810" tIns="69810" rIns="69810" bIns="6981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44" name="Group 37">
              <a:extLst>
                <a:ext uri="{FF2B5EF4-FFF2-40B4-BE49-F238E27FC236}">
                  <a16:creationId xmlns:a16="http://schemas.microsoft.com/office/drawing/2014/main" id="{9EE5589F-CDFA-251A-0D7C-175BC4656D17}"/>
                </a:ext>
              </a:extLst>
            </p:cNvPr>
            <p:cNvGrpSpPr/>
            <p:nvPr/>
          </p:nvGrpSpPr>
          <p:grpSpPr>
            <a:xfrm>
              <a:off x="1427818" y="0"/>
              <a:ext cx="751400" cy="384096"/>
              <a:chOff x="0" y="0"/>
              <a:chExt cx="406400" cy="207741"/>
            </a:xfrm>
          </p:grpSpPr>
          <p:sp>
            <p:nvSpPr>
              <p:cNvPr id="48" name="Freeform 38">
                <a:extLst>
                  <a:ext uri="{FF2B5EF4-FFF2-40B4-BE49-F238E27FC236}">
                    <a16:creationId xmlns:a16="http://schemas.microsoft.com/office/drawing/2014/main" id="{A09B4094-9948-8881-D3C7-AB96A867B9A1}"/>
                  </a:ext>
                </a:extLst>
              </p:cNvPr>
              <p:cNvSpPr/>
              <p:nvPr/>
            </p:nvSpPr>
            <p:spPr>
              <a:xfrm>
                <a:off x="0" y="0"/>
                <a:ext cx="406400" cy="207741"/>
              </a:xfrm>
              <a:custGeom>
                <a:avLst/>
                <a:gdLst/>
                <a:ahLst/>
                <a:cxnLst/>
                <a:rect l="l" t="t" r="r" b="b"/>
                <a:pathLst>
                  <a:path w="406400" h="207741">
                    <a:moveTo>
                      <a:pt x="203200" y="0"/>
                    </a:moveTo>
                    <a:lnTo>
                      <a:pt x="406400" y="0"/>
                    </a:lnTo>
                    <a:lnTo>
                      <a:pt x="203200" y="207741"/>
                    </a:lnTo>
                    <a:lnTo>
                      <a:pt x="0" y="207741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FF8E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TextBox 39">
                <a:extLst>
                  <a:ext uri="{FF2B5EF4-FFF2-40B4-BE49-F238E27FC236}">
                    <a16:creationId xmlns:a16="http://schemas.microsoft.com/office/drawing/2014/main" id="{6C4FAEB7-B212-51AC-771E-BB15165CA3FF}"/>
                  </a:ext>
                </a:extLst>
              </p:cNvPr>
              <p:cNvSpPr txBox="1"/>
              <p:nvPr/>
            </p:nvSpPr>
            <p:spPr>
              <a:xfrm>
                <a:off x="101600" y="-47625"/>
                <a:ext cx="203200" cy="255366"/>
              </a:xfrm>
              <a:prstGeom prst="rect">
                <a:avLst/>
              </a:prstGeom>
            </p:spPr>
            <p:txBody>
              <a:bodyPr lIns="69810" tIns="69810" rIns="69810" bIns="6981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45" name="Group 40">
              <a:extLst>
                <a:ext uri="{FF2B5EF4-FFF2-40B4-BE49-F238E27FC236}">
                  <a16:creationId xmlns:a16="http://schemas.microsoft.com/office/drawing/2014/main" id="{5133F43F-1402-A674-8766-B039F76431BF}"/>
                </a:ext>
              </a:extLst>
            </p:cNvPr>
            <p:cNvGrpSpPr/>
            <p:nvPr/>
          </p:nvGrpSpPr>
          <p:grpSpPr>
            <a:xfrm>
              <a:off x="0" y="0"/>
              <a:ext cx="1600360" cy="384096"/>
              <a:chOff x="0" y="0"/>
              <a:chExt cx="865566" cy="207741"/>
            </a:xfrm>
          </p:grpSpPr>
          <p:sp>
            <p:nvSpPr>
              <p:cNvPr id="46" name="Freeform 41">
                <a:extLst>
                  <a:ext uri="{FF2B5EF4-FFF2-40B4-BE49-F238E27FC236}">
                    <a16:creationId xmlns:a16="http://schemas.microsoft.com/office/drawing/2014/main" id="{A28F2A16-60AA-BAFE-0A8C-FF315942A6AD}"/>
                  </a:ext>
                </a:extLst>
              </p:cNvPr>
              <p:cNvSpPr/>
              <p:nvPr/>
            </p:nvSpPr>
            <p:spPr>
              <a:xfrm>
                <a:off x="0" y="0"/>
                <a:ext cx="865566" cy="207741"/>
              </a:xfrm>
              <a:custGeom>
                <a:avLst/>
                <a:gdLst/>
                <a:ahLst/>
                <a:cxnLst/>
                <a:rect l="l" t="t" r="r" b="b"/>
                <a:pathLst>
                  <a:path w="865566" h="207741">
                    <a:moveTo>
                      <a:pt x="203200" y="0"/>
                    </a:moveTo>
                    <a:lnTo>
                      <a:pt x="865566" y="0"/>
                    </a:lnTo>
                    <a:lnTo>
                      <a:pt x="662366" y="207741"/>
                    </a:lnTo>
                    <a:lnTo>
                      <a:pt x="0" y="207741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FFF8E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2">
                <a:extLst>
                  <a:ext uri="{FF2B5EF4-FFF2-40B4-BE49-F238E27FC236}">
                    <a16:creationId xmlns:a16="http://schemas.microsoft.com/office/drawing/2014/main" id="{7700A2C5-3BBF-4879-F719-B7A87AC9F76C}"/>
                  </a:ext>
                </a:extLst>
              </p:cNvPr>
              <p:cNvSpPr txBox="1"/>
              <p:nvPr/>
            </p:nvSpPr>
            <p:spPr>
              <a:xfrm>
                <a:off x="101600" y="-47625"/>
                <a:ext cx="662366" cy="255366"/>
              </a:xfrm>
              <a:prstGeom prst="rect">
                <a:avLst/>
              </a:prstGeom>
            </p:spPr>
            <p:txBody>
              <a:bodyPr lIns="69810" tIns="69810" rIns="69810" bIns="6981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BD6C8E3-084E-00D2-5AF5-A34FF12ADE5F}"/>
              </a:ext>
            </a:extLst>
          </p:cNvPr>
          <p:cNvGrpSpPr/>
          <p:nvPr/>
        </p:nvGrpSpPr>
        <p:grpSpPr>
          <a:xfrm>
            <a:off x="12460292" y="3780156"/>
            <a:ext cx="5141908" cy="1269246"/>
            <a:chOff x="13145381" y="3780156"/>
            <a:chExt cx="2824920" cy="1269246"/>
          </a:xfrm>
        </p:grpSpPr>
        <p:cxnSp>
          <p:nvCxnSpPr>
            <p:cNvPr id="6" name="Connector: Elbow 5">
              <a:extLst>
                <a:ext uri="{FF2B5EF4-FFF2-40B4-BE49-F238E27FC236}">
                  <a16:creationId xmlns:a16="http://schemas.microsoft.com/office/drawing/2014/main" id="{3A78AFA5-1EED-3DC4-E976-BCBDE5EF9749}"/>
                </a:ext>
              </a:extLst>
            </p:cNvPr>
            <p:cNvCxnSpPr/>
            <p:nvPr/>
          </p:nvCxnSpPr>
          <p:spPr>
            <a:xfrm flipV="1">
              <a:off x="13145381" y="3964621"/>
              <a:ext cx="1901251" cy="1084781"/>
            </a:xfrm>
            <a:prstGeom prst="bentConnector3">
              <a:avLst/>
            </a:prstGeom>
            <a:ln w="38100">
              <a:tailEnd type="triangle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0833D8ED-B512-F838-B46D-E5D2A5DB95D4}"/>
                </a:ext>
              </a:extLst>
            </p:cNvPr>
            <p:cNvSpPr txBox="1"/>
            <p:nvPr/>
          </p:nvSpPr>
          <p:spPr>
            <a:xfrm>
              <a:off x="14781380" y="3780156"/>
              <a:ext cx="1188921" cy="5251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89"/>
                </a:lnSpc>
              </a:pPr>
              <a:r>
                <a:rPr lang="en-US" sz="4400" b="1" dirty="0" err="1">
                  <a:solidFill>
                    <a:srgbClr val="EFB62E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চাঁদ</a:t>
              </a:r>
              <a:endPara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endParaRPr>
            </a:p>
          </p:txBody>
        </p:sp>
      </p:grpSp>
      <p:grpSp>
        <p:nvGrpSpPr>
          <p:cNvPr id="41" name="Group 27">
            <a:extLst>
              <a:ext uri="{FF2B5EF4-FFF2-40B4-BE49-F238E27FC236}">
                <a16:creationId xmlns:a16="http://schemas.microsoft.com/office/drawing/2014/main" id="{58EEF38E-7273-6064-F1E6-E98C425B3DAE}"/>
              </a:ext>
            </a:extLst>
          </p:cNvPr>
          <p:cNvGrpSpPr/>
          <p:nvPr/>
        </p:nvGrpSpPr>
        <p:grpSpPr>
          <a:xfrm>
            <a:off x="3838618" y="5350570"/>
            <a:ext cx="227033" cy="1732160"/>
            <a:chOff x="0" y="0"/>
            <a:chExt cx="165075" cy="1298805"/>
          </a:xfrm>
        </p:grpSpPr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8EE06242-6969-A896-E13D-17E22CEB1D9E}"/>
                </a:ext>
              </a:extLst>
            </p:cNvPr>
            <p:cNvSpPr/>
            <p:nvPr/>
          </p:nvSpPr>
          <p:spPr>
            <a:xfrm>
              <a:off x="0" y="0"/>
              <a:ext cx="165075" cy="1298805"/>
            </a:xfrm>
            <a:custGeom>
              <a:avLst/>
              <a:gdLst/>
              <a:ahLst/>
              <a:cxnLst/>
              <a:rect l="l" t="t" r="r" b="b"/>
              <a:pathLst>
                <a:path w="165075" h="1298805">
                  <a:moveTo>
                    <a:pt x="0" y="0"/>
                  </a:moveTo>
                  <a:lnTo>
                    <a:pt x="165075" y="0"/>
                  </a:lnTo>
                  <a:lnTo>
                    <a:pt x="165075" y="1298805"/>
                  </a:lnTo>
                  <a:lnTo>
                    <a:pt x="0" y="1298805"/>
                  </a:lnTo>
                  <a:close/>
                </a:path>
              </a:pathLst>
            </a:custGeom>
            <a:solidFill>
              <a:srgbClr val="FFF8E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29">
              <a:extLst>
                <a:ext uri="{FF2B5EF4-FFF2-40B4-BE49-F238E27FC236}">
                  <a16:creationId xmlns:a16="http://schemas.microsoft.com/office/drawing/2014/main" id="{B5B45EF3-CC30-1CBC-0A16-2CDDAE9BA2CB}"/>
                </a:ext>
              </a:extLst>
            </p:cNvPr>
            <p:cNvSpPr txBox="1"/>
            <p:nvPr/>
          </p:nvSpPr>
          <p:spPr>
            <a:xfrm>
              <a:off x="0" y="-47625"/>
              <a:ext cx="165075" cy="1346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C136363-E86F-DA1A-7CC5-658A47E10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-3286698">
            <a:off x="257646" y="1440538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55642" y="6271363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427505" y="724643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7509033" y="229668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343228" y="1566622"/>
            <a:ext cx="192628" cy="197597"/>
          </a:xfrm>
          <a:custGeom>
            <a:avLst/>
            <a:gdLst/>
            <a:ahLst/>
            <a:cxnLst/>
            <a:rect l="l" t="t" r="r" b="b"/>
            <a:pathLst>
              <a:path w="192628" h="197597">
                <a:moveTo>
                  <a:pt x="0" y="0"/>
                </a:moveTo>
                <a:lnTo>
                  <a:pt x="192629" y="0"/>
                </a:lnTo>
                <a:lnTo>
                  <a:pt x="192629" y="197597"/>
                </a:lnTo>
                <a:lnTo>
                  <a:pt x="0" y="197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767726" y="58699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059122" y="131983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3286698">
            <a:off x="10924204" y="663487"/>
            <a:ext cx="474519" cy="486757"/>
          </a:xfrm>
          <a:custGeom>
            <a:avLst/>
            <a:gdLst/>
            <a:ahLst/>
            <a:cxnLst/>
            <a:rect l="l" t="t" r="r" b="b"/>
            <a:pathLst>
              <a:path w="474519" h="486757">
                <a:moveTo>
                  <a:pt x="0" y="0"/>
                </a:moveTo>
                <a:lnTo>
                  <a:pt x="474518" y="0"/>
                </a:lnTo>
                <a:lnTo>
                  <a:pt x="474518" y="486758"/>
                </a:lnTo>
                <a:lnTo>
                  <a:pt x="0" y="486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9916573" y="4740119"/>
            <a:ext cx="7677956" cy="1800493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599"/>
              </a:lnSpc>
            </a:pPr>
            <a:r>
              <a:rPr lang="en-US" sz="48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48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আজকে</a:t>
            </a:r>
            <a:r>
              <a:rPr lang="en-US" sz="48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48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আমদের</a:t>
            </a:r>
            <a:r>
              <a:rPr lang="en-US" sz="48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48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পাঠ</a:t>
            </a:r>
            <a:r>
              <a:rPr lang="en-US" sz="48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4800" dirty="0">
                <a:solidFill>
                  <a:srgbClr val="EFB62E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“</a:t>
            </a:r>
            <a:r>
              <a:rPr lang="en-US" sz="4800" dirty="0" err="1">
                <a:solidFill>
                  <a:srgbClr val="EFB62E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সৌরজগ</a:t>
            </a:r>
            <a:r>
              <a:rPr lang="en-US" sz="4800" dirty="0">
                <a:solidFill>
                  <a:srgbClr val="EFB62E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ৎ”</a:t>
            </a:r>
          </a:p>
          <a:p>
            <a:endParaRPr lang="en-US" sz="1200" dirty="0">
              <a:solidFill>
                <a:srgbClr val="EFB62E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7041929" y="9035322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8478584" y="2977968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8478584" y="587960"/>
            <a:ext cx="777178" cy="793039"/>
          </a:xfrm>
          <a:custGeom>
            <a:avLst/>
            <a:gdLst/>
            <a:ahLst/>
            <a:cxnLst/>
            <a:rect l="l" t="t" r="r" b="b"/>
            <a:pathLst>
              <a:path w="777178" h="793039">
                <a:moveTo>
                  <a:pt x="0" y="0"/>
                </a:moveTo>
                <a:lnTo>
                  <a:pt x="777178" y="0"/>
                </a:lnTo>
                <a:lnTo>
                  <a:pt x="777178" y="793038"/>
                </a:lnTo>
                <a:lnTo>
                  <a:pt x="0" y="793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 rot="-7533228">
            <a:off x="4727039" y="805481"/>
            <a:ext cx="464096" cy="476066"/>
          </a:xfrm>
          <a:custGeom>
            <a:avLst/>
            <a:gdLst/>
            <a:ahLst/>
            <a:cxnLst/>
            <a:rect l="l" t="t" r="r" b="b"/>
            <a:pathLst>
              <a:path w="464096" h="476066">
                <a:moveTo>
                  <a:pt x="0" y="0"/>
                </a:moveTo>
                <a:lnTo>
                  <a:pt x="464095" y="0"/>
                </a:lnTo>
                <a:lnTo>
                  <a:pt x="464095" y="476065"/>
                </a:lnTo>
                <a:lnTo>
                  <a:pt x="0" y="47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6" name="Group 56"/>
          <p:cNvGrpSpPr/>
          <p:nvPr/>
        </p:nvGrpSpPr>
        <p:grpSpPr>
          <a:xfrm rot="-10800000">
            <a:off x="7562145" y="984479"/>
            <a:ext cx="194983" cy="203649"/>
            <a:chOff x="0" y="0"/>
            <a:chExt cx="571500" cy="59690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067791" y="9054651"/>
            <a:ext cx="194983" cy="203649"/>
            <a:chOff x="0" y="0"/>
            <a:chExt cx="571500" cy="5969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31607" y="2376854"/>
            <a:ext cx="8191496" cy="5940088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3500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রাতে</a:t>
            </a:r>
            <a:r>
              <a:rPr lang="en-US" sz="32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র</a:t>
            </a:r>
            <a:r>
              <a:rPr lang="as-IN" sz="32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আকাশের দিকে তাকালে আমরা কী দেখতে পাই?</a:t>
            </a:r>
            <a:endParaRPr lang="en-US" sz="3200" b="1" dirty="0">
              <a:solidFill>
                <a:srgbClr val="EFB62E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35000"/>
              </a:lnSpc>
              <a:spcBef>
                <a:spcPct val="0"/>
              </a:spcBef>
            </a:pPr>
            <a:r>
              <a:rPr lang="en-US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রাতের আকাশে সাধারণত চাঁদ এবং অসংখ্য তারা দেখতে পাই। </a:t>
            </a:r>
            <a:endParaRPr lang="en-US" sz="3200" dirty="0">
              <a:solidFill>
                <a:srgbClr val="FFF6E5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35000"/>
              </a:lnSpc>
              <a:spcBef>
                <a:spcPct val="0"/>
              </a:spcBef>
            </a:pPr>
            <a:endParaRPr lang="en-US" sz="3200" dirty="0">
              <a:solidFill>
                <a:srgbClr val="FFF6E5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3500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দিনের আকাশে কেন এদের দেখা যায় না? </a:t>
            </a:r>
            <a:endParaRPr lang="en-US" sz="3200" b="1" dirty="0">
              <a:solidFill>
                <a:srgbClr val="EFB62E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35000"/>
              </a:lnSpc>
              <a:spcBef>
                <a:spcPct val="0"/>
              </a:spcBef>
            </a:pPr>
            <a:r>
              <a:rPr lang="en-US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দিনের আকাশে সূর্যের আলো অনেক বেশি, সে কারণে </a:t>
            </a:r>
            <a:r>
              <a:rPr lang="en-US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  </a:t>
            </a:r>
          </a:p>
          <a:p>
            <a:pPr algn="just">
              <a:lnSpc>
                <a:spcPct val="135000"/>
              </a:lnSpc>
              <a:spcBef>
                <a:spcPct val="0"/>
              </a:spcBef>
            </a:pPr>
            <a:r>
              <a:rPr lang="en-US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আমরা এদের দেখতে পাই না। আমরা শুধু সূর্যকেই </a:t>
            </a:r>
            <a:endParaRPr lang="en-US" sz="3200" dirty="0">
              <a:solidFill>
                <a:srgbClr val="FFF6E5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35000"/>
              </a:lnSpc>
              <a:spcBef>
                <a:spcPct val="0"/>
              </a:spcBef>
            </a:pPr>
            <a:r>
              <a:rPr lang="en-US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দিনের বেলা দেখতে পাই। সমস্ত গ্রহ, সৌরজগৎ, নক্ষত্র,</a:t>
            </a:r>
            <a:endParaRPr lang="en-US" sz="3200" dirty="0">
              <a:solidFill>
                <a:srgbClr val="FFF6E5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35000"/>
              </a:lnSpc>
              <a:spcBef>
                <a:spcPct val="0"/>
              </a:spcBef>
            </a:pPr>
            <a:r>
              <a:rPr lang="as-IN" sz="32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ছায়াপথ নিয়ে মহাবিশ্ব গঠিত।</a:t>
            </a:r>
            <a:endParaRPr lang="en-US" sz="3200" dirty="0">
              <a:solidFill>
                <a:srgbClr val="FFF6E5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985097" y="4585102"/>
            <a:ext cx="130868" cy="1029663"/>
            <a:chOff x="0" y="0"/>
            <a:chExt cx="165075" cy="129880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5075" cy="1298805"/>
            </a:xfrm>
            <a:custGeom>
              <a:avLst/>
              <a:gdLst/>
              <a:ahLst/>
              <a:cxnLst/>
              <a:rect l="l" t="t" r="r" b="b"/>
              <a:pathLst>
                <a:path w="165075" h="1298805">
                  <a:moveTo>
                    <a:pt x="0" y="0"/>
                  </a:moveTo>
                  <a:lnTo>
                    <a:pt x="165075" y="0"/>
                  </a:lnTo>
                  <a:lnTo>
                    <a:pt x="165075" y="1298805"/>
                  </a:lnTo>
                  <a:lnTo>
                    <a:pt x="0" y="1298805"/>
                  </a:lnTo>
                  <a:close/>
                </a:path>
              </a:pathLst>
            </a:custGeom>
            <a:solidFill>
              <a:srgbClr val="FFF8E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65075" cy="1346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FDF9E-989D-6E99-478C-A3DEAF25C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637B40-C93A-4131-CCBF-1698BFA0C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Freeform 9">
            <a:extLst>
              <a:ext uri="{FF2B5EF4-FFF2-40B4-BE49-F238E27FC236}">
                <a16:creationId xmlns:a16="http://schemas.microsoft.com/office/drawing/2014/main" id="{A67976F5-F434-6ECD-DFB5-90F795427C0C}"/>
              </a:ext>
            </a:extLst>
          </p:cNvPr>
          <p:cNvSpPr/>
          <p:nvPr/>
        </p:nvSpPr>
        <p:spPr>
          <a:xfrm rot="-3286698">
            <a:off x="257646" y="1440538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814A1B-A1BE-E706-058A-A9BF186F51E5}"/>
              </a:ext>
            </a:extLst>
          </p:cNvPr>
          <p:cNvSpPr/>
          <p:nvPr/>
        </p:nvSpPr>
        <p:spPr>
          <a:xfrm>
            <a:off x="355642" y="6271363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93FF527-D227-6B18-8EF4-A4F3ED0764E1}"/>
              </a:ext>
            </a:extLst>
          </p:cNvPr>
          <p:cNvSpPr/>
          <p:nvPr/>
        </p:nvSpPr>
        <p:spPr>
          <a:xfrm>
            <a:off x="10427505" y="724643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D687F2EB-678E-6107-FC9A-FF3C3B782848}"/>
              </a:ext>
            </a:extLst>
          </p:cNvPr>
          <p:cNvSpPr/>
          <p:nvPr/>
        </p:nvSpPr>
        <p:spPr>
          <a:xfrm>
            <a:off x="17509033" y="229668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E33ED47D-52C8-AC6B-6292-B747D349EC00}"/>
              </a:ext>
            </a:extLst>
          </p:cNvPr>
          <p:cNvSpPr/>
          <p:nvPr/>
        </p:nvSpPr>
        <p:spPr>
          <a:xfrm>
            <a:off x="2343228" y="1566622"/>
            <a:ext cx="192628" cy="197597"/>
          </a:xfrm>
          <a:custGeom>
            <a:avLst/>
            <a:gdLst/>
            <a:ahLst/>
            <a:cxnLst/>
            <a:rect l="l" t="t" r="r" b="b"/>
            <a:pathLst>
              <a:path w="192628" h="197597">
                <a:moveTo>
                  <a:pt x="0" y="0"/>
                </a:moveTo>
                <a:lnTo>
                  <a:pt x="192629" y="0"/>
                </a:lnTo>
                <a:lnTo>
                  <a:pt x="192629" y="197597"/>
                </a:lnTo>
                <a:lnTo>
                  <a:pt x="0" y="197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DE9B3918-01D3-4429-45B5-C2BE9D2AA289}"/>
              </a:ext>
            </a:extLst>
          </p:cNvPr>
          <p:cNvSpPr/>
          <p:nvPr/>
        </p:nvSpPr>
        <p:spPr>
          <a:xfrm>
            <a:off x="767726" y="58699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BADBB01-66BB-69B7-05CA-2B81BE33E658}"/>
              </a:ext>
            </a:extLst>
          </p:cNvPr>
          <p:cNvSpPr/>
          <p:nvPr/>
        </p:nvSpPr>
        <p:spPr>
          <a:xfrm>
            <a:off x="16059122" y="131983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0E6DBD99-0A7E-4E4D-0462-36FB5F1DDBAC}"/>
              </a:ext>
            </a:extLst>
          </p:cNvPr>
          <p:cNvSpPr/>
          <p:nvPr/>
        </p:nvSpPr>
        <p:spPr>
          <a:xfrm rot="-3286698">
            <a:off x="10924204" y="663487"/>
            <a:ext cx="474519" cy="486757"/>
          </a:xfrm>
          <a:custGeom>
            <a:avLst/>
            <a:gdLst/>
            <a:ahLst/>
            <a:cxnLst/>
            <a:rect l="l" t="t" r="r" b="b"/>
            <a:pathLst>
              <a:path w="474519" h="486757">
                <a:moveTo>
                  <a:pt x="0" y="0"/>
                </a:moveTo>
                <a:lnTo>
                  <a:pt x="474518" y="0"/>
                </a:lnTo>
                <a:lnTo>
                  <a:pt x="474518" y="486758"/>
                </a:lnTo>
                <a:lnTo>
                  <a:pt x="0" y="486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6A2C5587-D57B-541B-C56C-3A8CF6C9AC6E}"/>
              </a:ext>
            </a:extLst>
          </p:cNvPr>
          <p:cNvSpPr txBox="1"/>
          <p:nvPr/>
        </p:nvSpPr>
        <p:spPr>
          <a:xfrm>
            <a:off x="8382000" y="1943192"/>
            <a:ext cx="2978346" cy="1015663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dirty="0">
                <a:solidFill>
                  <a:srgbClr val="EFB62E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“</a:t>
            </a:r>
            <a:r>
              <a:rPr lang="en-US" sz="5400" dirty="0" err="1">
                <a:solidFill>
                  <a:srgbClr val="EFB62E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সৌরজগ</a:t>
            </a:r>
            <a:r>
              <a:rPr lang="en-US" sz="5400" dirty="0">
                <a:solidFill>
                  <a:srgbClr val="EFB62E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ৎ”</a:t>
            </a:r>
          </a:p>
          <a:p>
            <a:endParaRPr lang="en-US" sz="1200" dirty="0">
              <a:solidFill>
                <a:srgbClr val="EFB62E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35D3A6D9-0B3B-4F17-AB8A-B98A3161D78A}"/>
              </a:ext>
            </a:extLst>
          </p:cNvPr>
          <p:cNvSpPr/>
          <p:nvPr/>
        </p:nvSpPr>
        <p:spPr>
          <a:xfrm>
            <a:off x="17041929" y="9035322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87C47FF8-C9FB-46C4-3320-0649A5814CAD}"/>
              </a:ext>
            </a:extLst>
          </p:cNvPr>
          <p:cNvSpPr/>
          <p:nvPr/>
        </p:nvSpPr>
        <p:spPr>
          <a:xfrm>
            <a:off x="8478584" y="2977968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D5E735F8-9EA3-B201-ECE1-A0F917F6BC72}"/>
              </a:ext>
            </a:extLst>
          </p:cNvPr>
          <p:cNvSpPr/>
          <p:nvPr/>
        </p:nvSpPr>
        <p:spPr>
          <a:xfrm>
            <a:off x="8478584" y="587960"/>
            <a:ext cx="777178" cy="793039"/>
          </a:xfrm>
          <a:custGeom>
            <a:avLst/>
            <a:gdLst/>
            <a:ahLst/>
            <a:cxnLst/>
            <a:rect l="l" t="t" r="r" b="b"/>
            <a:pathLst>
              <a:path w="777178" h="793039">
                <a:moveTo>
                  <a:pt x="0" y="0"/>
                </a:moveTo>
                <a:lnTo>
                  <a:pt x="777178" y="0"/>
                </a:lnTo>
                <a:lnTo>
                  <a:pt x="777178" y="793038"/>
                </a:lnTo>
                <a:lnTo>
                  <a:pt x="0" y="793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248502DB-E456-FF03-B0A6-D276532D13FA}"/>
              </a:ext>
            </a:extLst>
          </p:cNvPr>
          <p:cNvSpPr/>
          <p:nvPr/>
        </p:nvSpPr>
        <p:spPr>
          <a:xfrm rot="-7533228">
            <a:off x="4727039" y="805481"/>
            <a:ext cx="464096" cy="476066"/>
          </a:xfrm>
          <a:custGeom>
            <a:avLst/>
            <a:gdLst/>
            <a:ahLst/>
            <a:cxnLst/>
            <a:rect l="l" t="t" r="r" b="b"/>
            <a:pathLst>
              <a:path w="464096" h="476066">
                <a:moveTo>
                  <a:pt x="0" y="0"/>
                </a:moveTo>
                <a:lnTo>
                  <a:pt x="464095" y="0"/>
                </a:lnTo>
                <a:lnTo>
                  <a:pt x="464095" y="476065"/>
                </a:lnTo>
                <a:lnTo>
                  <a:pt x="0" y="47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6" name="Group 56">
            <a:extLst>
              <a:ext uri="{FF2B5EF4-FFF2-40B4-BE49-F238E27FC236}">
                <a16:creationId xmlns:a16="http://schemas.microsoft.com/office/drawing/2014/main" id="{D42D7888-3859-4A52-60B6-8F7526E544CC}"/>
              </a:ext>
            </a:extLst>
          </p:cNvPr>
          <p:cNvGrpSpPr/>
          <p:nvPr/>
        </p:nvGrpSpPr>
        <p:grpSpPr>
          <a:xfrm rot="-10800000">
            <a:off x="7562145" y="984479"/>
            <a:ext cx="194983" cy="203649"/>
            <a:chOff x="0" y="0"/>
            <a:chExt cx="571500" cy="596900"/>
          </a:xfrm>
        </p:grpSpPr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08C5873F-32C4-2B1B-0FF9-786E1B559C4A}"/>
                </a:ext>
              </a:extLst>
            </p:cNvPr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>
              <a:extLst>
                <a:ext uri="{FF2B5EF4-FFF2-40B4-BE49-F238E27FC236}">
                  <a16:creationId xmlns:a16="http://schemas.microsoft.com/office/drawing/2014/main" id="{CBBE8C1E-E5AA-CA22-AAC9-2EFE30BB2C8A}"/>
                </a:ext>
              </a:extLst>
            </p:cNvPr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9" name="Group 59">
            <a:extLst>
              <a:ext uri="{FF2B5EF4-FFF2-40B4-BE49-F238E27FC236}">
                <a16:creationId xmlns:a16="http://schemas.microsoft.com/office/drawing/2014/main" id="{7C773543-2409-82FE-A9AE-290794B41077}"/>
              </a:ext>
            </a:extLst>
          </p:cNvPr>
          <p:cNvGrpSpPr/>
          <p:nvPr/>
        </p:nvGrpSpPr>
        <p:grpSpPr>
          <a:xfrm>
            <a:off x="1067791" y="9054651"/>
            <a:ext cx="194983" cy="203649"/>
            <a:chOff x="0" y="0"/>
            <a:chExt cx="571500" cy="596900"/>
          </a:xfrm>
        </p:grpSpPr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D27A9D14-B2A5-DD55-27F9-FD1E585107AC}"/>
                </a:ext>
              </a:extLst>
            </p:cNvPr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>
              <a:extLst>
                <a:ext uri="{FF2B5EF4-FFF2-40B4-BE49-F238E27FC236}">
                  <a16:creationId xmlns:a16="http://schemas.microsoft.com/office/drawing/2014/main" id="{E8918558-8565-85C2-A3ED-8E315E09CC13}"/>
                </a:ext>
              </a:extLst>
            </p:cNvPr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819AB6A6-4814-28D0-2F7F-06EE1653BADD}"/>
              </a:ext>
            </a:extLst>
          </p:cNvPr>
          <p:cNvSpPr txBox="1"/>
          <p:nvPr/>
        </p:nvSpPr>
        <p:spPr>
          <a:xfrm>
            <a:off x="3107807" y="3214108"/>
            <a:ext cx="12589393" cy="4801314"/>
          </a:xfrm>
          <a:prstGeom prst="rect">
            <a:avLst/>
          </a:prstGeom>
          <a:solidFill>
            <a:srgbClr val="000000">
              <a:alpha val="65098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200000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সূর্য এবং তার পরিবারের সদস্য মিলে তৈরি হয় সৌরজগৎ। সৌরজগতের সদস্যরা 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200000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হচ্ছে- সূৰ্য, গ্রহ, উপগ্রহ এবং অন্যান্য মহাকাশীয় পদার্থ। গ্রহগুলো সূর্যকে কেন্দ্র করে 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200000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ঘুরছে। সূর্য থেকে দূরত্ব অনুসারে গ্রহগুলোর নাম হচ্ছে— বুধ, শুক্র, পৃথিবী, মঙ্গল, 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200000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বৃহস্পতি, শনি, ইউরেনাস ও নেপচুন। প্রত্যেক গ্রহের নিজস্ব বৈশিষ্ট্য রয়েছে। অনেক 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200000"/>
              </a:lnSpc>
              <a:spcBef>
                <a:spcPct val="0"/>
              </a:spcBef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গ্রহের উপগ্রহ রয়েছে যা তাদের চারপাশে ঘোরে। পৃথিবীর একমাত্র উপগ্রহের নাম চাঁদ।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</a:p>
        </p:txBody>
      </p:sp>
      <p:grpSp>
        <p:nvGrpSpPr>
          <p:cNvPr id="30" name="Group 30">
            <a:extLst>
              <a:ext uri="{FF2B5EF4-FFF2-40B4-BE49-F238E27FC236}">
                <a16:creationId xmlns:a16="http://schemas.microsoft.com/office/drawing/2014/main" id="{8D1FBFC5-B8E2-ADC0-F2CF-B0634028CF13}"/>
              </a:ext>
            </a:extLst>
          </p:cNvPr>
          <p:cNvGrpSpPr/>
          <p:nvPr/>
        </p:nvGrpSpPr>
        <p:grpSpPr>
          <a:xfrm>
            <a:off x="985097" y="4585102"/>
            <a:ext cx="130868" cy="1029663"/>
            <a:chOff x="0" y="0"/>
            <a:chExt cx="165075" cy="1298805"/>
          </a:xfrm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A8DCD0E5-3EFD-4556-5D2B-E228E614A0B7}"/>
                </a:ext>
              </a:extLst>
            </p:cNvPr>
            <p:cNvSpPr/>
            <p:nvPr/>
          </p:nvSpPr>
          <p:spPr>
            <a:xfrm>
              <a:off x="0" y="0"/>
              <a:ext cx="165075" cy="1298805"/>
            </a:xfrm>
            <a:custGeom>
              <a:avLst/>
              <a:gdLst/>
              <a:ahLst/>
              <a:cxnLst/>
              <a:rect l="l" t="t" r="r" b="b"/>
              <a:pathLst>
                <a:path w="165075" h="1298805">
                  <a:moveTo>
                    <a:pt x="0" y="0"/>
                  </a:moveTo>
                  <a:lnTo>
                    <a:pt x="165075" y="0"/>
                  </a:lnTo>
                  <a:lnTo>
                    <a:pt x="165075" y="1298805"/>
                  </a:lnTo>
                  <a:lnTo>
                    <a:pt x="0" y="1298805"/>
                  </a:lnTo>
                  <a:close/>
                </a:path>
              </a:pathLst>
            </a:custGeom>
            <a:solidFill>
              <a:srgbClr val="FFF8E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id="{8A3026E4-8761-FBA6-A461-484D570AF116}"/>
                </a:ext>
              </a:extLst>
            </p:cNvPr>
            <p:cNvSpPr txBox="1"/>
            <p:nvPr/>
          </p:nvSpPr>
          <p:spPr>
            <a:xfrm>
              <a:off x="0" y="-47625"/>
              <a:ext cx="165075" cy="1346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1251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E3D2C-F8D1-5BBD-B5D4-6C8AF7B5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1AC9AE-3485-2C32-4C66-F7F5E5520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0"/>
            <a:ext cx="18288000" cy="10856688"/>
          </a:xfrm>
          <a:prstGeom prst="rect">
            <a:avLst/>
          </a:prstGeom>
        </p:spPr>
      </p:pic>
      <p:sp>
        <p:nvSpPr>
          <p:cNvPr id="10" name="Freeform 10">
            <a:extLst>
              <a:ext uri="{FF2B5EF4-FFF2-40B4-BE49-F238E27FC236}">
                <a16:creationId xmlns:a16="http://schemas.microsoft.com/office/drawing/2014/main" id="{E96E2914-DF22-AA9F-7812-32A9DA573E38}"/>
              </a:ext>
            </a:extLst>
          </p:cNvPr>
          <p:cNvSpPr/>
          <p:nvPr/>
        </p:nvSpPr>
        <p:spPr>
          <a:xfrm>
            <a:off x="355642" y="6271363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08FD955-4657-9F42-FCF9-9A8D01C48E90}"/>
              </a:ext>
            </a:extLst>
          </p:cNvPr>
          <p:cNvSpPr/>
          <p:nvPr/>
        </p:nvSpPr>
        <p:spPr>
          <a:xfrm>
            <a:off x="10427505" y="724643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D615ECE-39A4-CB71-3DAD-E0B6B68A19DA}"/>
              </a:ext>
            </a:extLst>
          </p:cNvPr>
          <p:cNvSpPr/>
          <p:nvPr/>
        </p:nvSpPr>
        <p:spPr>
          <a:xfrm>
            <a:off x="17509033" y="229668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77CCD3E-DFB2-5494-758F-D04D4A433E90}"/>
              </a:ext>
            </a:extLst>
          </p:cNvPr>
          <p:cNvSpPr/>
          <p:nvPr/>
        </p:nvSpPr>
        <p:spPr>
          <a:xfrm>
            <a:off x="2343228" y="1566622"/>
            <a:ext cx="192628" cy="197597"/>
          </a:xfrm>
          <a:custGeom>
            <a:avLst/>
            <a:gdLst/>
            <a:ahLst/>
            <a:cxnLst/>
            <a:rect l="l" t="t" r="r" b="b"/>
            <a:pathLst>
              <a:path w="192628" h="197597">
                <a:moveTo>
                  <a:pt x="0" y="0"/>
                </a:moveTo>
                <a:lnTo>
                  <a:pt x="192629" y="0"/>
                </a:lnTo>
                <a:lnTo>
                  <a:pt x="192629" y="197597"/>
                </a:lnTo>
                <a:lnTo>
                  <a:pt x="0" y="197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E373520D-6A3F-8646-DAFF-93DACBDD7108}"/>
              </a:ext>
            </a:extLst>
          </p:cNvPr>
          <p:cNvSpPr/>
          <p:nvPr/>
        </p:nvSpPr>
        <p:spPr>
          <a:xfrm>
            <a:off x="767726" y="58699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4D7870A3-9F7E-9569-72FB-68902F8EF07F}"/>
              </a:ext>
            </a:extLst>
          </p:cNvPr>
          <p:cNvSpPr/>
          <p:nvPr/>
        </p:nvSpPr>
        <p:spPr>
          <a:xfrm>
            <a:off x="16059122" y="131983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E06F307B-2041-6C26-D1DF-2E8DF301E107}"/>
              </a:ext>
            </a:extLst>
          </p:cNvPr>
          <p:cNvSpPr/>
          <p:nvPr/>
        </p:nvSpPr>
        <p:spPr>
          <a:xfrm rot="-3286698">
            <a:off x="10924204" y="663487"/>
            <a:ext cx="474519" cy="486757"/>
          </a:xfrm>
          <a:custGeom>
            <a:avLst/>
            <a:gdLst/>
            <a:ahLst/>
            <a:cxnLst/>
            <a:rect l="l" t="t" r="r" b="b"/>
            <a:pathLst>
              <a:path w="474519" h="486757">
                <a:moveTo>
                  <a:pt x="0" y="0"/>
                </a:moveTo>
                <a:lnTo>
                  <a:pt x="474518" y="0"/>
                </a:lnTo>
                <a:lnTo>
                  <a:pt x="474518" y="486758"/>
                </a:lnTo>
                <a:lnTo>
                  <a:pt x="0" y="486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2D7FA2BE-9C06-73C9-5220-DFB0B99D142F}"/>
              </a:ext>
            </a:extLst>
          </p:cNvPr>
          <p:cNvSpPr/>
          <p:nvPr/>
        </p:nvSpPr>
        <p:spPr>
          <a:xfrm>
            <a:off x="17041929" y="9035322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D773FD04-2407-9263-B316-6C43C8A15B13}"/>
              </a:ext>
            </a:extLst>
          </p:cNvPr>
          <p:cNvSpPr/>
          <p:nvPr/>
        </p:nvSpPr>
        <p:spPr>
          <a:xfrm>
            <a:off x="8478584" y="2977968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591CE6C2-1197-B27D-4355-AE05F06DB63E}"/>
              </a:ext>
            </a:extLst>
          </p:cNvPr>
          <p:cNvSpPr/>
          <p:nvPr/>
        </p:nvSpPr>
        <p:spPr>
          <a:xfrm>
            <a:off x="8478584" y="587960"/>
            <a:ext cx="777178" cy="793039"/>
          </a:xfrm>
          <a:custGeom>
            <a:avLst/>
            <a:gdLst/>
            <a:ahLst/>
            <a:cxnLst/>
            <a:rect l="l" t="t" r="r" b="b"/>
            <a:pathLst>
              <a:path w="777178" h="793039">
                <a:moveTo>
                  <a:pt x="0" y="0"/>
                </a:moveTo>
                <a:lnTo>
                  <a:pt x="777178" y="0"/>
                </a:lnTo>
                <a:lnTo>
                  <a:pt x="777178" y="793038"/>
                </a:lnTo>
                <a:lnTo>
                  <a:pt x="0" y="793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392AD9AC-59E1-CC52-5355-CA5E4A033E67}"/>
              </a:ext>
            </a:extLst>
          </p:cNvPr>
          <p:cNvSpPr/>
          <p:nvPr/>
        </p:nvSpPr>
        <p:spPr>
          <a:xfrm rot="-7533228">
            <a:off x="4727039" y="805481"/>
            <a:ext cx="464096" cy="476066"/>
          </a:xfrm>
          <a:custGeom>
            <a:avLst/>
            <a:gdLst/>
            <a:ahLst/>
            <a:cxnLst/>
            <a:rect l="l" t="t" r="r" b="b"/>
            <a:pathLst>
              <a:path w="464096" h="476066">
                <a:moveTo>
                  <a:pt x="0" y="0"/>
                </a:moveTo>
                <a:lnTo>
                  <a:pt x="464095" y="0"/>
                </a:lnTo>
                <a:lnTo>
                  <a:pt x="464095" y="476065"/>
                </a:lnTo>
                <a:lnTo>
                  <a:pt x="0" y="47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6" name="Group 56">
            <a:extLst>
              <a:ext uri="{FF2B5EF4-FFF2-40B4-BE49-F238E27FC236}">
                <a16:creationId xmlns:a16="http://schemas.microsoft.com/office/drawing/2014/main" id="{1E67FDA2-DF46-2E97-B94E-4E133DDBA837}"/>
              </a:ext>
            </a:extLst>
          </p:cNvPr>
          <p:cNvGrpSpPr/>
          <p:nvPr/>
        </p:nvGrpSpPr>
        <p:grpSpPr>
          <a:xfrm rot="-10800000">
            <a:off x="7562145" y="984479"/>
            <a:ext cx="194983" cy="203649"/>
            <a:chOff x="0" y="0"/>
            <a:chExt cx="571500" cy="596900"/>
          </a:xfrm>
        </p:grpSpPr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C36D3067-E78D-3BB9-9050-75E1295B8977}"/>
                </a:ext>
              </a:extLst>
            </p:cNvPr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>
              <a:extLst>
                <a:ext uri="{FF2B5EF4-FFF2-40B4-BE49-F238E27FC236}">
                  <a16:creationId xmlns:a16="http://schemas.microsoft.com/office/drawing/2014/main" id="{65B7E97A-00FB-C07E-CF7B-3904A9B5764B}"/>
                </a:ext>
              </a:extLst>
            </p:cNvPr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9" name="Group 59">
            <a:extLst>
              <a:ext uri="{FF2B5EF4-FFF2-40B4-BE49-F238E27FC236}">
                <a16:creationId xmlns:a16="http://schemas.microsoft.com/office/drawing/2014/main" id="{40D78400-7F20-F390-0C02-23EA21D8D2CB}"/>
              </a:ext>
            </a:extLst>
          </p:cNvPr>
          <p:cNvGrpSpPr/>
          <p:nvPr/>
        </p:nvGrpSpPr>
        <p:grpSpPr>
          <a:xfrm>
            <a:off x="1067791" y="9054651"/>
            <a:ext cx="194983" cy="203649"/>
            <a:chOff x="0" y="0"/>
            <a:chExt cx="571500" cy="596900"/>
          </a:xfrm>
        </p:grpSpPr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76B8BAB9-CC80-5AE4-0E15-8F064CC83C78}"/>
                </a:ext>
              </a:extLst>
            </p:cNvPr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>
              <a:extLst>
                <a:ext uri="{FF2B5EF4-FFF2-40B4-BE49-F238E27FC236}">
                  <a16:creationId xmlns:a16="http://schemas.microsoft.com/office/drawing/2014/main" id="{0D0AB2E0-62AB-7FDE-4092-3A38D6695383}"/>
                </a:ext>
              </a:extLst>
            </p:cNvPr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8A91A812-779E-585C-C2A8-BEF79AB5B9DF}"/>
              </a:ext>
            </a:extLst>
          </p:cNvPr>
          <p:cNvSpPr txBox="1"/>
          <p:nvPr/>
        </p:nvSpPr>
        <p:spPr>
          <a:xfrm>
            <a:off x="1262774" y="5524500"/>
            <a:ext cx="15951445" cy="4490973"/>
          </a:xfrm>
          <a:prstGeom prst="rect">
            <a:avLst/>
          </a:prstGeom>
          <a:solidFill>
            <a:srgbClr val="000000">
              <a:alpha val="30196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14000"/>
              </a:lnSpc>
              <a:spcBef>
                <a:spcPct val="0"/>
              </a:spcBef>
            </a:pP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১. নয় জন সহপাঠী নিয়ে একটি দল গঠন করি।</a:t>
            </a:r>
          </a:p>
          <a:p>
            <a:pPr algn="just">
              <a:lnSpc>
                <a:spcPct val="114000"/>
              </a:lnSpc>
              <a:spcBef>
                <a:spcPct val="0"/>
              </a:spcBef>
            </a:pP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২. সূর্যের ভূমিকায় অভিনয় করার জন্য একজনকে দল থেকে লটারির মাধ্যমে বাছাই করি।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তার হাতে সূর্য লেখা প্ল্যাকার্ড দেই। সূর্যের ভূমিকা নেওয়া বন্ধুটি একটি মাঠের ঠিক মাঝখানে দাঁড়িয়ে থাকবে।</a:t>
            </a:r>
          </a:p>
          <a:p>
            <a:pPr algn="just">
              <a:lnSpc>
                <a:spcPct val="114000"/>
              </a:lnSpc>
              <a:spcBef>
                <a:spcPct val="0"/>
              </a:spcBef>
            </a:pP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৩. বাকি আট জন বন্ধুর প্রত্যেকে লটারির মাধ্যমে সৌরজগতের ৮টি গ্রহের নাম তুলবে। তাদের হাতে এক একটি গ্রহের নাম লেখা প্ল্যাকার্ড ধরা থাকবে।</a:t>
            </a:r>
          </a:p>
          <a:p>
            <a:pPr algn="just">
              <a:lnSpc>
                <a:spcPct val="114000"/>
              </a:lnSpc>
              <a:spcBef>
                <a:spcPct val="0"/>
              </a:spcBef>
            </a:pP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৪. বুধ, শুক্র, পৃথিবী, মঙ্গল, বৃহস্পতি, শনি, ইউরেনাস, নেপচুন গ্রহের প্ল্যাকার্ডধারী সহপাঠীরা পরপর দাঁড়াই। প্ল্যাকার্ড উঁচু করে কল্পিত সূর্যের চারদিকে গোলাকার পথে দৌড়াই।</a:t>
            </a:r>
          </a:p>
          <a:p>
            <a:pPr algn="just">
              <a:lnSpc>
                <a:spcPct val="114000"/>
              </a:lnSpc>
              <a:spcBef>
                <a:spcPct val="0"/>
              </a:spcBef>
            </a:pPr>
            <a:r>
              <a:rPr lang="as-IN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৫. দৌড়ের পরে সবাই একত্রিত হই এবং সবার কেমন লাগল তা নিয়ে আলোচনা করি ।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8202D9FF-9A59-1CE1-B7A5-CFF70B9DB21D}"/>
              </a:ext>
            </a:extLst>
          </p:cNvPr>
          <p:cNvSpPr txBox="1"/>
          <p:nvPr/>
        </p:nvSpPr>
        <p:spPr>
          <a:xfrm>
            <a:off x="903625" y="626292"/>
            <a:ext cx="2978346" cy="10156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u="sng" dirty="0" err="1">
                <a:highlight>
                  <a:srgbClr val="EFB62E"/>
                </a:highlight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দলগত</a:t>
            </a:r>
            <a:r>
              <a:rPr lang="en-US" sz="5400" b="1" u="sng" dirty="0">
                <a:highlight>
                  <a:srgbClr val="EFB62E"/>
                </a:highlight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5400" b="1" u="sng" dirty="0" err="1">
                <a:highlight>
                  <a:srgbClr val="EFB62E"/>
                </a:highlight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কাজ</a:t>
            </a:r>
            <a:endParaRPr lang="en-US" sz="5400" b="1" u="sng" dirty="0">
              <a:highlight>
                <a:srgbClr val="EFB62E"/>
              </a:highlight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  <a:p>
            <a:endParaRPr lang="en-US" sz="1200" dirty="0">
              <a:solidFill>
                <a:srgbClr val="EFB62E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</p:spTree>
    <p:extLst>
      <p:ext uri="{BB962C8B-B14F-4D97-AF65-F5344CB8AC3E}">
        <p14:creationId xmlns:p14="http://schemas.microsoft.com/office/powerpoint/2010/main" val="299170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2F75-7406-62AF-A691-2821C7F73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ue and Beige Retro Space Presentation (2) (3)">
            <a:hlinkClick r:id="" action="ppaction://media"/>
            <a:extLst>
              <a:ext uri="{FF2B5EF4-FFF2-40B4-BE49-F238E27FC236}">
                <a16:creationId xmlns:a16="http://schemas.microsoft.com/office/drawing/2014/main" id="{F8E23008-7F8A-D75E-C498-E623FA0A63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8536"/>
            <a:ext cx="18288000" cy="10419836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0C607183-163C-F881-AC62-B8C843934BAA}"/>
              </a:ext>
            </a:extLst>
          </p:cNvPr>
          <p:cNvGrpSpPr/>
          <p:nvPr/>
        </p:nvGrpSpPr>
        <p:grpSpPr>
          <a:xfrm>
            <a:off x="2374952" y="6591300"/>
            <a:ext cx="12255448" cy="1415772"/>
            <a:chOff x="2374952" y="6667502"/>
            <a:chExt cx="12255448" cy="1415772"/>
          </a:xfrm>
        </p:grpSpPr>
        <p:sp>
          <p:nvSpPr>
            <p:cNvPr id="56" name="TextBox 33">
              <a:extLst>
                <a:ext uri="{FF2B5EF4-FFF2-40B4-BE49-F238E27FC236}">
                  <a16:creationId xmlns:a16="http://schemas.microsoft.com/office/drawing/2014/main" id="{188195E7-14C4-FA05-1B0B-7D3ECB4E8CD9}"/>
                </a:ext>
              </a:extLst>
            </p:cNvPr>
            <p:cNvSpPr txBox="1"/>
            <p:nvPr/>
          </p:nvSpPr>
          <p:spPr>
            <a:xfrm>
              <a:off x="3124200" y="6667502"/>
              <a:ext cx="11506200" cy="14157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ct val="150000"/>
                </a:lnSpc>
                <a:spcBef>
                  <a:spcPct val="0"/>
                </a:spcBef>
              </a:pP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সূর্যকে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একবার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ঘুরে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আসতে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সবাই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কি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একই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দূরত্ব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অতিক্রম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করেছে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?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একবার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সূর্যকে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একবার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ঘুরে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আসতে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কার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সবচেয়ে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বেশি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দূরত্ব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অতিক্রম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করতে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হয়েছিল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?</a:t>
              </a:r>
            </a:p>
          </p:txBody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7C1D8C9C-882A-1DA6-17A0-6EF828C36ACE}"/>
                </a:ext>
              </a:extLst>
            </p:cNvPr>
            <p:cNvSpPr/>
            <p:nvPr/>
          </p:nvSpPr>
          <p:spPr>
            <a:xfrm>
              <a:off x="2374952" y="6667502"/>
              <a:ext cx="596848" cy="796773"/>
            </a:xfrm>
            <a:custGeom>
              <a:avLst/>
              <a:gdLst/>
              <a:ahLst/>
              <a:cxnLst/>
              <a:rect l="l" t="t" r="r" b="b"/>
              <a:pathLst>
                <a:path w="363399" h="632109">
                  <a:moveTo>
                    <a:pt x="0" y="0"/>
                  </a:moveTo>
                  <a:lnTo>
                    <a:pt x="363399" y="0"/>
                  </a:lnTo>
                  <a:lnTo>
                    <a:pt x="363399" y="632109"/>
                  </a:lnTo>
                  <a:lnTo>
                    <a:pt x="0" y="632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C613BFA-21F7-C5AB-4774-02440580B40D}"/>
              </a:ext>
            </a:extLst>
          </p:cNvPr>
          <p:cNvGrpSpPr/>
          <p:nvPr/>
        </p:nvGrpSpPr>
        <p:grpSpPr>
          <a:xfrm>
            <a:off x="2374952" y="8227755"/>
            <a:ext cx="12255448" cy="1415772"/>
            <a:chOff x="2374952" y="8227755"/>
            <a:chExt cx="12255448" cy="1415772"/>
          </a:xfrm>
        </p:grpSpPr>
        <p:sp>
          <p:nvSpPr>
            <p:cNvPr id="57" name="TextBox 33">
              <a:extLst>
                <a:ext uri="{FF2B5EF4-FFF2-40B4-BE49-F238E27FC236}">
                  <a16:creationId xmlns:a16="http://schemas.microsoft.com/office/drawing/2014/main" id="{AA999E10-8774-2F25-1D37-EDE1F6BD5840}"/>
                </a:ext>
              </a:extLst>
            </p:cNvPr>
            <p:cNvSpPr txBox="1"/>
            <p:nvPr/>
          </p:nvSpPr>
          <p:spPr>
            <a:xfrm>
              <a:off x="3124200" y="8227755"/>
              <a:ext cx="11506200" cy="14157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ct val="150000"/>
                </a:lnSpc>
                <a:spcBef>
                  <a:spcPct val="0"/>
                </a:spcBef>
              </a:pP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একবার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ঘুরলে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সব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ছাত্রের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কি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একই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সময়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লেগেছিল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?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কার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একবার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ঘুরে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শুরুর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অবস্থানে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ফিরে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আসতে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সবচেয়ে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কম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সময়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 </a:t>
              </a:r>
              <a:r>
                <a:rPr lang="en-US" sz="3200" b="1" dirty="0" err="1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লেগেছে</a:t>
              </a:r>
              <a:r>
                <a:rPr lang="en-US" sz="3200" b="1" dirty="0">
                  <a:solidFill>
                    <a:schemeClr val="bg2"/>
                  </a:solidFill>
                  <a:latin typeface="Kalpurush" panose="02000600000000000000" pitchFamily="2" charset="0"/>
                  <a:ea typeface="Clear Sans"/>
                  <a:cs typeface="Kalpurush" panose="02000600000000000000" pitchFamily="2" charset="0"/>
                  <a:sym typeface="Clear Sans"/>
                </a:rPr>
                <a:t>?</a:t>
              </a:r>
            </a:p>
          </p:txBody>
        </p:sp>
        <p:sp>
          <p:nvSpPr>
            <p:cNvPr id="62" name="Freeform 19">
              <a:extLst>
                <a:ext uri="{FF2B5EF4-FFF2-40B4-BE49-F238E27FC236}">
                  <a16:creationId xmlns:a16="http://schemas.microsoft.com/office/drawing/2014/main" id="{6F9B3595-C193-6CAB-611E-F902FA884E76}"/>
                </a:ext>
              </a:extLst>
            </p:cNvPr>
            <p:cNvSpPr/>
            <p:nvPr/>
          </p:nvSpPr>
          <p:spPr>
            <a:xfrm>
              <a:off x="2374952" y="8326513"/>
              <a:ext cx="596848" cy="796773"/>
            </a:xfrm>
            <a:custGeom>
              <a:avLst/>
              <a:gdLst/>
              <a:ahLst/>
              <a:cxnLst/>
              <a:rect l="l" t="t" r="r" b="b"/>
              <a:pathLst>
                <a:path w="363399" h="632109">
                  <a:moveTo>
                    <a:pt x="0" y="0"/>
                  </a:moveTo>
                  <a:lnTo>
                    <a:pt x="363399" y="0"/>
                  </a:lnTo>
                  <a:lnTo>
                    <a:pt x="363399" y="632109"/>
                  </a:lnTo>
                  <a:lnTo>
                    <a:pt x="0" y="632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D00A62D3-75BB-5505-2C81-D6B2CF059D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7346"/>
          <a:stretch>
            <a:fillRect/>
          </a:stretch>
        </p:blipFill>
        <p:spPr>
          <a:xfrm>
            <a:off x="2751099" y="1775773"/>
            <a:ext cx="1820901" cy="191992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69CF98C-51F8-F2D0-72EB-6A90898ADE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400"/>
          <a:stretch>
            <a:fillRect/>
          </a:stretch>
        </p:blipFill>
        <p:spPr>
          <a:xfrm>
            <a:off x="11792782" y="1485900"/>
            <a:ext cx="2018540" cy="195221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C18067A-AB79-9AAB-8CE9-1B24362F88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62099"/>
            <a:ext cx="9677400" cy="1600201"/>
          </a:xfrm>
          <a:prstGeom prst="rect">
            <a:avLst/>
          </a:prstGeom>
        </p:spPr>
      </p:pic>
      <p:sp>
        <p:nvSpPr>
          <p:cNvPr id="51" name="TextBox 33">
            <a:extLst>
              <a:ext uri="{FF2B5EF4-FFF2-40B4-BE49-F238E27FC236}">
                <a16:creationId xmlns:a16="http://schemas.microsoft.com/office/drawing/2014/main" id="{816AABDE-9494-B2E8-1ABD-76A95AC1F5ED}"/>
              </a:ext>
            </a:extLst>
          </p:cNvPr>
          <p:cNvSpPr txBox="1"/>
          <p:nvPr/>
        </p:nvSpPr>
        <p:spPr>
          <a:xfrm>
            <a:off x="5041049" y="1523632"/>
            <a:ext cx="669375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সৌরজগতের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সবগুলো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গ্রহ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কি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একই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রকম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684236E-DE05-5416-2664-F409817C75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86400" y="2220346"/>
            <a:ext cx="7620000" cy="1600200"/>
          </a:xfrm>
          <a:prstGeom prst="rect">
            <a:avLst/>
          </a:prstGeom>
        </p:spPr>
      </p:pic>
      <p:sp>
        <p:nvSpPr>
          <p:cNvPr id="55" name="TextBox 33">
            <a:extLst>
              <a:ext uri="{FF2B5EF4-FFF2-40B4-BE49-F238E27FC236}">
                <a16:creationId xmlns:a16="http://schemas.microsoft.com/office/drawing/2014/main" id="{008A8F4A-8EB3-CB2C-75A4-81D156B7A0DB}"/>
              </a:ext>
            </a:extLst>
          </p:cNvPr>
          <p:cNvSpPr txBox="1"/>
          <p:nvPr/>
        </p:nvSpPr>
        <p:spPr>
          <a:xfrm>
            <a:off x="6667644" y="2753748"/>
            <a:ext cx="476235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গ্রহগুলোর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কী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কী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বৈশিষ্ট‌্য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রয়েছে</a:t>
            </a:r>
            <a:r>
              <a:rPr lang="en-US" sz="3200" b="1" dirty="0"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</p:txBody>
      </p:sp>
      <p:sp>
        <p:nvSpPr>
          <p:cNvPr id="65" name="TextBox 33">
            <a:extLst>
              <a:ext uri="{FF2B5EF4-FFF2-40B4-BE49-F238E27FC236}">
                <a16:creationId xmlns:a16="http://schemas.microsoft.com/office/drawing/2014/main" id="{9BFB020C-3C3A-4A02-3111-DE8C3D60F6CE}"/>
              </a:ext>
            </a:extLst>
          </p:cNvPr>
          <p:cNvSpPr txBox="1"/>
          <p:nvPr/>
        </p:nvSpPr>
        <p:spPr>
          <a:xfrm>
            <a:off x="13525644" y="82897"/>
            <a:ext cx="476235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48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চলো</a:t>
            </a:r>
            <a:r>
              <a:rPr lang="en-US" sz="48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8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আলোচনা</a:t>
            </a:r>
            <a:r>
              <a:rPr lang="en-US" sz="48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8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করি</a:t>
            </a:r>
            <a:endParaRPr lang="en-US" sz="4800" b="1" dirty="0">
              <a:solidFill>
                <a:schemeClr val="bg2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</p:spTree>
    <p:extLst>
      <p:ext uri="{BB962C8B-B14F-4D97-AF65-F5344CB8AC3E}">
        <p14:creationId xmlns:p14="http://schemas.microsoft.com/office/powerpoint/2010/main" val="29486669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1" grpId="0"/>
      <p:bldP spid="55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2F75-7406-62AF-A691-2821C7F73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A86CCF-70AB-D585-8100-993CF068C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00A62D3-75BB-5505-2C81-D6B2CF059D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7346"/>
          <a:stretch>
            <a:fillRect/>
          </a:stretch>
        </p:blipFill>
        <p:spPr>
          <a:xfrm>
            <a:off x="914400" y="908522"/>
            <a:ext cx="1820901" cy="191992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69CF98C-51F8-F2D0-72EB-6A90898ADE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400"/>
          <a:stretch>
            <a:fillRect/>
          </a:stretch>
        </p:blipFill>
        <p:spPr>
          <a:xfrm>
            <a:off x="15131142" y="6246878"/>
            <a:ext cx="2018540" cy="1952216"/>
          </a:xfrm>
          <a:prstGeom prst="rect">
            <a:avLst/>
          </a:prstGeom>
        </p:spPr>
      </p:pic>
      <p:sp>
        <p:nvSpPr>
          <p:cNvPr id="56" name="TextBox 33">
            <a:extLst>
              <a:ext uri="{FF2B5EF4-FFF2-40B4-BE49-F238E27FC236}">
                <a16:creationId xmlns:a16="http://schemas.microsoft.com/office/drawing/2014/main" id="{188195E7-14C4-FA05-1B0B-7D3ECB4E8CD9}"/>
              </a:ext>
            </a:extLst>
          </p:cNvPr>
          <p:cNvSpPr txBox="1"/>
          <p:nvPr/>
        </p:nvSpPr>
        <p:spPr>
          <a:xfrm>
            <a:off x="3200400" y="1380020"/>
            <a:ext cx="11658600" cy="984885"/>
          </a:xfrm>
          <a:prstGeom prst="rect">
            <a:avLst/>
          </a:prstGeom>
          <a:solidFill>
            <a:srgbClr val="000000">
              <a:alpha val="25882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সূর্যকে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একবার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ঘুরে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আসতে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সবাই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কি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দূরত্ব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অতিক্রম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করেছে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একবার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সূর্যকে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একবার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ঘুরে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আসতে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কার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সবচেয়ে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বেশি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দূরত্ব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অতিক্রম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করতে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হয়েছিল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</p:txBody>
      </p:sp>
      <p:sp>
        <p:nvSpPr>
          <p:cNvPr id="57" name="TextBox 33">
            <a:extLst>
              <a:ext uri="{FF2B5EF4-FFF2-40B4-BE49-F238E27FC236}">
                <a16:creationId xmlns:a16="http://schemas.microsoft.com/office/drawing/2014/main" id="{AA999E10-8774-2F25-1D37-EDE1F6BD5840}"/>
              </a:ext>
            </a:extLst>
          </p:cNvPr>
          <p:cNvSpPr txBox="1"/>
          <p:nvPr/>
        </p:nvSpPr>
        <p:spPr>
          <a:xfrm>
            <a:off x="5410200" y="7054215"/>
            <a:ext cx="9492343" cy="984885"/>
          </a:xfrm>
          <a:prstGeom prst="rect">
            <a:avLst/>
          </a:prstGeom>
          <a:solidFill>
            <a:srgbClr val="000000">
              <a:alpha val="25882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একবার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ঘুরলে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সব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ছাত্রের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কি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সময়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লেগেছিল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কার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একবার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ঘুরে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শুরুর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অবস্থানে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ফিরে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আসতে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সবচেয়ে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কম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সময়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3200" b="1" dirty="0" err="1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লেগেছে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</p:txBody>
      </p:sp>
      <p:sp>
        <p:nvSpPr>
          <p:cNvPr id="65" name="TextBox 33">
            <a:extLst>
              <a:ext uri="{FF2B5EF4-FFF2-40B4-BE49-F238E27FC236}">
                <a16:creationId xmlns:a16="http://schemas.microsoft.com/office/drawing/2014/main" id="{9BFB020C-3C3A-4A02-3111-DE8C3D60F6CE}"/>
              </a:ext>
            </a:extLst>
          </p:cNvPr>
          <p:cNvSpPr txBox="1"/>
          <p:nvPr/>
        </p:nvSpPr>
        <p:spPr>
          <a:xfrm>
            <a:off x="15964044" y="-16329"/>
            <a:ext cx="1409556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4800" b="1" u="sng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উত্তরঃ</a:t>
            </a:r>
            <a:endParaRPr lang="en-US" sz="4800" b="1" u="sng" dirty="0">
              <a:solidFill>
                <a:srgbClr val="EFB62E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  <p:sp>
        <p:nvSpPr>
          <p:cNvPr id="3" name="TextBox 33">
            <a:extLst>
              <a:ext uri="{FF2B5EF4-FFF2-40B4-BE49-F238E27FC236}">
                <a16:creationId xmlns:a16="http://schemas.microsoft.com/office/drawing/2014/main" id="{BFEBFCE7-A305-9954-C815-A2783338D2A5}"/>
              </a:ext>
            </a:extLst>
          </p:cNvPr>
          <p:cNvSpPr txBox="1"/>
          <p:nvPr/>
        </p:nvSpPr>
        <p:spPr>
          <a:xfrm>
            <a:off x="2735301" y="2850220"/>
            <a:ext cx="12295149" cy="984885"/>
          </a:xfrm>
          <a:prstGeom prst="rect">
            <a:avLst/>
          </a:prstGeom>
          <a:solidFill>
            <a:srgbClr val="000000">
              <a:alpha val="25882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32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উঃ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একবার ঘুরে আসতে সবাই সমান দূরত্ব পার করেনি। সূর্যের থেকে সবচেয়ে দূরের বন্ধুর (নেপচুন গ্রহের ভূমিকা নেওয়া শিক্ষার্থীর) সবচেয়ে বেশি দূরত্ব ঘুরতে হয়েছিলো।</a:t>
            </a:r>
            <a:endParaRPr lang="en-US" sz="3200" b="1" dirty="0">
              <a:solidFill>
                <a:schemeClr val="bg2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5E640C-8054-5BF9-3DA4-2F20AAE03C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400"/>
          <a:stretch>
            <a:fillRect/>
          </a:stretch>
        </p:blipFill>
        <p:spPr>
          <a:xfrm>
            <a:off x="15136586" y="1910103"/>
            <a:ext cx="2018540" cy="1952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373AF6-BEE3-31AB-32B5-E783356A83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7346"/>
          <a:stretch>
            <a:fillRect/>
          </a:stretch>
        </p:blipFill>
        <p:spPr>
          <a:xfrm>
            <a:off x="914400" y="7611427"/>
            <a:ext cx="1820901" cy="1919927"/>
          </a:xfrm>
          <a:prstGeom prst="rect">
            <a:avLst/>
          </a:prstGeom>
        </p:spPr>
      </p:pic>
      <p:sp>
        <p:nvSpPr>
          <p:cNvPr id="7" name="TextBox 33">
            <a:extLst>
              <a:ext uri="{FF2B5EF4-FFF2-40B4-BE49-F238E27FC236}">
                <a16:creationId xmlns:a16="http://schemas.microsoft.com/office/drawing/2014/main" id="{0EF1B6E7-40F5-46FF-802E-C2B2B75DF0FD}"/>
              </a:ext>
            </a:extLst>
          </p:cNvPr>
          <p:cNvSpPr txBox="1"/>
          <p:nvPr/>
        </p:nvSpPr>
        <p:spPr>
          <a:xfrm>
            <a:off x="3200400" y="8420100"/>
            <a:ext cx="11506200" cy="984885"/>
          </a:xfrm>
          <a:prstGeom prst="rect">
            <a:avLst/>
          </a:prstGeom>
          <a:solidFill>
            <a:srgbClr val="000000">
              <a:alpha val="25882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উঃ</a:t>
            </a:r>
            <a:r>
              <a:rPr lang="en-US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as-IN" sz="3200" b="1" dirty="0">
                <a:solidFill>
                  <a:schemeClr val="bg2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একবার ঘুরে আসতে সবার এক রকম সময় লাগেনি। সূর্যের থেকে সবচেয়ে কাছের বন্ধুর (বুধ গ্রহের ভূমিকা নেওয়া শিক্ষার্থীর) সবচেয়ে কম সময় লেগেছে।</a:t>
            </a:r>
            <a:endParaRPr lang="en-US" sz="3200" b="1" dirty="0">
              <a:solidFill>
                <a:schemeClr val="bg2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</p:spTree>
    <p:extLst>
      <p:ext uri="{BB962C8B-B14F-4D97-AF65-F5344CB8AC3E}">
        <p14:creationId xmlns:p14="http://schemas.microsoft.com/office/powerpoint/2010/main" val="23990371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65" grpId="0"/>
      <p:bldP spid="3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1683C-6542-8237-DEE2-D6E01BF63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33064-6368-0989-B8A4-217E790CC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Freeform 9">
            <a:extLst>
              <a:ext uri="{FF2B5EF4-FFF2-40B4-BE49-F238E27FC236}">
                <a16:creationId xmlns:a16="http://schemas.microsoft.com/office/drawing/2014/main" id="{96B8C235-9823-6FC0-4DBA-BB8E8B842623}"/>
              </a:ext>
            </a:extLst>
          </p:cNvPr>
          <p:cNvSpPr/>
          <p:nvPr/>
        </p:nvSpPr>
        <p:spPr>
          <a:xfrm rot="-3286698">
            <a:off x="257646" y="1440538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26AD5FE-54C8-8D71-8181-082DB45B55D1}"/>
              </a:ext>
            </a:extLst>
          </p:cNvPr>
          <p:cNvSpPr/>
          <p:nvPr/>
        </p:nvSpPr>
        <p:spPr>
          <a:xfrm>
            <a:off x="355642" y="6271363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A31C64A-247A-D2A4-01C8-55D96D57C465}"/>
              </a:ext>
            </a:extLst>
          </p:cNvPr>
          <p:cNvSpPr/>
          <p:nvPr/>
        </p:nvSpPr>
        <p:spPr>
          <a:xfrm>
            <a:off x="10427505" y="724643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BDD8C7C8-2402-E3FA-54B9-CF57597561A6}"/>
              </a:ext>
            </a:extLst>
          </p:cNvPr>
          <p:cNvSpPr/>
          <p:nvPr/>
        </p:nvSpPr>
        <p:spPr>
          <a:xfrm>
            <a:off x="17509033" y="2296684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FCF9C200-4645-05B6-175E-A6A6E4A131E6}"/>
              </a:ext>
            </a:extLst>
          </p:cNvPr>
          <p:cNvSpPr/>
          <p:nvPr/>
        </p:nvSpPr>
        <p:spPr>
          <a:xfrm>
            <a:off x="2343228" y="1566622"/>
            <a:ext cx="192628" cy="197597"/>
          </a:xfrm>
          <a:custGeom>
            <a:avLst/>
            <a:gdLst/>
            <a:ahLst/>
            <a:cxnLst/>
            <a:rect l="l" t="t" r="r" b="b"/>
            <a:pathLst>
              <a:path w="192628" h="197597">
                <a:moveTo>
                  <a:pt x="0" y="0"/>
                </a:moveTo>
                <a:lnTo>
                  <a:pt x="192629" y="0"/>
                </a:lnTo>
                <a:lnTo>
                  <a:pt x="192629" y="197597"/>
                </a:lnTo>
                <a:lnTo>
                  <a:pt x="0" y="197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88B60B80-1D83-FB26-B1C0-CE5C26A1EBF8}"/>
              </a:ext>
            </a:extLst>
          </p:cNvPr>
          <p:cNvSpPr/>
          <p:nvPr/>
        </p:nvSpPr>
        <p:spPr>
          <a:xfrm>
            <a:off x="767726" y="58699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AAB5DD3A-88F7-CA1D-9F48-D25257A1F3B3}"/>
              </a:ext>
            </a:extLst>
          </p:cNvPr>
          <p:cNvSpPr/>
          <p:nvPr/>
        </p:nvSpPr>
        <p:spPr>
          <a:xfrm>
            <a:off x="16059122" y="131983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0CF98B0-F7CB-D256-3C27-F7A888972502}"/>
              </a:ext>
            </a:extLst>
          </p:cNvPr>
          <p:cNvSpPr/>
          <p:nvPr/>
        </p:nvSpPr>
        <p:spPr>
          <a:xfrm rot="-3286698">
            <a:off x="10924204" y="663487"/>
            <a:ext cx="474519" cy="486757"/>
          </a:xfrm>
          <a:custGeom>
            <a:avLst/>
            <a:gdLst/>
            <a:ahLst/>
            <a:cxnLst/>
            <a:rect l="l" t="t" r="r" b="b"/>
            <a:pathLst>
              <a:path w="474519" h="486757">
                <a:moveTo>
                  <a:pt x="0" y="0"/>
                </a:moveTo>
                <a:lnTo>
                  <a:pt x="474518" y="0"/>
                </a:lnTo>
                <a:lnTo>
                  <a:pt x="474518" y="486758"/>
                </a:lnTo>
                <a:lnTo>
                  <a:pt x="0" y="486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358D4539-6DB8-6AEC-5E96-BD214ACB0AE8}"/>
              </a:ext>
            </a:extLst>
          </p:cNvPr>
          <p:cNvSpPr/>
          <p:nvPr/>
        </p:nvSpPr>
        <p:spPr>
          <a:xfrm>
            <a:off x="17041929" y="9035322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23DD7639-E2CB-0241-4BEF-AADE09EF34ED}"/>
              </a:ext>
            </a:extLst>
          </p:cNvPr>
          <p:cNvSpPr/>
          <p:nvPr/>
        </p:nvSpPr>
        <p:spPr>
          <a:xfrm>
            <a:off x="8478584" y="2977968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167677F5-04F1-AA15-86FF-1EA1C126C0FF}"/>
              </a:ext>
            </a:extLst>
          </p:cNvPr>
          <p:cNvSpPr/>
          <p:nvPr/>
        </p:nvSpPr>
        <p:spPr>
          <a:xfrm rot="-7533228">
            <a:off x="4727039" y="805481"/>
            <a:ext cx="464096" cy="476066"/>
          </a:xfrm>
          <a:custGeom>
            <a:avLst/>
            <a:gdLst/>
            <a:ahLst/>
            <a:cxnLst/>
            <a:rect l="l" t="t" r="r" b="b"/>
            <a:pathLst>
              <a:path w="464096" h="476066">
                <a:moveTo>
                  <a:pt x="0" y="0"/>
                </a:moveTo>
                <a:lnTo>
                  <a:pt x="464095" y="0"/>
                </a:lnTo>
                <a:lnTo>
                  <a:pt x="464095" y="476065"/>
                </a:lnTo>
                <a:lnTo>
                  <a:pt x="0" y="47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6" name="Group 56">
            <a:extLst>
              <a:ext uri="{FF2B5EF4-FFF2-40B4-BE49-F238E27FC236}">
                <a16:creationId xmlns:a16="http://schemas.microsoft.com/office/drawing/2014/main" id="{323AF188-065E-F7B3-4BE1-893D79F0DD47}"/>
              </a:ext>
            </a:extLst>
          </p:cNvPr>
          <p:cNvGrpSpPr/>
          <p:nvPr/>
        </p:nvGrpSpPr>
        <p:grpSpPr>
          <a:xfrm rot="-10800000">
            <a:off x="7562145" y="984479"/>
            <a:ext cx="194983" cy="203649"/>
            <a:chOff x="0" y="0"/>
            <a:chExt cx="571500" cy="596900"/>
          </a:xfrm>
        </p:grpSpPr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3ADAE2DA-E2A6-6396-A803-F8ED8D17E8EF}"/>
                </a:ext>
              </a:extLst>
            </p:cNvPr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>
              <a:extLst>
                <a:ext uri="{FF2B5EF4-FFF2-40B4-BE49-F238E27FC236}">
                  <a16:creationId xmlns:a16="http://schemas.microsoft.com/office/drawing/2014/main" id="{63DAF01C-0DC3-4ADC-680C-B1A2F89092F6}"/>
                </a:ext>
              </a:extLst>
            </p:cNvPr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9" name="Group 59">
            <a:extLst>
              <a:ext uri="{FF2B5EF4-FFF2-40B4-BE49-F238E27FC236}">
                <a16:creationId xmlns:a16="http://schemas.microsoft.com/office/drawing/2014/main" id="{5271A318-2191-8B44-EB0A-B7AAF530FFEF}"/>
              </a:ext>
            </a:extLst>
          </p:cNvPr>
          <p:cNvGrpSpPr/>
          <p:nvPr/>
        </p:nvGrpSpPr>
        <p:grpSpPr>
          <a:xfrm>
            <a:off x="1067791" y="9054651"/>
            <a:ext cx="194983" cy="203649"/>
            <a:chOff x="0" y="0"/>
            <a:chExt cx="571500" cy="596900"/>
          </a:xfrm>
        </p:grpSpPr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3112AB9E-1737-6C7F-00E2-47B2FC5E4BE4}"/>
                </a:ext>
              </a:extLst>
            </p:cNvPr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ln w="19050" cap="sq">
              <a:solidFill>
                <a:srgbClr val="FFF6E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>
              <a:extLst>
                <a:ext uri="{FF2B5EF4-FFF2-40B4-BE49-F238E27FC236}">
                  <a16:creationId xmlns:a16="http://schemas.microsoft.com/office/drawing/2014/main" id="{ED3D5C8E-C523-2172-2DAA-B115516528ED}"/>
                </a:ext>
              </a:extLst>
            </p:cNvPr>
            <p:cNvSpPr txBox="1"/>
            <p:nvPr/>
          </p:nvSpPr>
          <p:spPr>
            <a:xfrm>
              <a:off x="0" y="250825"/>
              <a:ext cx="285750" cy="346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E7C2A0CF-E819-43AF-21FD-09F5E29040F3}"/>
              </a:ext>
            </a:extLst>
          </p:cNvPr>
          <p:cNvSpPr txBox="1"/>
          <p:nvPr/>
        </p:nvSpPr>
        <p:spPr>
          <a:xfrm>
            <a:off x="2056285" y="3255365"/>
            <a:ext cx="14175430" cy="528991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  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ৎ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কী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  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সৌরজগতের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গ্রহগুলো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নাম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কী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কী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  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মহাবিশ্ব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কী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নিয়ে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গঠিত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?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  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সৌরজগতের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গ্রহগুলোর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ক্রমানুসারে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সাজানো</a:t>
            </a:r>
            <a:endParaRPr lang="en-US" sz="4400" b="1" dirty="0">
              <a:solidFill>
                <a:srgbClr val="EFB62E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  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সৌরজগতের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মডেল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তৈরি</a:t>
            </a: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4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করা</a:t>
            </a:r>
            <a:endParaRPr lang="en-US" sz="4400" dirty="0">
              <a:solidFill>
                <a:srgbClr val="FFF6E5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en-US" sz="1000" b="1" dirty="0">
              <a:solidFill>
                <a:srgbClr val="EFB62E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  <p:grpSp>
        <p:nvGrpSpPr>
          <p:cNvPr id="30" name="Group 30">
            <a:extLst>
              <a:ext uri="{FF2B5EF4-FFF2-40B4-BE49-F238E27FC236}">
                <a16:creationId xmlns:a16="http://schemas.microsoft.com/office/drawing/2014/main" id="{7068D4A7-031D-D8B5-0B77-B57EB5223A7C}"/>
              </a:ext>
            </a:extLst>
          </p:cNvPr>
          <p:cNvGrpSpPr/>
          <p:nvPr/>
        </p:nvGrpSpPr>
        <p:grpSpPr>
          <a:xfrm>
            <a:off x="985097" y="4585102"/>
            <a:ext cx="130868" cy="1029663"/>
            <a:chOff x="0" y="0"/>
            <a:chExt cx="165075" cy="1298805"/>
          </a:xfrm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A9DCB73F-12E4-BE40-4929-47CF84A2034C}"/>
                </a:ext>
              </a:extLst>
            </p:cNvPr>
            <p:cNvSpPr/>
            <p:nvPr/>
          </p:nvSpPr>
          <p:spPr>
            <a:xfrm>
              <a:off x="0" y="0"/>
              <a:ext cx="165075" cy="1298805"/>
            </a:xfrm>
            <a:custGeom>
              <a:avLst/>
              <a:gdLst/>
              <a:ahLst/>
              <a:cxnLst/>
              <a:rect l="l" t="t" r="r" b="b"/>
              <a:pathLst>
                <a:path w="165075" h="1298805">
                  <a:moveTo>
                    <a:pt x="0" y="0"/>
                  </a:moveTo>
                  <a:lnTo>
                    <a:pt x="165075" y="0"/>
                  </a:lnTo>
                  <a:lnTo>
                    <a:pt x="165075" y="1298805"/>
                  </a:lnTo>
                  <a:lnTo>
                    <a:pt x="0" y="1298805"/>
                  </a:lnTo>
                  <a:close/>
                </a:path>
              </a:pathLst>
            </a:custGeom>
            <a:solidFill>
              <a:srgbClr val="FFF8E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id="{D41E37E6-BD15-9355-EFB2-9C301B44597C}"/>
                </a:ext>
              </a:extLst>
            </p:cNvPr>
            <p:cNvSpPr txBox="1"/>
            <p:nvPr/>
          </p:nvSpPr>
          <p:spPr>
            <a:xfrm>
              <a:off x="0" y="-47625"/>
              <a:ext cx="165075" cy="1346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TextBox 30">
            <a:extLst>
              <a:ext uri="{FF2B5EF4-FFF2-40B4-BE49-F238E27FC236}">
                <a16:creationId xmlns:a16="http://schemas.microsoft.com/office/drawing/2014/main" id="{641511EE-C1C8-B7E7-ACA4-04CF4CFB5A9A}"/>
              </a:ext>
            </a:extLst>
          </p:cNvPr>
          <p:cNvSpPr txBox="1"/>
          <p:nvPr/>
        </p:nvSpPr>
        <p:spPr>
          <a:xfrm>
            <a:off x="2864205" y="1381552"/>
            <a:ext cx="11780624" cy="1558119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8000" b="1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আজকে</a:t>
            </a:r>
            <a:r>
              <a:rPr lang="en-US" sz="8000" b="1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8000" b="1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আমরা</a:t>
            </a:r>
            <a:r>
              <a:rPr lang="en-US" sz="8000" b="1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8000" b="1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কী</a:t>
            </a:r>
            <a:r>
              <a:rPr lang="en-US" sz="8000" b="1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8000" b="1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শিখলাম</a:t>
            </a:r>
            <a:r>
              <a:rPr lang="en-US" sz="8000" b="1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?</a:t>
            </a:r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80A147E2-29FD-1732-D7A7-1EE139F583BF}"/>
              </a:ext>
            </a:extLst>
          </p:cNvPr>
          <p:cNvSpPr/>
          <p:nvPr/>
        </p:nvSpPr>
        <p:spPr>
          <a:xfrm>
            <a:off x="2141118" y="3483240"/>
            <a:ext cx="525882" cy="669660"/>
          </a:xfrm>
          <a:custGeom>
            <a:avLst/>
            <a:gdLst/>
            <a:ahLst/>
            <a:cxnLst/>
            <a:rect l="l" t="t" r="r" b="b"/>
            <a:pathLst>
              <a:path w="363399" h="632109">
                <a:moveTo>
                  <a:pt x="0" y="0"/>
                </a:moveTo>
                <a:lnTo>
                  <a:pt x="363399" y="0"/>
                </a:lnTo>
                <a:lnTo>
                  <a:pt x="363399" y="632109"/>
                </a:lnTo>
                <a:lnTo>
                  <a:pt x="0" y="6321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60738029-88B4-BA3A-354F-8ABC3DB851CD}"/>
              </a:ext>
            </a:extLst>
          </p:cNvPr>
          <p:cNvSpPr/>
          <p:nvPr/>
        </p:nvSpPr>
        <p:spPr>
          <a:xfrm>
            <a:off x="2133600" y="4397640"/>
            <a:ext cx="525882" cy="669660"/>
          </a:xfrm>
          <a:custGeom>
            <a:avLst/>
            <a:gdLst/>
            <a:ahLst/>
            <a:cxnLst/>
            <a:rect l="l" t="t" r="r" b="b"/>
            <a:pathLst>
              <a:path w="363399" h="632109">
                <a:moveTo>
                  <a:pt x="0" y="0"/>
                </a:moveTo>
                <a:lnTo>
                  <a:pt x="363399" y="0"/>
                </a:lnTo>
                <a:lnTo>
                  <a:pt x="363399" y="632109"/>
                </a:lnTo>
                <a:lnTo>
                  <a:pt x="0" y="6321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229E0F2-C55D-3C6D-26E5-13A8D6D0ECD1}"/>
              </a:ext>
            </a:extLst>
          </p:cNvPr>
          <p:cNvSpPr/>
          <p:nvPr/>
        </p:nvSpPr>
        <p:spPr>
          <a:xfrm>
            <a:off x="2133600" y="5448300"/>
            <a:ext cx="525882" cy="669660"/>
          </a:xfrm>
          <a:custGeom>
            <a:avLst/>
            <a:gdLst/>
            <a:ahLst/>
            <a:cxnLst/>
            <a:rect l="l" t="t" r="r" b="b"/>
            <a:pathLst>
              <a:path w="363399" h="632109">
                <a:moveTo>
                  <a:pt x="0" y="0"/>
                </a:moveTo>
                <a:lnTo>
                  <a:pt x="363399" y="0"/>
                </a:lnTo>
                <a:lnTo>
                  <a:pt x="363399" y="632109"/>
                </a:lnTo>
                <a:lnTo>
                  <a:pt x="0" y="6321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B4565584-A58E-A55B-F8DC-B5F9F3F15407}"/>
              </a:ext>
            </a:extLst>
          </p:cNvPr>
          <p:cNvSpPr/>
          <p:nvPr/>
        </p:nvSpPr>
        <p:spPr>
          <a:xfrm>
            <a:off x="2133600" y="6531240"/>
            <a:ext cx="525882" cy="669660"/>
          </a:xfrm>
          <a:custGeom>
            <a:avLst/>
            <a:gdLst/>
            <a:ahLst/>
            <a:cxnLst/>
            <a:rect l="l" t="t" r="r" b="b"/>
            <a:pathLst>
              <a:path w="363399" h="632109">
                <a:moveTo>
                  <a:pt x="0" y="0"/>
                </a:moveTo>
                <a:lnTo>
                  <a:pt x="363399" y="0"/>
                </a:lnTo>
                <a:lnTo>
                  <a:pt x="363399" y="632109"/>
                </a:lnTo>
                <a:lnTo>
                  <a:pt x="0" y="6321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19">
            <a:extLst>
              <a:ext uri="{FF2B5EF4-FFF2-40B4-BE49-F238E27FC236}">
                <a16:creationId xmlns:a16="http://schemas.microsoft.com/office/drawing/2014/main" id="{193586E4-E455-51E2-99EE-BEA4B8B1D48B}"/>
              </a:ext>
            </a:extLst>
          </p:cNvPr>
          <p:cNvSpPr/>
          <p:nvPr/>
        </p:nvSpPr>
        <p:spPr>
          <a:xfrm>
            <a:off x="2141118" y="7521840"/>
            <a:ext cx="525882" cy="669660"/>
          </a:xfrm>
          <a:custGeom>
            <a:avLst/>
            <a:gdLst/>
            <a:ahLst/>
            <a:cxnLst/>
            <a:rect l="l" t="t" r="r" b="b"/>
            <a:pathLst>
              <a:path w="363399" h="632109">
                <a:moveTo>
                  <a:pt x="0" y="0"/>
                </a:moveTo>
                <a:lnTo>
                  <a:pt x="363399" y="0"/>
                </a:lnTo>
                <a:lnTo>
                  <a:pt x="363399" y="632109"/>
                </a:lnTo>
                <a:lnTo>
                  <a:pt x="0" y="6321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4702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20" grpId="0" animBg="1"/>
      <p:bldP spid="22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FC83990-3461-D990-2B74-85710EB8D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4" y="20412"/>
            <a:ext cx="18304933" cy="1029652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292601">
            <a:off x="-1281376" y="1175443"/>
            <a:ext cx="35454065" cy="7618343"/>
            <a:chOff x="0" y="0"/>
            <a:chExt cx="1107781" cy="2380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7781" cy="238039"/>
            </a:xfrm>
            <a:custGeom>
              <a:avLst/>
              <a:gdLst/>
              <a:ahLst/>
              <a:cxnLst/>
              <a:rect l="l" t="t" r="r" b="b"/>
              <a:pathLst>
                <a:path w="1107781" h="238039">
                  <a:moveTo>
                    <a:pt x="553891" y="0"/>
                  </a:moveTo>
                  <a:cubicBezTo>
                    <a:pt x="247985" y="0"/>
                    <a:pt x="0" y="53287"/>
                    <a:pt x="0" y="119020"/>
                  </a:cubicBezTo>
                  <a:cubicBezTo>
                    <a:pt x="0" y="184752"/>
                    <a:pt x="247985" y="238039"/>
                    <a:pt x="553891" y="238039"/>
                  </a:cubicBezTo>
                  <a:cubicBezTo>
                    <a:pt x="859796" y="238039"/>
                    <a:pt x="1107781" y="184752"/>
                    <a:pt x="1107781" y="119020"/>
                  </a:cubicBezTo>
                  <a:cubicBezTo>
                    <a:pt x="1107781" y="53287"/>
                    <a:pt x="859796" y="0"/>
                    <a:pt x="553891" y="0"/>
                  </a:cubicBezTo>
                  <a:close/>
                </a:path>
              </a:pathLst>
            </a:custGeom>
            <a:ln w="9525" cap="sq">
              <a:solidFill>
                <a:srgbClr val="FFFFFF">
                  <a:alpha val="2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3854" y="-25309"/>
              <a:ext cx="900072" cy="241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64111">
            <a:off x="10043158" y="1804081"/>
            <a:ext cx="18830076" cy="4127712"/>
            <a:chOff x="0" y="0"/>
            <a:chExt cx="1544156" cy="3384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4156" cy="338492"/>
            </a:xfrm>
            <a:custGeom>
              <a:avLst/>
              <a:gdLst/>
              <a:ahLst/>
              <a:cxnLst/>
              <a:rect l="l" t="t" r="r" b="b"/>
              <a:pathLst>
                <a:path w="1544156" h="338492">
                  <a:moveTo>
                    <a:pt x="772078" y="0"/>
                  </a:moveTo>
                  <a:cubicBezTo>
                    <a:pt x="345671" y="0"/>
                    <a:pt x="0" y="75774"/>
                    <a:pt x="0" y="169246"/>
                  </a:cubicBezTo>
                  <a:cubicBezTo>
                    <a:pt x="0" y="262718"/>
                    <a:pt x="345671" y="338492"/>
                    <a:pt x="772078" y="338492"/>
                  </a:cubicBezTo>
                  <a:cubicBezTo>
                    <a:pt x="1198485" y="338492"/>
                    <a:pt x="1544156" y="262718"/>
                    <a:pt x="1544156" y="169246"/>
                  </a:cubicBezTo>
                  <a:cubicBezTo>
                    <a:pt x="1544156" y="75774"/>
                    <a:pt x="1198485" y="0"/>
                    <a:pt x="772078" y="0"/>
                  </a:cubicBezTo>
                  <a:close/>
                </a:path>
              </a:pathLst>
            </a:custGeom>
            <a:ln w="9525" cap="sq">
              <a:solidFill>
                <a:srgbClr val="FFFFFF">
                  <a:alpha val="2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4765" y="-15891"/>
              <a:ext cx="1254626" cy="322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3286698">
            <a:off x="853610" y="2750240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4763981" y="1948876"/>
            <a:ext cx="792043" cy="976853"/>
            <a:chOff x="0" y="0"/>
            <a:chExt cx="1056057" cy="130247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4532" cy="842812"/>
            </a:xfrm>
            <a:custGeom>
              <a:avLst/>
              <a:gdLst/>
              <a:ahLst/>
              <a:cxnLst/>
              <a:rect l="l" t="t" r="r" b="b"/>
              <a:pathLst>
                <a:path w="484532" h="842812">
                  <a:moveTo>
                    <a:pt x="0" y="0"/>
                  </a:moveTo>
                  <a:lnTo>
                    <a:pt x="484532" y="0"/>
                  </a:lnTo>
                  <a:lnTo>
                    <a:pt x="484532" y="842812"/>
                  </a:lnTo>
                  <a:lnTo>
                    <a:pt x="0" y="842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64617" y="795530"/>
              <a:ext cx="291440" cy="506941"/>
            </a:xfrm>
            <a:custGeom>
              <a:avLst/>
              <a:gdLst/>
              <a:ahLst/>
              <a:cxnLst/>
              <a:rect l="l" t="t" r="r" b="b"/>
              <a:pathLst>
                <a:path w="291440" h="506941">
                  <a:moveTo>
                    <a:pt x="0" y="0"/>
                  </a:moveTo>
                  <a:lnTo>
                    <a:pt x="291440" y="0"/>
                  </a:lnTo>
                  <a:lnTo>
                    <a:pt x="291440" y="506941"/>
                  </a:lnTo>
                  <a:lnTo>
                    <a:pt x="0" y="506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4529032" y="9347249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5658386" y="307374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6714177" y="86457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518825" y="1850078"/>
            <a:ext cx="192628" cy="197597"/>
          </a:xfrm>
          <a:custGeom>
            <a:avLst/>
            <a:gdLst/>
            <a:ahLst/>
            <a:cxnLst/>
            <a:rect l="l" t="t" r="r" b="b"/>
            <a:pathLst>
              <a:path w="192628" h="197597">
                <a:moveTo>
                  <a:pt x="0" y="0"/>
                </a:moveTo>
                <a:lnTo>
                  <a:pt x="192628" y="0"/>
                </a:lnTo>
                <a:lnTo>
                  <a:pt x="192628" y="197597"/>
                </a:lnTo>
                <a:lnTo>
                  <a:pt x="0" y="197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1232629">
            <a:off x="15299692" y="8249781"/>
            <a:ext cx="1152130" cy="1155018"/>
          </a:xfrm>
          <a:custGeom>
            <a:avLst/>
            <a:gdLst/>
            <a:ahLst/>
            <a:cxnLst/>
            <a:rect l="l" t="t" r="r" b="b"/>
            <a:pathLst>
              <a:path w="1152130" h="1155018">
                <a:moveTo>
                  <a:pt x="0" y="0"/>
                </a:moveTo>
                <a:lnTo>
                  <a:pt x="1152130" y="0"/>
                </a:lnTo>
                <a:lnTo>
                  <a:pt x="1152130" y="1155018"/>
                </a:lnTo>
                <a:lnTo>
                  <a:pt x="0" y="11550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1058288">
            <a:off x="14904848" y="816394"/>
            <a:ext cx="1507077" cy="1279645"/>
          </a:xfrm>
          <a:custGeom>
            <a:avLst/>
            <a:gdLst/>
            <a:ahLst/>
            <a:cxnLst/>
            <a:rect l="l" t="t" r="r" b="b"/>
            <a:pathLst>
              <a:path w="1507077" h="1279645">
                <a:moveTo>
                  <a:pt x="0" y="0"/>
                </a:moveTo>
                <a:lnTo>
                  <a:pt x="1507076" y="0"/>
                </a:lnTo>
                <a:lnTo>
                  <a:pt x="1507076" y="1279645"/>
                </a:lnTo>
                <a:lnTo>
                  <a:pt x="0" y="12796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920014" y="5290091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7400347" y="864575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-3286698">
            <a:off x="13156200" y="652563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3" y="0"/>
                </a:lnTo>
                <a:lnTo>
                  <a:pt x="630733" y="647002"/>
                </a:lnTo>
                <a:lnTo>
                  <a:pt x="0" y="647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5824358">
            <a:off x="717523" y="7752880"/>
            <a:ext cx="392191" cy="402306"/>
          </a:xfrm>
          <a:custGeom>
            <a:avLst/>
            <a:gdLst/>
            <a:ahLst/>
            <a:cxnLst/>
            <a:rect l="l" t="t" r="r" b="b"/>
            <a:pathLst>
              <a:path w="392191" h="402306">
                <a:moveTo>
                  <a:pt x="0" y="0"/>
                </a:moveTo>
                <a:lnTo>
                  <a:pt x="392191" y="0"/>
                </a:lnTo>
                <a:lnTo>
                  <a:pt x="392191" y="402306"/>
                </a:lnTo>
                <a:lnTo>
                  <a:pt x="0" y="40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6779001" y="1737390"/>
            <a:ext cx="621346" cy="620569"/>
          </a:xfrm>
          <a:custGeom>
            <a:avLst/>
            <a:gdLst/>
            <a:ahLst/>
            <a:cxnLst/>
            <a:rect l="l" t="t" r="r" b="b"/>
            <a:pathLst>
              <a:path w="621346" h="620569">
                <a:moveTo>
                  <a:pt x="0" y="0"/>
                </a:moveTo>
                <a:lnTo>
                  <a:pt x="621346" y="0"/>
                </a:lnTo>
                <a:lnTo>
                  <a:pt x="621346" y="620569"/>
                </a:lnTo>
                <a:lnTo>
                  <a:pt x="0" y="6205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7259300" y="7044839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786356" y="8938779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-5824358">
            <a:off x="16249561" y="4564091"/>
            <a:ext cx="392191" cy="402306"/>
          </a:xfrm>
          <a:custGeom>
            <a:avLst/>
            <a:gdLst/>
            <a:ahLst/>
            <a:cxnLst/>
            <a:rect l="l" t="t" r="r" b="b"/>
            <a:pathLst>
              <a:path w="392191" h="402306">
                <a:moveTo>
                  <a:pt x="0" y="0"/>
                </a:moveTo>
                <a:lnTo>
                  <a:pt x="392191" y="0"/>
                </a:lnTo>
                <a:lnTo>
                  <a:pt x="392191" y="402306"/>
                </a:lnTo>
                <a:lnTo>
                  <a:pt x="0" y="402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7448191" y="3756447"/>
            <a:ext cx="137166" cy="140704"/>
          </a:xfrm>
          <a:custGeom>
            <a:avLst/>
            <a:gdLst/>
            <a:ahLst/>
            <a:cxnLst/>
            <a:rect l="l" t="t" r="r" b="b"/>
            <a:pathLst>
              <a:path w="137166" h="140704">
                <a:moveTo>
                  <a:pt x="0" y="0"/>
                </a:moveTo>
                <a:lnTo>
                  <a:pt x="137166" y="0"/>
                </a:lnTo>
                <a:lnTo>
                  <a:pt x="137166" y="140704"/>
                </a:lnTo>
                <a:lnTo>
                  <a:pt x="0" y="140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7415986" y="828098"/>
            <a:ext cx="4769801" cy="1558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b="1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বাড়ীর</a:t>
            </a:r>
            <a:r>
              <a:rPr lang="en-US" sz="9000" b="1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9000" b="1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কাজ</a:t>
            </a:r>
            <a:endParaRPr lang="en-US" sz="9000" b="1" dirty="0">
              <a:solidFill>
                <a:srgbClr val="FFF6E5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C9D870-65DD-104C-692E-8E6EDB59A4B8}"/>
              </a:ext>
            </a:extLst>
          </p:cNvPr>
          <p:cNvSpPr txBox="1"/>
          <p:nvPr/>
        </p:nvSpPr>
        <p:spPr>
          <a:xfrm>
            <a:off x="7124065" y="3867937"/>
            <a:ext cx="9908368" cy="2785378"/>
          </a:xfrm>
          <a:prstGeom prst="rect">
            <a:avLst/>
          </a:prstGeom>
          <a:solidFill>
            <a:srgbClr val="000000">
              <a:alpha val="25882"/>
            </a:srgb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তোমাদের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বইয়ের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৯১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পৃষ্ঠার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কাজ-২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এর</a:t>
            </a:r>
            <a:endParaRPr lang="en-US" sz="4000" b="1" dirty="0">
              <a:solidFill>
                <a:srgbClr val="EFB62E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নির্দেশনাবলি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অনুসরণ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করে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,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বাড়ী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থেকে</a:t>
            </a:r>
            <a:endParaRPr lang="en-US" sz="4000" b="1" dirty="0">
              <a:solidFill>
                <a:srgbClr val="EFB62E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সৌরজগতের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একটি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মডেল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তৈরি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করে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b="1" dirty="0" err="1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আনবে</a:t>
            </a:r>
            <a:r>
              <a:rPr lang="en-US" sz="4000" b="1" dirty="0">
                <a:solidFill>
                  <a:srgbClr val="EFB62E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। </a:t>
            </a:r>
            <a:endParaRPr lang="en-US" sz="4000" b="1" dirty="0">
              <a:solidFill>
                <a:schemeClr val="bg2"/>
              </a:solidFill>
              <a:latin typeface="Kalpurush" panose="02000600000000000000" pitchFamily="2" charset="0"/>
              <a:ea typeface="Clear Sans"/>
              <a:cs typeface="Kalpurush" panose="02000600000000000000" pitchFamily="2" charset="0"/>
              <a:sym typeface="Clear San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A195C0B-9518-4D64-DDCA-E1C3548093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80" y="2572183"/>
            <a:ext cx="4779838" cy="5696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9B87304-E4F6-9798-48F3-75686E977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4" y="20412"/>
            <a:ext cx="18304933" cy="1029652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656538" y="-2319968"/>
            <a:ext cx="29940238" cy="14115041"/>
            <a:chOff x="0" y="0"/>
            <a:chExt cx="39920318" cy="1882005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9920318" cy="18820055"/>
              <a:chOff x="0" y="0"/>
              <a:chExt cx="812800" cy="38318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383187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83187">
                    <a:moveTo>
                      <a:pt x="406400" y="0"/>
                    </a:moveTo>
                    <a:cubicBezTo>
                      <a:pt x="181951" y="0"/>
                      <a:pt x="0" y="85779"/>
                      <a:pt x="0" y="191593"/>
                    </a:cubicBezTo>
                    <a:cubicBezTo>
                      <a:pt x="0" y="297408"/>
                      <a:pt x="181951" y="383187"/>
                      <a:pt x="406400" y="383187"/>
                    </a:cubicBezTo>
                    <a:cubicBezTo>
                      <a:pt x="630849" y="383187"/>
                      <a:pt x="812800" y="297408"/>
                      <a:pt x="812800" y="191593"/>
                    </a:cubicBezTo>
                    <a:cubicBezTo>
                      <a:pt x="812800" y="85779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FFFFFF">
                    <a:alpha val="4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-11701"/>
                <a:ext cx="660400" cy="3589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5289385" y="1969738"/>
              <a:ext cx="29341547" cy="11631295"/>
              <a:chOff x="0" y="0"/>
              <a:chExt cx="812800" cy="32220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322202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22202">
                    <a:moveTo>
                      <a:pt x="406400" y="0"/>
                    </a:moveTo>
                    <a:cubicBezTo>
                      <a:pt x="181951" y="0"/>
                      <a:pt x="0" y="72127"/>
                      <a:pt x="0" y="161101"/>
                    </a:cubicBezTo>
                    <a:cubicBezTo>
                      <a:pt x="0" y="250075"/>
                      <a:pt x="181951" y="322202"/>
                      <a:pt x="406400" y="322202"/>
                    </a:cubicBezTo>
                    <a:cubicBezTo>
                      <a:pt x="630849" y="322202"/>
                      <a:pt x="812800" y="250075"/>
                      <a:pt x="812800" y="161101"/>
                    </a:cubicBezTo>
                    <a:cubicBezTo>
                      <a:pt x="812800" y="72127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FFFFFF">
                    <a:alpha val="4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-17419"/>
                <a:ext cx="660400" cy="30941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5431292" y="3300514"/>
              <a:ext cx="13850494" cy="4484871"/>
              <a:chOff x="0" y="0"/>
              <a:chExt cx="812800" cy="26318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26318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63189">
                    <a:moveTo>
                      <a:pt x="406400" y="0"/>
                    </a:moveTo>
                    <a:cubicBezTo>
                      <a:pt x="181951" y="0"/>
                      <a:pt x="0" y="58917"/>
                      <a:pt x="0" y="131595"/>
                    </a:cubicBezTo>
                    <a:cubicBezTo>
                      <a:pt x="0" y="204272"/>
                      <a:pt x="181951" y="263189"/>
                      <a:pt x="406400" y="263189"/>
                    </a:cubicBezTo>
                    <a:cubicBezTo>
                      <a:pt x="630849" y="263189"/>
                      <a:pt x="812800" y="204272"/>
                      <a:pt x="812800" y="131595"/>
                    </a:cubicBezTo>
                    <a:cubicBezTo>
                      <a:pt x="812800" y="58917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FFFFFF">
                    <a:alpha val="4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-22951"/>
                <a:ext cx="660400" cy="2614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11276649" y="774705"/>
            <a:ext cx="621346" cy="620569"/>
          </a:xfrm>
          <a:custGeom>
            <a:avLst/>
            <a:gdLst/>
            <a:ahLst/>
            <a:cxnLst/>
            <a:rect l="l" t="t" r="r" b="b"/>
            <a:pathLst>
              <a:path w="621346" h="620569">
                <a:moveTo>
                  <a:pt x="0" y="0"/>
                </a:moveTo>
                <a:lnTo>
                  <a:pt x="621346" y="0"/>
                </a:lnTo>
                <a:lnTo>
                  <a:pt x="621346" y="620569"/>
                </a:lnTo>
                <a:lnTo>
                  <a:pt x="0" y="620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317176">
            <a:off x="2792513" y="2724721"/>
            <a:ext cx="979235" cy="981690"/>
          </a:xfrm>
          <a:custGeom>
            <a:avLst/>
            <a:gdLst/>
            <a:ahLst/>
            <a:cxnLst/>
            <a:rect l="l" t="t" r="r" b="b"/>
            <a:pathLst>
              <a:path w="979235" h="981690">
                <a:moveTo>
                  <a:pt x="0" y="0"/>
                </a:moveTo>
                <a:lnTo>
                  <a:pt x="979235" y="0"/>
                </a:lnTo>
                <a:lnTo>
                  <a:pt x="979235" y="981690"/>
                </a:lnTo>
                <a:lnTo>
                  <a:pt x="0" y="9816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4635883" y="502548"/>
            <a:ext cx="2537181" cy="2523342"/>
          </a:xfrm>
          <a:custGeom>
            <a:avLst/>
            <a:gdLst/>
            <a:ahLst/>
            <a:cxnLst/>
            <a:rect l="l" t="t" r="r" b="b"/>
            <a:pathLst>
              <a:path w="2537181" h="2523342">
                <a:moveTo>
                  <a:pt x="0" y="0"/>
                </a:moveTo>
                <a:lnTo>
                  <a:pt x="2537181" y="0"/>
                </a:lnTo>
                <a:lnTo>
                  <a:pt x="2537181" y="2523342"/>
                </a:lnTo>
                <a:lnTo>
                  <a:pt x="0" y="252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1201046">
            <a:off x="5338168" y="492280"/>
            <a:ext cx="2360963" cy="2004672"/>
          </a:xfrm>
          <a:custGeom>
            <a:avLst/>
            <a:gdLst/>
            <a:ahLst/>
            <a:cxnLst/>
            <a:rect l="l" t="t" r="r" b="b"/>
            <a:pathLst>
              <a:path w="2360963" h="2004672">
                <a:moveTo>
                  <a:pt x="0" y="0"/>
                </a:moveTo>
                <a:lnTo>
                  <a:pt x="2360963" y="0"/>
                </a:lnTo>
                <a:lnTo>
                  <a:pt x="2360963" y="2004672"/>
                </a:lnTo>
                <a:lnTo>
                  <a:pt x="0" y="2004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534000" y="7900609"/>
            <a:ext cx="777178" cy="793039"/>
          </a:xfrm>
          <a:custGeom>
            <a:avLst/>
            <a:gdLst/>
            <a:ahLst/>
            <a:cxnLst/>
            <a:rect l="l" t="t" r="r" b="b"/>
            <a:pathLst>
              <a:path w="777178" h="793039">
                <a:moveTo>
                  <a:pt x="0" y="0"/>
                </a:moveTo>
                <a:lnTo>
                  <a:pt x="777178" y="0"/>
                </a:lnTo>
                <a:lnTo>
                  <a:pt x="777178" y="793039"/>
                </a:lnTo>
                <a:lnTo>
                  <a:pt x="0" y="793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4006480" y="3481130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2" y="0"/>
                </a:lnTo>
                <a:lnTo>
                  <a:pt x="217372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-3286698">
            <a:off x="1842248" y="1244205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1"/>
                </a:lnTo>
                <a:lnTo>
                  <a:pt x="0" y="647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-5297187">
            <a:off x="12593815" y="1765618"/>
            <a:ext cx="630734" cy="647002"/>
          </a:xfrm>
          <a:custGeom>
            <a:avLst/>
            <a:gdLst/>
            <a:ahLst/>
            <a:cxnLst/>
            <a:rect l="l" t="t" r="r" b="b"/>
            <a:pathLst>
              <a:path w="630734" h="647002">
                <a:moveTo>
                  <a:pt x="0" y="0"/>
                </a:moveTo>
                <a:lnTo>
                  <a:pt x="630734" y="0"/>
                </a:lnTo>
                <a:lnTo>
                  <a:pt x="630734" y="647001"/>
                </a:lnTo>
                <a:lnTo>
                  <a:pt x="0" y="647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2576396" y="6250830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6675448" y="6362319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8926629" y="1344728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028700" y="3104077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8"/>
                </a:lnTo>
                <a:lnTo>
                  <a:pt x="0" y="22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-3188753">
            <a:off x="877019" y="4554708"/>
            <a:ext cx="1707295" cy="1266503"/>
          </a:xfrm>
          <a:custGeom>
            <a:avLst/>
            <a:gdLst/>
            <a:ahLst/>
            <a:cxnLst/>
            <a:rect l="l" t="t" r="r" b="b"/>
            <a:pathLst>
              <a:path w="1707295" h="1266503">
                <a:moveTo>
                  <a:pt x="0" y="0"/>
                </a:moveTo>
                <a:lnTo>
                  <a:pt x="1707295" y="0"/>
                </a:lnTo>
                <a:lnTo>
                  <a:pt x="1707295" y="1266503"/>
                </a:lnTo>
                <a:lnTo>
                  <a:pt x="0" y="12665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2270005">
            <a:off x="6206141" y="8331366"/>
            <a:ext cx="428091" cy="439133"/>
          </a:xfrm>
          <a:custGeom>
            <a:avLst/>
            <a:gdLst/>
            <a:ahLst/>
            <a:cxnLst/>
            <a:rect l="l" t="t" r="r" b="b"/>
            <a:pathLst>
              <a:path w="428091" h="439133">
                <a:moveTo>
                  <a:pt x="0" y="0"/>
                </a:moveTo>
                <a:lnTo>
                  <a:pt x="428091" y="0"/>
                </a:lnTo>
                <a:lnTo>
                  <a:pt x="428091" y="439133"/>
                </a:lnTo>
                <a:lnTo>
                  <a:pt x="0" y="439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4856827" y="4125089"/>
            <a:ext cx="217371" cy="222978"/>
          </a:xfrm>
          <a:custGeom>
            <a:avLst/>
            <a:gdLst/>
            <a:ahLst/>
            <a:cxnLst/>
            <a:rect l="l" t="t" r="r" b="b"/>
            <a:pathLst>
              <a:path w="217371" h="222978">
                <a:moveTo>
                  <a:pt x="0" y="0"/>
                </a:moveTo>
                <a:lnTo>
                  <a:pt x="217371" y="0"/>
                </a:lnTo>
                <a:lnTo>
                  <a:pt x="217371" y="222977"/>
                </a:lnTo>
                <a:lnTo>
                  <a:pt x="0" y="222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3501182" y="2071561"/>
            <a:ext cx="11165427" cy="208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79"/>
              </a:lnSpc>
            </a:pPr>
            <a:r>
              <a:rPr lang="en-US" sz="96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সবাইকে</a:t>
            </a:r>
            <a:r>
              <a:rPr lang="en-US" sz="9600" dirty="0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 </a:t>
            </a:r>
            <a:r>
              <a:rPr lang="en-US" sz="9600" dirty="0" err="1">
                <a:solidFill>
                  <a:srgbClr val="FFF6E5"/>
                </a:solidFill>
                <a:latin typeface="Kalpurush" panose="02000600000000000000" pitchFamily="2" charset="0"/>
                <a:ea typeface="Greenth Grunge"/>
                <a:cs typeface="Kalpurush" panose="02000600000000000000" pitchFamily="2" charset="0"/>
                <a:sym typeface="Greenth Grunge"/>
              </a:rPr>
              <a:t>ধন‌্যবাদ</a:t>
            </a:r>
            <a:endParaRPr lang="en-US" sz="9600" dirty="0">
              <a:solidFill>
                <a:srgbClr val="FFF6E5"/>
              </a:solidFill>
              <a:latin typeface="Kalpurush" panose="02000600000000000000" pitchFamily="2" charset="0"/>
              <a:ea typeface="Greenth Grunge"/>
              <a:cs typeface="Kalpurush" panose="02000600000000000000" pitchFamily="2" charset="0"/>
              <a:sym typeface="Greenth Grunge"/>
            </a:endParaRP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230FDDB-829B-C2A1-BBC8-124176AFEA9C}"/>
              </a:ext>
            </a:extLst>
          </p:cNvPr>
          <p:cNvSpPr txBox="1"/>
          <p:nvPr/>
        </p:nvSpPr>
        <p:spPr>
          <a:xfrm>
            <a:off x="5573203" y="4443048"/>
            <a:ext cx="8335787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পরবর্তী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ক্লাসে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আমরা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সৌরজগতের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আরো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</a:p>
          <a:p>
            <a:pPr algn="l">
              <a:lnSpc>
                <a:spcPct val="2000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মজার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মজার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বিষয়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সর্ম্পকে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 </a:t>
            </a:r>
            <a:r>
              <a:rPr lang="en-US" sz="4000" dirty="0" err="1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শিখবো</a:t>
            </a:r>
            <a:r>
              <a:rPr lang="en-US" sz="4000" dirty="0">
                <a:solidFill>
                  <a:srgbClr val="FFF6E5"/>
                </a:solidFill>
                <a:latin typeface="Kalpurush" panose="02000600000000000000" pitchFamily="2" charset="0"/>
                <a:ea typeface="Clear Sans"/>
                <a:cs typeface="Kalpurush" panose="02000600000000000000" pitchFamily="2" charset="0"/>
                <a:sym typeface="Clear Sans"/>
              </a:rPr>
              <a:t>।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A3DA689-9127-1BDF-8843-BB686CA49BD8}"/>
              </a:ext>
            </a:extLst>
          </p:cNvPr>
          <p:cNvCxnSpPr>
            <a:cxnSpLocks/>
          </p:cNvCxnSpPr>
          <p:nvPr/>
        </p:nvCxnSpPr>
        <p:spPr>
          <a:xfrm>
            <a:off x="5373579" y="4103444"/>
            <a:ext cx="72028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Freeform 16">
            <a:extLst>
              <a:ext uri="{FF2B5EF4-FFF2-40B4-BE49-F238E27FC236}">
                <a16:creationId xmlns:a16="http://schemas.microsoft.com/office/drawing/2014/main" id="{1A82F8E7-D305-FCEA-CBB4-3E60FE8398C4}"/>
              </a:ext>
            </a:extLst>
          </p:cNvPr>
          <p:cNvSpPr/>
          <p:nvPr/>
        </p:nvSpPr>
        <p:spPr>
          <a:xfrm rot="400192">
            <a:off x="11887041" y="4090392"/>
            <a:ext cx="6192860" cy="5521832"/>
          </a:xfrm>
          <a:custGeom>
            <a:avLst/>
            <a:gdLst/>
            <a:ahLst/>
            <a:cxnLst/>
            <a:rect l="l" t="t" r="r" b="b"/>
            <a:pathLst>
              <a:path w="6192860" h="5521832">
                <a:moveTo>
                  <a:pt x="0" y="0"/>
                </a:moveTo>
                <a:lnTo>
                  <a:pt x="6192860" y="0"/>
                </a:lnTo>
                <a:lnTo>
                  <a:pt x="6192860" y="5521832"/>
                </a:lnTo>
                <a:lnTo>
                  <a:pt x="0" y="5521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89BB204D-7364-AEA6-6940-05EDE19CA626}"/>
              </a:ext>
            </a:extLst>
          </p:cNvPr>
          <p:cNvSpPr/>
          <p:nvPr/>
        </p:nvSpPr>
        <p:spPr>
          <a:xfrm rot="-1169105" flipH="1">
            <a:off x="13568191" y="4942757"/>
            <a:ext cx="2960481" cy="4510427"/>
          </a:xfrm>
          <a:custGeom>
            <a:avLst/>
            <a:gdLst/>
            <a:ahLst/>
            <a:cxnLst/>
            <a:rect l="l" t="t" r="r" b="b"/>
            <a:pathLst>
              <a:path w="2960481" h="4510427">
                <a:moveTo>
                  <a:pt x="2960481" y="0"/>
                </a:moveTo>
                <a:lnTo>
                  <a:pt x="0" y="0"/>
                </a:lnTo>
                <a:lnTo>
                  <a:pt x="0" y="4510427"/>
                </a:lnTo>
                <a:lnTo>
                  <a:pt x="2960481" y="4510427"/>
                </a:lnTo>
                <a:lnTo>
                  <a:pt x="29604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4A57608-5352-EB9F-7D9A-7C9F1148E7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4232" y="6805268"/>
            <a:ext cx="4205632" cy="42056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586</Words>
  <Application>Microsoft Office PowerPoint</Application>
  <PresentationFormat>Custom</PresentationFormat>
  <Paragraphs>61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Kalpurush</vt:lpstr>
      <vt:lpstr>Bricolage Grotesque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Beige Retro Space Presentation</dc:title>
  <dc:creator>Pedp4 WPBX4125BLF102401974</dc:creator>
  <cp:lastModifiedBy>Pedp4 WPBX4125BLF102401974</cp:lastModifiedBy>
  <cp:revision>33</cp:revision>
  <dcterms:created xsi:type="dcterms:W3CDTF">2006-08-16T00:00:00Z</dcterms:created>
  <dcterms:modified xsi:type="dcterms:W3CDTF">2026-09-09T04:37:22Z</dcterms:modified>
  <dc:identifier>DAHSzSaJLuQ</dc:identifier>
</cp:coreProperties>
</file>