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2098" y="-5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80060" y="594360"/>
            <a:ext cx="8195310" cy="5394960"/>
          </a:xfrm>
          <a:prstGeom prst="roundRect">
            <a:avLst/>
          </a:prstGeom>
          <a:solidFill>
            <a:srgbClr val="FFFFFF"/>
          </a:solidFill>
          <a:ln>
            <a:solidFill>
              <a:srgbClr val="377E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377841" y="4269906"/>
            <a:ext cx="3667992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2D3741"/>
                </a:solidFill>
              </a:defRPr>
            </a:pPr>
            <a:r>
              <a:rPr sz="3200" b="1" dirty="0" err="1" smtClean="0">
                <a:solidFill>
                  <a:srgbClr val="7030A0"/>
                </a:solidFill>
              </a:rPr>
              <a:t>মোঃ</a:t>
            </a:r>
            <a:r>
              <a:rPr sz="3200" b="1" dirty="0" smtClean="0">
                <a:solidFill>
                  <a:srgbClr val="7030A0"/>
                </a:solidFill>
              </a:rPr>
              <a:t> </a:t>
            </a:r>
            <a:r>
              <a:rPr sz="3200" b="1" dirty="0" err="1">
                <a:solidFill>
                  <a:srgbClr val="7030A0"/>
                </a:solidFill>
              </a:rPr>
              <a:t>নুরুজ্জামান</a:t>
            </a:r>
            <a:endParaRPr sz="3200" b="1" dirty="0">
              <a:solidFill>
                <a:srgbClr val="7030A0"/>
              </a:solidFill>
            </a:endParaRPr>
          </a:p>
          <a:p>
            <a:pPr algn="ctr">
              <a:defRPr sz="1700">
                <a:solidFill>
                  <a:srgbClr val="2D3741"/>
                </a:solidFill>
              </a:defRPr>
            </a:pPr>
            <a:r>
              <a:rPr dirty="0" err="1"/>
              <a:t>সহকারী</a:t>
            </a:r>
            <a:r>
              <a:rPr dirty="0"/>
              <a:t> </a:t>
            </a:r>
            <a:r>
              <a:rPr dirty="0" err="1" smtClean="0"/>
              <a:t>শিক্ষক</a:t>
            </a:r>
            <a:r>
              <a:rPr lang="en-US" dirty="0" smtClean="0"/>
              <a:t> ( </a:t>
            </a:r>
            <a:r>
              <a:rPr lang="en-US" dirty="0" err="1" smtClean="0"/>
              <a:t>শারীরিক</a:t>
            </a:r>
            <a:r>
              <a:rPr lang="en-US" dirty="0" smtClean="0"/>
              <a:t> </a:t>
            </a:r>
            <a:r>
              <a:rPr lang="en-US" dirty="0" err="1" smtClean="0"/>
              <a:t>শিক্ষা</a:t>
            </a:r>
            <a:r>
              <a:rPr lang="en-US" dirty="0" smtClean="0"/>
              <a:t>) </a:t>
            </a:r>
            <a:r>
              <a:rPr dirty="0" smtClean="0"/>
              <a:t>, </a:t>
            </a:r>
            <a:endParaRPr lang="en-US" dirty="0" smtClean="0"/>
          </a:p>
          <a:p>
            <a:pPr algn="ctr">
              <a:defRPr sz="1700">
                <a:solidFill>
                  <a:srgbClr val="2D3741"/>
                </a:solidFill>
              </a:defRPr>
            </a:pPr>
            <a:r>
              <a:rPr lang="en-US" dirty="0" err="1" smtClean="0"/>
              <a:t>মাস্টার</a:t>
            </a:r>
            <a:r>
              <a:rPr lang="en-US" dirty="0" smtClean="0"/>
              <a:t> </a:t>
            </a:r>
            <a:r>
              <a:rPr lang="en-US" dirty="0" err="1" smtClean="0"/>
              <a:t>ট্রেনার</a:t>
            </a:r>
            <a:r>
              <a:rPr lang="en-US" dirty="0" smtClean="0"/>
              <a:t> ICT</a:t>
            </a:r>
          </a:p>
          <a:p>
            <a:pPr algn="ctr">
              <a:defRPr sz="1700">
                <a:solidFill>
                  <a:srgbClr val="2D3741"/>
                </a:solidFill>
              </a:defRPr>
            </a:pPr>
            <a:r>
              <a:rPr dirty="0" err="1" smtClean="0"/>
              <a:t>ধাড়কী</a:t>
            </a:r>
            <a:r>
              <a:rPr dirty="0" smtClean="0"/>
              <a:t> </a:t>
            </a:r>
            <a:r>
              <a:rPr dirty="0" err="1"/>
              <a:t>উচ্চ</a:t>
            </a:r>
            <a:r>
              <a:rPr dirty="0"/>
              <a:t> </a:t>
            </a:r>
            <a:r>
              <a:rPr dirty="0" err="1"/>
              <a:t>বিদ্যালয়</a:t>
            </a:r>
            <a:r>
              <a:rPr dirty="0"/>
              <a:t>, </a:t>
            </a:r>
            <a:r>
              <a:rPr dirty="0" err="1"/>
              <a:t>সদর</a:t>
            </a:r>
            <a:r>
              <a:rPr dirty="0"/>
              <a:t>, </a:t>
            </a:r>
            <a:r>
              <a:rPr dirty="0" err="1" smtClean="0"/>
              <a:t>জয়পুরহাট</a:t>
            </a:r>
            <a:endParaRPr lang="en-US" dirty="0" smtClean="0"/>
          </a:p>
          <a:p>
            <a:pPr algn="ctr">
              <a:defRPr sz="1700">
                <a:solidFill>
                  <a:srgbClr val="2D3741"/>
                </a:solidFill>
              </a:defRPr>
            </a:pPr>
            <a:r>
              <a:rPr lang="en-US" dirty="0" err="1" smtClean="0"/>
              <a:t>মোবাইলঃ</a:t>
            </a:r>
            <a:r>
              <a:rPr lang="en-US" dirty="0" smtClean="0"/>
              <a:t> ০১৭১৭৭৬৪৩৩০</a:t>
            </a:r>
            <a:endParaRPr dirty="0"/>
          </a:p>
        </p:txBody>
      </p:sp>
      <p:sp>
        <p:nvSpPr>
          <p:cNvPr id="8" name="Oval 7"/>
          <p:cNvSpPr/>
          <p:nvPr/>
        </p:nvSpPr>
        <p:spPr>
          <a:xfrm>
            <a:off x="5620997" y="3063240"/>
            <a:ext cx="2435551" cy="292608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32860" y="1692068"/>
            <a:ext cx="2409914" cy="1128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6861" y="2755091"/>
            <a:ext cx="4275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</a:rPr>
              <a:t>পরিচয়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6968" y="504202"/>
            <a:ext cx="5982056" cy="225088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144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b="1" dirty="0" err="1">
                <a:solidFill>
                  <a:srgbClr val="0070C0"/>
                </a:solidFill>
              </a:rPr>
              <a:t>বাল্যবিবাহ</a:t>
            </a:r>
            <a:r>
              <a:rPr b="1" dirty="0">
                <a:solidFill>
                  <a:srgbClr val="0070C0"/>
                </a:solidFill>
              </a:rPr>
              <a:t> ও </a:t>
            </a:r>
            <a:r>
              <a:rPr b="1" dirty="0" err="1">
                <a:solidFill>
                  <a:srgbClr val="0070C0"/>
                </a:solidFill>
              </a:rPr>
              <a:t>এর</a:t>
            </a:r>
            <a:r>
              <a:rPr b="1" dirty="0">
                <a:solidFill>
                  <a:srgbClr val="0070C0"/>
                </a:solidFill>
              </a:rPr>
              <a:t> </a:t>
            </a:r>
            <a:r>
              <a:rPr b="1" dirty="0" err="1">
                <a:solidFill>
                  <a:srgbClr val="0070C0"/>
                </a:solidFill>
              </a:rPr>
              <a:t>কুফল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i="0" dirty="0" err="1"/>
              <a:t>শ্রেণি</a:t>
            </a:r>
            <a:r>
              <a:rPr i="0" dirty="0"/>
              <a:t>: </a:t>
            </a:r>
            <a:r>
              <a:rPr i="0" dirty="0" err="1"/>
              <a:t>সপ্তম</a:t>
            </a:r>
            <a:r>
              <a:rPr i="0" dirty="0"/>
              <a:t> </a:t>
            </a:r>
            <a:r>
              <a:rPr i="0" dirty="0" smtClean="0"/>
              <a:t> </a:t>
            </a:r>
            <a:r>
              <a:rPr i="0" dirty="0" err="1"/>
              <a:t>বিষয়</a:t>
            </a:r>
            <a:r>
              <a:rPr i="0" dirty="0"/>
              <a:t>: </a:t>
            </a:r>
            <a:r>
              <a:rPr lang="en-US" i="0" dirty="0" err="1" smtClean="0"/>
              <a:t>শারীরিক</a:t>
            </a:r>
            <a:r>
              <a:rPr lang="en-US" i="0" dirty="0" smtClean="0"/>
              <a:t> </a:t>
            </a:r>
            <a:r>
              <a:rPr lang="en-US" i="0" dirty="0" err="1" smtClean="0"/>
              <a:t>শিক্ষা</a:t>
            </a:r>
            <a:r>
              <a:rPr lang="en-US" i="0" dirty="0" smtClean="0"/>
              <a:t> ও </a:t>
            </a:r>
            <a:r>
              <a:rPr lang="en-US" i="0" dirty="0" err="1" smtClean="0"/>
              <a:t>স্বাস্থ্য</a:t>
            </a:r>
            <a:r>
              <a:rPr lang="en-US" i="0" dirty="0" smtClean="0"/>
              <a:t> </a:t>
            </a:r>
          </a:p>
          <a:p>
            <a:r>
              <a:rPr lang="en-US" i="0" dirty="0" err="1" smtClean="0"/>
              <a:t>অধ্যায়ঃ</a:t>
            </a:r>
            <a:r>
              <a:rPr lang="en-US" i="0" dirty="0" smtClean="0"/>
              <a:t> </a:t>
            </a:r>
            <a:r>
              <a:rPr lang="en-US" i="0" dirty="0" err="1" smtClean="0"/>
              <a:t>চতুর্থ</a:t>
            </a:r>
            <a:r>
              <a:rPr lang="en-US" i="0" dirty="0" smtClean="0"/>
              <a:t> , </a:t>
            </a:r>
            <a:r>
              <a:rPr lang="en-US" i="0" dirty="0" err="1" smtClean="0"/>
              <a:t>পাঠঃ</a:t>
            </a:r>
            <a:r>
              <a:rPr lang="en-US" i="0" dirty="0" smtClean="0"/>
              <a:t> ০২ </a:t>
            </a:r>
            <a:endParaRPr i="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১. বাল্যবিবাহ কী?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আইনগত বয়সসীমার চেয়ে কম বয়সে বিবাহ হওয়াকে বাল্যবিবাহ বলে।</a:t>
            </a:r>
          </a:p>
          <a:p>
            <a:r>
              <a:t>বাংলাদেশে আইন অনুযায়ী বিয়ের সর্বনিম্ন বয়সসীমা:</a:t>
            </a:r>
          </a:p>
          <a:p>
            <a:pPr lvl="1"/>
            <a:r>
              <a:t>  • মেয়েদের ক্ষেত্রে কমপক্ষে ১৮ বছর।</a:t>
            </a:r>
          </a:p>
          <a:p>
            <a:pPr lvl="1"/>
            <a:r>
              <a:t>  • ছেলেদের ক্ষেত্রে কমপক্ষে ২১ বছর।</a:t>
            </a:r>
          </a:p>
          <a:p>
            <a:r>
              <a:t>এই বয়সের আগে বিয়ে হওয়া আইনত দণ্ডনীয় অপরাধ।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২. বাল্যবিবাহের কারণসমূহ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অশিক্ষা ও সচেতনতার অভাব: শিক্ষার আলো থেকে বঞ্চিত হওয়া।</a:t>
            </a:r>
          </a:p>
          <a:p>
            <a:r>
              <a:t>দারিদ্র্য: কন্যাসন্তানকে অনেক পরিবারে বোঝা মনে করা হয়।</a:t>
            </a:r>
          </a:p>
          <a:p>
            <a:r>
              <a:t>সামাজিক নিরাপত্তাহীনতা: সামাজিক ও পারিপার্শ্বিক নিরাপত্তার অভাব।</a:t>
            </a:r>
          </a:p>
          <a:p>
            <a:r>
              <a:t>কুসংস্কার ও ধর্মীয় অপব্যাখ্যা: প্রাচীন ও ভুল ধারণার অনুসরণ করা।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৩. মায়ের শারীরিক ক্ষতি (অংশ ১)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শারীরিক অপূর্ণতা: অল্প বয়সে মেয়েদের শরীর সন্তান ধারণের জন্য উপযুক্ত হয় না।</a:t>
            </a:r>
          </a:p>
          <a:p>
            <a:r>
              <a:t>তীব্র রক্তস্বল্পতা ও অপুষ্টি: কিশোরী মা নিজে বাড়ন্ত বয়সে থাকায় পর্যাপ্ত পুষ্টি পায় না।</a:t>
            </a:r>
          </a:p>
          <a:p>
            <a:r>
              <a:t>প্রসবকালীন জটিলতা: জরায়ু ছিঁড়ে যাওয়া এবং তীব্র প্রসব বেদনাসহ নানা জটিলতা।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৪. মায়ের শারীরিক ও মানসিক ক্ষতি (অংশ ২)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মাতৃমৃত্যুর উচ্চ ঝুঁকি: প্রাপ্তবয়স্ক মায়েদের তুলনায় কিশোরী মায়েদের মৃত্যুর ঝুঁকি অনেক বেশি।</a:t>
            </a:r>
          </a:p>
          <a:p>
            <a:r>
              <a:t>ফিস্টুলার মতো দীর্ঘমেয়াদী রোগ: প্রসবজনিত স্থায়ী শারীরিক অক্ষমতা তৈরি হওয়া।</a:t>
            </a:r>
          </a:p>
          <a:p>
            <a:r>
              <a:t>মানসিক অবসাদ: অল্প বয়সে সংসারের বোঝা ও মানসিক হীনম্মন্যতায় ভোগা।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৫. নবজাতক বা শিশুর স্বাস্থ্যঝুঁকি (অংশ ১)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কম ওজনের শিশু (Low Birth Weight): অপুষ্টির কারণে নবজাতক অত্যন্ত রোগা ও দুর্বল হয়ে জন্মায়।</a:t>
            </a:r>
          </a:p>
          <a:p>
            <a:r>
              <a:t>অকাল জন্ম (Premature Birth): নির্দিষ্ট সময়ের অনেক আগেই শিশুর জন্ম হওয়া।</a:t>
            </a:r>
          </a:p>
          <a:p>
            <a:r>
              <a:t>জটিল রোগব্যাধি: রোগ প্রতিরোধ ক্ষমতা কম থাকায় সহজেই বিভিন্ন রোগে আক্রান্ত হওয়া।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৬. নবজাতক বা শিশুর স্বাস্থ্যঝুঁকি (অংশ ২)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শিশু মৃত্যুর উচ্চ ঝুঁকি: অপুষ্টি ও সঠিক যত্নের অভাবে জন্মের পরপরই শিশুর মৃত্যুর হার বাড়ে।</a:t>
            </a:r>
          </a:p>
          <a:p>
            <a:r>
              <a:t>বিকাশ বাধাগ্রস্ত হওয়া: শিশুর শারীরিক ও মানসিক বৃদ্ধি ঠিকমতো হয় না।</a:t>
            </a:r>
          </a:p>
          <a:p>
            <a:r>
              <a:t>প্রতিবন্ধিতা: কিছু ক্ষেত্রে জন্মগতভাবে শারীরিক বা মানসিক ত্রুটি নিয়ে শিশু জন্ম নিতে পারে।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৭. শিক্ষা ও সামাজিক জীবনের ওপর প্রভাব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ঝরে পড়া: বাল্যবিবাহের কারণে বিশেষ করে বালিকারা প্রাতিষ্ঠানিক শিক্ষা থেকে বঞ্চিত হয়।</a:t>
            </a:r>
          </a:p>
          <a:p>
            <a:r>
              <a:t>অর্থনৈতিক নির্ভরশীলতা: স্বাবলম্বী হওয়ার সুযোগ হারিয়ে আজীবন অন্যের ওপর নির্ভরশীল থাকতে হয়।</a:t>
            </a:r>
          </a:p>
          <a:p>
            <a:r>
              <a:t>দারিদ্র্যের দুষ্টচক্র: শিক্ষার অভাব ও অতিরিক্ত খরচের ফলে পরিবারগুলো আজীবন দরিদ্র থেকে যায়।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৮. বাল্যবিবাহ প্রতিরোধ ও দেশের আইন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বাল্যবিবাহ নিরোধ আইন ২০১৭: বাল্যবিবাহ দেওয়া বা সহযোগিতা করা শাস্তিযোগ্য অপরাধ।</a:t>
            </a:r>
          </a:p>
          <a:p>
            <a:r>
              <a:t>শাস্তি: আইন অমান্য করলে বিভিন্ন মেয়াদে কারাদণ্ড ও অর্থদণ্ডের বিধান রয়েছে।</a:t>
            </a:r>
          </a:p>
          <a:p>
            <a:r>
              <a:t>জরুরি জাতীয় হেল্পলাইনসমূহ:</a:t>
            </a:r>
          </a:p>
          <a:p>
            <a:pPr lvl="1"/>
            <a:r>
              <a:t>  • ১০৯ (নারী ও শিশু নির্যাতন প্রতিরোধ সেল)</a:t>
            </a:r>
          </a:p>
          <a:p>
            <a:pPr lvl="1"/>
            <a:r>
              <a:t>  • ৩৩৩ (জাতীয় তথ্য ও সেবা)</a:t>
            </a:r>
          </a:p>
          <a:p>
            <a:pPr lvl="1"/>
            <a:r>
              <a:t>  • ৯৯৯ (জাতীয় জরুরি সেবা)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323" y="1213503"/>
            <a:ext cx="6499077" cy="109243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dirty="0" smtClean="0">
                <a:solidFill>
                  <a:srgbClr val="0070C0"/>
                </a:solidFill>
              </a:rPr>
              <a:t>৯</a:t>
            </a:r>
            <a:r>
              <a:rPr dirty="0">
                <a:solidFill>
                  <a:srgbClr val="0070C0"/>
                </a:solidFill>
              </a:rPr>
              <a:t>. </a:t>
            </a:r>
            <a:r>
              <a:rPr dirty="0" err="1">
                <a:solidFill>
                  <a:srgbClr val="0070C0"/>
                </a:solidFill>
              </a:rPr>
              <a:t>আমাদের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 smtClean="0">
                <a:solidFill>
                  <a:srgbClr val="0070C0"/>
                </a:solidFill>
              </a:rPr>
              <a:t>করণীয়</a:t>
            </a:r>
            <a:r>
              <a:rPr lang="en-US" dirty="0" smtClean="0">
                <a:solidFill>
                  <a:srgbClr val="0070C0"/>
                </a:solidFill>
              </a:rPr>
              <a:t>-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dirty="0" err="1" smtClean="0"/>
              <a:t>সচেতনতা</a:t>
            </a:r>
            <a:r>
              <a:rPr dirty="0" smtClean="0"/>
              <a:t> </a:t>
            </a:r>
            <a:r>
              <a:rPr dirty="0" err="1"/>
              <a:t>বৃদ্ধি</a:t>
            </a:r>
            <a:r>
              <a:rPr dirty="0"/>
              <a:t>: </a:t>
            </a:r>
            <a:r>
              <a:rPr dirty="0" err="1"/>
              <a:t>পরিবার</a:t>
            </a:r>
            <a:r>
              <a:rPr dirty="0"/>
              <a:t> ও </a:t>
            </a:r>
            <a:r>
              <a:rPr dirty="0" err="1"/>
              <a:t>প্রতিবেশীদের</a:t>
            </a:r>
            <a:r>
              <a:rPr dirty="0"/>
              <a:t> </a:t>
            </a:r>
            <a:r>
              <a:rPr dirty="0" err="1"/>
              <a:t>বাল্যবিবাহের</a:t>
            </a:r>
            <a:r>
              <a:rPr dirty="0"/>
              <a:t> </a:t>
            </a:r>
            <a:r>
              <a:rPr dirty="0" err="1"/>
              <a:t>কুফল</a:t>
            </a:r>
            <a:r>
              <a:rPr dirty="0"/>
              <a:t> </a:t>
            </a:r>
            <a:r>
              <a:rPr dirty="0" err="1"/>
              <a:t>সম্পর্কে</a:t>
            </a:r>
            <a:r>
              <a:rPr dirty="0"/>
              <a:t> </a:t>
            </a:r>
            <a:r>
              <a:rPr dirty="0" err="1"/>
              <a:t>বোঝানো</a:t>
            </a:r>
            <a:r>
              <a:rPr dirty="0"/>
              <a:t>।</a:t>
            </a:r>
          </a:p>
          <a:p>
            <a:r>
              <a:rPr dirty="0" err="1"/>
              <a:t>শিক্ষা</a:t>
            </a:r>
            <a:r>
              <a:rPr dirty="0"/>
              <a:t> </a:t>
            </a:r>
            <a:r>
              <a:rPr dirty="0" err="1"/>
              <a:t>চালু</a:t>
            </a:r>
            <a:r>
              <a:rPr dirty="0"/>
              <a:t> </a:t>
            </a:r>
            <a:r>
              <a:rPr dirty="0" err="1"/>
              <a:t>রাখা</a:t>
            </a:r>
            <a:r>
              <a:rPr dirty="0"/>
              <a:t>: </a:t>
            </a:r>
            <a:r>
              <a:rPr dirty="0" err="1"/>
              <a:t>সকল</a:t>
            </a:r>
            <a:r>
              <a:rPr dirty="0"/>
              <a:t> </a:t>
            </a:r>
            <a:r>
              <a:rPr dirty="0" err="1"/>
              <a:t>সহপাঠীর</a:t>
            </a:r>
            <a:r>
              <a:rPr dirty="0"/>
              <a:t> </a:t>
            </a:r>
            <a:r>
              <a:rPr dirty="0" err="1"/>
              <a:t>শিক্ষা</a:t>
            </a:r>
            <a:r>
              <a:rPr dirty="0"/>
              <a:t> </a:t>
            </a:r>
            <a:r>
              <a:rPr dirty="0" err="1"/>
              <a:t>নিশ্চিত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 ও </a:t>
            </a:r>
            <a:r>
              <a:rPr dirty="0" err="1"/>
              <a:t>ঝরে</a:t>
            </a:r>
            <a:r>
              <a:rPr dirty="0"/>
              <a:t> </a:t>
            </a:r>
            <a:r>
              <a:rPr dirty="0" err="1"/>
              <a:t>পড়া</a:t>
            </a:r>
            <a:r>
              <a:rPr dirty="0"/>
              <a:t> </a:t>
            </a:r>
            <a:r>
              <a:rPr dirty="0" err="1"/>
              <a:t>রোধ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।</a:t>
            </a:r>
          </a:p>
          <a:p>
            <a:r>
              <a:rPr dirty="0" err="1"/>
              <a:t>প্রতিবাদ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: </a:t>
            </a:r>
            <a:r>
              <a:rPr dirty="0" err="1"/>
              <a:t>আমাদের</a:t>
            </a:r>
            <a:r>
              <a:rPr dirty="0"/>
              <a:t> </a:t>
            </a:r>
            <a:r>
              <a:rPr dirty="0" err="1"/>
              <a:t>চারপাশে</a:t>
            </a:r>
            <a:r>
              <a:rPr dirty="0"/>
              <a:t> </a:t>
            </a:r>
            <a:r>
              <a:rPr dirty="0" err="1"/>
              <a:t>বাল্যবিবাহের</a:t>
            </a:r>
            <a:r>
              <a:rPr dirty="0"/>
              <a:t> </a:t>
            </a:r>
            <a:r>
              <a:rPr dirty="0" err="1"/>
              <a:t>আয়োজন</a:t>
            </a:r>
            <a:r>
              <a:rPr dirty="0"/>
              <a:t> </a:t>
            </a:r>
            <a:r>
              <a:rPr dirty="0" err="1"/>
              <a:t>দেখলে</a:t>
            </a:r>
            <a:r>
              <a:rPr dirty="0"/>
              <a:t> </a:t>
            </a:r>
            <a:r>
              <a:rPr dirty="0" err="1"/>
              <a:t>অভিভাবক</a:t>
            </a:r>
            <a:r>
              <a:rPr dirty="0"/>
              <a:t> ও </a:t>
            </a:r>
            <a:r>
              <a:rPr dirty="0" err="1"/>
              <a:t>প্রশাসনকে</a:t>
            </a:r>
            <a:r>
              <a:rPr dirty="0"/>
              <a:t> </a:t>
            </a:r>
            <a:r>
              <a:rPr dirty="0" err="1"/>
              <a:t>জানানো</a:t>
            </a:r>
            <a:r>
              <a:rPr dirty="0"/>
              <a:t>।</a:t>
            </a:r>
          </a:p>
          <a:p>
            <a:r>
              <a:rPr dirty="0" err="1"/>
              <a:t>শপথ</a:t>
            </a:r>
            <a:r>
              <a:rPr dirty="0"/>
              <a:t>: '</a:t>
            </a:r>
            <a:r>
              <a:rPr dirty="0" err="1"/>
              <a:t>বাল্যবিবাহকে</a:t>
            </a:r>
            <a:r>
              <a:rPr dirty="0"/>
              <a:t> </a:t>
            </a:r>
            <a:r>
              <a:rPr dirty="0" err="1"/>
              <a:t>না</a:t>
            </a:r>
            <a:r>
              <a:rPr dirty="0"/>
              <a:t> </a:t>
            </a:r>
            <a:r>
              <a:rPr dirty="0" err="1"/>
              <a:t>বলুন</a:t>
            </a:r>
            <a:r>
              <a:rPr dirty="0"/>
              <a:t>, </a:t>
            </a:r>
            <a:r>
              <a:rPr dirty="0" err="1"/>
              <a:t>সুন্দর</a:t>
            </a:r>
            <a:r>
              <a:rPr dirty="0"/>
              <a:t> </a:t>
            </a:r>
            <a:r>
              <a:rPr dirty="0" err="1"/>
              <a:t>ভবিষ্য</a:t>
            </a:r>
            <a:r>
              <a:rPr dirty="0"/>
              <a:t>ৎ </a:t>
            </a:r>
            <a:r>
              <a:rPr dirty="0" err="1"/>
              <a:t>গড়ে</a:t>
            </a:r>
            <a:r>
              <a:rPr dirty="0"/>
              <a:t> </a:t>
            </a:r>
            <a:r>
              <a:rPr dirty="0" err="1"/>
              <a:t>তুলুন</a:t>
            </a:r>
            <a:r>
              <a:rPr dirty="0"/>
              <a:t>।'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a Computer\Downloads\f6738061-9877-4d2e-b436-927ac7dce4f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8300"/>
            <a:ext cx="82296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1781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25</TotalTime>
  <Words>511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Austin</vt:lpstr>
      <vt:lpstr>PowerPoint Presentation</vt:lpstr>
      <vt:lpstr>বাল্যবিবাহ ও এর কুফল</vt:lpstr>
      <vt:lpstr>১. বাল্যবিবাহ কী?</vt:lpstr>
      <vt:lpstr>২. বাল্যবিবাহের কারণসমূহ</vt:lpstr>
      <vt:lpstr>৩. মায়ের শারীরিক ক্ষতি (অংশ ১)</vt:lpstr>
      <vt:lpstr>৪. মায়ের শারীরিক ও মানসিক ক্ষতি (অংশ ২)</vt:lpstr>
      <vt:lpstr>৫. নবজাতক বা শিশুর স্বাস্থ্যঝুঁকি (অংশ ১)</vt:lpstr>
      <vt:lpstr>৬. নবজাতক বা শিশুর স্বাস্থ্যঝুঁকি (অংশ ২)</vt:lpstr>
      <vt:lpstr>৭. শিক্ষা ও সামাজিক জীবনের ওপর প্রভাব</vt:lpstr>
      <vt:lpstr>৮. বাল্যবিবাহ প্রতিরোধ ও দেশের আইন</vt:lpstr>
      <vt:lpstr>             ৯. আমাদের করণীয়-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Maa Computer</cp:lastModifiedBy>
  <cp:revision>5</cp:revision>
  <dcterms:created xsi:type="dcterms:W3CDTF">2013-01-27T09:14:16Z</dcterms:created>
  <dcterms:modified xsi:type="dcterms:W3CDTF">2026-09-09T08:42:56Z</dcterms:modified>
  <cp:category/>
</cp:coreProperties>
</file>