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9" r:id="rId6"/>
    <p:sldId id="280" r:id="rId7"/>
    <p:sldId id="281" r:id="rId8"/>
    <p:sldId id="270" r:id="rId9"/>
    <p:sldId id="278" r:id="rId10"/>
    <p:sldId id="282" r:id="rId11"/>
    <p:sldId id="277" r:id="rId12"/>
    <p:sldId id="283" r:id="rId13"/>
    <p:sldId id="276" r:id="rId14"/>
    <p:sldId id="284" r:id="rId15"/>
    <p:sldId id="271" r:id="rId16"/>
    <p:sldId id="285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13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4036" y="1298861"/>
            <a:ext cx="11379200" cy="307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0" b="1" i="0" u="none" dirty="0" err="1" smtClean="0">
                <a:ln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সকালের</a:t>
            </a:r>
            <a:r>
              <a:rPr lang="en-US" sz="10000" b="1" i="0" u="none" dirty="0" smtClean="0">
                <a:ln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 </a:t>
            </a:r>
            <a:r>
              <a:rPr lang="en-US" sz="10000" b="1" i="0" u="none" dirty="0" err="1" smtClean="0">
                <a:ln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শুভেচ্ছা</a:t>
            </a:r>
            <a:r>
              <a:rPr sz="10000" b="1" i="0" u="none" dirty="0" smtClean="0">
                <a:ln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 </a:t>
            </a:r>
            <a:r>
              <a:rPr sz="10000" b="1" i="0" u="none" dirty="0">
                <a:ln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ও </a:t>
            </a:r>
            <a:r>
              <a:rPr sz="10000" b="1" i="0" u="none" dirty="0" err="1">
                <a:ln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স্বাগতম</a:t>
            </a:r>
            <a:r>
              <a:rPr sz="10000" b="1" i="0" u="none" dirty="0">
                <a:ln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5355486"/>
            <a:ext cx="8229600" cy="13716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u="none" dirty="0" err="1" smtClean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আজকের</a:t>
            </a:r>
            <a:r>
              <a:rPr sz="4400" b="1" i="0" u="none" dirty="0" smtClean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 </a:t>
            </a:r>
            <a:r>
              <a:rPr sz="4400" b="1" i="0" u="none" dirty="0" err="1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ডিজিটাল</a:t>
            </a:r>
            <a:r>
              <a:rPr sz="4400" b="1" i="0" u="none" dirty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 </a:t>
            </a:r>
            <a:r>
              <a:rPr sz="4400" b="1" i="0" u="none" dirty="0" err="1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ক্লাসে</a:t>
            </a:r>
            <a:r>
              <a:rPr sz="4400" b="1" i="0" u="none" dirty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 </a:t>
            </a:r>
            <a:endParaRPr lang="en-US" sz="4400" b="1" i="0" u="none" dirty="0" smtClean="0">
              <a:ln w="0"/>
              <a:solidFill>
                <a:srgbClr val="FF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Hind Siliguri"/>
            </a:endParaRPr>
          </a:p>
          <a:p>
            <a:pPr algn="ctr"/>
            <a:r>
              <a:rPr sz="4400" b="1" i="0" u="none" dirty="0" err="1" smtClean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সকল</a:t>
            </a:r>
            <a:r>
              <a:rPr sz="4400" b="1" i="0" u="none" dirty="0" smtClean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 </a:t>
            </a:r>
            <a:r>
              <a:rPr sz="4400" b="1" i="0" u="none" dirty="0" err="1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শিক্ষার্থীকে</a:t>
            </a:r>
            <a:r>
              <a:rPr sz="4400" b="1" i="0" u="none" dirty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 </a:t>
            </a:r>
            <a:r>
              <a:rPr sz="4400" b="1" i="0" u="none" dirty="0" err="1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উষ্ণ</a:t>
            </a:r>
            <a:r>
              <a:rPr sz="4400" b="1" i="0" u="none" dirty="0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 </a:t>
            </a:r>
            <a:r>
              <a:rPr sz="4400" b="1" i="0" u="none" dirty="0" err="1">
                <a:ln w="0"/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শুভেচ্ছা</a:t>
            </a:r>
            <a:endParaRPr sz="4400" b="1" i="0" u="none" dirty="0">
              <a:ln w="0"/>
              <a:solidFill>
                <a:srgbClr val="FF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Hind Siligu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4327"/>
            <a:ext cx="2844223" cy="35236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012" y="3429000"/>
            <a:ext cx="2844223" cy="3523673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3" nodeType="afterEffect">
                                  <p:stCondLst>
                                    <p:cond delay="7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" presetID="8" presetClass="emph" presetSubtype="0" repeatCount="indefinite" fill="hold" grpId="2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" presetID="53" presetClass="entr" presetSubtype="16" repeatCount="indefinite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000"/>
                            </p:stCondLst>
                            <p:childTnLst>
                              <p:par>
                                <p:cTn id="20" presetID="6" presetClass="entr" presetSubtype="16" repeatCount="indefinite" fill="hold" grpId="1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3400" y="1738611"/>
            <a:ext cx="5372100" cy="44736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86500" y="1738611"/>
            <a:ext cx="5372100" cy="44736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TextBox 4"/>
          <p:cNvSpPr txBox="1"/>
          <p:nvPr/>
        </p:nvSpPr>
        <p:spPr>
          <a:xfrm>
            <a:off x="857250" y="2424410"/>
            <a:ext cx="4960620" cy="470445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sz="2850" b="1" i="0" u="none">
                <a:solidFill>
                  <a:srgbClr val="2563EB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3256805"/>
            <a:ext cx="472440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 err="1" smtClean="0">
                <a:solidFill>
                  <a:srgbClr val="334155"/>
                </a:solidFill>
                <a:latin typeface="Hind Siliguri"/>
              </a:rPr>
              <a:t>এস.এম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.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সাইফুল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ইসলাম</a:t>
            </a:r>
            <a:endParaRPr sz="27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50" y="3851076"/>
            <a:ext cx="472440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 err="1" smtClean="0">
                <a:solidFill>
                  <a:srgbClr val="334155"/>
                </a:solidFill>
                <a:latin typeface="Hind Siliguri"/>
              </a:rPr>
              <a:t>সহকারী</a:t>
            </a:r>
            <a:r>
              <a:rPr sz="2700" b="0" i="0" u="none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শিক্ষক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আইসিটি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445347"/>
            <a:ext cx="472440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 err="1" smtClean="0">
                <a:solidFill>
                  <a:srgbClr val="334155"/>
                </a:solidFill>
                <a:latin typeface="Hind Siliguri"/>
              </a:rPr>
              <a:t>পানিকাউরিয়া</a:t>
            </a:r>
            <a:r>
              <a:rPr sz="2700" b="0" i="0" u="none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মাধ্যমিক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বিদ্যালয়</a:t>
            </a:r>
            <a:endParaRPr sz="27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50" y="5072117"/>
            <a:ext cx="472440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 err="1" smtClean="0">
                <a:solidFill>
                  <a:srgbClr val="334155"/>
                </a:solidFill>
                <a:latin typeface="Hind Siliguri"/>
              </a:rPr>
              <a:t>কলারোয়া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সাতক্ষীরা</a:t>
            </a:r>
            <a:endParaRPr sz="27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10350" y="2424410"/>
            <a:ext cx="4960620" cy="470445"/>
          </a:xfrm>
          <a:prstGeom prst="rect">
            <a:avLst/>
          </a:prstGeom>
          <a:noFill/>
        </p:spPr>
        <p:txBody>
          <a:bodyPr wrap="square" lIns="409575" tIns="0" rIns="0" bIns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sz="2850" b="1" i="0" u="none">
                <a:solidFill>
                  <a:srgbClr val="059669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10350" y="3256805"/>
            <a:ext cx="4724400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1" i="0" u="none">
                <a:solidFill>
                  <a:srgbClr val="334155"/>
                </a:solidFill>
                <a:latin typeface="Hind Siliguri"/>
              </a:rPr>
              <a:t>শ্রেণি:</a:t>
            </a:r>
            <a:r>
              <a:rPr sz="2700" b="0" i="0" u="none">
                <a:solidFill>
                  <a:srgbClr val="334155"/>
                </a:solidFill>
                <a:latin typeface="Hind Siliguri"/>
              </a:rPr>
              <a:t> ষষ্ঠ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0350" y="3851076"/>
            <a:ext cx="4724400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1" i="0" u="none">
                <a:solidFill>
                  <a:srgbClr val="334155"/>
                </a:solidFill>
                <a:latin typeface="Hind Siliguri"/>
              </a:rPr>
              <a:t>বিষয়:</a:t>
            </a:r>
            <a:r>
              <a:rPr sz="2700" b="0" i="0" u="none">
                <a:solidFill>
                  <a:srgbClr val="334155"/>
                </a:solidFill>
                <a:latin typeface="Hind Siliguri"/>
              </a:rPr>
              <a:t> তথ্য ও যোগাযোগ প্রযুক্তি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10350" y="4445347"/>
            <a:ext cx="4724400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1" i="0" u="none">
                <a:solidFill>
                  <a:srgbClr val="334155"/>
                </a:solidFill>
                <a:latin typeface="Hind Siliguri"/>
              </a:rPr>
              <a:t>অধ্যায়:</a:t>
            </a:r>
            <a:r>
              <a:rPr sz="2700" b="0" i="0" u="none">
                <a:solidFill>
                  <a:srgbClr val="334155"/>
                </a:solidFill>
                <a:latin typeface="Hind Siliguri"/>
              </a:rPr>
              <a:t> পঞ্চম (পাঠ-০১)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0350" y="5039617"/>
            <a:ext cx="4724400" cy="959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সময়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৫০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মিনিট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| </a:t>
            </a:r>
            <a:endParaRPr lang="en-US" sz="2700" b="0" i="0" u="none" dirty="0" smtClean="0">
              <a:solidFill>
                <a:srgbClr val="334155"/>
              </a:solidFill>
              <a:latin typeface="Hind Siliguri"/>
            </a:endParaRPr>
          </a:p>
          <a:p>
            <a:pPr algn="l">
              <a:lnSpc>
                <a:spcPts val="3779"/>
              </a:lnSpc>
            </a:pPr>
            <a:r>
              <a:rPr sz="2700" b="1" i="0" u="none" dirty="0" err="1" smtClean="0">
                <a:solidFill>
                  <a:srgbClr val="334155"/>
                </a:solidFill>
                <a:latin typeface="Hind Siliguri"/>
              </a:rPr>
              <a:t>তারিখ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০০/০৮/২০২৬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2452985"/>
            <a:ext cx="314325" cy="3619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350" y="2452985"/>
            <a:ext cx="409575" cy="3619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820787"/>
            <a:ext cx="5216951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450" b="1" i="0" u="none">
                <a:solidFill>
                  <a:srgbClr val="7C3AED"/>
                </a:solidFill>
                <a:latin typeface="Hind Siliguri"/>
              </a:rPr>
              <a:t>শিক্ষক ও পাঠ পরিচিতি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3400" y="1346448"/>
            <a:ext cx="11125200" cy="285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304" y="332023"/>
            <a:ext cx="5815696" cy="4821867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2287580"/>
            <a:ext cx="6667789" cy="43071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1662908" y="447673"/>
            <a:ext cx="338105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</a:rPr>
              <a:t>দেখো</a:t>
            </a:r>
            <a:r>
              <a:rPr lang="en-US" sz="3200" b="1" dirty="0" smtClean="0">
                <a:solidFill>
                  <a:srgbClr val="00B050"/>
                </a:solidFill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</a:rPr>
              <a:t>এবং</a:t>
            </a:r>
            <a:r>
              <a:rPr lang="en-US" sz="3200" b="1" dirty="0" smtClean="0">
                <a:solidFill>
                  <a:srgbClr val="00B050"/>
                </a:solidFill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</a:rPr>
              <a:t>বলো</a:t>
            </a:r>
            <a:r>
              <a:rPr lang="en-US" sz="3200" b="1" dirty="0" smtClean="0">
                <a:solidFill>
                  <a:srgbClr val="00B050"/>
                </a:solidFill>
              </a:rPr>
              <a:t>-</a:t>
            </a:r>
          </a:p>
          <a:p>
            <a:r>
              <a:rPr lang="en-US" sz="3200" b="1" dirty="0" err="1" smtClean="0">
                <a:solidFill>
                  <a:srgbClr val="FF0000"/>
                </a:solidFill>
              </a:rPr>
              <a:t>এটা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কিসের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ছবি</a:t>
            </a:r>
            <a:r>
              <a:rPr lang="en-US" sz="3200" b="1" dirty="0" smtClean="0">
                <a:solidFill>
                  <a:srgbClr val="FF0000"/>
                </a:solidFill>
              </a:rPr>
              <a:t>?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69525" y="6016941"/>
            <a:ext cx="5640705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070"/>
              </a:lnSpc>
            </a:pPr>
            <a:r>
              <a:rPr sz="4800" b="1" i="0" u="none" dirty="0" err="1">
                <a:solidFill>
                  <a:srgbClr val="2563EB"/>
                </a:solidFill>
                <a:latin typeface="Hind Siliguri"/>
              </a:rPr>
              <a:t>ইন্টারনেট</a:t>
            </a:r>
            <a:r>
              <a:rPr sz="4800" b="1" i="0" u="none" dirty="0">
                <a:solidFill>
                  <a:srgbClr val="2563EB"/>
                </a:solidFill>
                <a:latin typeface="Hind Siliguri"/>
              </a:rPr>
              <a:t> </a:t>
            </a:r>
            <a:r>
              <a:rPr sz="4800" b="1" i="0" u="none" dirty="0" err="1">
                <a:solidFill>
                  <a:srgbClr val="2563EB"/>
                </a:solidFill>
                <a:latin typeface="Hind Siliguri"/>
              </a:rPr>
              <a:t>পরিচিতি</a:t>
            </a:r>
            <a:endParaRPr sz="4800" b="1" i="0" u="none" dirty="0">
              <a:solidFill>
                <a:srgbClr val="2563EB"/>
              </a:solidFill>
              <a:latin typeface="Hind Siligu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25154" y="5306542"/>
            <a:ext cx="3273981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450" b="1" i="0" u="none" dirty="0" err="1">
                <a:solidFill>
                  <a:srgbClr val="EA580C"/>
                </a:solidFill>
                <a:latin typeface="Hind Siliguri"/>
              </a:rPr>
              <a:t>আজকের</a:t>
            </a:r>
            <a:r>
              <a:rPr sz="3450" b="1" i="0" u="none" dirty="0">
                <a:solidFill>
                  <a:srgbClr val="EA580C"/>
                </a:solidFill>
                <a:latin typeface="Hind Siliguri"/>
              </a:rPr>
              <a:t> </a:t>
            </a:r>
            <a:r>
              <a:rPr sz="3450" b="1" i="0" u="none" dirty="0" err="1" smtClean="0">
                <a:solidFill>
                  <a:srgbClr val="EA580C"/>
                </a:solidFill>
                <a:latin typeface="Hind Siliguri"/>
              </a:rPr>
              <a:t>পাঠ</a:t>
            </a:r>
            <a:r>
              <a:rPr lang="en-US" sz="3450" b="1" i="0" u="none" dirty="0" smtClean="0">
                <a:solidFill>
                  <a:srgbClr val="EA580C"/>
                </a:solidFill>
                <a:latin typeface="Hind Siliguri"/>
              </a:rPr>
              <a:t>-</a:t>
            </a:r>
            <a:endParaRPr sz="3450" b="1" i="0" u="none" dirty="0">
              <a:solidFill>
                <a:srgbClr val="EA580C"/>
              </a:solidFill>
              <a:latin typeface="Hind Siligu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2124967"/>
            <a:ext cx="11125200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1" i="0" u="none">
                <a:solidFill>
                  <a:srgbClr val="0F172A"/>
                </a:solidFill>
                <a:latin typeface="Hind Siliguri"/>
              </a:rPr>
              <a:t>এই পাঠ শেষে শিক্ষার্থীরা—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7750" y="2757338"/>
            <a:ext cx="1061085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ইন্টারনেট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কী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তা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সহজ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ভাষায়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ব্যাখ্যা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করতে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পারবে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7750" y="3408759"/>
            <a:ext cx="1061085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তথ্য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অনুসন্ধানে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ইন্টারনেটের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ভূমিকা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ও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সুবিধা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চিহ্নিত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করতে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পারবে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7750" y="4060180"/>
            <a:ext cx="1061085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ওয়েবসাইট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(Website)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এর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মূল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ধারণা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ব্যক্ত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করতে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পারবে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750" y="4711600"/>
            <a:ext cx="1061085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>
                <a:solidFill>
                  <a:srgbClr val="00B050"/>
                </a:solidFill>
                <a:latin typeface="Hind Siliguri"/>
              </a:rPr>
              <a:t>ডাউনলোড (Download) এবং এমপিথ্রি (MP3) কী তা বলতে পারবে।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50" y="5363021"/>
            <a:ext cx="10610850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>
                <a:solidFill>
                  <a:srgbClr val="334155"/>
                </a:solidFill>
                <a:latin typeface="Hind Siliguri"/>
              </a:rPr>
              <a:t>দৈনন্দিন জীবনের বিভিন্ন সমস্যায় ইন্টারনেটের বাস্তব প্রয়োগ বিশ্লেষণ করতে পারবে।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09726"/>
            <a:ext cx="342900" cy="3524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461146"/>
            <a:ext cx="342900" cy="3524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112567"/>
            <a:ext cx="342900" cy="3524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763988"/>
            <a:ext cx="342900" cy="3524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415408"/>
            <a:ext cx="342900" cy="3524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820787"/>
            <a:ext cx="11658600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450" b="1" i="0" u="none" dirty="0" err="1" smtClean="0">
                <a:solidFill>
                  <a:srgbClr val="059669"/>
                </a:solidFill>
                <a:latin typeface="Hind Siliguri"/>
              </a:rPr>
              <a:t>শিখনফল</a:t>
            </a:r>
            <a:r>
              <a:rPr lang="en-US" sz="3450" b="1" dirty="0">
                <a:solidFill>
                  <a:srgbClr val="059669"/>
                </a:solidFill>
                <a:latin typeface="Hind Siliguri"/>
              </a:rPr>
              <a:t>-</a:t>
            </a:r>
            <a:endParaRPr sz="3450" b="1" i="0" u="none" dirty="0">
              <a:solidFill>
                <a:srgbClr val="059669"/>
              </a:solidFill>
              <a:latin typeface="Hind Siligu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" y="1346448"/>
            <a:ext cx="11125200" cy="285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57250" y="849369"/>
            <a:ext cx="10553700" cy="428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ইন্টারনেট পরিচিতি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(Introduction to Internet)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 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Google Sans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800" dirty="0">
              <a:latin typeface="Google Sans"/>
              <a:cs typeface="Vrinda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2800" dirty="0">
                <a:latin typeface="Google Sans"/>
              </a:rPr>
              <a:t>ইন্টারনেট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বলতে মূলত ইন্টারনেট কী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এর পেছনের মূল ধারণা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এর ইতিহাস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এটি কীভাবে কাজ করে এবং দৈনন্দিন জীবনে এর ব্যবহার ও গুরুত্ব সম্পর্কিত প্রাথমিক বা মৌলিক জ্ঞানকে বোঝায়।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  <a:cs typeface="Vrinda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সহজ কথায়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তথ্যপ্রযুক্তির জগতে কোনো নতুন ব্যবহারকারী বা শিক্ষার্থীকে ইন্টারনেটের সামগ্রিক রূপরেখা বোঝানোর যে প্রাথমিক পাঠ বা ধারণা দেওয়া হয়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তাকেই ইন্টারনেট পরিচিতি বলা হয়।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62000" y="1717675"/>
            <a:ext cx="10515600" cy="15875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27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30036" y="1672212"/>
            <a:ext cx="10897507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১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. </a:t>
            </a: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ইন্টারনেটের মূল উপাদান ও পরিভাষা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(Core Concepts)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ইন্টারনেট পরিচিতি বুঝতে গেলে এর সাথে জড়িত কিছু সাধারণ প্রযুক্তিগত শব্দের সাথে পরিচিত হতে হয়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ডব্লিউডব্লিউডব্লিউ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(WWW):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'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ওয়ার্ল্ড ওয়াইড ওয়েব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'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হলো ইন্টারনেটের মাধ্যমে তথ্য খোঁজার একটি বিশ্বব্যাপী সিস্টেম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যা বিভিন্ন ওয়েবপৃষ্ঠাকে একে অপরের সাথে লিংক বা যুক্ত করে।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আইপি অ্যাড্রেস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(IP Address):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 ইন্টারনেটে সংযুক্ত প্রতিটি ডিভাইসের একটি নির্দিষ্ট নম্বর বা পরিচিতি থাকে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যাকে ইন্টারনেট প্রোটোকল বা আইপি অ্যাড্রেস বলা হয়।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2949" y="459562"/>
            <a:ext cx="107813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altLang="en-US" sz="2800" b="1" dirty="0">
                <a:solidFill>
                  <a:srgbClr val="00B050"/>
                </a:solidFill>
                <a:latin typeface="Google Sans"/>
              </a:rPr>
              <a:t>ইন্টারনেট পরিচিতির মূল বিষয়বস্তুগুলোকে নিচে কয়েকটি প্রধান ভাগে আলোচনা করা হলো</a:t>
            </a:r>
            <a:r>
              <a:rPr lang="en-US" altLang="en-US" sz="2800" b="1" dirty="0">
                <a:solidFill>
                  <a:srgbClr val="00B050"/>
                </a:solidFill>
                <a:latin typeface="Google Sans"/>
                <a:cs typeface="Vrinda"/>
              </a:rPr>
              <a:t>:</a:t>
            </a:r>
            <a:endParaRPr lang="en-US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749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7949" y="1251657"/>
            <a:ext cx="973999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solidFill>
                  <a:srgbClr val="FF0000"/>
                </a:solidFill>
                <a:latin typeface="Google Sans"/>
              </a:rPr>
              <a:t>ডোমেইন নেম </a:t>
            </a:r>
            <a:r>
              <a:rPr lang="en-US" altLang="en-US" sz="2800" b="1" dirty="0">
                <a:solidFill>
                  <a:srgbClr val="FF0000"/>
                </a:solidFill>
                <a:latin typeface="Google Sans"/>
                <a:cs typeface="Vrinda"/>
              </a:rPr>
              <a:t>(Domain Name):</a:t>
            </a:r>
            <a:r>
              <a:rPr lang="bn-IN" altLang="en-US" sz="2800" dirty="0">
                <a:solidFill>
                  <a:srgbClr val="FF0000"/>
                </a:solidFill>
                <a:latin typeface="Google Sans"/>
              </a:rPr>
              <a:t> </a:t>
            </a:r>
            <a:r>
              <a:rPr lang="bn-IN" altLang="en-US" sz="2800" dirty="0">
                <a:latin typeface="Google Sans"/>
              </a:rPr>
              <a:t>সাধারণ মানুষের মনে রাখার সুবিধার্থে আইপি অ্যাড্রেসের একটি টেক্সট রূপ </a:t>
            </a:r>
            <a:r>
              <a:rPr lang="en-US" altLang="en-US" sz="2800" dirty="0">
                <a:latin typeface="Google Sans"/>
                <a:cs typeface="Vrinda"/>
              </a:rPr>
              <a:t>(</a:t>
            </a:r>
            <a:r>
              <a:rPr lang="bn-IN" altLang="en-US" sz="2800" dirty="0">
                <a:latin typeface="Google Sans"/>
              </a:rPr>
              <a:t>যেমন</a:t>
            </a:r>
            <a:r>
              <a:rPr lang="en-US" altLang="en-US" sz="2800" dirty="0">
                <a:latin typeface="Google Sans"/>
                <a:cs typeface="Vrinda"/>
              </a:rPr>
              <a:t>: </a:t>
            </a:r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://google.com</a:t>
            </a:r>
            <a:r>
              <a:rPr lang="en-US" altLang="en-US" sz="2800" dirty="0">
                <a:latin typeface="Google Sans"/>
              </a:rPr>
              <a:t>)</a:t>
            </a:r>
            <a:r>
              <a:rPr lang="hi-IN" altLang="en-US" sz="2800" dirty="0" smtClean="0">
                <a:latin typeface="Google Sans"/>
              </a:rPr>
              <a:t>।</a:t>
            </a:r>
            <a:endParaRPr lang="en-US" altLang="en-US" sz="2800" dirty="0" smtClean="0">
              <a:latin typeface="Google Sans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800" dirty="0">
              <a:latin typeface="Google Sans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solidFill>
                  <a:srgbClr val="FF0000"/>
                </a:solidFill>
                <a:latin typeface="Google Sans"/>
              </a:rPr>
              <a:t>ওয়েব ব্রাউজার </a:t>
            </a:r>
            <a:r>
              <a:rPr lang="en-US" altLang="en-US" sz="2800" b="1" dirty="0">
                <a:solidFill>
                  <a:srgbClr val="FF0000"/>
                </a:solidFill>
                <a:latin typeface="Google Sans"/>
                <a:cs typeface="Vrinda"/>
              </a:rPr>
              <a:t>(Web Browser):</a:t>
            </a:r>
            <a:r>
              <a:rPr lang="bn-IN" altLang="en-US" sz="2800" dirty="0">
                <a:latin typeface="Google Sans"/>
              </a:rPr>
              <a:t> যে সফটওয়্যারের মাধ্যমে আমরা ওয়েবসাইট বা ইন্টারনেট ব্যবহার করি </a:t>
            </a:r>
            <a:r>
              <a:rPr lang="en-US" altLang="en-US" sz="2800" dirty="0">
                <a:latin typeface="Google Sans"/>
                <a:cs typeface="Vrinda"/>
              </a:rPr>
              <a:t>(</a:t>
            </a:r>
            <a:r>
              <a:rPr lang="bn-IN" altLang="en-US" sz="2800" dirty="0">
                <a:latin typeface="Google Sans"/>
              </a:rPr>
              <a:t>যেমন</a:t>
            </a:r>
            <a:r>
              <a:rPr lang="en-US" altLang="en-US" sz="2800" dirty="0">
                <a:latin typeface="Google Sans"/>
                <a:cs typeface="Vrinda"/>
              </a:rPr>
              <a:t>: Google Chrome, Mozilla Firefox)</a:t>
            </a:r>
            <a:r>
              <a:rPr lang="hi-IN" altLang="en-US" sz="2800" dirty="0" smtClean="0">
                <a:latin typeface="Google Sans"/>
                <a:cs typeface="Vrinda"/>
              </a:rPr>
              <a:t>।</a:t>
            </a:r>
            <a:endParaRPr lang="en-US" altLang="en-US" sz="2800" dirty="0" smtClean="0">
              <a:latin typeface="Google Sans"/>
              <a:cs typeface="Vrinda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800" dirty="0">
              <a:latin typeface="Google Sans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solidFill>
                  <a:srgbClr val="FF0000"/>
                </a:solidFill>
                <a:latin typeface="Google Sans"/>
              </a:rPr>
              <a:t>ইউআরএল </a:t>
            </a:r>
            <a:r>
              <a:rPr lang="en-US" altLang="en-US" sz="2800" b="1" dirty="0">
                <a:solidFill>
                  <a:srgbClr val="FF0000"/>
                </a:solidFill>
                <a:latin typeface="Google Sans"/>
                <a:cs typeface="Vrinda"/>
              </a:rPr>
              <a:t>(URL):</a:t>
            </a:r>
            <a:r>
              <a:rPr lang="bn-IN" altLang="en-US" sz="2800" dirty="0">
                <a:latin typeface="Google Sans"/>
              </a:rPr>
              <a:t> ইন্টারনেটে কোনো নির্দিষ্ট ওয়েবসাইটের বা তথ্যের সরাসরি ঠিকানা </a:t>
            </a:r>
            <a:r>
              <a:rPr lang="en-US" altLang="en-US" sz="2800" dirty="0">
                <a:latin typeface="Google Sans"/>
                <a:cs typeface="Vrinda"/>
              </a:rPr>
              <a:t>(Uniform Resource Locator)</a:t>
            </a:r>
            <a:r>
              <a:rPr lang="hi-IN" altLang="en-US" sz="2800" dirty="0">
                <a:latin typeface="Google Sans"/>
                <a:cs typeface="Vrinda"/>
              </a:rPr>
              <a:t>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4383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38564" y="1551254"/>
            <a:ext cx="5160645" cy="4390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sz="2850" b="1" i="0" u="none" dirty="0" err="1">
                <a:solidFill>
                  <a:srgbClr val="00B050"/>
                </a:solidFill>
                <a:latin typeface="Hind Siliguri"/>
              </a:rPr>
              <a:t>ইন্টারনেট</a:t>
            </a:r>
            <a:r>
              <a:rPr sz="2850" b="1" i="0" u="none" dirty="0">
                <a:solidFill>
                  <a:srgbClr val="00B050"/>
                </a:solidFill>
                <a:latin typeface="Hind Siliguri"/>
              </a:rPr>
              <a:t> (Internet)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572" y="2345549"/>
            <a:ext cx="10247086" cy="34470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as-IN" sz="2800" dirty="0"/>
              <a:t>ইন্টারনেট (</a:t>
            </a:r>
            <a:r>
              <a:rPr lang="en-US" sz="2800" dirty="0"/>
              <a:t>Internet) </a:t>
            </a:r>
            <a:r>
              <a:rPr lang="as-IN" sz="2800" dirty="0"/>
              <a:t>হলো বিশ্বজুড়ে বিস্তৃত অসংখ্য কম্পিউটার নেটওয়ার্কের একটি সমন্বিত রূপ বা "নেটওয়ার্কসমূহের নেটওয়ার্ক</a:t>
            </a:r>
            <a:r>
              <a:rPr lang="as-IN" sz="2800" dirty="0" smtClean="0"/>
              <a:t>"।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as-IN" sz="2800" dirty="0" smtClean="0">
                <a:solidFill>
                  <a:srgbClr val="FF0000"/>
                </a:solidFill>
              </a:rPr>
              <a:t>সহজ </a:t>
            </a:r>
            <a:r>
              <a:rPr lang="as-IN" sz="2800" dirty="0">
                <a:solidFill>
                  <a:srgbClr val="FF0000"/>
                </a:solidFill>
              </a:rPr>
              <a:t>কথায়, এটি এমন একটি আন্তর্জাতিক নেটওয়ার্কিং ব্যবস্থা, যা স্ট্যান্ডার্ড প্রোটোকল (যেমন- </a:t>
            </a:r>
            <a:r>
              <a:rPr lang="en-US" sz="2800" dirty="0">
                <a:solidFill>
                  <a:srgbClr val="FF0000"/>
                </a:solidFill>
              </a:rPr>
              <a:t>TCP/IP) </a:t>
            </a:r>
            <a:r>
              <a:rPr lang="as-IN" sz="2800" dirty="0">
                <a:solidFill>
                  <a:srgbClr val="FF0000"/>
                </a:solidFill>
              </a:rPr>
              <a:t>ব্যবহারের মাধ্যমে সারা বিশ্বের কোটি কোটি কম্পিউটার, স্মার্টফোন এবং অন্যান্য স্মার্ট ডিভাইসকে একে অপরের সাথে সংযুক্ত করে তথ্য আদান-প্রদানের সুযোগ করে দেয়। '</a:t>
            </a:r>
            <a:r>
              <a:rPr lang="en-US" sz="2800" dirty="0">
                <a:solidFill>
                  <a:srgbClr val="FF0000"/>
                </a:solidFill>
              </a:rPr>
              <a:t>Internet' </a:t>
            </a:r>
            <a:r>
              <a:rPr lang="as-IN" sz="2800" dirty="0">
                <a:solidFill>
                  <a:srgbClr val="FF0000"/>
                </a:solidFill>
              </a:rPr>
              <a:t>শব্দটি মূলত </a:t>
            </a:r>
            <a:r>
              <a:rPr lang="en-US" sz="2800" b="1" dirty="0">
                <a:solidFill>
                  <a:srgbClr val="FF0000"/>
                </a:solidFill>
              </a:rPr>
              <a:t>International Network</a:t>
            </a:r>
            <a:r>
              <a:rPr lang="en-US" sz="2800" dirty="0">
                <a:solidFill>
                  <a:srgbClr val="FF0000"/>
                </a:solidFill>
              </a:rPr>
              <a:t>-</a:t>
            </a:r>
            <a:r>
              <a:rPr lang="as-IN" sz="2800" dirty="0">
                <a:solidFill>
                  <a:srgbClr val="FF0000"/>
                </a:solidFill>
              </a:rPr>
              <a:t>এর সংক্ষিপ্ত রূপ।</a:t>
            </a:r>
            <a:endParaRPr sz="2800" b="0" i="0" u="none" dirty="0">
              <a:solidFill>
                <a:srgbClr val="FF0000"/>
              </a:solidFill>
              <a:latin typeface="Hind Siliguri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551254"/>
            <a:ext cx="476250" cy="381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38200" y="577967"/>
            <a:ext cx="11658600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4140"/>
              </a:lnSpc>
            </a:pPr>
            <a:r>
              <a:rPr lang="as-IN" sz="3600" b="1" dirty="0" smtClean="0">
                <a:solidFill>
                  <a:srgbClr val="0070C0"/>
                </a:solidFill>
                <a:latin typeface="Hind Siliguri"/>
              </a:rPr>
              <a:t>ইন্টারনে</a:t>
            </a:r>
            <a:r>
              <a:rPr lang="en-US" sz="3600" b="1" dirty="0" err="1" smtClean="0">
                <a:solidFill>
                  <a:srgbClr val="0070C0"/>
                </a:solidFill>
                <a:latin typeface="Hind Siliguri"/>
              </a:rPr>
              <a:t>টের</a:t>
            </a:r>
            <a:r>
              <a:rPr lang="as-IN" sz="3600" b="1" dirty="0" smtClean="0">
                <a:solidFill>
                  <a:srgbClr val="0070C0"/>
                </a:solidFill>
                <a:latin typeface="Hind Siliguri"/>
              </a:rPr>
              <a:t> </a:t>
            </a:r>
            <a:r>
              <a:rPr sz="3600" b="1" i="0" u="none" dirty="0" err="1" smtClean="0">
                <a:solidFill>
                  <a:srgbClr val="0070C0"/>
                </a:solidFill>
                <a:latin typeface="Hind Siliguri"/>
              </a:rPr>
              <a:t>ধারণাসমূহ</a:t>
            </a:r>
            <a:r>
              <a:rPr lang="en-US" sz="3600" b="1" dirty="0" smtClean="0">
                <a:solidFill>
                  <a:srgbClr val="0070C0"/>
                </a:solidFill>
                <a:latin typeface="Hind Siliguri"/>
              </a:rPr>
              <a:t>-</a:t>
            </a:r>
            <a:endParaRPr sz="3600" b="1" i="0" u="none" dirty="0">
              <a:solidFill>
                <a:srgbClr val="0070C0"/>
              </a:solidFill>
              <a:latin typeface="Hind Siligu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38200" y="1195990"/>
            <a:ext cx="11125200" cy="285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54883" y="492678"/>
            <a:ext cx="5160645" cy="4704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sz="2850" b="1" i="0" u="none" dirty="0" err="1">
                <a:solidFill>
                  <a:srgbClr val="059669"/>
                </a:solidFill>
                <a:latin typeface="Hind Siliguri"/>
              </a:rPr>
              <a:t>ওয়েবসাইট</a:t>
            </a:r>
            <a:r>
              <a:rPr sz="2850" b="1" i="0" u="none" dirty="0">
                <a:solidFill>
                  <a:srgbClr val="059669"/>
                </a:solidFill>
                <a:latin typeface="Hind Siliguri"/>
              </a:rPr>
              <a:t> (Website)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28" y="492678"/>
            <a:ext cx="381000" cy="381000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019115" y="660803"/>
            <a:ext cx="10389114" cy="514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ওয়েবসাইট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(Website)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 হলো ইন্টারনেটের সাথে সংযুক্ত এমন একটি সুনির্দিষ্ট স্থান বা ওয়েবপেজের সমষ্টি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যা কোনো নির্দিষ্ট সার্ভারে জমা থাকে এবং একটি নির্দিষ্ট ডোমেইন নেম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ঠিকানা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)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দিয়ে যেকোনো জায়গা থেকে ব্রাউজ করা যায়।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সহজ কথায়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ইন্টারনেটে কোনো ব্যক্তি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প্রতিষ্ঠান বা বিষয়ের নিজস্ব যে তথ্যভাণ্ডার বা ভার্চুয়াল ঠিকানা থাকে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তাকেই ওয়েবসাইট বলে। যেমন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: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://google.com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 একটি ওয়েবসাইট।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অ্যাকাডেমিক পরীক্ষার জন্য ওয়েবসাইট সম্পর্কিত মূল বিষয়গুলো নিচে গুছিয়ে দেওয়া হলো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: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432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856342" y="718454"/>
            <a:ext cx="10856687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১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. </a:t>
            </a: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ওয়েবসাইটের মূল উপাদানসমূহ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একটি ওয়েবসাইট প্রধানত তিনটি উপাদানের সমন্বয়ে গঠিত হয়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: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ওয়েবপেজ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(Webpage):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ওয়েবসাইটের একক অংশ বা পৃষ্ঠা। ইন্টারনেটে যেকোনো তথ্য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লেখা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ছবি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অডিও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ভিডিও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)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যে পৃষ্ঠায় সাজানো থাকে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তাকে ওয়েবপেজ বলে। অনেকগুলো ওয়েবপেজ মিলেই একটি ওয়েবসাইট তৈরি হয়।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ডোমেইন নেম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(Domain Name):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ওয়েবসাইটের সুনির্দিষ্ট নাম বা ঠিকানা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যা দিয়ে ব্যবহারকারীরা সাইটটি খুঁজে পায়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যেমন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: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www.wikipedia.org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</a:t>
            </a:r>
            <a:r>
              <a:rPr kumimoji="0" lang="hi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ওয়েব হোস্টিং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(Web Hosting):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ওয়েবসাইটের সমস্ত তথ্য বা ফাইল ইন্টারনেটের যে শক্তিশালী কম্পিউটারে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সার্ভারে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)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২৪ ঘণ্টা সংরক্ষিত থাকে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তাকে হোস্টিং বলে।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389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8128" y="564555"/>
            <a:ext cx="5160645" cy="4390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sz="2850" b="1" i="0" u="none" dirty="0" err="1">
                <a:solidFill>
                  <a:srgbClr val="0070C0"/>
                </a:solidFill>
                <a:latin typeface="Hind Siliguri"/>
              </a:rPr>
              <a:t>ডাউনলোড</a:t>
            </a:r>
            <a:r>
              <a:rPr sz="2850" b="1" i="0" u="none" dirty="0">
                <a:solidFill>
                  <a:srgbClr val="0070C0"/>
                </a:solidFill>
                <a:latin typeface="Hind Siliguri"/>
              </a:rPr>
              <a:t> (</a:t>
            </a:r>
            <a:r>
              <a:rPr sz="2850" b="1" i="0" u="none" dirty="0" err="1" smtClean="0">
                <a:solidFill>
                  <a:srgbClr val="0070C0"/>
                </a:solidFill>
                <a:latin typeface="Hind Siliguri"/>
              </a:rPr>
              <a:t>Dowload</a:t>
            </a:r>
            <a:r>
              <a:rPr sz="2850" b="1" i="0" u="none" dirty="0">
                <a:solidFill>
                  <a:srgbClr val="0070C0"/>
                </a:solidFill>
                <a:latin typeface="Hind Siliguri"/>
              </a:rPr>
              <a:t>)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73" y="564555"/>
            <a:ext cx="381000" cy="381000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68128" y="1003788"/>
            <a:ext cx="10302998" cy="385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ডাউনলোড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(Download)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 বলতে ইন্টারনেট বা কোনো দূরবর্তী কম্পিউটার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সার্ভার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)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থেকে কোনো তথ্য বা ফাইল নিজের স্থানীয় কম্পিউটারে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স্মার্টফোনে বা অন্য কোনো স্টোরেজ ডিভাইসে স্থানান্তর বা কপি করে আনাকে বোঝায়।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সহজ কথায়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ইন্টারনেটে থাকা কোনো ছবি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গান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ভিডিও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সফটওয়্যার বা ডকুমেন্ট যখন নিজের ফোনে বা কম্পিউটারে সংরক্ষণ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(Save)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করেন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তখন সেই প্রক্রিয়াটিকে ডাউনলোড বলা হয়।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203528"/>
            <a:ext cx="184731" cy="52322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177913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93175" y="1207440"/>
            <a:ext cx="10556994" cy="491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6176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১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. </a:t>
            </a: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ডাউনলোড কীভাবে কাজ করে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? (</a:t>
            </a: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কাজের প্রক্রিয়া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Google Sans"/>
                <a:cs typeface="Vrinda"/>
              </a:rPr>
              <a:t>)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যখন কোনো ফাইল ডাউনলোডের জন্য ক্লিক করেন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তখন ডিভাইসটি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ক্লায়েন্ট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)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ইন্টারনেটের মাধ্যমে সেই নির্দিষ্ট ফাইলটি ধারণকারী কম্পিউটারের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সার্ভার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)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কাছে একটি অনুরোধ পাঠায়।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Google Sans"/>
                <a:cs typeface="Vrinda"/>
              </a:rPr>
              <a:t>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Google Sans"/>
                <a:cs typeface="Vrinda"/>
              </a:rPr>
              <a:t>সার্ভার সেই অনুরোধ গ্রহণ করে ফাইলটিকে ছোট ছোট ডেটা প্যাকেটে রূপান্তর করে ইন্টারনেটের মাধ্যমে আপনার ডিভাইসে পাঠাতে শুরু করে।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Google Sans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ডিভাইস সেই প্যাকেটগুলো সংগ্রহ করে পুনরায় পূর্ণাঙ্গ ফাইলে রূপান্তর করে আপনার মেমরিতে সংরক্ষণ করে।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8028" y="668275"/>
            <a:ext cx="10702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2800" b="1" dirty="0">
                <a:solidFill>
                  <a:srgbClr val="FF0000"/>
                </a:solidFill>
                <a:latin typeface="Google Sans"/>
              </a:rPr>
              <a:t>ডাউনলোড সম্পর্কিত মূল বিষয়গুলো নিচে আলোচনা করা হলো</a:t>
            </a:r>
            <a:r>
              <a:rPr lang="en-US" altLang="en-US" sz="2800" b="1" dirty="0">
                <a:solidFill>
                  <a:srgbClr val="FF0000"/>
                </a:solidFill>
                <a:latin typeface="Google Sans"/>
                <a:cs typeface="Vrinda"/>
              </a:rPr>
              <a:t>:</a:t>
            </a:r>
            <a:endParaRPr lang="en-US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824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5718" y="662370"/>
            <a:ext cx="5160645" cy="4390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sz="2850" b="1" i="0" u="none" dirty="0" err="1" smtClean="0">
                <a:solidFill>
                  <a:srgbClr val="7C3AED"/>
                </a:solidFill>
                <a:latin typeface="Hind Siliguri"/>
              </a:rPr>
              <a:t>এমপি</a:t>
            </a:r>
            <a:r>
              <a:rPr sz="2850" b="1" i="0" u="none" dirty="0" smtClean="0">
                <a:solidFill>
                  <a:srgbClr val="7C3AED"/>
                </a:solidFill>
                <a:latin typeface="Hind Siliguri"/>
              </a:rPr>
              <a:t> </a:t>
            </a:r>
            <a:r>
              <a:rPr sz="2850" b="1" i="0" u="none" dirty="0">
                <a:solidFill>
                  <a:srgbClr val="7C3AED"/>
                </a:solidFill>
                <a:latin typeface="Hind Siliguri"/>
              </a:rPr>
              <a:t>(MP3)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18" y="662370"/>
            <a:ext cx="285750" cy="38100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04718" y="1108943"/>
            <a:ext cx="10487396" cy="1702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এমপিথ্রি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(MP3)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 হলো অডিও বা শব্দ ফাইলের একটি অত্যন্ত জনপ্রিয় এবং বহুল ব্যবহৃত ডিজিটাল অডিও ফরম্যাট</a:t>
            </a:r>
            <a:r>
              <a:rPr kumimoji="0" lang="hi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Mangal"/>
              </a:rPr>
              <a:t>।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Mangal"/>
              </a:rPr>
              <a:t>এর পূর্ণরূপ হলো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MPEG-1 Audio Layer III</a:t>
            </a:r>
            <a:r>
              <a:rPr lang="en-US" altLang="en-US" sz="2800" dirty="0">
                <a:latin typeface="Google Sans"/>
              </a:rPr>
              <a:t>.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04718" y="3214433"/>
            <a:ext cx="1090831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১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. </a:t>
            </a: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এমপিথ্রি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-</a:t>
            </a: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এর মূল বৈশিষ্ট্য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  <a:cs typeface="Vrinda"/>
              </a:rPr>
              <a:t>(Core Characteristics)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ডেটা কম্প্রেশন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(Data Compression):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 এমপিথ্রি মূলত একটি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</a:rPr>
              <a:t>"</a:t>
            </a: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লসি কম্প্রেশন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</a:rPr>
              <a:t>" (</a:t>
            </a: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</a:rPr>
              <a:t>Lossy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</a:rPr>
              <a:t> Compression)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 প্রযুক্তি। এর মানে হলো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, 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oogle Sans"/>
                <a:cs typeface="Vrinda"/>
              </a:rPr>
              <a:t>এটি মূল অডিও ফাইলের গুণগত মান বা সাউন্ড কোয়ালিটি খুব একটা না কমিয়ে ফাইলের সাইজ বা আকার অনেক ছোট করে ফেলে।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019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6970" y="1039896"/>
            <a:ext cx="1054463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solidFill>
                  <a:srgbClr val="FF0000"/>
                </a:solidFill>
                <a:latin typeface="Google Sans"/>
              </a:rPr>
              <a:t>ফাইলের আকার হ্রাস</a:t>
            </a:r>
            <a:r>
              <a:rPr lang="en-US" altLang="en-US" sz="2800" b="1" dirty="0">
                <a:solidFill>
                  <a:srgbClr val="FF0000"/>
                </a:solidFill>
                <a:latin typeface="Google Sans"/>
                <a:cs typeface="Vrinda"/>
              </a:rPr>
              <a:t>:</a:t>
            </a:r>
            <a:r>
              <a:rPr lang="bn-IN" altLang="en-US" sz="2800" dirty="0">
                <a:latin typeface="Google Sans"/>
              </a:rPr>
              <a:t> একটি সাধারণ সিডি </a:t>
            </a:r>
            <a:r>
              <a:rPr lang="en-US" altLang="en-US" sz="2800" dirty="0">
                <a:latin typeface="Google Sans"/>
                <a:cs typeface="Vrinda"/>
              </a:rPr>
              <a:t>(CD) </a:t>
            </a:r>
            <a:r>
              <a:rPr lang="bn-IN" altLang="en-US" sz="2800" dirty="0">
                <a:latin typeface="Google Sans"/>
              </a:rPr>
              <a:t>অডিও ফাইলের তুলনায় একটি এমপিথ্রি ফাইলের আকার প্রায় </a:t>
            </a:r>
            <a:r>
              <a:rPr lang="bn-IN" altLang="en-US" sz="2800" b="1" dirty="0">
                <a:latin typeface="Google Sans"/>
              </a:rPr>
              <a:t>১০ থেকে ১২ গুণ ছোট</a:t>
            </a:r>
            <a:r>
              <a:rPr lang="bn-IN" altLang="en-US" sz="2800" dirty="0">
                <a:latin typeface="Google Sans"/>
              </a:rPr>
              <a:t> হয়। </a:t>
            </a:r>
            <a:r>
              <a:rPr lang="en-US" altLang="en-US" sz="2800" dirty="0" smtClean="0">
                <a:latin typeface="Google Sans"/>
              </a:rPr>
              <a:t/>
            </a:r>
            <a:br>
              <a:rPr lang="en-US" altLang="en-US" sz="2800" dirty="0" smtClean="0">
                <a:latin typeface="Google Sans"/>
              </a:rPr>
            </a:br>
            <a:r>
              <a:rPr lang="bn-IN" altLang="en-US" sz="2800" dirty="0" smtClean="0">
                <a:latin typeface="Google Sans"/>
              </a:rPr>
              <a:t>উদাহরণস্বরূপ</a:t>
            </a:r>
            <a:r>
              <a:rPr lang="en-US" altLang="en-US" sz="2800" dirty="0">
                <a:latin typeface="Google Sans"/>
                <a:cs typeface="Vrinda"/>
              </a:rPr>
              <a:t>, </a:t>
            </a:r>
            <a:r>
              <a:rPr lang="bn-IN" altLang="en-US" sz="2800" dirty="0">
                <a:latin typeface="Google Sans"/>
              </a:rPr>
              <a:t>একটি ৩০ মেগাবাইটের </a:t>
            </a:r>
            <a:r>
              <a:rPr lang="en-US" altLang="en-US" sz="2800" dirty="0">
                <a:latin typeface="Google Sans"/>
                <a:cs typeface="Vrinda"/>
              </a:rPr>
              <a:t>(MB) </a:t>
            </a:r>
            <a:r>
              <a:rPr lang="bn-IN" altLang="en-US" sz="2800" dirty="0">
                <a:latin typeface="Google Sans"/>
              </a:rPr>
              <a:t>অডিও ফাইলকে এমপিথ্রি ফরম্যাটে রূপান্তর করলে তা মাত্র ৩ মেগাবাইটে চলে আসে</a:t>
            </a:r>
            <a:r>
              <a:rPr lang="bn-IN" altLang="en-US" sz="2800" dirty="0" smtClean="0">
                <a:latin typeface="Google Sans"/>
              </a:rPr>
              <a:t>।</a:t>
            </a:r>
            <a:endParaRPr lang="en-US" altLang="en-US" sz="2800" dirty="0" smtClean="0">
              <a:latin typeface="Google Sans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800" dirty="0">
              <a:latin typeface="Google Sans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solidFill>
                  <a:srgbClr val="FF0000"/>
                </a:solidFill>
                <a:latin typeface="Google Sans"/>
              </a:rPr>
              <a:t>সাইকোঅ্যাকোস্টিকস </a:t>
            </a:r>
            <a:r>
              <a:rPr lang="en-US" altLang="en-US" sz="2800" b="1" dirty="0">
                <a:solidFill>
                  <a:srgbClr val="FF0000"/>
                </a:solidFill>
                <a:latin typeface="Google Sans"/>
                <a:cs typeface="Vrinda"/>
              </a:rPr>
              <a:t>(Psychoacoustics):</a:t>
            </a:r>
            <a:r>
              <a:rPr lang="bn-IN" altLang="en-US" sz="2800" dirty="0">
                <a:latin typeface="Google Sans"/>
              </a:rPr>
              <a:t> এমপিথ্রি </a:t>
            </a:r>
            <a:r>
              <a:rPr lang="bn-IN" altLang="en-US" sz="2800" dirty="0">
                <a:solidFill>
                  <a:srgbClr val="00B050"/>
                </a:solidFill>
                <a:latin typeface="Google Sans"/>
              </a:rPr>
              <a:t>ফরম্যাটটি মানুষের শোনার ক্ষমতার ওপর ভিত্তি করে কাজ করে। মানুষের কান যে অতি সূক্ষ্ম বা উচ্চ ফ্রিকোয়েন্সির শব্দগুলো শুনতে পায় না</a:t>
            </a:r>
            <a:r>
              <a:rPr lang="en-US" altLang="en-US" sz="2800" dirty="0">
                <a:solidFill>
                  <a:srgbClr val="00B050"/>
                </a:solidFill>
                <a:latin typeface="Google Sans"/>
                <a:cs typeface="Vrinda"/>
              </a:rPr>
              <a:t>, </a:t>
            </a:r>
            <a:r>
              <a:rPr lang="bn-IN" altLang="en-US" sz="2800" dirty="0">
                <a:solidFill>
                  <a:srgbClr val="00B050"/>
                </a:solidFill>
                <a:latin typeface="Google Sans"/>
              </a:rPr>
              <a:t>কম্প্রেশনের সময় এমপিথ্রি ফাইল থেকে সেই অগোচরে থাকা শব্দগুলোকে বাদ দিয়ে দেওয়া হয়।</a:t>
            </a:r>
            <a:endParaRPr lang="en-US" altLang="en-US" sz="2800" dirty="0">
              <a:solidFill>
                <a:srgbClr val="00B050"/>
              </a:solidFill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617289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3185" y="514491"/>
            <a:ext cx="5941291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450" b="1" i="0" u="none" dirty="0" err="1">
                <a:solidFill>
                  <a:srgbClr val="059669"/>
                </a:solidFill>
                <a:latin typeface="Hind Siliguri"/>
              </a:rPr>
              <a:t>ইন্টারনেটের</a:t>
            </a:r>
            <a:r>
              <a:rPr sz="3450" b="1" i="0" u="none" dirty="0">
                <a:solidFill>
                  <a:srgbClr val="059669"/>
                </a:solidFill>
                <a:latin typeface="Hind Siliguri"/>
              </a:rPr>
              <a:t> </a:t>
            </a:r>
            <a:r>
              <a:rPr sz="3450" b="1" i="0" u="none" dirty="0" err="1">
                <a:solidFill>
                  <a:srgbClr val="059669"/>
                </a:solidFill>
                <a:latin typeface="Hind Siliguri"/>
              </a:rPr>
              <a:t>গুরুত্ব</a:t>
            </a:r>
            <a:r>
              <a:rPr sz="3450" b="1" i="0" u="none" dirty="0">
                <a:solidFill>
                  <a:srgbClr val="059669"/>
                </a:solidFill>
                <a:latin typeface="Hind Siliguri"/>
              </a:rPr>
              <a:t> ও </a:t>
            </a:r>
            <a:r>
              <a:rPr sz="3450" b="1" i="0" u="none" dirty="0" err="1">
                <a:solidFill>
                  <a:srgbClr val="059669"/>
                </a:solidFill>
                <a:latin typeface="Hind Siliguri"/>
              </a:rPr>
              <a:t>প্রভাব</a:t>
            </a:r>
            <a:endParaRPr sz="3450" b="1" i="0" u="none" dirty="0">
              <a:solidFill>
                <a:srgbClr val="059669"/>
              </a:solidFill>
              <a:latin typeface="Hind Siligu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041648"/>
            <a:ext cx="11125200" cy="285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33185" y="1383714"/>
            <a:ext cx="1051741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800" dirty="0">
                <a:solidFill>
                  <a:srgbClr val="00B0F0"/>
                </a:solidFill>
                <a:latin typeface="Google Sans"/>
              </a:rPr>
              <a:t>ইন্টারনেটের গুরুত্ব নিচে অত্যন্ত সংক্ষিপ্ত আকারে দেওয়া হলো: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s-IN" sz="2800" b="1" dirty="0">
                <a:solidFill>
                  <a:srgbClr val="FF0000"/>
                </a:solidFill>
                <a:latin typeface="Google Sans"/>
              </a:rPr>
              <a:t>তাত্ক্ষণিক যোগাযোগ:</a:t>
            </a:r>
            <a:r>
              <a:rPr lang="as-IN" sz="2800" dirty="0">
                <a:latin typeface="Google Sans"/>
              </a:rPr>
              <a:t> ইমেইল, ভিডিও কল এবং সামাজিক যোগাযোগ মাধ্যমের সাহায্যে মুহূর্তের মধ্যে বিশ্বব্যাপী যোগাযোগ করা যায়</a:t>
            </a:r>
            <a:r>
              <a:rPr lang="as-IN" sz="2800" dirty="0" smtClean="0">
                <a:latin typeface="Google Sans"/>
              </a:rPr>
              <a:t>।</a:t>
            </a:r>
            <a:endParaRPr lang="en-US" sz="2800" dirty="0" smtClean="0">
              <a:latin typeface="Google Sans"/>
            </a:endParaRPr>
          </a:p>
          <a:p>
            <a:endParaRPr lang="as-IN" sz="2800" dirty="0"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as-IN" sz="2800" b="1" dirty="0">
                <a:solidFill>
                  <a:srgbClr val="FF0000"/>
                </a:solidFill>
                <a:latin typeface="Google Sans"/>
              </a:rPr>
              <a:t>সহজ শিক্ষা (ই-লার্নিং):</a:t>
            </a:r>
            <a:r>
              <a:rPr lang="as-IN" sz="2800" dirty="0">
                <a:latin typeface="Google Sans"/>
              </a:rPr>
              <a:t> ঘরে বসেই অনলাইনে যেকোনো বিষয়ের ক্লাস করা, বই পড়া এবং শিক্ষামূলক তথ্য সংগ্রহ করা সম্ভব</a:t>
            </a:r>
            <a:r>
              <a:rPr lang="as-IN" sz="2800" dirty="0" smtClean="0">
                <a:latin typeface="Google Sans"/>
              </a:rPr>
              <a:t>।</a:t>
            </a:r>
            <a:endParaRPr lang="en-US" sz="2800" dirty="0" smtClean="0">
              <a:latin typeface="Google Sans"/>
            </a:endParaRPr>
          </a:p>
          <a:p>
            <a:endParaRPr lang="en-US" sz="2800" dirty="0">
              <a:solidFill>
                <a:srgbClr val="FF0000"/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  <a:latin typeface="Google Sans"/>
              </a:rPr>
              <a:t> </a:t>
            </a:r>
            <a:r>
              <a:rPr lang="as-IN" sz="2800" b="1" dirty="0" smtClean="0">
                <a:solidFill>
                  <a:srgbClr val="FF0000"/>
                </a:solidFill>
                <a:latin typeface="Google Sans"/>
              </a:rPr>
              <a:t>দ্রুত </a:t>
            </a:r>
            <a:r>
              <a:rPr lang="as-IN" sz="2800" b="1" dirty="0">
                <a:solidFill>
                  <a:srgbClr val="FF0000"/>
                </a:solidFill>
                <a:latin typeface="Google Sans"/>
              </a:rPr>
              <a:t>তথ্য প্রাপ্তি:</a:t>
            </a:r>
            <a:r>
              <a:rPr lang="as-IN" sz="2800" dirty="0">
                <a:latin typeface="Google Sans"/>
              </a:rPr>
              <a:t> সার্চ ইঞ্জিন (যেমন: গুগল) ব্যবহার করে যেকোনো প্রশ্নের উত্তর বা তথ্য সেকেন্ডের মধ্যে খুঁজে পাওয়া যায়।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882640"/>
            <a:ext cx="95123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  <a:latin typeface="Google Sans"/>
              </a:rPr>
              <a:t> </a:t>
            </a:r>
            <a:r>
              <a:rPr lang="as-IN" sz="2800" b="1" dirty="0" smtClean="0">
                <a:solidFill>
                  <a:srgbClr val="FF0000"/>
                </a:solidFill>
                <a:latin typeface="Google Sans"/>
              </a:rPr>
              <a:t>ঘরে </a:t>
            </a:r>
            <a:r>
              <a:rPr lang="as-IN" sz="2800" b="1" dirty="0">
                <a:solidFill>
                  <a:srgbClr val="FF0000"/>
                </a:solidFill>
                <a:latin typeface="Google Sans"/>
              </a:rPr>
              <a:t>বসে আয় (ফ্রিল্যান্সিং):</a:t>
            </a:r>
            <a:r>
              <a:rPr lang="as-IN" sz="2800" dirty="0">
                <a:latin typeface="Google Sans"/>
              </a:rPr>
              <a:t> আউটসোর্সিং ও তথ্যপ্রযুক্তির মাধ্যমে ঘরে বসেই বৈদেশিক মুদ্রা ও কর্মসংস্থানের সুযোগ তৈরি হয়েছে</a:t>
            </a:r>
            <a:r>
              <a:rPr lang="as-IN" sz="2800" dirty="0" smtClean="0">
                <a:latin typeface="Google Sans"/>
              </a:rPr>
              <a:t>।</a:t>
            </a:r>
            <a:endParaRPr lang="en-US" sz="2800" dirty="0" smtClean="0">
              <a:latin typeface="Google Sans"/>
            </a:endParaRPr>
          </a:p>
          <a:p>
            <a:endParaRPr lang="as-IN" sz="2800" dirty="0"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  <a:latin typeface="Google Sans"/>
              </a:rPr>
              <a:t> </a:t>
            </a:r>
            <a:r>
              <a:rPr lang="as-IN" sz="2800" b="1" dirty="0" smtClean="0">
                <a:solidFill>
                  <a:srgbClr val="FF0000"/>
                </a:solidFill>
                <a:latin typeface="Google Sans"/>
              </a:rPr>
              <a:t>অনলাইন </a:t>
            </a:r>
            <a:r>
              <a:rPr lang="as-IN" sz="2800" b="1" dirty="0">
                <a:solidFill>
                  <a:srgbClr val="FF0000"/>
                </a:solidFill>
                <a:latin typeface="Google Sans"/>
              </a:rPr>
              <a:t>কেনাকাটা ও ব্যাংকিং:</a:t>
            </a:r>
            <a:r>
              <a:rPr lang="as-IN" sz="2800" dirty="0">
                <a:solidFill>
                  <a:srgbClr val="FF0000"/>
                </a:solidFill>
                <a:latin typeface="Google Sans"/>
              </a:rPr>
              <a:t> </a:t>
            </a:r>
            <a:r>
              <a:rPr lang="as-IN" sz="2800" dirty="0">
                <a:latin typeface="Google Sans"/>
              </a:rPr>
              <a:t>বাজারে বা ব্যাংকে না গিয়ে ঘরে বসেই কেনাকাটা এবং যেকোনো আর্থিক লেনদেন করা যায়</a:t>
            </a:r>
            <a:r>
              <a:rPr lang="as-IN" sz="2800" dirty="0" smtClean="0">
                <a:latin typeface="Google Sans"/>
              </a:rPr>
              <a:t>।</a:t>
            </a:r>
            <a:endParaRPr lang="en-US" sz="2800" dirty="0" smtClean="0">
              <a:latin typeface="Google Sans"/>
            </a:endParaRPr>
          </a:p>
          <a:p>
            <a:endParaRPr lang="as-IN" sz="2800" dirty="0"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  <a:latin typeface="Google Sans"/>
              </a:rPr>
              <a:t> </a:t>
            </a:r>
            <a:r>
              <a:rPr lang="as-IN" sz="2800" b="1" dirty="0" smtClean="0">
                <a:solidFill>
                  <a:srgbClr val="FF0000"/>
                </a:solidFill>
                <a:latin typeface="Google Sans"/>
              </a:rPr>
              <a:t>সহজ </a:t>
            </a:r>
            <a:r>
              <a:rPr lang="as-IN" sz="2800" b="1" dirty="0">
                <a:solidFill>
                  <a:srgbClr val="FF0000"/>
                </a:solidFill>
                <a:latin typeface="Google Sans"/>
              </a:rPr>
              <a:t>নাগরিক সেবা (ই-গভর্নেন্স):</a:t>
            </a:r>
            <a:r>
              <a:rPr lang="as-IN" sz="2800" dirty="0">
                <a:latin typeface="Google Sans"/>
              </a:rPr>
              <a:t> পরীক্ষার রেজাল্ট, জন্ম নিবন্ধন বা সরকারি বিভিন্ন ফরম ইন্টারনেটের মাধ্যমে সহজে পাওয়া যায়।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0993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1783677"/>
            <a:ext cx="11125200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নিচের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প্রশ্নগুলোর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উত্তর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খাতায়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লেখ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7750" y="2416048"/>
            <a:ext cx="1061085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১.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ইন্টারনেট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বলতে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কী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বোঝ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?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সহজ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ভাষায়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ব্যাখ্যা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70C0"/>
                </a:solidFill>
                <a:latin typeface="Hind Siliguri"/>
              </a:rPr>
              <a:t>কর</a:t>
            </a:r>
            <a:r>
              <a:rPr sz="2700" b="0" i="0" u="none" dirty="0">
                <a:solidFill>
                  <a:srgbClr val="0070C0"/>
                </a:solidFill>
                <a:latin typeface="Hind Siliguri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7750" y="3067469"/>
            <a:ext cx="1061085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২.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ওয়েবসাইট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এবং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ডাউনলোডের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মধ্যে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মূল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পার্থক্য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কী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7750" y="3718890"/>
            <a:ext cx="10610850" cy="444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>
                <a:solidFill>
                  <a:srgbClr val="0070C0"/>
                </a:solidFill>
                <a:latin typeface="Hind Siliguri"/>
              </a:rPr>
              <a:t>৩. ঘটনা-৪ এ গানটি শুনতে কোন ফরম্যাট (MP3) সাহায্য করেছিল?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750" y="4370310"/>
            <a:ext cx="1061085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0" i="0" u="none">
                <a:solidFill>
                  <a:srgbClr val="00B050"/>
                </a:solidFill>
                <a:latin typeface="Hind Siliguri"/>
              </a:rPr>
              <a:t>৪. শিক্ষাক্ষেত্রে ইন্টারনেটের দুটি ব্যবহার উল্লেখ কর।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68436"/>
            <a:ext cx="342900" cy="3524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119856"/>
            <a:ext cx="342900" cy="3524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771277"/>
            <a:ext cx="342900" cy="3524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422698"/>
            <a:ext cx="342900" cy="3524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3400" y="820787"/>
            <a:ext cx="5590309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450" b="1" i="0" u="none">
                <a:solidFill>
                  <a:srgbClr val="EA580C"/>
                </a:solidFill>
                <a:latin typeface="Hind Siliguri"/>
              </a:rPr>
              <a:t>পাঠ মূল্যায়ন ও একক কাজ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400" y="1346448"/>
            <a:ext cx="11125200" cy="285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700" y="1607911"/>
            <a:ext cx="11658600" cy="36779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3900" b="1" i="0" u="none" dirty="0" err="1">
                <a:ln w="28575"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ধন্যবাদ</a:t>
            </a:r>
            <a:r>
              <a:rPr sz="23900" b="1" i="0" u="none" dirty="0">
                <a:ln w="28575">
                  <a:solidFill>
                    <a:srgbClr val="FF0000"/>
                  </a:solidFill>
                </a:ln>
                <a:solidFill>
                  <a:srgbClr val="2563E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64" y="5285841"/>
            <a:ext cx="11992773" cy="1385957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3200" i="0" u="none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পানিকাউরিয়া</a:t>
            </a:r>
            <a:r>
              <a:rPr sz="3200" i="0" u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 </a:t>
            </a:r>
            <a:r>
              <a:rPr sz="3200" i="0" u="none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মাধ্যমিক</a:t>
            </a:r>
            <a:r>
              <a:rPr sz="3200" i="0" u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 </a:t>
            </a:r>
            <a:r>
              <a:rPr sz="3200" i="0" u="none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বিদ্যালয়</a:t>
            </a:r>
            <a:r>
              <a:rPr sz="3200" i="0" u="none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 </a:t>
            </a:r>
            <a:endParaRPr lang="en-US" sz="3200" i="0" u="none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ind Siliguri"/>
            </a:endParaRPr>
          </a:p>
          <a:p>
            <a:pPr algn="ctr">
              <a:lnSpc>
                <a:spcPct val="150000"/>
              </a:lnSpc>
            </a:pPr>
            <a:r>
              <a:rPr sz="3200" i="0" u="none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কলারোয়া</a:t>
            </a:r>
            <a:r>
              <a:rPr sz="3200" i="0" u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, </a:t>
            </a:r>
            <a:r>
              <a:rPr sz="3200" i="0" u="none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সাতক্ষীরা</a:t>
            </a:r>
            <a:r>
              <a:rPr sz="3200" i="0" u="none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nd Siliguri"/>
              </a:rPr>
              <a:t>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622169" y="643570"/>
            <a:ext cx="110968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000" dirty="0">
                <a:ln w="0"/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Hind Siliguri"/>
              </a:rPr>
              <a:t>আজকের পাঠে মনোযোগ সহকারে অংশগ্রহণের জন্য সবাইকে অনেক ধন্যবাদ।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build="p" bldLvl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1112</Words>
  <Application>Microsoft Office PowerPoint</Application>
  <PresentationFormat>Widescreen</PresentationFormat>
  <Paragraphs>98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Courier New</vt:lpstr>
      <vt:lpstr>Google Sans</vt:lpstr>
      <vt:lpstr>Hind Siliguri</vt:lpstr>
      <vt:lpstr>Mangal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WALTON</dc:creator>
  <cp:keywords/>
  <dc:description>generated using python-pptx</dc:description>
  <cp:lastModifiedBy>WALTON</cp:lastModifiedBy>
  <cp:revision>41</cp:revision>
  <dcterms:created xsi:type="dcterms:W3CDTF">2013-01-27T09:14:16Z</dcterms:created>
  <dcterms:modified xsi:type="dcterms:W3CDTF">2026-09-10T05:51:57Z</dcterms:modified>
  <cp:category/>
</cp:coreProperties>
</file>