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QnIHZsPYtQcUWrfdaVuw6Q" hashData="73xF+LzFBloxDI/0+f79zuWEUgQ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720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8.png"/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4.png"/><Relationship Id="rId10" Type="http://schemas.openxmlformats.org/officeDocument/2006/relationships/image" Target="../media/image2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8.png"/><Relationship Id="rId10" Type="http://schemas.openxmlformats.org/officeDocument/2006/relationships/image" Target="../media/image27.png"/><Relationship Id="rId4" Type="http://schemas.openxmlformats.org/officeDocument/2006/relationships/image" Target="../media/image67.png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72.png"/><Relationship Id="rId10" Type="http://schemas.openxmlformats.org/officeDocument/2006/relationships/image" Target="../media/image27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76.png"/><Relationship Id="rId10" Type="http://schemas.openxmlformats.org/officeDocument/2006/relationships/image" Target="../media/image27.png"/><Relationship Id="rId4" Type="http://schemas.openxmlformats.org/officeDocument/2006/relationships/image" Target="../media/image75.png"/><Relationship Id="rId9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80.png"/><Relationship Id="rId10" Type="http://schemas.openxmlformats.org/officeDocument/2006/relationships/image" Target="../media/image84.jpeg"/><Relationship Id="rId4" Type="http://schemas.openxmlformats.org/officeDocument/2006/relationships/image" Target="../media/image3.png"/><Relationship Id="rId9" Type="http://schemas.openxmlformats.org/officeDocument/2006/relationships/image" Target="../media/image8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3.png"/><Relationship Id="rId4" Type="http://schemas.openxmlformats.org/officeDocument/2006/relationships/image" Target="../media/image86.png"/><Relationship Id="rId9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90.png"/><Relationship Id="rId7" Type="http://schemas.openxmlformats.org/officeDocument/2006/relationships/image" Target="../media/image9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1.png"/><Relationship Id="rId4" Type="http://schemas.openxmlformats.org/officeDocument/2006/relationships/image" Target="../media/image3.png"/><Relationship Id="rId9" Type="http://schemas.openxmlformats.org/officeDocument/2006/relationships/image" Target="../media/image9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.png"/><Relationship Id="rId7" Type="http://schemas.openxmlformats.org/officeDocument/2006/relationships/image" Target="../media/image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6.png"/><Relationship Id="rId10" Type="http://schemas.openxmlformats.org/officeDocument/2006/relationships/image" Target="../media/image100.jpeg"/><Relationship Id="rId4" Type="http://schemas.openxmlformats.org/officeDocument/2006/relationships/image" Target="../media/image95.png"/><Relationship Id="rId9" Type="http://schemas.openxmlformats.org/officeDocument/2006/relationships/image" Target="../media/image9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01.png"/><Relationship Id="rId9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7.png"/><Relationship Id="rId7" Type="http://schemas.openxmlformats.org/officeDocument/2006/relationships/image" Target="../media/image10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8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3.png"/><Relationship Id="rId7" Type="http://schemas.openxmlformats.org/officeDocument/2006/relationships/image" Target="../media/image1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53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975" y="6486525"/>
            <a:ext cx="819150" cy="2571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20515" y="2258317"/>
            <a:ext cx="7750968" cy="7314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  <a:defRPr/>
            </a:pPr>
            <a:r>
              <a:rPr sz="4800" b="0" i="0" u="none">
                <a:solidFill>
                  <a:srgbClr val="FBBF24"/>
                </a:solidFill>
                <a:latin typeface="Hind Siliguri ExtraBold"/>
              </a:rPr>
              <a:t>আজকের পাঠে সবাইকে স্বাগতম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205" y="962330"/>
            <a:ext cx="981808" cy="863991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0" y="6486525"/>
            <a:ext cx="847725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983134"/>
            <a:ext cx="5405437" cy="323598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1075" y="428625"/>
            <a:ext cx="1121092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314325" cy="361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200" y="2852811"/>
            <a:ext cx="477559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200" b="1" i="0" u="none">
                <a:solidFill>
                  <a:srgbClr val="1E3A8A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8540" y="3852119"/>
            <a:ext cx="4548187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2000" b="1" i="0" u="none">
                <a:solidFill>
                  <a:srgbClr val="2563EB"/>
                </a:solidFill>
                <a:latin typeface="Hind Siliguri"/>
              </a:rPr>
              <a:t>সহকারী শিক্ষক (ব্যবসায় শিক্ষা)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610" y="3348111"/>
            <a:ext cx="214182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i="0" u="none">
                <a:solidFill>
                  <a:srgbClr val="475569"/>
                </a:solidFill>
                <a:latin typeface="Hind Siliguri SemiBold"/>
              </a:rPr>
              <a:t>বি.এড, এম.এড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8540" y="4443439"/>
            <a:ext cx="4775596" cy="467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20"/>
              </a:lnSpc>
            </a:pPr>
            <a:r>
              <a:rPr lang="as-IN" sz="2000" b="1" dirty="0" smtClean="0">
                <a:solidFill>
                  <a:srgbClr val="0F766E"/>
                </a:solidFill>
                <a:latin typeface="Hind Siliguri"/>
              </a:rPr>
              <a:t>আর.আর. টেক্সটাইল মিলস্ উচ্চ বিদ্যালয়</a:t>
            </a:r>
            <a:endParaRPr lang="as-IN" sz="2000" b="1" dirty="0">
              <a:solidFill>
                <a:srgbClr val="0F766E"/>
              </a:solidFill>
              <a:latin typeface="Hind Siliguri"/>
            </a:endParaRPr>
          </a:p>
        </p:txBody>
      </p:sp>
      <p:pic>
        <p:nvPicPr>
          <p:cNvPr id="21" name="Picture 20" descr="miza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2188" y="2019577"/>
            <a:ext cx="3217782" cy="3199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2" grpId="0"/>
      <p:bldP spid="13" grpId="0"/>
      <p:bldP spid="14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975" y="6486525"/>
            <a:ext cx="81915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436465"/>
            <a:ext cx="5476875" cy="1181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2436465"/>
            <a:ext cx="5476875" cy="1181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808065"/>
            <a:ext cx="5476875" cy="11811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0" y="3808065"/>
            <a:ext cx="5476875" cy="11811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81075" y="428625"/>
            <a:ext cx="1121092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75" y="464790"/>
            <a:ext cx="314325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0" y="2646015"/>
            <a:ext cx="4980622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বিষয়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3065115"/>
            <a:ext cx="50196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1E3A8A"/>
                </a:solidFill>
                <a:latin typeface="Hind Siliguri"/>
              </a:rPr>
              <a:t>ব্যবসায় উদ্যোগ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00850" y="2646015"/>
            <a:ext cx="4890611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শ্রেণি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3065115"/>
            <a:ext cx="50196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065F46"/>
                </a:solidFill>
                <a:latin typeface="Hind Siliguri"/>
              </a:rPr>
              <a:t>১০ম শ্রেণি (দশম)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4017615"/>
            <a:ext cx="492061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অধ্যায়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5" y="4436715"/>
            <a:ext cx="50196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92400E"/>
                </a:solidFill>
                <a:latin typeface="Hind Siliguri"/>
              </a:rPr>
              <a:t>৮ম অধ্যায়: ব্যবসায় প্রতিষ্ঠানের ব্যবস্থাপনা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3700" y="4017615"/>
            <a:ext cx="4950618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Hind Siliguri"/>
              </a:rPr>
              <a:t>সময়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436715"/>
            <a:ext cx="501967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5B21B6"/>
                </a:solidFill>
                <a:latin typeface="Hind Siliguri"/>
              </a:rPr>
              <a:t>৫০ মিনিট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1525" y="2712690"/>
            <a:ext cx="180975" cy="2095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2712690"/>
            <a:ext cx="266700" cy="2095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1525" y="4084290"/>
            <a:ext cx="238125" cy="2095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4084290"/>
            <a:ext cx="209550" cy="2095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975" y="6486525"/>
            <a:ext cx="81915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903065"/>
            <a:ext cx="5405437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2372766"/>
            <a:ext cx="5405437" cy="2680096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6325" y="428625"/>
            <a:ext cx="11115675" cy="4360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 smtClean="0">
                <a:solidFill>
                  <a:srgbClr val="0F172A"/>
                </a:solidFill>
                <a:latin typeface="Hind Siliguri"/>
              </a:rPr>
              <a:t>ছবি</a:t>
            </a:r>
            <a:r>
              <a:rPr lang="en-US" sz="2850" b="1" i="0" u="none" dirty="0" err="1" smtClean="0">
                <a:solidFill>
                  <a:srgbClr val="0F172A"/>
                </a:solidFill>
                <a:latin typeface="Hind Siliguri"/>
              </a:rPr>
              <a:t>টি</a:t>
            </a:r>
            <a:r>
              <a:rPr sz="2850" b="1" i="0" u="none" smtClean="0">
                <a:solidFill>
                  <a:srgbClr val="0F172A"/>
                </a:solidFill>
                <a:latin typeface="Hind Siliguri"/>
              </a:rPr>
              <a:t> </a:t>
            </a:r>
            <a:r>
              <a:rPr sz="2850" b="1" i="0" u="none">
                <a:solidFill>
                  <a:srgbClr val="0F172A"/>
                </a:solidFill>
                <a:latin typeface="Hind Siliguri"/>
              </a:rPr>
              <a:t>লক্ষ্য করো এবং চিন্তা করে বলো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409575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975" y="1941165"/>
            <a:ext cx="5329237" cy="35433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31604" y="2629941"/>
            <a:ext cx="5075634" cy="4000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E293B"/>
                </a:solidFill>
                <a:latin typeface="Hind Siliguri"/>
              </a:rPr>
              <a:t>চিন্তা করে উত্তর দাও: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7012" y="2696616"/>
            <a:ext cx="190500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81812" y="3172866"/>
            <a:ext cx="4529137" cy="319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575" b="0" i="0" u="none">
                <a:solidFill>
                  <a:srgbClr val="1E293B"/>
                </a:solidFill>
                <a:latin typeface="Hind Siliguri SemiBold"/>
              </a:rPr>
              <a:t>ছবিতে একজন ব্যক্তি অন্যদের নির্দেশনা দিচ্ছেন— তিনি কে?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81812" y="3607147"/>
            <a:ext cx="4529137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575" b="0" i="0" u="none">
                <a:solidFill>
                  <a:srgbClr val="1E293B"/>
                </a:solidFill>
                <a:latin typeface="Hind Siliguri SemiBold"/>
              </a:rPr>
              <a:t>দলকে সঠিক পথে পরিচালনা করার এই ক্ষমতাকে কী বলা হয়?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1812" y="4361408"/>
            <a:ext cx="4529137" cy="319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575" b="0" i="0" u="none">
                <a:solidFill>
                  <a:srgbClr val="1E293B"/>
                </a:solidFill>
                <a:latin typeface="Hind Siliguri SemiBold"/>
              </a:rPr>
              <a:t>একজন সফল ব্যবসায় প্রতিষ্ঠানের মূল চালিকাশক্তি কোনটি?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7012" y="3191916"/>
            <a:ext cx="171450" cy="2000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7012" y="3626197"/>
            <a:ext cx="17145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7012" y="4380458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2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53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9450" y="6486525"/>
            <a:ext cx="828675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36763" y="1391394"/>
            <a:ext cx="718597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00" b="1" i="0" u="none">
                <a:solidFill>
                  <a:srgbClr val="FEF08A"/>
                </a:solidFill>
                <a:latin typeface="Hind Siliguri"/>
              </a:rPr>
              <a:t>আজকের পাঠের শিরোনাম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0619" y="2578447"/>
            <a:ext cx="6090761" cy="66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20"/>
              </a:lnSpc>
              <a:defRPr/>
            </a:pPr>
            <a:r>
              <a:rPr sz="4350" b="0" i="0" u="none">
                <a:solidFill>
                  <a:srgbClr val="FFFFFF"/>
                </a:solidFill>
                <a:latin typeface="Hind Siliguri ExtraBold"/>
              </a:rPr>
              <a:t>নেতৃত্বের ধারণা ও প্রকারভেদ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69265" y="3574702"/>
            <a:ext cx="637211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E0F2FE"/>
                </a:solidFill>
                <a:latin typeface="Hind Siliguri"/>
              </a:rPr>
              <a:t>Concept and Classification of Leadership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13669"/>
            <a:ext cx="11144250" cy="299814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925" y="6486525"/>
            <a:ext cx="838200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8700" y="428625"/>
            <a:ext cx="1116330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শিখনফল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361950" cy="361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33450" y="2566094"/>
            <a:ext cx="10382250" cy="371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1E3A8A"/>
                </a:solidFill>
                <a:latin typeface="Hind Siliguri"/>
              </a:rPr>
              <a:t>এই পাঠ শেষে তোমরা 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8250" y="3122265"/>
            <a:ext cx="100774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নেতৃত্ব কী তা ব্যাখ্যা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0" y="3556545"/>
            <a:ext cx="100774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নেতার প্রধান গুণাবলি চিহ্নিত করতে পারবে।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8250" y="3990826"/>
            <a:ext cx="100774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নেতৃত্বের প্রকারভেদ (গণতান্ত্রিক, স্বৈরতান্ত্রিক, মুক্ত ও আমলাতান্ত্রিক) বর্ণনা করতে পারবে।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8250" y="4425106"/>
            <a:ext cx="100774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বিভিন্ন পরিস্থিতিতে উপযুক্ত নেতৃত্ব বাছাই ও প্রয়োগ পদ্ধতি বিশ্লেষণ করতে পারবে।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450" y="3141315"/>
            <a:ext cx="171450" cy="2000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450" y="3575595"/>
            <a:ext cx="171450" cy="2000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450" y="4009876"/>
            <a:ext cx="171450" cy="2000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450" y="4444156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034629"/>
            <a:ext cx="11144250" cy="33563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9450" y="6486525"/>
            <a:ext cx="828675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3082379"/>
            <a:ext cx="10515600" cy="92571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150965"/>
            <a:ext cx="10515600" cy="92571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3950" y="428625"/>
            <a:ext cx="1106805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64790"/>
            <a:ext cx="457200" cy="361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5309" y="2348954"/>
            <a:ext cx="1104138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1E40AF"/>
                </a:solidFill>
                <a:latin typeface="Hind Siliguri"/>
              </a:rPr>
              <a:t>নিচের প্রশ্নগুলোর উত্তর দাও: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2600" y="3339554"/>
            <a:ext cx="9344024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1" i="0" u="none">
                <a:solidFill>
                  <a:srgbClr val="1E293B"/>
                </a:solidFill>
                <a:latin typeface="Hind Siliguri"/>
              </a:rPr>
              <a:t>ব্যবসায়ে সাফল্য অর্জনে কর্মীকে কে উৎসাহিত করেন?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52599" y="4408140"/>
            <a:ext cx="9344025" cy="3270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1" i="0" u="none">
                <a:solidFill>
                  <a:srgbClr val="1E293B"/>
                </a:solidFill>
                <a:latin typeface="Hind Siliguri"/>
              </a:rPr>
              <a:t>একজন নেতা ও সাধারণ কর্মীর মধ্যে মূল পার্থক্য কী?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151" y="3339554"/>
            <a:ext cx="676275" cy="41136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2491" y="4408140"/>
            <a:ext cx="657225" cy="41136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9925" y="6486525"/>
            <a:ext cx="83820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522190"/>
            <a:ext cx="5476875" cy="10953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522190"/>
            <a:ext cx="5476875" cy="10953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808065"/>
            <a:ext cx="5476875" cy="1095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3808065"/>
            <a:ext cx="5476875" cy="10953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6325" y="428625"/>
            <a:ext cx="1111567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জনাব আরশাদের নেতৃত্বের গুণাবলি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64790"/>
            <a:ext cx="409575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6800" y="2731740"/>
            <a:ext cx="496062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2563EB"/>
                </a:solidFill>
                <a:latin typeface="Hind Siliguri"/>
              </a:rPr>
              <a:t>তিনি পরিশ্রমী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150840"/>
            <a:ext cx="505777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0" i="0" u="none">
                <a:solidFill>
                  <a:srgbClr val="475569"/>
                </a:solidFill>
                <a:latin typeface="Hind Siliguri SemiBold"/>
              </a:rPr>
              <a:t>কঠোর পরিশ্রম দিয়ে ব্যবসা সফল করেছেন।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5600" y="2731740"/>
            <a:ext cx="499062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10B981"/>
                </a:solidFill>
                <a:latin typeface="Hind Siliguri"/>
              </a:rPr>
              <a:t>তিনি সৎ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150840"/>
            <a:ext cx="505777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0" i="0" u="none">
                <a:solidFill>
                  <a:srgbClr val="475569"/>
                </a:solidFill>
                <a:latin typeface="Hind Siliguri SemiBold"/>
              </a:rPr>
              <a:t>ব্যবসায়িক সততা বজায় রাখেন।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5375" y="4017615"/>
            <a:ext cx="4930616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F59E0B"/>
                </a:solidFill>
                <a:latin typeface="Hind Siliguri"/>
              </a:rPr>
              <a:t>দক্ষ পরিচালক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25" y="4436715"/>
            <a:ext cx="505777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0" i="0" u="none">
                <a:solidFill>
                  <a:srgbClr val="475569"/>
                </a:solidFill>
                <a:latin typeface="Hind Siliguri SemiBold"/>
              </a:rPr>
              <a:t>কর্মীদের সঠিকভাবে পরিচালনা করেন।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0" y="4017615"/>
            <a:ext cx="499062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8B5CF6"/>
                </a:solidFill>
                <a:latin typeface="Hind Siliguri"/>
              </a:rPr>
              <a:t>আন্তরিক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436715"/>
            <a:ext cx="505777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600" b="0" i="0" u="none">
                <a:solidFill>
                  <a:srgbClr val="475569"/>
                </a:solidFill>
                <a:latin typeface="Hind Siliguri SemiBold"/>
              </a:rPr>
              <a:t>কর্মীদের অভাব-অভিযোগ মনোযোগ দিয়ে শোনেন।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25" y="2798415"/>
            <a:ext cx="238125" cy="2095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800" y="2798415"/>
            <a:ext cx="209550" cy="2095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425" y="4084290"/>
            <a:ext cx="266700" cy="2095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4084290"/>
            <a:ext cx="209550" cy="20955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0" y="6486525"/>
            <a:ext cx="847725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605236"/>
            <a:ext cx="5405437" cy="221515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1903065"/>
            <a:ext cx="5405437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6325" y="428625"/>
            <a:ext cx="1111567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নেতৃত্বের ধারণা (জনাব আরশাদের ঘটনা)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409575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2862411"/>
            <a:ext cx="5075634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E293B"/>
                </a:solidFill>
                <a:latin typeface="Hind Siliguri"/>
              </a:rPr>
              <a:t>আখিতারা ফার্নিচার্স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487" y="3306860"/>
            <a:ext cx="5131337" cy="14747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2279"/>
              </a:lnSpc>
            </a:pPr>
            <a:r>
              <a:rPr b="0" i="0" u="none">
                <a:solidFill>
                  <a:srgbClr val="334155"/>
                </a:solidFill>
                <a:latin typeface="Hind Siliguri SemiBold"/>
              </a:rPr>
              <a:t>জনাব আরশাদ সামান্য পুঁজি নিয়ে ব্যবসা শুরু করেছিলেন। কিন্তু কঠোর পরিশ্রম, সততা, কর্মীদের পরিচালনা করার দক্ষতা ও আগ্রহ তাকে সফল করেছে। বর্তমানে তার ৫টি শাখা রয়েছে। তিনি কর্মীদের অভাব-অভিযোগ মনোযোগ দিয়ে শোনেন এবং তা পূরণ করেন।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1941165"/>
            <a:ext cx="5329237" cy="35433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73684"/>
            <a:ext cx="11144250" cy="22782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2775" y="6486525"/>
            <a:ext cx="895350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428625"/>
            <a:ext cx="1120140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নেতৃত্বের মূলকথা ও সংজ্ঞা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323850" cy="361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3900" y="2973734"/>
            <a:ext cx="108013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6B21A8"/>
                </a:solidFill>
                <a:latin typeface="Hind Siliguri"/>
              </a:rPr>
              <a:t>নেতৃত্ব (Leadership) কী?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1075" y="3659534"/>
            <a:ext cx="10287000" cy="792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1" i="0" u="none">
                <a:solidFill>
                  <a:srgbClr val="1E293B"/>
                </a:solidFill>
                <a:latin typeface="Hind Siliguri"/>
              </a:rPr>
              <a:t>"ব্যবসায়ের ক্ষেত্রে নেতৃত্ব বলতে উদ্দেশ্য অর্জনকে সামনে রেখে কাজ সম্পাদনে কর্মীদের উৎসাহিত ও প্রভাবিত করার গুণ ও কৌশলকে বোঝায়।"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2300" y="6486525"/>
            <a:ext cx="885825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479327"/>
            <a:ext cx="5476875" cy="113823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2479327"/>
            <a:ext cx="5476875" cy="113823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808065"/>
            <a:ext cx="5476875" cy="113823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250" y="3808065"/>
            <a:ext cx="5476875" cy="1138237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6325" y="428625"/>
            <a:ext cx="1111567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নেতৃত্বের প্রকারভেদ (Classification)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75" y="464790"/>
            <a:ext cx="409575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3425" y="2688877"/>
            <a:ext cx="531066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1E40AF"/>
                </a:solidFill>
                <a:latin typeface="Hind Siliguri"/>
              </a:rPr>
              <a:t>১. গণতান্ত্রিক নেতৃত্ব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136552"/>
            <a:ext cx="5057775" cy="248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600" b="1" i="0" u="none">
                <a:solidFill>
                  <a:srgbClr val="475569"/>
                </a:solidFill>
                <a:latin typeface="Hind Siliguri"/>
              </a:rPr>
              <a:t>Democratic Leadership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688877"/>
            <a:ext cx="531066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991B1B"/>
                </a:solidFill>
                <a:latin typeface="Hind Siliguri"/>
              </a:rPr>
              <a:t>২. স্বৈরতান্ত্রিক নেতৃত্ব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136552"/>
            <a:ext cx="5057775" cy="248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600" b="1" i="0" u="none">
                <a:solidFill>
                  <a:srgbClr val="475569"/>
                </a:solidFill>
                <a:latin typeface="Hind Siliguri"/>
              </a:rPr>
              <a:t>Autocratic Leadership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425" y="4017615"/>
            <a:ext cx="531066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166534"/>
                </a:solidFill>
                <a:latin typeface="Hind Siliguri"/>
              </a:rPr>
              <a:t>৩. মুক্ত নেতৃত্ব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25" y="4465290"/>
            <a:ext cx="5057775" cy="248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600" b="1" i="0" u="none">
                <a:solidFill>
                  <a:srgbClr val="475569"/>
                </a:solidFill>
                <a:latin typeface="Hind Siliguri"/>
              </a:rPr>
              <a:t>Laissez-Faire Leadership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4017615"/>
            <a:ext cx="5310663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 i="0" u="none">
                <a:solidFill>
                  <a:srgbClr val="854D0E"/>
                </a:solidFill>
                <a:latin typeface="Hind Siliguri"/>
              </a:rPr>
              <a:t>৪. আমলাতান্ত্রিক নেতৃত্ব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465290"/>
            <a:ext cx="5057775" cy="248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600" b="1" i="0" u="none">
                <a:solidFill>
                  <a:srgbClr val="475569"/>
                </a:solidFill>
                <a:latin typeface="Hind Siliguri"/>
              </a:rPr>
              <a:t>Bureaucratic Leadership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2300" y="6486525"/>
            <a:ext cx="885825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098476"/>
            <a:ext cx="5405437" cy="322867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1903065"/>
            <a:ext cx="5405437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3950" y="428625"/>
            <a:ext cx="1106805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১. গণতান্ত্রিক নেতৃত্ব (Democratic Leadership)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457200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2355651"/>
            <a:ext cx="507563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বৈশিষ্ট্যসমূহ: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1941165"/>
            <a:ext cx="5329237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3000" y="2898576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নেতা অধস্তনদের সাথে আলোচনা করেন।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33285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অধস্তনদের পরামর্শ গ্রহণ করেন।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76713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কর্মীদের নিকট থেকে তথ্য সংগ্রহ করেন।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20141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কর্মীদের প্রশ্ন করার সুযোগ দেন ও জবাব দেন।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635698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কর্মীরা নিজেদের প্রতিষ্ঠানের অংশ মনে করেন।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2917626"/>
            <a:ext cx="17145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351907"/>
            <a:ext cx="171450" cy="2000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786187"/>
            <a:ext cx="171450" cy="2000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220467"/>
            <a:ext cx="171450" cy="2000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654748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3725" y="6486525"/>
            <a:ext cx="91440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098476"/>
            <a:ext cx="5405437" cy="322867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1903065"/>
            <a:ext cx="5405437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1075" y="428625"/>
            <a:ext cx="1121092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২. স্বৈরতান্ত্রিক নেতৃত্ব (Autocratic Leadership)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314325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2355651"/>
            <a:ext cx="507563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B91C1C"/>
                </a:solidFill>
                <a:latin typeface="Hind Siliguri"/>
              </a:rPr>
              <a:t>বৈশিষ্ট্যসমূহ: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1941165"/>
            <a:ext cx="5329237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3000" y="2898576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নেতা শুধু আদেশ করেন, জবাবদিহি করেন না।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33285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নিজের ক্ষমতা ও সামর্থ্যের উপর নির্ভর করেন।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76713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কর্মীদের মতামত বা পরামর্শ গ্রহণ করেন না।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20141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কর্মীদের সবসময় চাপের মুখে রাখেন।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635698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কর্মীরা প্রতিষ্ঠানকে নিজেদের ভাবতে পারে না।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2917626"/>
            <a:ext cx="17145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351907"/>
            <a:ext cx="171450" cy="2000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786187"/>
            <a:ext cx="171450" cy="2000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220467"/>
            <a:ext cx="171450" cy="2000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654748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2300" y="6486525"/>
            <a:ext cx="885825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098476"/>
            <a:ext cx="5405437" cy="322867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1903065"/>
            <a:ext cx="5405437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8700" y="428625"/>
            <a:ext cx="1116330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৩. মুক্ত নেতৃত্ব (Laissez Faire Leadership)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361950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2355651"/>
            <a:ext cx="507563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বৈশিষ্ট্যসমূহ: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1941165"/>
            <a:ext cx="5329237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3000" y="2898576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নেতা কর্মীদের উপর দায়িত্ব দিয়ে নিশ্চিত থাকেন।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33285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নিজে কাজ করতে পছন্দ করেন না।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76713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কর্মীদের উপর সুনির্দিষ্ট আদেশ দেন না।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20141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কর্মীরা নিজেদের ইচ্ছামতো কাজ করে।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635698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সিদ্ধান্ত গ্রহণে সময় বেশি লাগে।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2917626"/>
            <a:ext cx="17145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351907"/>
            <a:ext cx="171450" cy="2000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786187"/>
            <a:ext cx="171450" cy="2000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220467"/>
            <a:ext cx="171450" cy="2000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654748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775" y="6486525"/>
            <a:ext cx="89535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315616"/>
            <a:ext cx="5405437" cy="279439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687" y="1903065"/>
            <a:ext cx="5405437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8700" y="428625"/>
            <a:ext cx="1116330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৪. আমলাতান্ত্রিক নেতৃত্ব (Bureaucratic Leadership)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361950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8200" y="2572791"/>
            <a:ext cx="5075634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E293B"/>
                </a:solidFill>
                <a:latin typeface="Hind Siliguri"/>
              </a:rPr>
              <a:t>বৈশিষ্ট্যসমূহ: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787" y="1941165"/>
            <a:ext cx="5329237" cy="3543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43000" y="3115716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নেতা-কর্মীদের আদেশ দিয়ে কাজ আদায় করে নেন।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54999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কর্মীরা নেতার চেয়ে আদর্শকে বড় করে দেখেন।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984277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সর্বদা নিয়মমাফিক দায়িত্ব পালন করতে হয়।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418558"/>
            <a:ext cx="4529137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ব্যক্তিগত সম্পর্কের চেয়ে শৃঙ্খলা বেশি গুরুত্বপূর্ণ।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134766"/>
            <a:ext cx="171450" cy="2000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569047"/>
            <a:ext cx="17145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003327"/>
            <a:ext cx="171450" cy="2000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437608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54" y="2655540"/>
            <a:ext cx="11614245" cy="21145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250" y="6486525"/>
            <a:ext cx="904875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8700" y="428625"/>
            <a:ext cx="1116330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361950" cy="361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5" y="3046065"/>
            <a:ext cx="10155555" cy="369332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854D0E"/>
                </a:solidFill>
                <a:latin typeface="Hind Siliguri"/>
              </a:rPr>
              <a:t>খাতায় লেখ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584" y="3731865"/>
            <a:ext cx="9671957" cy="877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1E293B"/>
                </a:solidFill>
                <a:latin typeface="Hind Siliguri"/>
              </a:rPr>
              <a:t>১. নেতৃত্ব বলতে কী বোঝ? </a:t>
            </a:r>
            <a:endParaRPr lang="en-US" sz="1950" b="1" i="0" u="none" dirty="0" smtClean="0">
              <a:solidFill>
                <a:srgbClr val="1E293B"/>
              </a:solidFill>
              <a:latin typeface="Hind Siliguri"/>
            </a:endParaRPr>
          </a:p>
          <a:p>
            <a:pPr algn="ctr"/>
            <a:r>
              <a:t>
</a:t>
            </a:r>
            <a:r>
              <a:rPr sz="1950" b="1" i="0" u="none">
                <a:solidFill>
                  <a:srgbClr val="1E293B"/>
                </a:solidFill>
                <a:latin typeface="Hind Siliguri"/>
              </a:rPr>
              <a:t> ২. কোন ধরণের নেতৃত্বে কর্মীরা নিজেদের প্রতিষ্ঠানের অংশ মনে করেন?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0113" y="3110597"/>
            <a:ext cx="280347" cy="304800"/>
          </a:xfrm>
          <a:prstGeom prst="rect">
            <a:avLst/>
          </a:prstGeom>
        </p:spPr>
      </p:pic>
      <p:pic>
        <p:nvPicPr>
          <p:cNvPr id="13" name="Picture 12" descr="single work.jpg"/>
          <p:cNvPicPr>
            <a:picLocks noChangeAspect="1"/>
          </p:cNvPicPr>
          <p:nvPr/>
        </p:nvPicPr>
        <p:blipFill>
          <a:blip r:embed="rId9"/>
          <a:srcRect r="8256"/>
          <a:stretch>
            <a:fillRect/>
          </a:stretch>
        </p:blipFill>
        <p:spPr>
          <a:xfrm>
            <a:off x="9377305" y="2787887"/>
            <a:ext cx="2355889" cy="1821141"/>
          </a:xfrm>
          <a:prstGeom prst="rect">
            <a:avLst/>
          </a:prstGeom>
        </p:spPr>
      </p:pic>
      <p:pic>
        <p:nvPicPr>
          <p:cNvPr id="14" name="Picture 13" descr="11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6212" y="4938926"/>
            <a:ext cx="3533775" cy="8477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03127"/>
            <a:ext cx="11144250" cy="1285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879502"/>
            <a:ext cx="11144250" cy="12858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2775" y="6486525"/>
            <a:ext cx="895350" cy="2571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1075" y="428625"/>
            <a:ext cx="1121092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314325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1050" y="2660302"/>
            <a:ext cx="11161395" cy="369332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5803D"/>
                </a:solidFill>
                <a:latin typeface="Hind Siliguri"/>
              </a:rPr>
              <a:t>উত্তর ১: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3127027"/>
            <a:ext cx="106299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334155"/>
                </a:solidFill>
                <a:latin typeface="Hind Siliguri SemiBold"/>
              </a:rPr>
              <a:t>উদ্দেশ্য অর্জনকে সামনে রেখে কাজ সম্পাদনে কর্মীদের উৎসাহিত ও প্রভাবিত করার গুণ ও কৌশলকে নেতৃত্ব বলে।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136677"/>
            <a:ext cx="11161395" cy="369332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5803D"/>
                </a:solidFill>
                <a:latin typeface="Hind Siliguri"/>
              </a:rPr>
              <a:t>উত্তর ২: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4603402"/>
            <a:ext cx="106299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334155"/>
                </a:solidFill>
                <a:latin typeface="Hind Siliguri SemiBold"/>
              </a:rPr>
              <a:t>গণতান্ত্রিক নেতৃত্বে (Democratic Leadership) কর্মীরা নিজেদের প্রতিষ্ঠানের অংশ মনে করেন।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866" y="2717452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514" y="4193827"/>
            <a:ext cx="228600" cy="2286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846165"/>
            <a:ext cx="11144250" cy="1638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3725" y="6486525"/>
            <a:ext cx="914400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3950" y="428625"/>
            <a:ext cx="1106805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জোড়ায় কাজ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457200" cy="361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5309" y="4160490"/>
            <a:ext cx="11041380" cy="369332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65F46"/>
                </a:solidFill>
                <a:latin typeface="Hind Siliguri"/>
              </a:rPr>
              <a:t>দুজনে আলোচনা করে সম্পন্ন কর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798665"/>
            <a:ext cx="105156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293B"/>
                </a:solidFill>
                <a:latin typeface="Hind Siliguri"/>
              </a:rPr>
              <a:t>গণতান্ত্রিক নেতৃত্ব এবং স্বৈরতান্ত্রিক নেতৃত্বের মধ্যে ৩টি প্রধান পার্থক্য ছক আকারে তৈরি করো।</a:t>
            </a:r>
          </a:p>
        </p:txBody>
      </p:sp>
      <p:pic>
        <p:nvPicPr>
          <p:cNvPr id="13" name="Picture 12" descr="jorai kaj.jpg"/>
          <p:cNvPicPr>
            <a:picLocks noChangeAspect="1"/>
          </p:cNvPicPr>
          <p:nvPr/>
        </p:nvPicPr>
        <p:blipFill>
          <a:blip r:embed="rId8"/>
          <a:srcRect r="6017"/>
          <a:stretch>
            <a:fillRect/>
          </a:stretch>
        </p:blipFill>
        <p:spPr>
          <a:xfrm>
            <a:off x="4330890" y="1487582"/>
            <a:ext cx="3612107" cy="2074483"/>
          </a:xfrm>
          <a:prstGeom prst="rect">
            <a:avLst/>
          </a:prstGeom>
        </p:spPr>
      </p:pic>
      <p:pic>
        <p:nvPicPr>
          <p:cNvPr id="14" name="Picture 13" descr="1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503" y="5484465"/>
            <a:ext cx="3448050" cy="8096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775" y="6486525"/>
            <a:ext cx="89535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565052"/>
            <a:ext cx="5405437" cy="22955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23950" y="428625"/>
            <a:ext cx="1106805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দলীয় কাজ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457200" cy="361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8780" y="2879377"/>
            <a:ext cx="5210532" cy="430887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ctr"/>
            <a:r>
              <a:rPr sz="2800" b="1" i="0" u="none">
                <a:solidFill>
                  <a:srgbClr val="7E22CE"/>
                </a:solidFill>
                <a:latin typeface="Hind Siliguri"/>
              </a:rPr>
              <a:t>দলে আলোচনা করে সমাধান কর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517552"/>
            <a:ext cx="4962412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>
                <a:solidFill>
                  <a:srgbClr val="1E293B"/>
                </a:solidFill>
                <a:latin typeface="Hind Siliguri"/>
              </a:rPr>
              <a:t>"কোনো ব্যবসায়ের সফলতার জন্য মুক্ত নেতৃত্ব নাকি আমলাতান্ত্রিক নেতৃত্ব— কোনটি বেশি উপযোগী এবং কেন?" যুক্তি উপস্থাপন কর।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964" y="2955577"/>
            <a:ext cx="395806" cy="304800"/>
          </a:xfrm>
          <a:prstGeom prst="rect">
            <a:avLst/>
          </a:prstGeom>
        </p:spPr>
      </p:pic>
      <p:pic>
        <p:nvPicPr>
          <p:cNvPr id="15" name="Picture 14" descr="group work.jpg"/>
          <p:cNvPicPr>
            <a:picLocks noChangeAspect="1"/>
          </p:cNvPicPr>
          <p:nvPr/>
        </p:nvPicPr>
        <p:blipFill>
          <a:blip r:embed="rId9"/>
          <a:srcRect r="6297"/>
          <a:stretch>
            <a:fillRect/>
          </a:stretch>
        </p:blipFill>
        <p:spPr>
          <a:xfrm>
            <a:off x="6759426" y="2565052"/>
            <a:ext cx="4013349" cy="2338103"/>
          </a:xfrm>
          <a:prstGeom prst="rect">
            <a:avLst/>
          </a:prstGeom>
        </p:spPr>
      </p:pic>
      <p:pic>
        <p:nvPicPr>
          <p:cNvPr id="16" name="Picture 15" descr="13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0524" y="5184301"/>
            <a:ext cx="3457575" cy="75247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2300" y="6486525"/>
            <a:ext cx="885825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522190"/>
            <a:ext cx="5476875" cy="10953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522190"/>
            <a:ext cx="5476875" cy="10953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808065"/>
            <a:ext cx="5476875" cy="1095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3808065"/>
            <a:ext cx="5476875" cy="10953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2975" y="428625"/>
            <a:ext cx="1124902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মূল্যায়ন (ছোট প্রশ্ন)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64790"/>
            <a:ext cx="276225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33425" y="2731740"/>
            <a:ext cx="53106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1E3A8A"/>
                </a:solidFill>
                <a:latin typeface="Hind Siliguri"/>
              </a:rPr>
              <a:t>প্রশ্ন 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3150840"/>
            <a:ext cx="5057775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>
                <a:solidFill>
                  <a:srgbClr val="475569"/>
                </a:solidFill>
                <a:latin typeface="Hind Siliguri SemiBold"/>
              </a:rPr>
              <a:t>নেতৃত্বের মূল উদ্দেশ্য কী?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731740"/>
            <a:ext cx="53106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1E3A8A"/>
                </a:solidFill>
                <a:latin typeface="Hind Siliguri"/>
              </a:rPr>
              <a:t>প্রশ্ন 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150840"/>
            <a:ext cx="5057775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>
                <a:solidFill>
                  <a:srgbClr val="475569"/>
                </a:solidFill>
                <a:latin typeface="Hind Siliguri SemiBold"/>
              </a:rPr>
              <a:t>কোন নেতৃত্বে নেতা কোনো জবাবদিহি করেন না?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3425" y="4017615"/>
            <a:ext cx="53106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1E3A8A"/>
                </a:solidFill>
                <a:latin typeface="Hind Siliguri"/>
              </a:rPr>
              <a:t>প্রশ্ন 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25" y="4436715"/>
            <a:ext cx="5057775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>
                <a:solidFill>
                  <a:srgbClr val="475569"/>
                </a:solidFill>
                <a:latin typeface="Hind Siliguri SemiBold"/>
              </a:rPr>
              <a:t>আমলাতান্ত্রিক নেতৃত্বের প্রধান ভিত্তি কী?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4017615"/>
            <a:ext cx="5310663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1E3A8A"/>
                </a:solidFill>
                <a:latin typeface="Hind Siliguri"/>
              </a:rPr>
              <a:t>প্রশ্ন 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436715"/>
            <a:ext cx="5057775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>
                <a:solidFill>
                  <a:srgbClr val="475569"/>
                </a:solidFill>
                <a:latin typeface="Hind Siliguri SemiBold"/>
              </a:rPr>
              <a:t>মুক্ত নেতৃত্বের একটি সীমাবদ্ধতা লেখ।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3725" y="6486525"/>
            <a:ext cx="914400" cy="257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522190"/>
            <a:ext cx="5476875" cy="10953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522190"/>
            <a:ext cx="5476875" cy="10953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808065"/>
            <a:ext cx="5476875" cy="1095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808065"/>
            <a:ext cx="5476875" cy="10953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8700" y="428625"/>
            <a:ext cx="11163300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মূল্যায়নের উত্তরমালা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4790"/>
            <a:ext cx="36195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0" y="2731740"/>
            <a:ext cx="52806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047857"/>
                </a:solidFill>
                <a:latin typeface="Hind Siliguri"/>
              </a:rPr>
              <a:t>উত্তর 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3150840"/>
            <a:ext cx="50292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>
                <a:solidFill>
                  <a:srgbClr val="475569"/>
                </a:solidFill>
                <a:latin typeface="Hind Siliguri"/>
              </a:rPr>
              <a:t>লক্ষ্য ও উদ্দেশ্য অর্জন করা।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75" y="2731740"/>
            <a:ext cx="52806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047857"/>
                </a:solidFill>
                <a:latin typeface="Hind Siliguri"/>
              </a:rPr>
              <a:t>উত্তর 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3150840"/>
            <a:ext cx="50292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>
                <a:solidFill>
                  <a:srgbClr val="475569"/>
                </a:solidFill>
                <a:latin typeface="Hind Siliguri"/>
              </a:rPr>
              <a:t>স্বৈরতান্ত্রিক নেতৃত্ব।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4017615"/>
            <a:ext cx="52806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047857"/>
                </a:solidFill>
                <a:latin typeface="Hind Siliguri"/>
              </a:rPr>
              <a:t>উত্তর 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4436715"/>
            <a:ext cx="50292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>
                <a:solidFill>
                  <a:srgbClr val="475569"/>
                </a:solidFill>
                <a:latin typeface="Hind Siliguri"/>
              </a:rPr>
              <a:t>নিয়ম-শৃঙ্খলা ও প্রতিষ্ঠানিক আদর্শ।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9375" y="4017615"/>
            <a:ext cx="528066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u="none">
                <a:solidFill>
                  <a:srgbClr val="047857"/>
                </a:solidFill>
                <a:latin typeface="Hind Siliguri"/>
              </a:rPr>
              <a:t>উত্তর 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9375" y="4436715"/>
            <a:ext cx="50292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>
                <a:solidFill>
                  <a:srgbClr val="475569"/>
                </a:solidFill>
                <a:latin typeface="Hind Siliguri"/>
              </a:rPr>
              <a:t>সিদ্ধান্ত গ্রহণে সময় বেশি লাগে।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69939"/>
            <a:ext cx="11144250" cy="268575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2300" y="6486525"/>
            <a:ext cx="885825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2975" y="428625"/>
            <a:ext cx="11249025" cy="4723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>
                <a:solidFill>
                  <a:srgbClr val="0F172A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276225" cy="361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2627114"/>
            <a:ext cx="102679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নেতৃত্ব হলো লক্ষ্য অর্জনে কর্মীদের উৎসাহিত করার উপায়।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061394"/>
            <a:ext cx="102679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গণতান্ত্রিক নেতৃত্ব হলো সর্বোত্তম ও অংশগ্রহণমূলক নেতৃত্ব।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3495675"/>
            <a:ext cx="102679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স্বৈরতান্ত্রিক নেতৃত্বে একচ্ছত্র সিদ্ধান্ত নেওয়া হয়।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3929955"/>
            <a:ext cx="102679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মুক্ত নেতৃত্বে কর্মীদের পূর্ণ স্বাধীনতা দেওয়া হয়।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364235"/>
            <a:ext cx="10267950" cy="309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আমলাতান্ত্রিক নেতৃত্ব সম্পূর্ণ নিয়মকানুনের ওপর ভিত্তি করে পরিচালিত হয়।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646164"/>
            <a:ext cx="171450" cy="2000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3080444"/>
            <a:ext cx="171450" cy="2000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3514725"/>
            <a:ext cx="171450" cy="2000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3949005"/>
            <a:ext cx="17145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4383285"/>
            <a:ext cx="171450" cy="2000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775" y="6486525"/>
            <a:ext cx="895350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25" y="2011670"/>
            <a:ext cx="6919415" cy="3475199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6325" y="428625"/>
            <a:ext cx="11115675" cy="43665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420"/>
              </a:lnSpc>
            </a:pPr>
            <a:r>
              <a:rPr sz="2850" b="1" i="0" u="none" smtClean="0">
                <a:solidFill>
                  <a:srgbClr val="0F172A"/>
                </a:solidFill>
                <a:latin typeface="Hind Siliguri"/>
              </a:rPr>
              <a:t> </a:t>
            </a:r>
            <a:r>
              <a:rPr sz="2850" b="1" i="0" u="none">
                <a:solidFill>
                  <a:srgbClr val="0F172A"/>
                </a:solidFill>
                <a:latin typeface="Hind Siliguri"/>
              </a:rPr>
              <a:t>বাড়ির কাজ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58155"/>
            <a:ext cx="1114425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64790"/>
            <a:ext cx="409575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20600" y="2268844"/>
            <a:ext cx="6497239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E293B"/>
                </a:solidFill>
                <a:latin typeface="Hind Siliguri"/>
              </a:rPr>
              <a:t>বাড়ির কাজ (খাতায় লিখে আনবে):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5031" y="2811770"/>
            <a:ext cx="5797677" cy="6412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১. নেতৃত্বের ধারণার আলোকেই জনাব আরশাদের সফলতা মূল্যায়ন কর।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75031" y="3566031"/>
            <a:ext cx="5797677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২. চার প্রকার নেতৃত্বের দুটি করে প্রধান সুবিধা লেখ।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5031" y="4000311"/>
            <a:ext cx="5797677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৩. একজন আদর্শ নেতার কী কী গুণাবলি থাকা উচিত?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5031" y="4434592"/>
            <a:ext cx="5797677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i="0" u="none">
                <a:solidFill>
                  <a:srgbClr val="1E293B"/>
                </a:solidFill>
                <a:latin typeface="Hind Siliguri SemiBold"/>
              </a:rPr>
              <a:t>৪. তোমার মতে কোন নেতৃত্বটি সবচেয়ে উপযোগী এবং কেন?</a:t>
            </a:r>
          </a:p>
        </p:txBody>
      </p:sp>
      <p:pic>
        <p:nvPicPr>
          <p:cNvPr id="23" name="Picture 22" descr="barer kaj.jpg"/>
          <p:cNvPicPr>
            <a:picLocks noChangeAspect="1"/>
          </p:cNvPicPr>
          <p:nvPr/>
        </p:nvPicPr>
        <p:blipFill>
          <a:blip r:embed="rId8"/>
          <a:srcRect l="8198" r="43517"/>
          <a:stretch>
            <a:fillRect/>
          </a:stretch>
        </p:blipFill>
        <p:spPr>
          <a:xfrm>
            <a:off x="8529140" y="2011670"/>
            <a:ext cx="3138985" cy="3495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53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91287"/>
            <a:ext cx="3462337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3250" y="6486525"/>
            <a:ext cx="904875" cy="257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91275"/>
            <a:ext cx="11144250" cy="3524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39487" y="2621235"/>
            <a:ext cx="4026089" cy="8963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  <a:defRPr/>
            </a:pPr>
            <a:r>
              <a:rPr sz="8800" b="0" i="0" u="none" smtClean="0">
                <a:solidFill>
                  <a:srgbClr val="FFFFFF"/>
                </a:solidFill>
                <a:latin typeface="Hind Siliguri ExtraBold"/>
              </a:rPr>
              <a:t>ধন্যবাদ</a:t>
            </a:r>
            <a:endParaRPr sz="8800" b="0" i="0" u="none">
              <a:solidFill>
                <a:srgbClr val="FFFFFF"/>
              </a:solidFill>
              <a:latin typeface="Hind Siliguri Extra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9412" y="4051845"/>
            <a:ext cx="63531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0" i="0" u="none">
                <a:solidFill>
                  <a:srgbClr val="ECFDF5"/>
                </a:solidFill>
                <a:latin typeface="Hind Siliguri"/>
              </a:rPr>
              <a:t>মনোযোগ দিয়ে ক্লাসে অংশগ্রহণ করার জন্য সবাইকে আন্তরিক ধন্যবাদ।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770</Words>
  <Application>Microsoft Macintosh PowerPoint</Application>
  <PresentationFormat>Custom</PresentationFormat>
  <Paragraphs>131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51</cp:revision>
  <dcterms:created xsi:type="dcterms:W3CDTF">2013-01-27T09:14:16Z</dcterms:created>
  <dcterms:modified xsi:type="dcterms:W3CDTF">2026-09-10T20:33:05Z</dcterms:modified>
</cp:coreProperties>
</file>