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ebp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67" r:id="rId2"/>
    <p:sldId id="258" r:id="rId3"/>
    <p:sldId id="269" r:id="rId4"/>
    <p:sldId id="276" r:id="rId5"/>
    <p:sldId id="277" r:id="rId6"/>
    <p:sldId id="278" r:id="rId7"/>
    <p:sldId id="257" r:id="rId8"/>
    <p:sldId id="259" r:id="rId9"/>
    <p:sldId id="266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12192000"/>
  <p:embeddedFontLst>
    <p:embeddedFont>
      <p:font typeface="Baloo Da 2 ExtraBold" pitchFamily="2" charset="0"/>
      <p:bold r:id="rId18"/>
    </p:embeddedFont>
    <p:embeddedFont>
      <p:font typeface="Instrument Sans Medium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pen Sans" panose="020B0604020202020204" charset="0"/>
      <p:regular r:id="rId24"/>
    </p:embeddedFont>
    <p:embeddedFont>
      <p:font typeface="Instrument Sans" panose="020B0604020202020204" charset="0"/>
      <p:regular r:id="rId25"/>
    </p:embeddedFont>
    <p:embeddedFont>
      <p:font typeface="Bahnschrift Light" panose="020B0502040204020203" pitchFamily="34" charset="0"/>
      <p:regular r:id="rId26"/>
    </p:embeddedFont>
    <p:embeddedFont>
      <p:font typeface="Algerian" panose="04020705040A02060702" pitchFamily="82" charset="0"/>
      <p:regular r:id="rId27"/>
    </p:embeddedFont>
    <p:embeddedFont>
      <p:font typeface="Anek Bangla ExtraBold" pitchFamily="2" charset="0"/>
      <p:bold r:id="rId28"/>
    </p:embeddedFont>
    <p:embeddedFont>
      <p:font typeface="Open Sans Bold" panose="020B0604020202020204" charset="0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15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62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8.sv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2-2.svg"/><Relationship Id="rId5" Type="http://schemas.openxmlformats.org/officeDocument/2006/relationships/image" Target="../media/image-2-2.svg"/><Relationship Id="rId10" Type="http://schemas.openxmlformats.org/officeDocument/2006/relationships/image" Target="../media/image-2-8.svg"/><Relationship Id="rId4" Type="http://schemas.openxmlformats.org/officeDocument/2006/relationships/image" Target="../media/image-2-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-4-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4-3.svg"/><Relationship Id="rId5" Type="http://schemas.openxmlformats.org/officeDocument/2006/relationships/image" Target="../media/image-4-3.svg"/><Relationship Id="rId10" Type="http://schemas.openxmlformats.org/officeDocument/2006/relationships/image" Target="../media/image14.jpg"/><Relationship Id="rId9" Type="http://schemas.openxmlformats.org/officeDocument/2006/relationships/image" Target="../media/image-4-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-7-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7-4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image" Target="../media/image-7-8.svg"/><Relationship Id="rId4" Type="http://schemas.openxmlformats.org/officeDocument/2006/relationships/image" Target="../media/image-7-2.sv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2.svg"/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9-2.svg"/><Relationship Id="rId11" Type="http://schemas.openxmlformats.org/officeDocument/2006/relationships/image" Target="../media/image24.png"/><Relationship Id="rId5" Type="http://schemas.openxmlformats.org/officeDocument/2006/relationships/image" Target="../media/image-9-2.svg"/><Relationship Id="rId10" Type="http://schemas.openxmlformats.org/officeDocument/2006/relationships/image" Target="../media/image-9-2.svg"/><Relationship Id="rId4" Type="http://schemas.openxmlformats.org/officeDocument/2006/relationships/image" Target="../media/image-9-2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04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-123584" y="273518"/>
            <a:ext cx="6287916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Warm-Up &amp; Engagement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(ওয়ার্ম-আপ)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78354" y="2188068"/>
            <a:ext cx="5760531" cy="33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"Have you ever seen messages or paintings on street walls?"</a:t>
            </a:r>
            <a:endParaRPr lang="en-US" sz="1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301353" y="1962816"/>
            <a:ext cx="25399" cy="727670"/>
          </a:xfrm>
          <a:prstGeom prst="roundRect">
            <a:avLst>
              <a:gd name="adj" fmla="val 50001"/>
            </a:avLst>
          </a:prstGeom>
          <a:solidFill>
            <a:srgbClr val="F5F547"/>
          </a:solidFill>
          <a:ln/>
        </p:spPr>
      </p:sp>
      <p:sp>
        <p:nvSpPr>
          <p:cNvPr id="6" name="Shape 3"/>
          <p:cNvSpPr/>
          <p:nvPr/>
        </p:nvSpPr>
        <p:spPr>
          <a:xfrm>
            <a:off x="661475" y="3055640"/>
            <a:ext cx="425241" cy="425252"/>
          </a:xfrm>
          <a:prstGeom prst="roundRect">
            <a:avLst>
              <a:gd name="adj" fmla="val 6667"/>
            </a:avLst>
          </a:prstGeom>
          <a:solidFill>
            <a:schemeClr val="accent6"/>
          </a:solidFill>
          <a:ln/>
        </p:spPr>
      </p:sp>
      <p:sp>
        <p:nvSpPr>
          <p:cNvPr id="7" name="Text 4"/>
          <p:cNvSpPr/>
          <p:nvPr/>
        </p:nvSpPr>
        <p:spPr>
          <a:xfrm>
            <a:off x="1275723" y="312052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What messages did you see?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661475" y="385891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92D050"/>
          </a:solidFill>
          <a:ln/>
        </p:spPr>
      </p:sp>
      <p:sp>
        <p:nvSpPr>
          <p:cNvPr id="9" name="Text 6"/>
          <p:cNvSpPr/>
          <p:nvPr/>
        </p:nvSpPr>
        <p:spPr>
          <a:xfrm>
            <a:off x="1275723" y="3923804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Who do you think created them?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661475" y="4662190"/>
            <a:ext cx="425241" cy="425252"/>
          </a:xfrm>
          <a:prstGeom prst="roundRect">
            <a:avLst>
              <a:gd name="adj" fmla="val 6667"/>
            </a:avLst>
          </a:prstGeom>
          <a:solidFill>
            <a:srgbClr val="92D050"/>
          </a:solidFill>
          <a:ln/>
        </p:spPr>
      </p:sp>
      <p:sp>
        <p:nvSpPr>
          <p:cNvPr id="11" name="Text 8"/>
          <p:cNvSpPr/>
          <p:nvPr/>
        </p:nvSpPr>
        <p:spPr>
          <a:xfrm>
            <a:off x="1275723" y="4713239"/>
            <a:ext cx="5106789" cy="309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What was the purpose?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301353" y="5692575"/>
            <a:ext cx="35264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>
              <a:lnSpc>
                <a:spcPct val="133000"/>
              </a:lnSpc>
              <a:buNone/>
            </a:pPr>
            <a:r>
              <a:rPr lang="en-US" sz="145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স্থানীয় প্রেক্ষাপট:</a:t>
            </a:r>
            <a:r>
              <a:rPr lang="en-US" sz="1450" dirty="0">
                <a:solidFill>
                  <a:schemeClr val="accent2">
                    <a:lumMod val="40000"/>
                    <a:lumOff val="6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endParaRPr lang="en-US" sz="1450" dirty="0" smtClean="0">
              <a:solidFill>
                <a:schemeClr val="accent2">
                  <a:lumMod val="40000"/>
                  <a:lumOff val="60000"/>
                </a:schemeClr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>
              <a:lnSpc>
                <a:spcPct val="133000"/>
              </a:lnSpc>
              <a:buNone/>
            </a:pPr>
            <a:r>
              <a:rPr lang="en-US" sz="1450" dirty="0" smtClean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Wall 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writings in Bangladesh (দেয়াল লিখন) — political slogans, social messages, and artistic expressions seen in our cities and towns.</a:t>
            </a:r>
            <a:endParaRPr lang="en-US" sz="1450" dirty="0"/>
          </a:p>
        </p:txBody>
      </p:sp>
      <p:pic>
        <p:nvPicPr>
          <p:cNvPr id="13" name="Picture 12" descr="Walls that sing: Graffiti and music in Bangladesh's Long July Revolu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36443" y="402434"/>
            <a:ext cx="6858001" cy="605311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326882" y="5645724"/>
            <a:ext cx="18892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Baloo Da 2 ExtraBold" pitchFamily="2" charset="0"/>
                <a:ea typeface="Open Sans Bold" pitchFamily="34" charset="-122"/>
                <a:cs typeface="Baloo Da 2 ExtraBold" pitchFamily="2" charset="0"/>
              </a:rPr>
              <a:t>For Better Understanding</a:t>
            </a:r>
          </a:p>
          <a:p>
            <a:pPr algn="ctr"/>
            <a:r>
              <a:rPr lang="en-US" sz="1400" b="1" i="1" dirty="0" smtClean="0">
                <a:solidFill>
                  <a:schemeClr val="bg1"/>
                </a:solidFill>
                <a:latin typeface="Bahnschrift Light" panose="020B0502040204020203" pitchFamily="34" charset="0"/>
                <a:ea typeface="Open Sans Bold" pitchFamily="34" charset="-122"/>
                <a:cs typeface="Open Sans Bold" pitchFamily="34" charset="-120"/>
              </a:rPr>
              <a:t>See More Images Next Slide,,,</a:t>
            </a:r>
            <a:endParaRPr lang="en-US" sz="1600" b="1" i="1" dirty="0">
              <a:solidFill>
                <a:schemeClr val="bg1"/>
              </a:solidFill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  <p:bldP spid="12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t the walls speak: The visual history of resista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7068"/>
            <a:ext cx="6101592" cy="3450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urfew, Canvas, and Confinement: The Human Cost of Digital Suppressio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91" y="0"/>
            <a:ext cx="6090409" cy="3407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Walls that sing: Graffiti and music in Bangladesh's Long July Revolutio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21332" y="2087329"/>
            <a:ext cx="3450932" cy="6090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Bangladesh Bank starts printing new notes with 'graffiti' of July ..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01591" cy="346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6951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day protesters defied fea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0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02726" y="244381"/>
            <a:ext cx="3940404" cy="658159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0"/>
          <p:cNvSpPr/>
          <p:nvPr/>
        </p:nvSpPr>
        <p:spPr>
          <a:xfrm>
            <a:off x="6737548" y="253046"/>
            <a:ext cx="48707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400" dirty="0" smtClean="0">
                <a:solidFill>
                  <a:schemeClr val="bg1"/>
                </a:solidFill>
                <a:latin typeface="Algerian" panose="04020705040A02060702" pitchFamily="82" charset="0"/>
                <a:ea typeface="Instrument Sans Medium" pitchFamily="34" charset="-122"/>
                <a:cs typeface="Instrument Sans Medium" pitchFamily="34" charset="-120"/>
              </a:rPr>
              <a:t>Todays Topic</a:t>
            </a:r>
          </a:p>
        </p:txBody>
      </p:sp>
      <p:sp>
        <p:nvSpPr>
          <p:cNvPr id="4" name="Text 1"/>
          <p:cNvSpPr/>
          <p:nvPr/>
        </p:nvSpPr>
        <p:spPr>
          <a:xfrm>
            <a:off x="6856420" y="1113930"/>
            <a:ext cx="4751888" cy="81588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algn="ctr">
              <a:lnSpc>
                <a:spcPct val="104000"/>
              </a:lnSpc>
            </a:pPr>
            <a:endParaRPr lang="en-US" sz="5600" dirty="0" smtClean="0">
              <a:solidFill>
                <a:srgbClr val="F5F547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ct val="104000"/>
              </a:lnSpc>
            </a:pPr>
            <a:r>
              <a:rPr lang="en-US" sz="32000" dirty="0" smtClean="0">
                <a:solidFill>
                  <a:srgbClr val="FF0000"/>
                </a:solidFill>
                <a:latin typeface="Anek Bangla ExtraBold" pitchFamily="2" charset="0"/>
                <a:ea typeface="Instrument Sans Medium" pitchFamily="34" charset="-122"/>
                <a:cs typeface="Anek Bangla ExtraBold" pitchFamily="2" charset="0"/>
              </a:rPr>
              <a:t>Graffiti</a:t>
            </a:r>
          </a:p>
          <a:p>
            <a:pPr algn="ctr">
              <a:lnSpc>
                <a:spcPct val="104000"/>
              </a:lnSpc>
            </a:pPr>
            <a:r>
              <a:rPr lang="en-US" sz="64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(The Art of Public Expression)</a:t>
            </a:r>
            <a:r>
              <a:rPr lang="en-US" sz="6400" dirty="0" smtClean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endParaRPr lang="en-US" sz="6400" dirty="0">
              <a:solidFill>
                <a:srgbClr val="FEFEFE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ct val="104000"/>
              </a:lnSpc>
            </a:pPr>
            <a:endParaRPr lang="en-US" sz="2400" dirty="0"/>
          </a:p>
          <a:p>
            <a:pPr marL="0" indent="0" algn="ctr">
              <a:lnSpc>
                <a:spcPct val="104000"/>
              </a:lnSpc>
              <a:buNone/>
            </a:pPr>
            <a:r>
              <a:rPr lang="en-US" sz="9600" dirty="0" smtClean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8000" dirty="0" smtClean="0">
                <a:solidFill>
                  <a:schemeClr val="bg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Unit 16</a:t>
            </a:r>
          </a:p>
        </p:txBody>
      </p:sp>
      <p:sp>
        <p:nvSpPr>
          <p:cNvPr id="5" name="Text 2"/>
          <p:cNvSpPr/>
          <p:nvPr/>
        </p:nvSpPr>
        <p:spPr>
          <a:xfrm>
            <a:off x="7666995" y="4047302"/>
            <a:ext cx="3252272" cy="201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Subject: English </a:t>
            </a:r>
            <a:r>
              <a:rPr 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First Paper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Picture 15" descr="Discover 36 জুলাই বিপ্লব and bengali art ideas in 2025 | july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208775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66995" y="2990088"/>
            <a:ext cx="3249608" cy="516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04000"/>
              </a:lnSpc>
            </a:pP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English For Today 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17502" y="3506833"/>
            <a:ext cx="2029723" cy="516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04000"/>
              </a:lnSpc>
            </a:pP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Class: 9-10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45881" y="5560264"/>
            <a:ext cx="4343242" cy="476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4000"/>
              </a:lnSpc>
            </a:pPr>
            <a:r>
              <a:rPr lang="en-US" sz="2400" dirty="0" smtClean="0">
                <a:solidFill>
                  <a:srgbClr val="92D050"/>
                </a:solidFill>
                <a:latin typeface="Anek Bangla ExtraBold" pitchFamily="2" charset="0"/>
                <a:ea typeface="Instrument Sans Medium" pitchFamily="34" charset="-122"/>
                <a:cs typeface="Anek Bangla ExtraBold" pitchFamily="2" charset="0"/>
              </a:rPr>
              <a:t>Prepared By:  </a:t>
            </a:r>
            <a:endParaRPr lang="en-US" sz="2400" dirty="0">
              <a:solidFill>
                <a:srgbClr val="92D050"/>
              </a:solidFill>
              <a:latin typeface="Anek Bangla ExtraBold" pitchFamily="2" charset="0"/>
              <a:ea typeface="Instrument Sans Medium" pitchFamily="34" charset="-122"/>
              <a:cs typeface="Anek Bangla ExtraBold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04123" y="5615823"/>
            <a:ext cx="2286203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04000"/>
              </a:lnSpc>
            </a:pPr>
            <a:r>
              <a:rPr lang="en-US" sz="2000" dirty="0" smtClean="0">
                <a:solidFill>
                  <a:srgbClr val="FFC000">
                    <a:lumMod val="20000"/>
                    <a:lumOff val="80000"/>
                  </a:srgbClr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See the </a:t>
            </a:r>
            <a:r>
              <a:rPr lang="en-US" sz="2000" dirty="0">
                <a:solidFill>
                  <a:srgbClr val="FFC000">
                    <a:lumMod val="20000"/>
                    <a:lumOff val="80000"/>
                  </a:srgbClr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N</a:t>
            </a:r>
            <a:r>
              <a:rPr lang="en-US" sz="2000" dirty="0" smtClean="0">
                <a:solidFill>
                  <a:srgbClr val="FFC000">
                    <a:lumMod val="20000"/>
                    <a:lumOff val="80000"/>
                  </a:srgbClr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ext </a:t>
            </a:r>
            <a:r>
              <a:rPr lang="en-US" sz="2000" dirty="0">
                <a:solidFill>
                  <a:srgbClr val="FFC000">
                    <a:lumMod val="20000"/>
                    <a:lumOff val="80000"/>
                  </a:srgbClr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S</a:t>
            </a:r>
            <a:r>
              <a:rPr lang="en-US" sz="2000" dirty="0" smtClean="0">
                <a:solidFill>
                  <a:srgbClr val="FFC000">
                    <a:lumMod val="20000"/>
                    <a:lumOff val="80000"/>
                  </a:srgbClr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lide</a:t>
            </a:r>
            <a:endParaRPr lang="en-US" sz="2000" dirty="0">
              <a:solidFill>
                <a:srgbClr val="FFC000">
                  <a:lumMod val="20000"/>
                  <a:lumOff val="80000"/>
                </a:srgbClr>
              </a:solidFill>
              <a:latin typeface="Baloo Da 2 ExtraBold" pitchFamily="2" charset="0"/>
              <a:ea typeface="Instrument Sans Medium" pitchFamily="34" charset="-122"/>
              <a:cs typeface="Baloo Da 2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4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-1"/>
            <a:ext cx="12185234" cy="686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325" y="72221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Learning Outcomes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(শিখনফল)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986161"/>
            <a:ext cx="3496877" cy="1983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6410" y="212794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75881" y="274210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Understand Graffiti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75881" y="315079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graffiti is and its social context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47359" y="1986161"/>
            <a:ext cx="3496877" cy="19838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2294" y="212794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561766" y="274210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Art vs. Vandalism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4561766" y="315079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Differentiate between Street Art and Vandalism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33244" y="1986161"/>
            <a:ext cx="3496877" cy="198387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68179" y="212794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8247650" y="274210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Key Vocabulary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8247650" y="315079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New words with English &amp; Bangla meanings</a:t>
            </a:r>
            <a:endParaRPr lang="en-US" sz="14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4159052"/>
            <a:ext cx="5339820" cy="16814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217931" y="430083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875881" y="4914999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Exam Preparation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 12"/>
          <p:cNvSpPr/>
          <p:nvPr/>
        </p:nvSpPr>
        <p:spPr>
          <a:xfrm>
            <a:off x="875881" y="5323681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Answer comprehension questions for exams</a:t>
            </a:r>
            <a:endParaRPr lang="en-US" sz="14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190301" y="4159052"/>
            <a:ext cx="5339820" cy="168146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746757" y="430083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</a:t>
            </a:r>
            <a:endParaRPr lang="en-US" sz="1750" dirty="0"/>
          </a:p>
        </p:txBody>
      </p:sp>
      <p:sp>
        <p:nvSpPr>
          <p:cNvPr id="21" name="Text 14"/>
          <p:cNvSpPr/>
          <p:nvPr/>
        </p:nvSpPr>
        <p:spPr>
          <a:xfrm>
            <a:off x="6404708" y="4914999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Social Analysis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 15"/>
          <p:cNvSpPr/>
          <p:nvPr/>
        </p:nvSpPr>
        <p:spPr>
          <a:xfrm>
            <a:off x="6404708" y="5323681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Graffiti as a tool for expression and awareness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23161" y="360145"/>
            <a:ext cx="3713407" cy="2061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dirty="0">
                <a:solidFill>
                  <a:schemeClr val="bg1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What is Graffiti?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(গ্রাফিতি কী?)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25325" y="2951459"/>
            <a:ext cx="3509081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Definition:</a:t>
            </a: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Graffiti refers to images, slogans, or writings painted or drawn on public walls and surfaces.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6075" y="5026025"/>
            <a:ext cx="2570892" cy="13371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98304" y="5051425"/>
            <a:ext cx="23086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Origin</a:t>
            </a:r>
            <a:endParaRPr lang="en-US" sz="18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898304" y="5451971"/>
            <a:ext cx="2308663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Ancient Greece &amp; Rome to modern street art movements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410460" y="5026025"/>
            <a:ext cx="2570892" cy="133717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672689" y="5051425"/>
            <a:ext cx="23086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Modern Era</a:t>
            </a:r>
            <a:endParaRPr lang="en-US" sz="18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3672689" y="5451971"/>
            <a:ext cx="2308663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Emerged as a significant art form in 1970s–80s New York City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184844" y="5026025"/>
            <a:ext cx="2570892" cy="133717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47073" y="5051425"/>
            <a:ext cx="23086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Purpose</a:t>
            </a:r>
            <a:endParaRPr lang="en-US" sz="18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6447073" y="5451971"/>
            <a:ext cx="2308663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tool for expressing thoughts, protest, and social awareness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959229" y="5026025"/>
            <a:ext cx="2570991" cy="133717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221458" y="5051425"/>
            <a:ext cx="23087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Key Message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 9"/>
          <p:cNvSpPr/>
          <p:nvPr/>
        </p:nvSpPr>
        <p:spPr>
          <a:xfrm>
            <a:off x="9221458" y="5451971"/>
            <a:ext cx="2308763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Gives voice to those without access to traditional media</a:t>
            </a:r>
            <a:endParaRPr lang="en-US" sz="1450" dirty="0"/>
          </a:p>
        </p:txBody>
      </p:sp>
      <p:pic>
        <p:nvPicPr>
          <p:cNvPr id="18" name="Picture 17" descr="111 Bangladesh Graffiti Art Images, Stock Photos, 3D objects, &amp; Vectors ...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2"/>
          <a:stretch/>
        </p:blipFill>
        <p:spPr>
          <a:xfrm>
            <a:off x="636075" y="261475"/>
            <a:ext cx="6327972" cy="45942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217624" cy="610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23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09731" y="585569"/>
            <a:ext cx="66994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Key Vocabulary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(গুরুত্বপূর্ণ শব্দার্থ)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91122"/>
          <a:ext cx="10868745" cy="3831533"/>
        </p:xfrm>
        <a:graphic>
          <a:graphicData uri="http://schemas.openxmlformats.org/drawingml/2006/table">
            <a:tbl>
              <a:tblPr/>
              <a:tblGrid>
                <a:gridCol w="2173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272525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Word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272525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English Meaning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272525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বাংলা অর্থ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5F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Graffiti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Street Art / Wall Writing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দেওয়ালে আঁকা চিত্র বা লেখা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Vandalism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Destruction of public property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সরকারি বা পাবলিক সম্পত্তি বিনষ্টকরণ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Expression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Conveying feelings or emotions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মনের ভাব বা ক্ষোভ প্রকাশ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Mural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Large-scale wall painting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দেয়ালের উপর অঙ্কিত বিশাল চিত্রকর্ম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Protest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Expression of disagreement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সামাজিক বা রাজনৈতিক প্রতিবাদ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Tag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Artist's signature or mark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BFBFBF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শিল্পীর স্বাক্ষর বা চিহ্ন</a:t>
                      </a:r>
                      <a:endParaRPr lang="en-US" sz="1450" dirty="0"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5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5869" y="53848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Art vs. Vandalism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(শিল্প নাকি ভ্যান্ডালিজম?)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75" y="2152253"/>
            <a:ext cx="5476043" cy="2449711"/>
          </a:xfrm>
          <a:prstGeom prst="roundRect">
            <a:avLst>
              <a:gd name="adj" fmla="val 1157"/>
            </a:avLst>
          </a:prstGeom>
          <a:solidFill>
            <a:srgbClr val="F5F547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345928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🎨</a:t>
            </a:r>
            <a:r>
              <a:rPr lang="en-US" sz="1850" b="1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Artistic Graffiti (শিল্পসম্মত)</a:t>
            </a:r>
            <a:endParaRPr lang="en-US" sz="1850" b="1" dirty="0"/>
          </a:p>
        </p:txBody>
      </p:sp>
      <p:sp>
        <p:nvSpPr>
          <p:cNvPr id="5" name="Text 3"/>
          <p:cNvSpPr/>
          <p:nvPr/>
        </p:nvSpPr>
        <p:spPr>
          <a:xfrm>
            <a:off x="714357" y="2830215"/>
            <a:ext cx="5098029" cy="1710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Created with a positive message or social awareness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Demonstrates artistic skill and creativity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Often done with community permission or in designated spaces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Adds beauty and meaning to public spaces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34592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r>
              <a:rPr lang="en-US" sz="18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Vandalism</a:t>
            </a:r>
            <a:r>
              <a:rPr lang="en-US" sz="18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(ভ্যান্ডালিজম)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332776" y="2830215"/>
            <a:ext cx="5203794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Done illegally without permission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Damages public or private property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Lacks constructive message or artistic value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Creates negative impact on the community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1475" y="4819253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797907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086945"/>
            <a:ext cx="236234" cy="1890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75723" y="505549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difference lies in </a:t>
            </a:r>
            <a:r>
              <a:rPr lang="en-US" sz="1450" b="1" dirty="0">
                <a:solidFill>
                  <a:srgbClr val="FFFFF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intent, permission, and artistic value</a:t>
            </a:r>
            <a:r>
              <a:rPr 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not just the act of painting on a wall.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925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FFF00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Social Significance of Graffiti</a:t>
            </a:r>
            <a:endParaRPr lang="en-US" sz="3600" dirty="0">
              <a:solidFill>
                <a:srgbClr val="FFFF00"/>
              </a:solidFill>
              <a:latin typeface="Baloo Da 2 ExtraBold" pitchFamily="2" charset="0"/>
              <a:cs typeface="Baloo Da 2 ExtraBold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2109490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0177" y="2109490"/>
            <a:ext cx="275672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Voice of the Common People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370177" y="2813447"/>
            <a:ext cx="275672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সাধারণ মানুষের ভাষা — Gives expression to those without access to mainstream platforms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363135" y="2109490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71836" y="2109490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Historical Movements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071836" y="2518172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Used in civil rights, youth activism, and political change worldwide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064794" y="2109490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773496" y="2109490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Social Awareness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8773496" y="2518172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"Save Nature," "Stop Violence," "Education for All," "Women's Rights"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1475" y="4401145"/>
            <a:ext cx="472468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70177" y="4401145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Cultural Identity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1370177" y="4809827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Reflects local culture, traditions, and community values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363135" y="4401145"/>
            <a:ext cx="472468" cy="47248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071836" y="4401145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Youth Empowerment</a:t>
            </a:r>
            <a:endParaRPr lang="en-US" sz="18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Text 10"/>
          <p:cNvSpPr/>
          <p:nvPr/>
        </p:nvSpPr>
        <p:spPr>
          <a:xfrm>
            <a:off x="5071836" y="4809827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Enables young people to participate in social discourse and creative expression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3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726" y="290522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Classroom Activity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(একক ও দলীয় কাজ)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8002189" y="1997770"/>
            <a:ext cx="353428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📋</a:t>
            </a:r>
            <a:r>
              <a:rPr lang="en-US" sz="16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Your Task</a:t>
            </a:r>
            <a:endParaRPr lang="en-US" sz="16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8002189" y="2416572"/>
            <a:ext cx="3534282" cy="2091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Form groups of </a:t>
            </a:r>
            <a:r>
              <a:rPr lang="en-US" sz="130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4 students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Design a graffiti slogan for one theme:</a:t>
            </a:r>
            <a:endParaRPr lang="en-US" sz="1300" dirty="0"/>
          </a:p>
          <a:p>
            <a:pPr marL="0" indent="0" algn="l">
              <a:lnSpc>
                <a:spcPct val="127000"/>
              </a:lnSpc>
              <a:spcAft>
                <a:spcPts val="1050"/>
              </a:spcAft>
              <a:buNone/>
            </a:pPr>
            <a:r>
              <a:rPr lang="en-US" sz="130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Requirements: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Catchy slogan (5–10 words) · Artistic elements · Explain message (2–3 sentences)</a:t>
            </a:r>
            <a:endParaRPr lang="en-US" sz="13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⏱️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30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Time: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10–15 min  |  </a:t>
            </a:r>
            <a:r>
              <a:rPr lang="en-US" sz="1300" dirty="0">
                <a:solidFill>
                  <a:srgbClr val="FFFF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🎤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30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Present:</a:t>
            </a: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2 min per group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5354340"/>
            <a:ext cx="3520788" cy="956171"/>
          </a:xfrm>
          <a:prstGeom prst="roundRect">
            <a:avLst>
              <a:gd name="adj" fmla="val 2669"/>
            </a:avLst>
          </a:prstGeom>
          <a:solidFill>
            <a:srgbClr val="3E3E3E"/>
          </a:solidFill>
          <a:ln/>
        </p:spPr>
      </p:sp>
      <p:sp>
        <p:nvSpPr>
          <p:cNvPr id="7" name="Text 4"/>
          <p:cNvSpPr/>
          <p:nvPr/>
        </p:nvSpPr>
        <p:spPr>
          <a:xfrm>
            <a:off x="831532" y="5524401"/>
            <a:ext cx="318067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🌿</a:t>
            </a:r>
            <a:r>
              <a:rPr lang="en-US" sz="1650" dirty="0">
                <a:solidFill>
                  <a:schemeClr val="accent2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Environmental Awareness</a:t>
            </a:r>
            <a:endParaRPr lang="en-US" sz="16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831532" y="5881886"/>
            <a:ext cx="318067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পরিবেশ সচেতনতা</a:t>
            </a:r>
            <a:endParaRPr lang="en-US" sz="1300" b="1" dirty="0"/>
          </a:p>
        </p:txBody>
      </p:sp>
      <p:sp>
        <p:nvSpPr>
          <p:cNvPr id="9" name="Shape 6"/>
          <p:cNvSpPr/>
          <p:nvPr/>
        </p:nvSpPr>
        <p:spPr>
          <a:xfrm>
            <a:off x="4335354" y="5354340"/>
            <a:ext cx="3520888" cy="956171"/>
          </a:xfrm>
          <a:prstGeom prst="roundRect">
            <a:avLst>
              <a:gd name="adj" fmla="val 2669"/>
            </a:avLst>
          </a:prstGeom>
          <a:solidFill>
            <a:srgbClr val="3E3E3E"/>
          </a:solidFill>
          <a:ln/>
        </p:spPr>
      </p:sp>
      <p:sp>
        <p:nvSpPr>
          <p:cNvPr id="10" name="Text 7"/>
          <p:cNvSpPr/>
          <p:nvPr/>
        </p:nvSpPr>
        <p:spPr>
          <a:xfrm>
            <a:off x="4505411" y="5524401"/>
            <a:ext cx="318077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r>
              <a:rPr lang="en-US" sz="1650" dirty="0">
                <a:solidFill>
                  <a:schemeClr val="accent2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Youth Empowerment</a:t>
            </a:r>
            <a:endParaRPr lang="en-US" sz="16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4505411" y="5881886"/>
            <a:ext cx="318077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যুব ক্ষমতায়ন</a:t>
            </a:r>
            <a:endParaRPr lang="en-US" sz="1300" b="1" dirty="0"/>
          </a:p>
        </p:txBody>
      </p:sp>
      <p:sp>
        <p:nvSpPr>
          <p:cNvPr id="12" name="Shape 9"/>
          <p:cNvSpPr/>
          <p:nvPr/>
        </p:nvSpPr>
        <p:spPr>
          <a:xfrm>
            <a:off x="8009332" y="5354340"/>
            <a:ext cx="3520888" cy="956171"/>
          </a:xfrm>
          <a:prstGeom prst="roundRect">
            <a:avLst>
              <a:gd name="adj" fmla="val 2669"/>
            </a:avLst>
          </a:prstGeom>
          <a:solidFill>
            <a:srgbClr val="3E3E3E"/>
          </a:solidFill>
          <a:ln/>
        </p:spPr>
      </p:sp>
      <p:sp>
        <p:nvSpPr>
          <p:cNvPr id="13" name="Text 10"/>
          <p:cNvSpPr/>
          <p:nvPr/>
        </p:nvSpPr>
        <p:spPr>
          <a:xfrm>
            <a:off x="8179389" y="5524401"/>
            <a:ext cx="318077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📚</a:t>
            </a:r>
            <a:r>
              <a:rPr lang="en-US" sz="1650" dirty="0">
                <a:solidFill>
                  <a:schemeClr val="accent2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Education for All</a:t>
            </a:r>
            <a:endParaRPr lang="en-US" sz="16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8179389" y="5881886"/>
            <a:ext cx="318077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সবার জন্য শিক্ষা</a:t>
            </a:r>
            <a:endParaRPr lang="en-US" sz="1300" b="1" dirty="0"/>
          </a:p>
        </p:txBody>
      </p:sp>
      <p:pic>
        <p:nvPicPr>
          <p:cNvPr id="15" name="Picture 14" descr="Assigning Roles to Increase the Effectiveness of Group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6" y="1164490"/>
            <a:ext cx="7188516" cy="3926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03885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Exam-Focused Comprehension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(পরীক্ষার প্রস্তুতি)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292324"/>
            <a:ext cx="10868745" cy="7938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5918" y="1565176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1550" dirty="0">
              <a:solidFill>
                <a:srgbClr val="FFFF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302313" y="1443633"/>
            <a:ext cx="1007660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Question 1</a:t>
            </a:r>
            <a:endParaRPr lang="en-US" sz="13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302313" y="1705868"/>
            <a:ext cx="10076603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What makes graffiti a powerful tool for public expression? Explain with examples.</a:t>
            </a:r>
            <a:endParaRPr lang="en-US" sz="1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2178745"/>
            <a:ext cx="10868745" cy="79384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5918" y="2451596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1550" dirty="0">
              <a:solidFill>
                <a:srgbClr val="FFFF00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1302313" y="2330053"/>
            <a:ext cx="1007660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Question 2</a:t>
            </a:r>
            <a:endParaRPr lang="en-US" sz="13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1302313" y="2592288"/>
            <a:ext cx="10076603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How can we differentiate between artistic graffiti and vandalism? Give two points for each.</a:t>
            </a:r>
            <a:endParaRPr lang="en-US" sz="1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1475" y="3065165"/>
            <a:ext cx="10868745" cy="79384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45918" y="3338016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1550" dirty="0">
              <a:solidFill>
                <a:srgbClr val="FFFF00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1302313" y="3216473"/>
            <a:ext cx="1007660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Question 3</a:t>
            </a:r>
            <a:endParaRPr lang="en-US" sz="13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1302313" y="3478709"/>
            <a:ext cx="10076603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Discuss the social significance of graffiti in historical movements.</a:t>
            </a:r>
            <a:endParaRPr lang="en-US" sz="10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3951585"/>
            <a:ext cx="10868745" cy="79384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45918" y="4224437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1550" dirty="0">
              <a:solidFill>
                <a:srgbClr val="FFFF00"/>
              </a:solidFill>
            </a:endParaRPr>
          </a:p>
        </p:txBody>
      </p:sp>
      <p:sp>
        <p:nvSpPr>
          <p:cNvPr id="17" name="Text 11"/>
          <p:cNvSpPr/>
          <p:nvPr/>
        </p:nvSpPr>
        <p:spPr>
          <a:xfrm>
            <a:off x="1302313" y="4102894"/>
            <a:ext cx="1007660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Question 4</a:t>
            </a:r>
            <a:endParaRPr lang="en-US" sz="13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 12"/>
          <p:cNvSpPr/>
          <p:nvPr/>
        </p:nvSpPr>
        <p:spPr>
          <a:xfrm>
            <a:off x="1302313" y="4365129"/>
            <a:ext cx="10076603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Why is graffiti considered the "voice of the common people"?</a:t>
            </a:r>
            <a:endParaRPr lang="en-US" sz="10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1475" y="4838005"/>
            <a:ext cx="10868745" cy="793849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45918" y="5110857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</a:t>
            </a:r>
            <a:endParaRPr lang="en-US" sz="1550" dirty="0">
              <a:solidFill>
                <a:srgbClr val="FFFF00"/>
              </a:solidFill>
            </a:endParaRPr>
          </a:p>
        </p:txBody>
      </p:sp>
      <p:sp>
        <p:nvSpPr>
          <p:cNvPr id="21" name="Text 14"/>
          <p:cNvSpPr/>
          <p:nvPr/>
        </p:nvSpPr>
        <p:spPr>
          <a:xfrm>
            <a:off x="1302313" y="4989314"/>
            <a:ext cx="1007660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Question 5</a:t>
            </a:r>
            <a:endParaRPr lang="en-US" sz="13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Text 15"/>
          <p:cNvSpPr/>
          <p:nvPr/>
        </p:nvSpPr>
        <p:spPr>
          <a:xfrm>
            <a:off x="1302313" y="5251549"/>
            <a:ext cx="10076603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 3 key vocabulary terms related to graffiti with their Bangla meanings.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661475" y="5736034"/>
            <a:ext cx="10868745" cy="428327"/>
          </a:xfrm>
          <a:prstGeom prst="roundRect">
            <a:avLst>
              <a:gd name="adj" fmla="val 4634"/>
            </a:avLst>
          </a:prstGeom>
          <a:solidFill>
            <a:srgbClr val="022349"/>
          </a:solidFill>
          <a:ln/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730" y="5872857"/>
            <a:ext cx="165294" cy="132259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091280" y="5861645"/>
            <a:ext cx="10916270" cy="186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FFFF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000" b="1" dirty="0">
                <a:solidFill>
                  <a:srgbClr val="FFFFF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Tip:</a:t>
            </a: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Use examples from your local context and current social movements when answering.</a:t>
            </a:r>
            <a:endParaRPr lang="en-US" sz="1000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65707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dirty="0">
                <a:solidFill>
                  <a:srgbClr val="FEFEFE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Summary &amp; Homework </a:t>
            </a:r>
            <a:r>
              <a:rPr lang="en-US" sz="3600" dirty="0">
                <a:solidFill>
                  <a:srgbClr val="F5F547"/>
                </a:solidFill>
                <a:latin typeface="Baloo Da 2 ExtraBold" pitchFamily="2" charset="0"/>
                <a:ea typeface="Instrument Sans Medium" pitchFamily="34" charset="-122"/>
                <a:cs typeface="Baloo Da 2 ExtraBold" pitchFamily="2" charset="0"/>
              </a:rPr>
              <a:t>(বাড়ির কাজ)</a:t>
            </a:r>
            <a:endParaRPr lang="en-US" sz="3600" dirty="0">
              <a:latin typeface="Baloo Da 2 ExtraBold" pitchFamily="2" charset="0"/>
              <a:cs typeface="Baloo Da 2 ExtraBold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75" y="1300956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📌</a:t>
            </a:r>
            <a:r>
              <a:rPr lang="en-US" sz="14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Lesson Summary</a:t>
            </a:r>
            <a:endParaRPr lang="en-US" sz="14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75" y="1658144"/>
            <a:ext cx="5249930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Graffiti is a form of public expression that reflects social, political, and cultural messages. When created with artistic intent and positive purpose, it becomes a powerful medium for youth empowerment and social awareness.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1475" y="2702719"/>
            <a:ext cx="5249930" cy="19050"/>
          </a:xfrm>
          <a:prstGeom prst="roundRect">
            <a:avLst>
              <a:gd name="adj" fmla="val 49999"/>
            </a:avLst>
          </a:prstGeom>
          <a:solidFill>
            <a:srgbClr val="BFBFBF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2895600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✏️</a:t>
            </a:r>
            <a:r>
              <a:rPr lang="en-US" sz="1450" dirty="0">
                <a:solidFill>
                  <a:srgbClr val="FFFF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Homework Assignment</a:t>
            </a:r>
            <a:endParaRPr lang="en-US" sz="14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661475" y="3252788"/>
            <a:ext cx="585951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Write a short paragraph </a:t>
            </a:r>
            <a:r>
              <a:rPr lang="en-US" sz="115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(120–150 words)</a:t>
            </a: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on the topic: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88283" y="3715345"/>
            <a:ext cx="5632706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"Graffiti as a Power of Youth Voice"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61475" y="3606502"/>
            <a:ext cx="19050" cy="435372"/>
          </a:xfrm>
          <a:prstGeom prst="roundRect">
            <a:avLst>
              <a:gd name="adj" fmla="val 49999"/>
            </a:avLst>
          </a:prstGeom>
          <a:solidFill>
            <a:srgbClr val="F5F547"/>
          </a:solidFill>
          <a:ln/>
        </p:spPr>
      </p:sp>
      <p:sp>
        <p:nvSpPr>
          <p:cNvPr id="10" name="Text 8"/>
          <p:cNvSpPr/>
          <p:nvPr/>
        </p:nvSpPr>
        <p:spPr>
          <a:xfrm>
            <a:off x="6286640" y="1300956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📋</a:t>
            </a:r>
            <a:r>
              <a:rPr lang="en-US" sz="1450" dirty="0">
                <a:solidFill>
                  <a:schemeClr val="accent2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>
                <a:solidFill>
                  <a:schemeClr val="accent2">
                    <a:lumMod val="40000"/>
                    <a:lumOff val="6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Guidelines</a:t>
            </a:r>
            <a:endParaRPr lang="en-US" sz="145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6286640" y="1673225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86640" y="1911152"/>
            <a:ext cx="5249930" cy="1905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13" name="Text 11"/>
          <p:cNvSpPr/>
          <p:nvPr/>
        </p:nvSpPr>
        <p:spPr>
          <a:xfrm>
            <a:off x="6286640" y="2024856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Structure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286640" y="2382044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Include an introduction, 2–3 main points, and a conclusion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286640" y="2834084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86640" y="3072011"/>
            <a:ext cx="5249930" cy="1905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17" name="Text 15"/>
          <p:cNvSpPr/>
          <p:nvPr/>
        </p:nvSpPr>
        <p:spPr>
          <a:xfrm>
            <a:off x="6286640" y="3185716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chemeClr val="accent2">
                    <a:lumMod val="20000"/>
                    <a:lumOff val="80000"/>
                  </a:schemeClr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Vocabulary</a:t>
            </a:r>
            <a:endParaRPr lang="en-US" sz="145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286640" y="3542903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 at least </a:t>
            </a:r>
            <a:r>
              <a:rPr lang="en-US" sz="115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 vocabulary terms</a:t>
            </a: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from today's lesson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286640" y="3994944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286640" y="4232870"/>
            <a:ext cx="5249930" cy="1905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21" name="Text 19"/>
          <p:cNvSpPr/>
          <p:nvPr/>
        </p:nvSpPr>
        <p:spPr>
          <a:xfrm>
            <a:off x="6286640" y="4346575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chemeClr val="bg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Real-World Example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6286640" y="4703763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Provide one real-world or local example of graffiti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286640" y="5155803"/>
            <a:ext cx="302411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04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286640" y="5393730"/>
            <a:ext cx="5249930" cy="19050"/>
          </a:xfrm>
          <a:prstGeom prst="rect">
            <a:avLst/>
          </a:prstGeom>
          <a:solidFill>
            <a:srgbClr val="F5F547"/>
          </a:solidFill>
          <a:ln/>
        </p:spPr>
      </p:sp>
      <p:sp>
        <p:nvSpPr>
          <p:cNvPr id="25" name="Text 23"/>
          <p:cNvSpPr/>
          <p:nvPr/>
        </p:nvSpPr>
        <p:spPr>
          <a:xfrm>
            <a:off x="6286640" y="5507434"/>
            <a:ext cx="524993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chemeClr val="bg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Submission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6286640" y="5864622"/>
            <a:ext cx="52499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Submit by </a:t>
            </a:r>
            <a:r>
              <a:rPr lang="en-US" sz="1150" b="1" dirty="0">
                <a:solidFill>
                  <a:srgbClr val="BFBFB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next class</a:t>
            </a:r>
            <a:endParaRPr lang="en-US" sz="11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775</Words>
  <Application>Microsoft Office PowerPoint</Application>
  <PresentationFormat>Widescreen</PresentationFormat>
  <Paragraphs>148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Baloo Da 2 ExtraBold</vt:lpstr>
      <vt:lpstr>Instrument Sans Medium</vt:lpstr>
      <vt:lpstr>Arial</vt:lpstr>
      <vt:lpstr>Calibri</vt:lpstr>
      <vt:lpstr>Open Sans</vt:lpstr>
      <vt:lpstr>Instrument Sans</vt:lpstr>
      <vt:lpstr>Bahnschrift Light</vt:lpstr>
      <vt:lpstr>Algerian</vt:lpstr>
      <vt:lpstr>Anek Bangla ExtraBold</vt:lpstr>
      <vt:lpstr>Twemoji Mozilla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hp</dc:creator>
  <cp:lastModifiedBy>hp</cp:lastModifiedBy>
  <cp:revision>69</cp:revision>
  <dcterms:created xsi:type="dcterms:W3CDTF">2026-09-09T05:35:32Z</dcterms:created>
  <dcterms:modified xsi:type="dcterms:W3CDTF">2026-09-11T18:54:41Z</dcterms:modified>
</cp:coreProperties>
</file>