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96" r:id="rId2"/>
    <p:sldId id="297" r:id="rId3"/>
    <p:sldId id="256" r:id="rId4"/>
    <p:sldId id="257" r:id="rId5"/>
    <p:sldId id="258" r:id="rId6"/>
    <p:sldId id="259" r:id="rId7"/>
    <p:sldId id="260" r:id="rId8"/>
    <p:sldId id="261" r:id="rId9"/>
    <p:sldId id="298" r:id="rId10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30" autoAdjust="0"/>
    <p:restoredTop sz="94610" autoAdjust="0"/>
  </p:normalViewPr>
  <p:slideViewPr>
    <p:cSldViewPr snapToGrid="0" snapToObjects="1">
      <p:cViewPr>
        <p:scale>
          <a:sx n="73" d="100"/>
          <a:sy n="73" d="100"/>
        </p:scale>
        <p:origin x="-304" y="-4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096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096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3F4AF3-9181-4F0D-8B04-59D2309D7166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635000" y="914400"/>
            <a:ext cx="8128000" cy="4572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09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09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CACCB6-3450-48E9-85C1-7CF667807D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6882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457201"/>
            <a:ext cx="4876800" cy="5714999"/>
          </a:xfrm>
          <a:prstGeom prst="rect">
            <a:avLst/>
          </a:prstGeo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6502400" y="457200"/>
            <a:ext cx="3759200" cy="5715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6502402" y="6426202"/>
            <a:ext cx="3759199" cy="126999"/>
          </a:xfrm>
          <a:prstGeom prst="rect">
            <a:avLst/>
          </a:prstGeom>
        </p:spPr>
        <p:txBody>
          <a:bodyPr/>
          <a:lstStyle/>
          <a:p>
            <a:fld id="{1CEF607B-A47E-422C-9BEF-122CCDB7C526}" type="datetime1">
              <a:rPr lang="en-US" smtClean="0"/>
              <a:pPr/>
              <a:t>9/13/2026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10363200" y="6400800"/>
            <a:ext cx="711200" cy="152400"/>
          </a:xfrm>
          <a:prstGeom prst="rect">
            <a:avLst/>
          </a:prstGeom>
        </p:spPr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6500285" y="6296248"/>
            <a:ext cx="3761316" cy="1524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982340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828800" y="-2011680"/>
            <a:ext cx="4754880" cy="4754880"/>
          </a:xfrm>
          <a:prstGeom prst="ellipse">
            <a:avLst/>
          </a:prstGeom>
          <a:solidFill>
            <a:srgbClr val="126E63"/>
          </a:solidFill>
          <a:ln/>
        </p:spPr>
      </p:sp>
      <p:sp>
        <p:nvSpPr>
          <p:cNvPr id="3" name="Shape 1"/>
          <p:cNvSpPr/>
          <p:nvPr/>
        </p:nvSpPr>
        <p:spPr>
          <a:xfrm>
            <a:off x="10058400" y="4572000"/>
            <a:ext cx="4572000" cy="4572000"/>
          </a:xfrm>
          <a:prstGeom prst="ellipse">
            <a:avLst/>
          </a:prstGeom>
          <a:solidFill>
            <a:srgbClr val="126E63"/>
          </a:solidFill>
          <a:ln/>
        </p:spPr>
      </p:sp>
      <p:sp>
        <p:nvSpPr>
          <p:cNvPr id="6" name="Text 4"/>
          <p:cNvSpPr/>
          <p:nvPr/>
        </p:nvSpPr>
        <p:spPr>
          <a:xfrm>
            <a:off x="822960" y="68580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ea typeface="Nirmala UI" pitchFamily="34" charset="-122"/>
              </a:rPr>
              <a:t>بِسْمِ اللهِ الرَّحْمٰنِ الرَّحِيْمِ</a:t>
            </a:r>
            <a:endParaRPr lang="en-US" sz="40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</a:endParaRPr>
          </a:p>
        </p:txBody>
      </p:sp>
      <p:sp>
        <p:nvSpPr>
          <p:cNvPr id="9" name="Text 7"/>
          <p:cNvSpPr/>
          <p:nvPr/>
        </p:nvSpPr>
        <p:spPr>
          <a:xfrm>
            <a:off x="744423" y="3621738"/>
            <a:ext cx="10515600" cy="1234440"/>
          </a:xfrm>
          <a:prstGeom prst="rect">
            <a:avLst/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E8CD6B"/>
                </a:solidFill>
                <a:latin typeface="Arabic Typesetting" pitchFamily="66" charset="-78"/>
                <a:ea typeface="Nirmala UI" pitchFamily="34" charset="-122"/>
              </a:rPr>
              <a:t>السَّلَامُ عَلَيْكُمْ وَرَحْمَةُ اللهِ وَبَرَكَاتُهُ</a:t>
            </a:r>
            <a:endParaRPr lang="en-US" sz="3200" dirty="0">
              <a:latin typeface="Arabic Typesetting" pitchFamily="66" charset="-78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4718304" y="3246120"/>
            <a:ext cx="2743200" cy="0"/>
          </a:xfrm>
          <a:prstGeom prst="line">
            <a:avLst/>
          </a:prstGeom>
          <a:noFill/>
          <a:ln w="15875">
            <a:solidFill>
              <a:srgbClr val="C9A22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674960" y="1333948"/>
            <a:ext cx="9585063" cy="198120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ar-SA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ea typeface="Nirmala UI" pitchFamily="34" charset="-122"/>
              </a:rPr>
              <a:t>أهلا </a:t>
            </a:r>
            <a:r>
              <a:rPr lang="ar-SA" sz="8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ea typeface="Nirmala UI" pitchFamily="34" charset="-122"/>
              </a:rPr>
              <a:t>وسهلا</a:t>
            </a:r>
            <a:r>
              <a:rPr lang="ar-SA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ea typeface="Nirmala UI" pitchFamily="34" charset="-122"/>
              </a:rPr>
              <a:t> مرحبا بكم</a:t>
            </a:r>
            <a:endParaRPr lang="en-US" sz="9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030795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3"/>
          <p:cNvSpPr txBox="1">
            <a:spLocks/>
          </p:cNvSpPr>
          <p:nvPr/>
        </p:nvSpPr>
        <p:spPr>
          <a:xfrm>
            <a:off x="0" y="927938"/>
            <a:ext cx="11988800" cy="491406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38" tIns="45719" rIns="91438" bIns="45719" rtlCol="0" anchor="ctr">
            <a:normAutofit/>
          </a:bodyPr>
          <a:lstStyle/>
          <a:p>
            <a:pPr algn="just" rtl="1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ar-SA" sz="8800" b="1" spc="-200" dirty="0">
                <a:solidFill>
                  <a:schemeClr val="tx1"/>
                </a:solidFill>
                <a:latin typeface="Simplified Arabic" pitchFamily="18" charset="-78"/>
                <a:cs typeface="Simplified Arabic" pitchFamily="18" charset="-78"/>
              </a:rPr>
              <a:t>محمد سيف الإسلام </a:t>
            </a:r>
          </a:p>
          <a:p>
            <a:pPr marL="761981" indent="-761981" algn="just" rtl="1">
              <a:spcBef>
                <a:spcPct val="20000"/>
              </a:spcBef>
              <a:buClr>
                <a:schemeClr val="accent3"/>
              </a:buClr>
              <a:buSzPct val="95000"/>
              <a:buFont typeface="Wingdings" pitchFamily="2" charset="2"/>
              <a:buChar char="q"/>
              <a:defRPr/>
            </a:pPr>
            <a:r>
              <a:rPr lang="ar-SA" sz="4800" b="1" dirty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plified Arabic" pitchFamily="18" charset="-78"/>
                <a:cs typeface="Simplified Arabic" pitchFamily="18" charset="-78"/>
              </a:rPr>
              <a:t>  محاضر اللغة العربية</a:t>
            </a:r>
          </a:p>
          <a:p>
            <a:pPr marL="761981" indent="-761981" algn="just" rtl="1">
              <a:spcBef>
                <a:spcPct val="20000"/>
              </a:spcBef>
              <a:buClr>
                <a:schemeClr val="accent3"/>
              </a:buClr>
              <a:buSzPct val="95000"/>
              <a:buFont typeface="Wingdings" pitchFamily="2" charset="2"/>
              <a:buChar char="q"/>
              <a:defRPr/>
            </a:pPr>
            <a:r>
              <a:rPr lang="ar-SA" sz="4800" b="1" dirty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plified Arabic" pitchFamily="18" charset="-78"/>
                <a:cs typeface="Simplified Arabic" pitchFamily="18" charset="-78"/>
              </a:rPr>
              <a:t>المدرسة للبنات للعالم بمتابنغا</a:t>
            </a:r>
          </a:p>
          <a:p>
            <a:pPr marL="761981" indent="-761981" algn="just" rtl="1">
              <a:spcBef>
                <a:spcPct val="20000"/>
              </a:spcBef>
              <a:buClr>
                <a:schemeClr val="accent3"/>
              </a:buClr>
              <a:buSzPct val="95000"/>
              <a:buFont typeface="Wingdings" pitchFamily="2" charset="2"/>
              <a:buChar char="q"/>
              <a:defRPr/>
            </a:pPr>
            <a:r>
              <a:rPr lang="ar-SA" sz="4800" b="1" dirty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plified Arabic" pitchFamily="18" charset="-78"/>
                <a:cs typeface="Simplified Arabic" pitchFamily="18" charset="-78"/>
              </a:rPr>
              <a:t>غزاريا-مونشي غنز</a:t>
            </a:r>
            <a:endParaRPr lang="ar-SA" sz="4800" b="1" dirty="0">
              <a:ln>
                <a:solidFill>
                  <a:schemeClr val="bg2">
                    <a:lumMod val="50000"/>
                  </a:schemeClr>
                </a:solidFill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C:\Users\WELCOME\Downloads\de803fe2-1cc3-49ef-8413-7f089367edfb (1)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28" b="13365"/>
          <a:stretch/>
        </p:blipFill>
        <p:spPr bwMode="auto">
          <a:xfrm>
            <a:off x="-71711" y="2093267"/>
            <a:ext cx="3899648" cy="48812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8070723"/>
      </p:ext>
    </p:extLst>
  </p:cSld>
  <p:clrMapOvr>
    <a:masterClrMapping/>
  </p:clrMapOvr>
  <p:transition spd="slow">
    <p:push dir="u"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2103120"/>
            <a:ext cx="10725912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400" b="1" u="sng" dirty="0" err="1" smtClean="0">
                <a:solidFill>
                  <a:srgbClr val="FFFFFF"/>
                </a:solidFill>
                <a:latin typeface="SutonnyOMJ" pitchFamily="2" charset="0"/>
                <a:ea typeface="Arial" pitchFamily="34" charset="-122"/>
                <a:cs typeface="SutonnyOMJ" pitchFamily="2" charset="0"/>
              </a:rPr>
              <a:t>বাক্যশুদ্ধি</a:t>
            </a:r>
            <a:r>
              <a:rPr lang="en-US" sz="5400" b="1" u="sng" dirty="0" smtClean="0">
                <a:solidFill>
                  <a:srgbClr val="FFFFFF"/>
                </a:solidFill>
                <a:latin typeface="SutonnyOMJ" pitchFamily="2" charset="0"/>
                <a:ea typeface="Arial" pitchFamily="34" charset="-122"/>
                <a:cs typeface="SutonnyOMJ" pitchFamily="2" charset="0"/>
              </a:rPr>
              <a:t> </a:t>
            </a:r>
            <a:r>
              <a:rPr lang="en-US" sz="5400" b="1" u="sng" dirty="0" err="1" smtClean="0">
                <a:solidFill>
                  <a:srgbClr val="FFFFFF"/>
                </a:solidFill>
                <a:latin typeface="SutonnyOMJ" pitchFamily="2" charset="0"/>
                <a:ea typeface="Arial" pitchFamily="34" charset="-122"/>
                <a:cs typeface="SutonnyOMJ" pitchFamily="2" charset="0"/>
              </a:rPr>
              <a:t>পার্ট</a:t>
            </a:r>
            <a:r>
              <a:rPr lang="en-US" sz="5400" b="1" u="sng" dirty="0" smtClean="0">
                <a:solidFill>
                  <a:srgbClr val="FFFFFF"/>
                </a:solidFill>
                <a:latin typeface="SutonnyOMJ" pitchFamily="2" charset="0"/>
                <a:ea typeface="Arial" pitchFamily="34" charset="-122"/>
                <a:cs typeface="SutonnyOMJ" pitchFamily="2" charset="0"/>
              </a:rPr>
              <a:t>-০২</a:t>
            </a:r>
            <a:endParaRPr lang="en-US" sz="5400" u="sng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731520" y="3017520"/>
            <a:ext cx="1072591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 err="1" smtClean="0">
                <a:solidFill>
                  <a:srgbClr val="CADC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ভুল</a:t>
            </a:r>
            <a:r>
              <a:rPr lang="en-US" sz="2800" b="1" dirty="0" smtClean="0">
                <a:solidFill>
                  <a:srgbClr val="CADC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800" b="1" dirty="0">
                <a:solidFill>
                  <a:srgbClr val="CADC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ও শুদ্ধ প্রয়োগ</a:t>
            </a:r>
            <a:endParaRPr lang="en-US" sz="28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11480"/>
            <a:ext cx="502920" cy="50292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02920" y="41148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1188720" y="384048"/>
            <a:ext cx="10424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b="1" kern="0" spc="100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১. فاعل – فعل / مفعول সংক্রান্ত ভুল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1188720" y="713232"/>
            <a:ext cx="1042416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বাক্যে فاعل প্রকাশ্য থাকলে فعل টি সর্বদা এক বচন হয়; যেমন-</a:t>
            </a:r>
            <a:endParaRPr lang="en-US" sz="19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188720" y="1737360"/>
          <a:ext cx="9784080" cy="2834640"/>
        </p:xfrm>
        <a:graphic>
          <a:graphicData uri="http://schemas.openxmlformats.org/drawingml/2006/table">
            <a:tbl>
              <a:tblPr/>
              <a:tblGrid>
                <a:gridCol w="4892040"/>
                <a:gridCol w="4892040"/>
              </a:tblGrid>
              <a:tr h="56692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ভুল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শুদ্ধ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1E276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ذهبوا الناس الى داكا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1E276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ذهب الناس الى داكا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1E276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دخلوا الطلاب الى المدرسة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1E276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دخل الطلاب الى المدرسة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B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1E276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جائا رجلان من راجشاهى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1E276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جاء رجلان من راجشاهى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1E276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دخلن النساء فى المدرسة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1E276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دخلت النساء فى المدرسة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B"/>
                    </a:solidFill>
                  </a:tcPr>
                </a:tc>
              </a:tr>
            </a:tbl>
          </a:graphicData>
        </a:graphic>
      </p:graphicFrame>
      <p:sp>
        <p:nvSpPr>
          <p:cNvPr id="7" name="Text 4"/>
          <p:cNvSpPr txBox="1"/>
          <p:nvPr/>
        </p:nvSpPr>
        <p:spPr>
          <a:xfrm>
            <a:off x="50292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A5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আরবি নাহু সংক্রান্ত সাধারণ ভুল ও শুদ্ধ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5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11480"/>
            <a:ext cx="502920" cy="50292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02920" y="41148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1188720" y="384048"/>
            <a:ext cx="10424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b="1" kern="0" spc="100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১. فاعل – فعل / مفعول সংক্রান্ত ভুল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1188720" y="713232"/>
            <a:ext cx="1042416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فاعل সর্বদা رفع (পেশ) বিশিষ্ট হয় এবং مفعول نصب (যবর) বিশিষ্ট হয়; যেমন-</a:t>
            </a:r>
            <a:endParaRPr lang="en-US" sz="19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188720" y="1737360"/>
          <a:ext cx="9784080" cy="2834640"/>
        </p:xfrm>
        <a:graphic>
          <a:graphicData uri="http://schemas.openxmlformats.org/drawingml/2006/table">
            <a:tbl>
              <a:tblPr/>
              <a:tblGrid>
                <a:gridCol w="4892040"/>
                <a:gridCol w="4892040"/>
              </a:tblGrid>
              <a:tr h="56692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ভুল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শুদ্ধ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1E276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جائنى زيدًا من البيت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1E276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جائنى زيدٌ من البيت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1E276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يشترى زيدٌ ثوبٌ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1E276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يشترى زيدٌ ثوبًا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B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1E276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ضرب خالد بكرِ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1E276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ضرب خالدٌ بكرًا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1E276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رأيت رجلٌ فى المسجد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1E276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رأيت رجلاً فى المسجد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B"/>
                    </a:solidFill>
                  </a:tcPr>
                </a:tc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1188720" y="4736592"/>
            <a:ext cx="9784080" cy="822960"/>
          </a:xfrm>
          <a:prstGeom prst="roundRect">
            <a:avLst>
              <a:gd name="adj" fmla="val 6667"/>
            </a:avLst>
          </a:prstGeom>
          <a:solidFill>
            <a:srgbClr val="EAF0F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1371600" y="4736592"/>
            <a:ext cx="9418320" cy="822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Note:  </a:t>
            </a:r>
            <a:r>
              <a:rPr lang="en-US" sz="1250" dirty="0">
                <a:solidFill>
                  <a:srgbClr val="5A5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প্রথম দুটি উদাহরণে زيد শব্দটি فاعل এবং পরের দুটি উদাহরণে بكرًا এবং رجلاً শব্দদুটি مفعول হয়েছে।</a:t>
            </a:r>
            <a:endParaRPr lang="en-US" sz="1250" dirty="0"/>
          </a:p>
        </p:txBody>
      </p:sp>
      <p:sp>
        <p:nvSpPr>
          <p:cNvPr id="9" name="Text 6"/>
          <p:cNvSpPr txBox="1"/>
          <p:nvPr/>
        </p:nvSpPr>
        <p:spPr>
          <a:xfrm>
            <a:off x="50292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A5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আরবি নাহু সংক্রান্ত সাধারণ ভুল ও শুদ্ধ</a:t>
            </a:r>
            <a:endParaRPr lang="en-US" sz="900" dirty="0"/>
          </a:p>
        </p:txBody>
      </p:sp>
      <p:sp>
        <p:nvSpPr>
          <p:cNvPr id="10" name="Text 7"/>
          <p:cNvSpPr txBox="1"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5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11480"/>
            <a:ext cx="502920" cy="50292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02920" y="41148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1188720" y="384048"/>
            <a:ext cx="10424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b="1" kern="0" spc="100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১. فاعل – فعل / مفعول সংক্রান্ত ভুল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1188720" y="713232"/>
            <a:ext cx="1042416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فاعل এর লিঙ্গের সাথে فعل এর লিঙ্গের মিল থাকবে। যেমন-</a:t>
            </a:r>
            <a:endParaRPr lang="en-US" sz="19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188720" y="1737360"/>
          <a:ext cx="9784080" cy="3401568"/>
        </p:xfrm>
        <a:graphic>
          <a:graphicData uri="http://schemas.openxmlformats.org/drawingml/2006/table">
            <a:tbl>
              <a:tblPr/>
              <a:tblGrid>
                <a:gridCol w="4892040"/>
                <a:gridCol w="4892040"/>
              </a:tblGrid>
              <a:tr h="56692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ভুল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শুদ্ধ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1E276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ذهب سلمة الى المدرسة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1E276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ذهبت سلمة الى المدرسة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1E276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جائت طلحة من السوق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1E276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جاء طلحة من السوق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B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1E276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رأيت فاطمةُ يمشى فى الطريق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1E276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رأيت فاطمةً تمشى فى الطريق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1E276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الشمس طلع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1E276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الشمس طلعت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B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1E276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طلع الشمس من المشرق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1E276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طلعت الشمس من المشرق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1188720" y="5303520"/>
            <a:ext cx="9784080" cy="822960"/>
          </a:xfrm>
          <a:prstGeom prst="roundRect">
            <a:avLst>
              <a:gd name="adj" fmla="val 6667"/>
            </a:avLst>
          </a:prstGeom>
          <a:solidFill>
            <a:srgbClr val="EAF0F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1371600" y="5303520"/>
            <a:ext cx="9418320" cy="822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Note:  </a:t>
            </a:r>
            <a:r>
              <a:rPr lang="en-US" sz="1250" dirty="0">
                <a:solidFill>
                  <a:srgbClr val="5A5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এখানে الشمس শব্দটি مؤنث سمائى তাই طلعت ক্রিয়াটি مؤنث হয়েছে।</a:t>
            </a:r>
            <a:endParaRPr lang="en-US" sz="1250" dirty="0"/>
          </a:p>
        </p:txBody>
      </p:sp>
      <p:sp>
        <p:nvSpPr>
          <p:cNvPr id="9" name="Text 6"/>
          <p:cNvSpPr txBox="1"/>
          <p:nvPr/>
        </p:nvSpPr>
        <p:spPr>
          <a:xfrm>
            <a:off x="50292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A5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আরবি নাহু সংক্রান্ত সাধারণ ভুল ও শুদ্ধ</a:t>
            </a:r>
            <a:endParaRPr lang="en-US" sz="900" dirty="0"/>
          </a:p>
        </p:txBody>
      </p:sp>
      <p:sp>
        <p:nvSpPr>
          <p:cNvPr id="10" name="Text 7"/>
          <p:cNvSpPr txBox="1"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5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11480"/>
            <a:ext cx="502920" cy="50292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02920" y="41148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1188720" y="384048"/>
            <a:ext cx="10424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b="1" kern="0" spc="100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১. فاعل – فعل / مفعول সংক্রান্ত ভুল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1188720" y="713232"/>
            <a:ext cx="1042416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حالت نصبى - جمع مذكر سالم হওয়ার সময় يْنَ, جمع مؤنث سالم হওয়ার সময় اْتٍ হবে। যেমন-</a:t>
            </a:r>
            <a:endParaRPr lang="en-US" sz="19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188720" y="1737360"/>
          <a:ext cx="9784080" cy="1700784"/>
        </p:xfrm>
        <a:graphic>
          <a:graphicData uri="http://schemas.openxmlformats.org/drawingml/2006/table">
            <a:tbl>
              <a:tblPr/>
              <a:tblGrid>
                <a:gridCol w="4892040"/>
                <a:gridCol w="4892040"/>
              </a:tblGrid>
              <a:tr h="56692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ভুল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শুদ্ধ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1E276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رأيتهم جالسون فى الطريق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1E276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رأيتهم جالسِين فى الطريق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1E276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رأيتهن ساجدتون فى المسجد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1E276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رأيتهن ساجداتٍ فى المسجد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B"/>
                    </a:solidFill>
                  </a:tcPr>
                </a:tc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1188720" y="3602736"/>
            <a:ext cx="9784080" cy="822960"/>
          </a:xfrm>
          <a:prstGeom prst="roundRect">
            <a:avLst>
              <a:gd name="adj" fmla="val 6667"/>
            </a:avLst>
          </a:prstGeom>
          <a:solidFill>
            <a:srgbClr val="EAF0F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1371600" y="3602736"/>
            <a:ext cx="9418320" cy="822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Note:  </a:t>
            </a:r>
            <a:r>
              <a:rPr lang="en-US" sz="1250" dirty="0">
                <a:solidFill>
                  <a:srgbClr val="5A5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উপরোক্ত উদাহরণ দুটিতে جالسِين ও ساجداتٍ শব্দদুটি যথাক্রমে جمع مذكر سالم ও جمع مؤنث سالم হয়েছে।</a:t>
            </a:r>
            <a:endParaRPr lang="en-US" sz="1250" dirty="0"/>
          </a:p>
        </p:txBody>
      </p:sp>
      <p:sp>
        <p:nvSpPr>
          <p:cNvPr id="9" name="Text 6"/>
          <p:cNvSpPr txBox="1"/>
          <p:nvPr/>
        </p:nvSpPr>
        <p:spPr>
          <a:xfrm>
            <a:off x="50292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A5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আরবি নাহু সংক্রান্ত সাধারণ ভুল ও শুদ্ধ</a:t>
            </a:r>
            <a:endParaRPr lang="en-US" sz="900" dirty="0"/>
          </a:p>
        </p:txBody>
      </p:sp>
      <p:sp>
        <p:nvSpPr>
          <p:cNvPr id="10" name="Text 7"/>
          <p:cNvSpPr txBox="1"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5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11480"/>
            <a:ext cx="502920" cy="50292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02920" y="41148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1188720" y="384048"/>
            <a:ext cx="10424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b="1" kern="0" spc="100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১. فاعل – فعل / مفعول সংক্রান্ত ভুল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1188720" y="713232"/>
            <a:ext cx="1042416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দ্বিবচনের সময় حالت رفعى তে ان, حالت نصبى ও حالت جرى তে ين হয়।</a:t>
            </a:r>
            <a:endParaRPr lang="en-US" sz="19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188720" y="1737360"/>
          <a:ext cx="9784080" cy="2267712"/>
        </p:xfrm>
        <a:graphic>
          <a:graphicData uri="http://schemas.openxmlformats.org/drawingml/2006/table">
            <a:tbl>
              <a:tblPr/>
              <a:tblGrid>
                <a:gridCol w="4892040"/>
                <a:gridCol w="4892040"/>
              </a:tblGrid>
              <a:tr h="56692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ভুল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শুদ্ধ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1E276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جاء رجلا من داكا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1E276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جاء رجلان من داكا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1E276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رأيت رجلان فى المسجد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1E276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رأيت رجلين فى المسجد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B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1E276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مررت بعابدان فى المجمع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1E276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مررت بعابدَينِ فى المجمع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4"/>
          <p:cNvSpPr/>
          <p:nvPr/>
        </p:nvSpPr>
        <p:spPr>
          <a:xfrm>
            <a:off x="1188720" y="4169664"/>
            <a:ext cx="9784080" cy="822960"/>
          </a:xfrm>
          <a:prstGeom prst="roundRect">
            <a:avLst>
              <a:gd name="adj" fmla="val 6667"/>
            </a:avLst>
          </a:prstGeom>
          <a:solidFill>
            <a:srgbClr val="EAF0F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1371600" y="4169664"/>
            <a:ext cx="9418320" cy="822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Note:  </a:t>
            </a:r>
            <a:r>
              <a:rPr lang="en-US" sz="1250" dirty="0">
                <a:solidFill>
                  <a:srgbClr val="5A5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উদাহরণ তিনটিতে رجلان শব্দটি حالت رفعى, رجلين শব্দটি حالت نصبى এবং عابدَينِ শব্দটি حالت جرى হয়েছে।</a:t>
            </a:r>
            <a:endParaRPr lang="en-US" sz="1250" dirty="0"/>
          </a:p>
        </p:txBody>
      </p:sp>
      <p:sp>
        <p:nvSpPr>
          <p:cNvPr id="9" name="Text 6"/>
          <p:cNvSpPr txBox="1"/>
          <p:nvPr/>
        </p:nvSpPr>
        <p:spPr>
          <a:xfrm>
            <a:off x="50292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A5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আরবি নাহু সংক্রান্ত সাধারণ ভুল ও শুদ্ধ</a:t>
            </a:r>
            <a:endParaRPr lang="en-US" sz="900" dirty="0"/>
          </a:p>
        </p:txBody>
      </p:sp>
      <p:sp>
        <p:nvSpPr>
          <p:cNvPr id="10" name="Text 7"/>
          <p:cNvSpPr txBox="1"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5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WELCOME\Downloads\ChatGPT Image Jul 25, 2026, 12_09_46 P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17955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424</Words>
  <Application>Microsoft Office PowerPoint</Application>
  <PresentationFormat>Custom</PresentationFormat>
  <Paragraphs>91</Paragraphs>
  <Slides>9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WELCOME</cp:lastModifiedBy>
  <cp:revision>4</cp:revision>
  <dcterms:created xsi:type="dcterms:W3CDTF">2026-09-12T17:50:28Z</dcterms:created>
  <dcterms:modified xsi:type="dcterms:W3CDTF">2026-09-13T17:15:04Z</dcterms:modified>
</cp:coreProperties>
</file>