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72" r:id="rId13"/>
    <p:sldId id="273" r:id="rId14"/>
    <p:sldId id="274" r:id="rId15"/>
    <p:sldId id="287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5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20.jpeg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3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3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3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3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3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1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3.png"/><Relationship Id="rId4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3.png"/><Relationship Id="rId4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3.png"/><Relationship Id="rId4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3.png"/><Relationship Id="rId4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87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3.png"/><Relationship Id="rId4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71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3.png"/><Relationship Id="rId4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8.png"/><Relationship Id="rId7" Type="http://schemas.openxmlformats.org/officeDocument/2006/relationships/image" Target="../media/image9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4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" y="6448425"/>
            <a:ext cx="409575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25503" y="2533650"/>
            <a:ext cx="7940992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800" b="0" i="0" u="none">
                <a:solidFill>
                  <a:srgbClr val="FBBF24"/>
                </a:solidFill>
                <a:latin typeface="Hind Siliguri ExtraBold"/>
              </a:rPr>
              <a:t>আজকের পাঠে সবাইকে স্বাগতম!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96604"/>
            <a:ext cx="5405437" cy="261714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47675" cy="276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1676" y="428625"/>
            <a:ext cx="111603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শিক্ষক পরিচিতি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364926" cy="3238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4400" y="2929979"/>
            <a:ext cx="4915614" cy="495300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1E3A8A"/>
                </a:solidFill>
                <a:latin typeface="Hind Siliguri ExtraBold"/>
              </a:rPr>
              <a:t>মোঃ মিজানুর রহমান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615779"/>
            <a:ext cx="4681537" cy="365670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F172A"/>
                </a:solidFill>
                <a:latin typeface="Hind Siliguri SemiBold"/>
              </a:rPr>
              <a:t>সহকারী শিক্ষক (ব্যবসায় শিক্ষা)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095750"/>
            <a:ext cx="4681537" cy="335160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1E40AF"/>
                </a:solidFill>
                <a:latin typeface="Hind Siliguri SemiBold"/>
              </a:rPr>
              <a:t>বি.এড, এম.এড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545210"/>
            <a:ext cx="4681537" cy="335160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আর.আর.টেক্সটাইল মিলস্ উচ্চ বিদ্যালয়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6161" y="3948112"/>
            <a:ext cx="5115639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FFFFFF"/>
                </a:solidFill>
                <a:latin typeface="Hind Siliguri ExtraBold"/>
              </a:rPr>
              <a:t>সুপ্রিয় শিক্ষার্থীবৃন্দ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7962" y="4491037"/>
            <a:ext cx="4872037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Hind Siliguri SemiBold"/>
              </a:rPr>
              <a:t>আজকের ক্লাসে মনোযোগ সহকারে অংশ নাও এবং নতুন বিষয়গুলো শিখো!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992" y="3006179"/>
            <a:ext cx="304800" cy="3048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4060" y="3663404"/>
            <a:ext cx="228600" cy="2286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060" y="4143375"/>
            <a:ext cx="161925" cy="2095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924" y="4592835"/>
            <a:ext cx="266700" cy="209550"/>
          </a:xfrm>
          <a:prstGeom prst="rect">
            <a:avLst/>
          </a:prstGeom>
        </p:spPr>
      </p:pic>
      <p:pic>
        <p:nvPicPr>
          <p:cNvPr id="22" name="Picture 21" descr="mizan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63508" y="2294706"/>
            <a:ext cx="3094892" cy="3194596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14637"/>
            <a:ext cx="5405437" cy="2181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2967037"/>
            <a:ext cx="5405437" cy="18764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5" y="6448425"/>
            <a:ext cx="447675" cy="276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5476" y="428625"/>
            <a:ext cx="112365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পাঠ পরিচিতি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57212"/>
            <a:ext cx="288726" cy="3238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150" y="3052762"/>
            <a:ext cx="5115639" cy="369332"/>
          </a:xfrm>
          <a:prstGeom prst="rect">
            <a:avLst/>
          </a:prstGeom>
          <a:noFill/>
        </p:spPr>
        <p:txBody>
          <a:bodyPr wrap="square" lIns="257175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বিষয় ও অধ্যায়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3538537"/>
            <a:ext cx="4872037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বিষয়: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</a:t>
            </a:r>
            <a:r>
              <a:rPr b="1" i="0" u="none">
                <a:solidFill>
                  <a:srgbClr val="7030A0"/>
                </a:solidFill>
                <a:latin typeface="Hind Siliguri SemiBold"/>
              </a:rPr>
              <a:t>ব্যবসায় উদ্যোগ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150" y="3843337"/>
            <a:ext cx="4872037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শ্রেণি: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১০ম শ্রেণি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150" y="4148137"/>
            <a:ext cx="4872037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অধ্যায়: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৯ম অধ্যায় (বিপণন)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9150" y="4452937"/>
            <a:ext cx="4872037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বিশেষ পাঠ: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বিজ্ঞাপন (Advertising)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7962" y="3205162"/>
            <a:ext cx="5115639" cy="369332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সময় ও পরিকল্পনা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7962" y="3690937"/>
            <a:ext cx="4872037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নির্ধারিত সময়: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৫০ মিনিট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57962" y="3995737"/>
            <a:ext cx="4872037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পদ্ধতি: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একক, জোড়ায় ও দলীয় অংশগ্রহণমূলক কাজ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57962" y="4300537"/>
            <a:ext cx="4872037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সহায়ক উপকরণ: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মাল্টিমিডিয়া প্রজেক্টর ও পাঠ্যবই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014" y="3109912"/>
            <a:ext cx="257175" cy="2286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9826" y="3262312"/>
            <a:ext cx="228600" cy="228600"/>
          </a:xfrm>
          <a:prstGeom prst="rect">
            <a:avLst/>
          </a:prstGeom>
        </p:spPr>
      </p:pic>
      <p:pic>
        <p:nvPicPr>
          <p:cNvPr id="22" name="Picture 21" descr="3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78076" y="510239"/>
            <a:ext cx="2051923" cy="2304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095500"/>
            <a:ext cx="5405437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57200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1676" y="428625"/>
            <a:ext cx="11160323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 smtClean="0">
                <a:solidFill>
                  <a:srgbClr val="1E3A8A"/>
                </a:solidFill>
                <a:latin typeface="Hind Siliguri ExtraBold"/>
              </a:rPr>
              <a:t>ছবি</a:t>
            </a:r>
            <a:r>
              <a:rPr lang="en-US" sz="2850" b="0" i="0" u="none" dirty="0" err="1" smtClean="0">
                <a:solidFill>
                  <a:srgbClr val="1E3A8A"/>
                </a:solidFill>
                <a:latin typeface="Hind Siliguri ExtraBold"/>
              </a:rPr>
              <a:t>টি</a:t>
            </a:r>
            <a:r>
              <a:rPr sz="2850" b="0" i="0" u="none" smtClean="0">
                <a:solidFill>
                  <a:srgbClr val="1E3A8A"/>
                </a:solidFill>
                <a:latin typeface="Hind Siliguri ExtraBold"/>
              </a:rPr>
              <a:t> </a:t>
            </a:r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লক্ষ্য করো ও চিন্তা করো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364926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975" y="2133600"/>
            <a:ext cx="5329237" cy="35433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1093" y="3151882"/>
            <a:ext cx="428625" cy="571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19862" y="3866257"/>
            <a:ext cx="4891087" cy="7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78350F"/>
                </a:solidFill>
                <a:latin typeface="Hind Siliguri SemiBold"/>
              </a:rPr>
              <a:t>ছবিগুলো দেখে তোমরা কি বলতে পারো আমাদের আজকের পাঠের বিষয় কী হতে পারে?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811" y="1252025"/>
            <a:ext cx="5565937" cy="113948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47675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80573" y="2933700"/>
            <a:ext cx="6830853" cy="1104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5400" b="0" i="0" u="none">
                <a:solidFill>
                  <a:srgbClr val="FFFFFF"/>
                </a:solidFill>
                <a:latin typeface="Hind Siliguri ExtraBold"/>
              </a:rPr>
              <a:t>বিজ্ঞাপন (Advertising)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93627"/>
            <a:ext cx="11144250" cy="262309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47675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3576" y="428625"/>
            <a:ext cx="111984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শিখনফল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326826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2927002"/>
            <a:ext cx="104203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এই পাঠ শেষে তোমরা 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76350" y="3483173"/>
            <a:ext cx="100584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1E293B"/>
                </a:solidFill>
                <a:latin typeface="Hind Siliguri"/>
              </a:rPr>
              <a:t>বিজ্ঞাপনের ধারণা ব্যাখ্যা করতে পারবে।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76350" y="3949898"/>
            <a:ext cx="100584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1E293B"/>
                </a:solidFill>
                <a:latin typeface="Hind Siliguri"/>
              </a:rPr>
              <a:t>বিজ্ঞাপনের বিভিন্ন মাধ্যমসমূহ চিহ্নিত ও বর্ণনা করতে পারবে।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6350" y="4416623"/>
            <a:ext cx="100584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1E293B"/>
                </a:solidFill>
                <a:latin typeface="Hind Siliguri"/>
              </a:rPr>
              <a:t>ব্যবসায় সাফল্য ও প্রসারে বিজ্ঞাপনের গুরুত্ব বিশ্লেষণ করতে পারবে।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" y="3516510"/>
            <a:ext cx="209550" cy="2190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" y="3983235"/>
            <a:ext cx="209550" cy="2190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" y="4449960"/>
            <a:ext cx="209550" cy="2190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119437"/>
            <a:ext cx="5405437" cy="1571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3119437"/>
            <a:ext cx="5405437" cy="1571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5" y="6448425"/>
            <a:ext cx="447675" cy="276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9301" y="428625"/>
            <a:ext cx="11112698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পূর্বজ্ঞান যাচাই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57212"/>
            <a:ext cx="412551" cy="3238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150" y="3357562"/>
            <a:ext cx="5115639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১. তোমরা কি টিভিতে বা পত্রিকায় পণের খবর দেখেছ?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4081462"/>
            <a:ext cx="4872037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আমরা প্রতিদিন টিভি, রেডিও ও পত্রিকায় বিভিন্ন পণ্যের রকমারি প্রচার দেখে থাকি।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7962" y="3357562"/>
            <a:ext cx="5115639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২. লিফলেট বা পোস্টার কেন বিতরণ করা হয়?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7962" y="4081462"/>
            <a:ext cx="4872037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নতুন দোকান বা পণ্যের প্রতি সাধারণ মানুষের দৃষ্টি আকর্ষণ করার জন্য এটি করা হয়।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14637"/>
            <a:ext cx="5405437" cy="246074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2967037"/>
            <a:ext cx="5405437" cy="18764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5" y="6448425"/>
            <a:ext cx="447675" cy="276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3576" y="428625"/>
            <a:ext cx="111984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বিজ্ঞাপনের ধারণা (Concept of Advertising)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57212"/>
            <a:ext cx="326826" cy="3238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150" y="3052762"/>
            <a:ext cx="511563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গল্পের মাধ্যমে ধারণা (ইরফানের অভিজ্ঞতা)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3538537"/>
            <a:ext cx="4872037" cy="1531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স্কুল শেষে ইরফানকে একজন লোক একটি লিফলেট দিল। তাতে লেখা ছিল পাশে একটি নতুন স্টেশনারি দোকান খুলছে, যেখানে শিক্ষার্থীরা সুলভ মূল্যে সব খাতা-কলম পাবে এবং উপহার হিসেবে রঙিন ক্যালেন্ডার পাবে। এটিই হলো বিজ্ঞাপনের একটি মাধ্যম।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7962" y="3205162"/>
            <a:ext cx="511563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বিজ্ঞাপন কী?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7962" y="3690937"/>
            <a:ext cx="4872037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বিজ্ঞাপন হচ্ছে পণ্য বা সেবা সামগ্রীর প্রতি জনসাধারণের দৃষ্টি আকর্ষণের একটি বিশেষ উপায় বা কৌশল। এর মাধ্যমে ক্রেতাদের পণ্য ক্রয়ে উদ্বুদ্ধ করা হয়।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964209"/>
            <a:ext cx="11144250" cy="188208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47675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9301" y="428625"/>
            <a:ext cx="11112698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একক কাজ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412551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5321" y="3364259"/>
            <a:ext cx="1086135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>
                <a:solidFill>
                  <a:srgbClr val="1E3A8A"/>
                </a:solidFill>
                <a:latin typeface="Hind Siliguri ExtraBold"/>
              </a:rPr>
              <a:t>তোমাদের খাতায় লেখো (সময়: ৩ মিনিট):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4050059"/>
            <a:ext cx="1034415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0F172A"/>
                </a:solidFill>
                <a:latin typeface="Hind Siliguri SemiBold"/>
              </a:rPr>
              <a:t>"বিজ্ঞাপন বলতে কী বোঝায় এবং দৈনন্দিন জীবনে দেখা ৪টি বিজ্ঞাপনী মাধ্যমের নাম লেখো।"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995612"/>
            <a:ext cx="11144250" cy="18192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09575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5476" y="428625"/>
            <a:ext cx="112365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একক কাজের নমুনা উত্তর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288726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9150" y="3233737"/>
            <a:ext cx="1114139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নমুনা উত্তর মিলিয়ে নাও: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150" y="3719512"/>
            <a:ext cx="106108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বিজ্ঞাপন: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পণ্য বা সেবার প্রতি ক্রেতা সাধারণের দৃষ্টি আকর্ষণ এবং ক্রয়ে উদ্বুদ্ধ করার কৌশলকে বিজ্ঞাপন বলে।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4271962"/>
            <a:ext cx="106108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৪টি মাধ্যমের নাম: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১. সংবাদপত্র ২. টেলিভিশন ৩. বিলবোর্ড ৪. লিফলেট/প্রচারপত্র।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967037"/>
            <a:ext cx="5405437" cy="1876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3119437"/>
            <a:ext cx="5405437" cy="1571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5" y="6448425"/>
            <a:ext cx="400050" cy="276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3576" y="428625"/>
            <a:ext cx="111984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বিজ্ঞাপনের গুরুত্ব: চাহিদা ও বিক্রয় বৃদ্ধি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57212"/>
            <a:ext cx="326826" cy="3238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150" y="3205162"/>
            <a:ext cx="511563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১. পণ্যের চাহিদা ও বিক্রয় বৃদ্ধি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3690937"/>
            <a:ext cx="4872037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বিজ্ঞাপনের মাধ্যমে পণ্যের মান, মূল্য ও ব্যবহারবিধি সাধারণ মানুষের কাছে তুলে ধরা হয়। ফলে চাহিদা বৃদ্ধি পায়, উৎপাদন বাড়ে এবং ব্যবসায় মুনাফা অর্জিত হয়।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7962" y="3357562"/>
            <a:ext cx="511563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২. ব্যবসায়িক গতিশীলতা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7962" y="3843337"/>
            <a:ext cx="4872037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পণ্য দ্রত বিক্রয়ে সহায়তা করে ব্যবসায়িক লেনদেনে গতিশীলতা নিশ্চিত করে।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967037"/>
            <a:ext cx="5405437" cy="1876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3119437"/>
            <a:ext cx="5405437" cy="1571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5" y="6448425"/>
            <a:ext cx="400050" cy="276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7376" y="428625"/>
            <a:ext cx="112746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বিজ্ঞাপনের গুরুত্ব: সুনাম ও প্রসার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57212"/>
            <a:ext cx="250626" cy="3238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150" y="3205162"/>
            <a:ext cx="511563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৩. ব্যবসায়ের সুনাম বৃদ্ধি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3690937"/>
            <a:ext cx="4872037" cy="907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সুনাম প্রতিষ্ঠানের একটি বড় অদৃশ্যকায় সম্পদ। ধারাবাহিক বিজ্ঞাপনের মাধ্যমে ব্যবসায়ের সুনাম বৃদ্ধি পায় এবং বাজার প্রসারিত হয়।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7962" y="3357562"/>
            <a:ext cx="511563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৪. বাজার সম্প্রসারণ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7962" y="3843337"/>
            <a:ext cx="4872037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বিজ্ঞাপনের প্রভাবে নতুন নতুন অঞ্চলে পণ্যের বাজার সৃষ্টি হয় এবং ভোক্তা তৈরি হয়।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119437"/>
            <a:ext cx="5405437" cy="1571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3119437"/>
            <a:ext cx="5405437" cy="1571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5" y="6448425"/>
            <a:ext cx="400050" cy="276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9301" y="428625"/>
            <a:ext cx="11112698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বিজ্ঞাপনের গুরুত্ব: কর্মসংস্থান ও স্থায়িত্ব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57212"/>
            <a:ext cx="412551" cy="3238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150" y="3357562"/>
            <a:ext cx="511563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৫. কর্মসংস্থান সৃষ্টি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3843337"/>
            <a:ext cx="4872037" cy="9156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ব্যবসা প্রসারের ফলে নতুন শিল্প কারখানা গড়ে ওঠে, যা দেশে ব্যাপক কর্মসংস্থানের সুযোগ সৃষ্টি করে বেকারত্ব কমায়।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7962" y="3357562"/>
            <a:ext cx="511563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৬. মূল্য স্থিতিশীলতা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7962" y="3843337"/>
            <a:ext cx="4872037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চাহিদা ও সরবরাহের মধ্যে ভারসাম্য বজায় রেখে পণ্য বা সেবার মূল্য স্থিতিশীল রাখতে সাহায্য করে।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967037"/>
            <a:ext cx="5405437" cy="1876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2725191"/>
            <a:ext cx="5405437" cy="236011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5" y="6448425"/>
            <a:ext cx="400050" cy="276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9301" y="428625"/>
            <a:ext cx="11112698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বিজ্ঞাপনের গুরুত্ব: সামাজিক সচেতনতা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57212"/>
            <a:ext cx="412551" cy="3238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150" y="3205162"/>
            <a:ext cx="511563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৭. সামাজিক ও নৈতিক সচেতনতা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3690937"/>
            <a:ext cx="4872037" cy="907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ধূমপানের ক্ষতিকর দিক, এইডস সচেতনতা, পরিবেশ সুরক্ষা ও পোলিও টিকাদানের মতো সামাজিক বিজ্ঞাপনের মাধ্যমে সচেতনতা বৃদ্ধি পায়।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5856" y="2982366"/>
            <a:ext cx="419100" cy="4762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97585" y="3553866"/>
            <a:ext cx="5135641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15803D"/>
                </a:solidFill>
                <a:latin typeface="Hind Siliguri ExtraBold"/>
              </a:rPr>
              <a:t>৮. দেশপ্রেম ও জাতীয়তাবোধ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9862" y="4096791"/>
            <a:ext cx="4891087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>
                <a:solidFill>
                  <a:srgbClr val="166534"/>
                </a:solidFill>
                <a:latin typeface="Hind Siliguri Black"/>
              </a:rPr>
              <a:t>"স্বদেশী পণ্য কিনে হও ধন্য"</a:t>
            </a:r>
            <a:r>
              <a:rPr sz="1800" b="0" i="0" u="none">
                <a:solidFill>
                  <a:srgbClr val="166534"/>
                </a:solidFill>
                <a:latin typeface="Hind Siliguri SemiBold"/>
              </a:rPr>
              <a:t> — জাতীয় বিজ্ঞাপনের মাধ্যমে দেশীয় পণ্য ব্যবহারে উৎসাহ জাগায়।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964209"/>
            <a:ext cx="11144250" cy="188208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09575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9301" y="428625"/>
            <a:ext cx="11112698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জোড়ায় কাজ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412551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5321" y="3364259"/>
            <a:ext cx="1086135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>
                <a:solidFill>
                  <a:srgbClr val="0369A1"/>
                </a:solidFill>
                <a:latin typeface="Hind Siliguri ExtraBold"/>
              </a:rPr>
              <a:t>দুজন মিলে আলোচনা করে করো (সময়: ৫ মিনিট):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4050059"/>
            <a:ext cx="1034415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0F172A"/>
                </a:solidFill>
                <a:latin typeface="Hind Siliguri SemiBold"/>
              </a:rPr>
              <a:t>"টেলিভিশন এবং পত্রিকার বিজ্ঞাপনের মধ্যে ২টি প্রধান পার্থক্য চিহ্নিত করো।"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11958"/>
            <a:ext cx="5405437" cy="218658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2095500"/>
            <a:ext cx="5405437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5" y="6448425"/>
            <a:ext cx="447675" cy="276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9301" y="428625"/>
            <a:ext cx="11112698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দলীয় কাজ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57212"/>
            <a:ext cx="412551" cy="3238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08779" y="3116758"/>
            <a:ext cx="5035629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1E3A8A"/>
                </a:solidFill>
                <a:latin typeface="Hind Siliguri ExtraBold"/>
              </a:rPr>
              <a:t>দলগত কাজ (সময়: ৭ মিনিট):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675" y="3688258"/>
            <a:ext cx="4795837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0F172A"/>
                </a:solidFill>
                <a:latin typeface="Hind Siliguri SemiBold"/>
              </a:rPr>
              <a:t>"একটি নতুন সাবান প্রস্তুতকারক কোম্পানির জন্য কোন কোন বিজ্ঞাপনী মাধ্যম সবচেয়ে কার্যকর হবে এবং কেন? মতামত উপস্থাপন করো।"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0787" y="2133600"/>
            <a:ext cx="5329237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24150"/>
            <a:ext cx="11144250" cy="23622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00050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7376" y="428625"/>
            <a:ext cx="112746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দলীয় কাজের নমুনা উত্তর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250626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9150" y="2962275"/>
            <a:ext cx="1114139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0F172A"/>
                </a:solidFill>
                <a:latin typeface="Hind Siliguri ExtraBold"/>
              </a:rPr>
              <a:t>সাবান কোম্পানির কার্যকর বিজ্ঞাপন মাধ্যম: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1100" y="3448050"/>
            <a:ext cx="10248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i="0" u="none">
                <a:solidFill>
                  <a:srgbClr val="1E293B"/>
                </a:solidFill>
                <a:latin typeface="Hind Siliguri Black"/>
              </a:rPr>
              <a:t>টেলিভিশন বিজ্ঞাপন:</a:t>
            </a:r>
            <a:r>
              <a:rPr b="1" i="0" u="none">
                <a:solidFill>
                  <a:srgbClr val="1E293B"/>
                </a:solidFill>
                <a:latin typeface="Hind Siliguri"/>
              </a:rPr>
              <a:t> পরিবারভিত্তিক পণের দৃশ্যমান গুণাগুণ প্রদর্শনে দ্রুততম মাধ্যম।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1100" y="3914775"/>
            <a:ext cx="10248900" cy="6303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i="0" u="none">
                <a:solidFill>
                  <a:srgbClr val="1E293B"/>
                </a:solidFill>
                <a:latin typeface="Hind Siliguri Black"/>
              </a:rPr>
              <a:t>বিনামূল্যে নমুনা বিতরণ (Sample):</a:t>
            </a:r>
            <a:r>
              <a:rPr b="1" i="0" u="none">
                <a:solidFill>
                  <a:srgbClr val="1E293B"/>
                </a:solidFill>
                <a:latin typeface="Hind Siliguri"/>
              </a:rPr>
              <a:t> প্রারম্ভিক পর্যায়ে ক্রেতাদের সাবানের কার্যকারিতা পরীক্ষা করার সুযোগ সৃষ্টি করে।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1100" y="4564384"/>
            <a:ext cx="10248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i="0" u="none">
                <a:solidFill>
                  <a:srgbClr val="1E293B"/>
                </a:solidFill>
                <a:latin typeface="Hind Siliguri Black"/>
              </a:rPr>
              <a:t>সংবাদপত্র ও বিলবোর্ড:</a:t>
            </a:r>
            <a:r>
              <a:rPr b="1" i="0" u="none">
                <a:solidFill>
                  <a:srgbClr val="1E293B"/>
                </a:solidFill>
                <a:latin typeface="Hind Siliguri"/>
              </a:rPr>
              <a:t> ব্যাপক গণমানুষের দৃষ্টি আকর্ষণ করতে সাহায্য করে।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3481387"/>
            <a:ext cx="180975" cy="2190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3948112"/>
            <a:ext cx="180975" cy="2190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4597721"/>
            <a:ext cx="180975" cy="2190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33675"/>
            <a:ext cx="11144250" cy="2343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38150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5476" y="428625"/>
            <a:ext cx="112365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পাঠের সারসংক্ষেপ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288726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81100" y="2971800"/>
            <a:ext cx="10248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1E293B"/>
                </a:solidFill>
                <a:latin typeface="Hind Siliguri"/>
              </a:rPr>
              <a:t>বিজ্ঞাপন হলো পণ্য বা সেবার প্রতি ক্রেতার দৃষ্টি আকর্ষণের উপায়।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1100" y="3438525"/>
            <a:ext cx="10248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1E293B"/>
                </a:solidFill>
                <a:latin typeface="Hind Siliguri"/>
              </a:rPr>
              <a:t>সংবাদপত্র, টিভি, রেডিও, লিফলেট, বিলবোর্ড বিজ্ঞাপনের অন্যতম প্রধান মাধ্যম।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1100" y="3905250"/>
            <a:ext cx="10248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1E293B"/>
                </a:solidFill>
                <a:latin typeface="Hind Siliguri"/>
              </a:rPr>
              <a:t>এটি ব্যবসায়িক সাফল্য, বিক্রয় বৃদ্ধি ও সুনাম অর্জনে গুরুত্বপূর্ণ ভূমিকা পালন করে।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1100" y="4371975"/>
            <a:ext cx="10248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1E293B"/>
                </a:solidFill>
                <a:latin typeface="Hind Siliguri"/>
              </a:rPr>
              <a:t>বিজ্ঞাপন সামাজিক সচেতনতা তৈরি ও স্বদেশের অর্থনীতিকে সমৃদ্ধ করে।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3005137"/>
            <a:ext cx="238125" cy="2190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3471862"/>
            <a:ext cx="238125" cy="2190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3938587"/>
            <a:ext cx="238125" cy="2190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4405312"/>
            <a:ext cx="238125" cy="2190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14637"/>
            <a:ext cx="11144250" cy="2181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38150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3576" y="428625"/>
            <a:ext cx="111984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মূল্যায়ন (উত্তর দাও)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326826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9150" y="3052762"/>
            <a:ext cx="1114139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ঝটপট প্রশ্নগুলোর উত্তর দাও: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150" y="3538537"/>
            <a:ext cx="106108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১.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বিজ্ঞাপনের মূল উদ্দেশ্য কী?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3843337"/>
            <a:ext cx="106108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২.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বিনামূল্যে প্রসাধন সামগ্রী বিতরণ কোন বিজ্ঞাপনী মাধ্যম?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150" y="4148137"/>
            <a:ext cx="106108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৩.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লিফলেট কোন ধরনের ব্যবসায়ে বেশি ব্যবহার করা হয়?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150" y="4452937"/>
            <a:ext cx="106108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৪.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"স্বদেশী পণ্য কিনে হও ধন্য" — এটি বিজ্ঞাপনের কোন ভূমিকা নির্দেশ করে?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906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14637"/>
            <a:ext cx="11144250" cy="2181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47675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3576" y="428625"/>
            <a:ext cx="111984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মূল্যায়নের উত্তরমালা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326826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9150" y="3052762"/>
            <a:ext cx="1114139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তোমার উত্তরের সাথে মিলিয়ে নাও: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150" y="3538537"/>
            <a:ext cx="106108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১. উত্তর: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ক্রেতা সাধারণের দৃষ্টি আকর্ষণ করা ও পণ্য ক্রয়ে উদ্বুদ্ধ করা।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3843337"/>
            <a:ext cx="106108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২. উত্তর: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নমুনা (Sample) বিজ্ঞাপন।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150" y="4148137"/>
            <a:ext cx="106108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৩. উত্তর: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স্থানীয় বা ক্ষুদ্র ব্যবসায়ে (যেমন: স্থানীয় দোকান বা টিউটোরিয়াল)।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150" y="4452937"/>
            <a:ext cx="106108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৪. উত্তর: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জাতীয়তাবোধ ও দেশপ্রেম জাগ্রত করা।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" y="6448425"/>
            <a:ext cx="438150" cy="276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7837" y="2114550"/>
            <a:ext cx="1076325" cy="857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00563" y="3162300"/>
            <a:ext cx="6990873" cy="895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350" b="0" i="0" u="none">
                <a:solidFill>
                  <a:srgbClr val="FBBF24"/>
                </a:solidFill>
                <a:latin typeface="Hind Siliguri ExtraBold"/>
              </a:rPr>
              <a:t>তোমাদের কোনো প্রশ্ন আছে কি?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3262" y="4343400"/>
            <a:ext cx="57054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E0F2FE"/>
                </a:solidFill>
                <a:latin typeface="Hind Siliguri"/>
              </a:rPr>
              <a:t>আজকের পাঠ সংক্রান্ত যেকোনো প্রশ্ন নিঃসংকোচে করতে পারো।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19387"/>
            <a:ext cx="11144250" cy="23717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38150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9301" y="428625"/>
            <a:ext cx="11112698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বাড়ির কাজ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412551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8675" y="3024187"/>
            <a:ext cx="1106138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1E3A8A"/>
                </a:solidFill>
                <a:latin typeface="Hind Siliguri ExtraBold"/>
              </a:rPr>
              <a:t>বাড়ির খাতায় প্রশ্নের উত্তরগুলো তৈরি করে আনবে: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675" y="3567112"/>
            <a:ext cx="105346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১.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বিজ্ঞাপন কাকে বলে?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675" y="3871912"/>
            <a:ext cx="105346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২.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বিজ্ঞাপনের যেকোনো ৫টি মাধ্যমের নাম ও কার্যকারিতা ব্যাখ্যা করো।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675" y="4176712"/>
            <a:ext cx="105346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৩.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"বিজ্ঞাপন ব্যবসায়ের বিক্রয় ও সুনাম বৃদ্ধি করে" — ব্যাখ্যা করো।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675" y="4481512"/>
            <a:ext cx="1053465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৪.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সামাজিক সচেতনতা সৃষ্টিতে বিজ্ঞাপনের ২টি ভূমিকা লেখো।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24150"/>
            <a:ext cx="11144250" cy="23622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6448425"/>
            <a:ext cx="438150" cy="276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7376" y="428625"/>
            <a:ext cx="11274623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বাড়ির কাজের সহায়ক সংকেত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7212"/>
            <a:ext cx="250626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9150" y="2962275"/>
            <a:ext cx="1114139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উত্তর লেখার সহায়ক সংকেত (Hints):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1100" y="3448050"/>
            <a:ext cx="10248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2000" b="1" i="0" u="none">
                <a:solidFill>
                  <a:srgbClr val="1E293B"/>
                </a:solidFill>
                <a:latin typeface="Hind Siliguri"/>
              </a:rPr>
              <a:t>পাঠ্যবইয়ের ১১২ ও ১১৩ পৃষ্ঠার বিজ্ঞাপনের মাধ্যম ও গুরুত্ব অংশটি ভালো করে পড়বে।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1100" y="3914775"/>
            <a:ext cx="10248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2000" b="1" i="0" u="none">
                <a:solidFill>
                  <a:srgbClr val="1E293B"/>
                </a:solidFill>
                <a:latin typeface="Hind Siliguri"/>
              </a:rPr>
              <a:t>বাস্তব জীবনের দেখা টিভির বিজ্ঞাপন বা বিলবোর্ডের উদাহরণ যুক্ত করতে পারো।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1100" y="4381500"/>
            <a:ext cx="10248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2000" b="1" i="0" u="none">
                <a:solidFill>
                  <a:srgbClr val="1E293B"/>
                </a:solidFill>
                <a:latin typeface="Hind Siliguri"/>
              </a:rPr>
              <a:t>পয়েন্ট আকারে উত্তর লিখলে পরীক্ষায় বেশি নম্বর পাওয়া যাবে।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3481387"/>
            <a:ext cx="133350" cy="2190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3948112"/>
            <a:ext cx="133350" cy="2190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4414837"/>
            <a:ext cx="133350" cy="2190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967037"/>
            <a:ext cx="5405437" cy="1876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3119437"/>
            <a:ext cx="5405437" cy="1571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5" y="6448425"/>
            <a:ext cx="438150" cy="276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9301" y="428625"/>
            <a:ext cx="11112698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পরীক্ষার প্রস্তুতি ও দিকনির্দেশনা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57212"/>
            <a:ext cx="412551" cy="3238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150" y="3205162"/>
            <a:ext cx="511563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বহুনির্বাচনী প্রশ্ন (MCQ)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3690937"/>
            <a:ext cx="4872037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বিজ্ঞাপনের বিভিন্ন মাধ্যম (যেমন: নিয়োন আলো, উইন্ডো ডিসপ্লে, নমুনা) থেকে প্রায়ই এমসিকিউ প্রশ্ন আসে। টেবিলটি ভালো করে রিভিশন দাও।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7962" y="3357562"/>
            <a:ext cx="511563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>
                <a:solidFill>
                  <a:srgbClr val="0F172A"/>
                </a:solidFill>
                <a:latin typeface="Hind Siliguri ExtraBold"/>
              </a:rPr>
              <a:t>সৃজনশীল প্রশ্ন (CQ)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7962" y="3843337"/>
            <a:ext cx="4872037" cy="9156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উদ্দীপকে কোনো নতুন ব্যবসার প্রচার বা সমস্যা থাকলে বিজ্ঞাপনের ভূমিকা ও মাধ্যম নির্বাচনের উপর প্রশ্ন হতে পারে।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" y="6448425"/>
            <a:ext cx="447675" cy="276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100" y="6391275"/>
            <a:ext cx="3914775" cy="352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95875" y="2805112"/>
            <a:ext cx="2000250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800" b="0" i="0" u="none">
                <a:solidFill>
                  <a:srgbClr val="FBBF24"/>
                </a:solidFill>
                <a:latin typeface="Hind Siliguri ExtraBold"/>
              </a:rPr>
              <a:t>ধন্যবাদ!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45606" y="3929062"/>
            <a:ext cx="630078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93C5FD"/>
                </a:solidFill>
                <a:latin typeface="Hind Siliguri"/>
              </a:rPr>
              <a:t>সবাই ভালো থেকো, মনোযোগ দিয়ে পড়াশোনা করো।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24262" y="4900612"/>
            <a:ext cx="49434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CBD5E1"/>
                </a:solidFill>
                <a:latin typeface="Hind Siliguri"/>
              </a:rPr>
              <a:t>মোঃ মিজানুর রহমান | আর.আর.টেক্সটাইল মিলস্ উচ্চ বিদ্যালয়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0075" y="6496050"/>
            <a:ext cx="128587" cy="1428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1016</Words>
  <Application>Microsoft Macintosh PowerPoint</Application>
  <PresentationFormat>Custom</PresentationFormat>
  <Paragraphs>112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25</cp:revision>
  <dcterms:created xsi:type="dcterms:W3CDTF">2013-01-27T09:14:16Z</dcterms:created>
  <dcterms:modified xsi:type="dcterms:W3CDTF">2026-09-12T08:11:27Z</dcterms:modified>
</cp:coreProperties>
</file>