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4758928"/>
            <a:ext cx="10972800" cy="1565672"/>
          </a:xfrm>
          <a:prstGeom prst="rect">
            <a:avLst/>
          </a:prstGeom>
          <a:ln/>
          <a:effectLst>
            <a:outerShdw sx="100000" sy="100000" kx="0" ky="0" algn="bl" rotWithShape="0" blurRad="228600" dist="38100" dir="5400000">
              <a:srgbClr val="000000">
                <a:alpha val="50000"/>
              </a:srgbClr>
            </a:outerShdw>
          </a:effectLst>
        </p:spPr>
        <p:txBody>
          <a:bodyPr wrap="none" lIns="0" tIns="0" rIns="0" bIns="0" rtlCol="0" anchor="t"/>
          <a:lstStyle/>
          <a:p>
            <a:pPr algn="l" indent="0" marL="0">
              <a:lnSpc>
                <a:spcPts val="6450"/>
              </a:lnSpc>
              <a:buNone/>
            </a:pPr>
            <a:r>
              <a:rPr lang="en-US" sz="6450" b="1" spc="-129" kern="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শিখি</a:t>
            </a:r>
            <a:endParaRPr lang="en-US" sz="6450" dirty="0"/>
          </a:p>
          <a:p>
            <a:pPr algn="l" indent="0" marL="0">
              <a:lnSpc>
                <a:spcPts val="6450"/>
              </a:lnSpc>
              <a:buNone/>
            </a:pPr>
            <a:r>
              <a:rPr lang="en-US" sz="6450" b="1" spc="-129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মজা করে!</a:t>
            </a:r>
            <a:endParaRPr lang="en-US" sz="6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96776"/>
            <a:ext cx="10972800" cy="5399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3"/>
              </a:lnSpc>
              <a:buNone/>
            </a:pPr>
            <a:r>
              <a:rPr lang="en-US" sz="4050" b="1" spc="-81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আজ আমরা </a:t>
            </a:r>
            <a:pPr indent="0" marL="0">
              <a:buNone/>
            </a:pPr>
            <a:r>
              <a:rPr lang="en-US" sz="4050" b="1" spc="-81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কী শিখব?</a:t>
            </a:r>
            <a:endParaRPr lang="en-US" sz="40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508224"/>
            <a:ext cx="6098977" cy="70485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1651099"/>
            <a:ext cx="419100" cy="4191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943719" y="1746349"/>
            <a:ext cx="265956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E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1495425" y="1759744"/>
            <a:ext cx="5032177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কী</a:t>
            </a:r>
            <a:pPr indent="0" marL="0"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এবং কেন শিখব? সমান ভাগের মজা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84524"/>
            <a:ext cx="6098977" cy="704850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75" y="2527399"/>
            <a:ext cx="419100" cy="4191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43719" y="2622649"/>
            <a:ext cx="265956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495425" y="2636044"/>
            <a:ext cx="5032177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ভাগের </a:t>
            </a:r>
            <a:pPr indent="0" marL="0">
              <a:buNone/>
            </a:pPr>
            <a:r>
              <a:rPr lang="en-US" sz="13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৪টি অংশ</a:t>
            </a:r>
            <a:pPr indent="0" marL="0"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ভাজ্য, ভাজক, ভাগফল, ভাগশেষ</a:t>
            </a:r>
            <a:endParaRPr lang="en-US" sz="13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260824"/>
            <a:ext cx="6098977" cy="704850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75" y="3403699"/>
            <a:ext cx="419100" cy="41910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943719" y="3498949"/>
            <a:ext cx="265956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E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1495425" y="3512344"/>
            <a:ext cx="5032177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করার </a:t>
            </a:r>
            <a:pPr indent="0" marL="0">
              <a:buNone/>
            </a:pPr>
            <a:r>
              <a:rPr lang="en-US" sz="13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সহজ ৪টি ধাপ</a:t>
            </a:r>
            <a:pPr indent="0" marL="0"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নামতা দিয়ে</a:t>
            </a:r>
            <a:endParaRPr lang="en-US" sz="135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137124"/>
            <a:ext cx="6098977" cy="704850"/>
          </a:xfrm>
          <a:prstGeom prst="rect">
            <a:avLst/>
          </a:prstGeom>
        </p:spPr>
      </p:pic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75" y="4279999"/>
            <a:ext cx="419100" cy="419100"/>
          </a:xfrm>
          <a:prstGeom prst="rect">
            <a:avLst/>
          </a:prstGeom>
        </p:spPr>
      </p:pic>
      <p:sp>
        <p:nvSpPr>
          <p:cNvPr id="17" name="Text 7"/>
          <p:cNvSpPr txBox="1"/>
          <p:nvPr/>
        </p:nvSpPr>
        <p:spPr>
          <a:xfrm>
            <a:off x="943719" y="4375249"/>
            <a:ext cx="265956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E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1495425" y="4388644"/>
            <a:ext cx="5032177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যাচাইয়ের </a:t>
            </a:r>
            <a:pPr indent="0" marL="0">
              <a:buNone/>
            </a:pPr>
            <a:r>
              <a:rPr lang="en-US" sz="13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ম্যাজিক সূত্র</a:t>
            </a:r>
            <a:pPr indent="0" marL="0"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ভুল ধরো নিজে</a:t>
            </a:r>
            <a:endParaRPr lang="en-US" sz="135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5013424"/>
            <a:ext cx="6098977" cy="704850"/>
          </a:xfrm>
          <a:prstGeom prst="rect">
            <a:avLst/>
          </a:prstGeom>
        </p:spPr>
      </p:pic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75" y="5156299"/>
            <a:ext cx="419100" cy="419100"/>
          </a:xfrm>
          <a:prstGeom prst="rect">
            <a:avLst/>
          </a:prstGeom>
        </p:spPr>
      </p:pic>
      <p:sp>
        <p:nvSpPr>
          <p:cNvPr id="21" name="Text 9"/>
          <p:cNvSpPr txBox="1"/>
          <p:nvPr/>
        </p:nvSpPr>
        <p:spPr>
          <a:xfrm>
            <a:off x="943719" y="5251549"/>
            <a:ext cx="265956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A1E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500" dirty="0"/>
          </a:p>
        </p:txBody>
      </p:sp>
      <p:sp>
        <p:nvSpPr>
          <p:cNvPr id="22" name="Text 10"/>
          <p:cNvSpPr txBox="1"/>
          <p:nvPr/>
        </p:nvSpPr>
        <p:spPr>
          <a:xfrm>
            <a:off x="1495425" y="5264944"/>
            <a:ext cx="5032177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বাস্তব জীবনে</a:t>
            </a:r>
            <a:pPr indent="0" marL="0"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ভাগ – চকলেট, কেক, বন্ধুদের সাথে</a:t>
            </a:r>
            <a:endParaRPr lang="en-US" sz="1350" dirty="0"/>
          </a:p>
        </p:txBody>
      </p:sp>
      <p:sp>
        <p:nvSpPr>
          <p:cNvPr id="23" name="Shape 11"/>
          <p:cNvSpPr/>
          <p:nvPr/>
        </p:nvSpPr>
        <p:spPr>
          <a:xfrm>
            <a:off x="7162800" y="1504950"/>
            <a:ext cx="4419600" cy="4953000"/>
          </a:xfrm>
          <a:prstGeom prst="roundRect">
            <a:avLst>
              <a:gd name="adj" fmla="val 5172"/>
            </a:avLst>
          </a:prstGeom>
          <a:solidFill>
            <a:srgbClr val="1A1E24"/>
          </a:solidFill>
          <a:ln/>
        </p:spPr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5777" y="1508224"/>
            <a:ext cx="4416623" cy="4953000"/>
          </a:xfrm>
          <a:prstGeom prst="rect">
            <a:avLst/>
          </a:prstGeom>
        </p:spPr>
      </p:pic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5777" y="5745063"/>
            <a:ext cx="4416623" cy="716161"/>
          </a:xfrm>
          <a:prstGeom prst="rect">
            <a:avLst/>
          </a:prstGeom>
        </p:spPr>
      </p:pic>
      <p:sp>
        <p:nvSpPr>
          <p:cNvPr id="26" name="Text 12"/>
          <p:cNvSpPr txBox="1"/>
          <p:nvPr/>
        </p:nvSpPr>
        <p:spPr>
          <a:xfrm>
            <a:off x="7375327" y="5926038"/>
            <a:ext cx="3997523" cy="36373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📚 চতুর্থ শ্রেণি • গণিত • অধ্যায়: ভাগ — সমানভাবে ভাগ করে দেওয়া শিখব আজ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2038052"/>
            <a:ext cx="5972175" cy="495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900" b="1" spc="-78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</a:t>
            </a:r>
            <a:pPr indent="0" marL="0">
              <a:buNone/>
            </a:pPr>
            <a:r>
              <a:rPr lang="en-US" sz="3900" b="1" spc="-78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কী?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704802"/>
            <a:ext cx="5972175" cy="4609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33400" y="2705100"/>
            <a:ext cx="5972175" cy="45720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মানে </a:t>
            </a:r>
            <a:pPr indent="0" marL="0">
              <a:buNone/>
            </a:pPr>
            <a:r>
              <a:rPr lang="en-US" sz="12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সমানভাবে ভাগ করে দেওয়া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সবার জন্য সমান</a:t>
            </a:r>
            <a:endParaRPr lang="en-US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885777"/>
            <a:ext cx="76200" cy="762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76275" y="28860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60973"/>
            <a:ext cx="5972175" cy="460921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33400" y="3257550"/>
            <a:ext cx="5972175" cy="45720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এটি গণিতের </a:t>
            </a:r>
            <a:pPr indent="0" marL="0">
              <a:buNone/>
            </a:pPr>
            <a:r>
              <a:rPr lang="en-US" sz="12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৪টি মৌলিক প্রক্রিয়ার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একটি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3441948"/>
            <a:ext cx="76200" cy="762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76275" y="34385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817144"/>
            <a:ext cx="5972175" cy="460921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533400" y="3819525"/>
            <a:ext cx="5972175" cy="45720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যখন অনেক জিনিস সমান ভাগ করতে হয়, তখন ভাগ লাগে</a:t>
            </a:r>
            <a:endParaRPr lang="en-US" sz="12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998119"/>
            <a:ext cx="76200" cy="762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676275" y="40005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449514"/>
            <a:ext cx="5972175" cy="370433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695325" y="4554289"/>
            <a:ext cx="567690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ভাবো তো: ১২টি আম ৩ জন বন্ধুর মধ্যে সমান ভাগ করলে কত করে?</a:t>
            </a:r>
            <a:endParaRPr lang="en-US" sz="1013" dirty="0"/>
          </a:p>
        </p:txBody>
      </p:sp>
      <p:sp>
        <p:nvSpPr>
          <p:cNvPr id="17" name="Shape 8"/>
          <p:cNvSpPr/>
          <p:nvPr/>
        </p:nvSpPr>
        <p:spPr>
          <a:xfrm>
            <a:off x="6772275" y="952500"/>
            <a:ext cx="4886325" cy="4953000"/>
          </a:xfrm>
          <a:prstGeom prst="roundRect">
            <a:avLst>
              <a:gd name="adj" fmla="val 3899"/>
            </a:avLst>
          </a:prstGeom>
          <a:solidFill>
            <a:srgbClr val="1E2228"/>
          </a:solidFill>
          <a:ln/>
        </p:spPr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275" y="952500"/>
            <a:ext cx="4886325" cy="3936504"/>
          </a:xfrm>
          <a:prstGeom prst="rect">
            <a:avLst/>
          </a:prstGeom>
        </p:spPr>
      </p:pic>
      <p:sp>
        <p:nvSpPr>
          <p:cNvPr id="19" name="Shape 9"/>
          <p:cNvSpPr/>
          <p:nvPr/>
        </p:nvSpPr>
        <p:spPr>
          <a:xfrm>
            <a:off x="6772275" y="4886325"/>
            <a:ext cx="4886325" cy="1019175"/>
          </a:xfrm>
          <a:prstGeom prst="rect">
            <a:avLst/>
          </a:prstGeom>
          <a:solidFill>
            <a:srgbClr val="2A2E35"/>
          </a:solidFill>
          <a:ln/>
        </p:spPr>
      </p:sp>
      <p:sp>
        <p:nvSpPr>
          <p:cNvPr id="20" name="Text 10"/>
          <p:cNvSpPr txBox="1"/>
          <p:nvPr/>
        </p:nvSpPr>
        <p:spPr>
          <a:xfrm>
            <a:off x="6924675" y="5031879"/>
            <a:ext cx="45815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spc="66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</a:t>
            </a:r>
            <a:endParaRPr lang="en-US" sz="825" dirty="0"/>
          </a:p>
        </p:txBody>
      </p:sp>
      <p:sp>
        <p:nvSpPr>
          <p:cNvPr id="21" name="Text 11"/>
          <p:cNvSpPr txBox="1"/>
          <p:nvPr/>
        </p:nvSpPr>
        <p:spPr>
          <a:xfrm>
            <a:off x="6924675" y="5246191"/>
            <a:ext cx="4581525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১২ ÷ ৩ = ৪</a:t>
            </a:r>
            <a:endParaRPr lang="en-US" sz="1800" dirty="0"/>
          </a:p>
        </p:txBody>
      </p:sp>
      <p:sp>
        <p:nvSpPr>
          <p:cNvPr id="22" name="Text 12"/>
          <p:cNvSpPr txBox="1"/>
          <p:nvPr/>
        </p:nvSpPr>
        <p:spPr>
          <a:xfrm>
            <a:off x="6924675" y="5608141"/>
            <a:ext cx="4581525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spcBef>
                <a:spcPts val="300"/>
              </a:spcBef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১২টি আম ৩ ঝুড়িতে ভাগ – প্রতি ঝুড়িতে ৪টি করে। সমান ভাগ মানে এমনই!</a:t>
            </a:r>
            <a:endParaRPr lang="en-US" sz="10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2038945"/>
            <a:ext cx="6858000" cy="10400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95"/>
              </a:lnSpc>
              <a:buNone/>
            </a:pPr>
            <a:r>
              <a:rPr lang="en-US" sz="3900" b="1" spc="-78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ভাগের চিহ্ন</a:t>
            </a:r>
            <a:endParaRPr lang="en-US" sz="3900" dirty="0"/>
          </a:p>
          <a:p>
            <a:pPr algn="l" indent="0" marL="0">
              <a:lnSpc>
                <a:spcPts val="4095"/>
              </a:lnSpc>
              <a:buNone/>
            </a:pPr>
            <a:r>
              <a:rPr lang="en-US" sz="3900" b="1" spc="-78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ও </a:t>
            </a:r>
            <a:pPr indent="0" marL="0">
              <a:buNone/>
            </a:pPr>
            <a:r>
              <a:rPr lang="en-US" sz="3900" b="1" spc="-78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ভাষা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3231356"/>
            <a:ext cx="6858000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13"/>
              </a:lnSpc>
              <a:spcBef>
                <a:spcPts val="1050"/>
              </a:spcBef>
              <a:buNone/>
            </a:pPr>
            <a:r>
              <a:rPr lang="en-US" sz="12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ভাগকে আমরা চিহ্ন দিয়ে লিখি, মুখে পড়ি, আর মনে মনে বুঝি — তিনটাই জানতে হবে।</a:t>
            </a:r>
            <a:endParaRPr lang="en-US" sz="1275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0" y="1508820"/>
            <a:ext cx="3619500" cy="24765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371261" y="2175570"/>
            <a:ext cx="650379" cy="1143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A0ABB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÷</a:t>
            </a:r>
            <a:endParaRPr lang="en-US" sz="9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338" y="3318570"/>
            <a:ext cx="1800225" cy="5048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920163" y="3394770"/>
            <a:ext cx="1552575" cy="3619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b="1" spc="78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চিহ্ন • slash / ও ব্যবহার হয়</a:t>
            </a:r>
            <a:endParaRPr lang="en-US" sz="97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252020"/>
            <a:ext cx="3492401" cy="109716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85825" y="4442520"/>
            <a:ext cx="309235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b="1" spc="83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চিহ্ন</a:t>
            </a:r>
            <a:endParaRPr lang="en-US" sz="825" dirty="0"/>
          </a:p>
        </p:txBody>
      </p:sp>
      <p:sp>
        <p:nvSpPr>
          <p:cNvPr id="10" name="Text 5"/>
          <p:cNvSpPr txBox="1"/>
          <p:nvPr/>
        </p:nvSpPr>
        <p:spPr>
          <a:xfrm>
            <a:off x="885825" y="4666357"/>
            <a:ext cx="3092351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450"/>
              </a:spcAft>
              <a:buNone/>
            </a:pPr>
            <a:r>
              <a:rPr lang="en-US" sz="16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÷ বা /</a:t>
            </a:r>
            <a:endParaRPr lang="en-US" sz="1650" dirty="0"/>
          </a:p>
        </p:txBody>
      </p:sp>
      <p:sp>
        <p:nvSpPr>
          <p:cNvPr id="11" name="Text 6"/>
          <p:cNvSpPr txBox="1"/>
          <p:nvPr/>
        </p:nvSpPr>
        <p:spPr>
          <a:xfrm>
            <a:off x="885825" y="4984403"/>
            <a:ext cx="3092351" cy="1838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গণিতে এই দুটি চিহ্ন একই – ভাগ বোঝায়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651" y="4252020"/>
            <a:ext cx="3492550" cy="1097161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4549676" y="4442520"/>
            <a:ext cx="30925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b="1" spc="83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আমরা পড়ি</a:t>
            </a:r>
            <a:endParaRPr lang="en-US" sz="825" dirty="0"/>
          </a:p>
        </p:txBody>
      </p:sp>
      <p:sp>
        <p:nvSpPr>
          <p:cNvPr id="14" name="Text 8"/>
          <p:cNvSpPr txBox="1"/>
          <p:nvPr/>
        </p:nvSpPr>
        <p:spPr>
          <a:xfrm>
            <a:off x="4549676" y="4666357"/>
            <a:ext cx="3092500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450"/>
              </a:spcAft>
              <a:buNone/>
            </a:pPr>
            <a:r>
              <a:rPr lang="en-US" sz="16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১২ ÷ ৩ = ৪</a:t>
            </a:r>
            <a:endParaRPr lang="en-US" sz="1650" dirty="0"/>
          </a:p>
        </p:txBody>
      </p:sp>
      <p:sp>
        <p:nvSpPr>
          <p:cNvPr id="15" name="Text 9"/>
          <p:cNvSpPr txBox="1"/>
          <p:nvPr/>
        </p:nvSpPr>
        <p:spPr>
          <a:xfrm>
            <a:off x="4549676" y="4984403"/>
            <a:ext cx="3092500" cy="1838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বারো ভাগ তিন সমান চার। ১২ কে ৩ দিয়ে ভাগ করলে ৪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650" y="4252020"/>
            <a:ext cx="3492401" cy="109716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213675" y="4442520"/>
            <a:ext cx="309235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b="1" spc="83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মনে রাখো</a:t>
            </a:r>
            <a:endParaRPr lang="en-US" sz="825" dirty="0"/>
          </a:p>
        </p:txBody>
      </p:sp>
      <p:sp>
        <p:nvSpPr>
          <p:cNvPr id="18" name="Text 11"/>
          <p:cNvSpPr txBox="1"/>
          <p:nvPr/>
        </p:nvSpPr>
        <p:spPr>
          <a:xfrm>
            <a:off x="8213675" y="4666357"/>
            <a:ext cx="3092351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80"/>
              </a:lnSpc>
              <a:spcAft>
                <a:spcPts val="450"/>
              </a:spcAft>
              <a:buNone/>
            </a:pPr>
            <a:r>
              <a:rPr lang="en-US" sz="16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হলো গুণের উল্টো!</a:t>
            </a:r>
            <a:endParaRPr lang="en-US" sz="1650" dirty="0"/>
          </a:p>
        </p:txBody>
      </p:sp>
      <p:sp>
        <p:nvSpPr>
          <p:cNvPr id="19" name="Text 12"/>
          <p:cNvSpPr txBox="1"/>
          <p:nvPr/>
        </p:nvSpPr>
        <p:spPr>
          <a:xfrm>
            <a:off x="8213675" y="4984403"/>
            <a:ext cx="3092351" cy="1838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 × ৪ = ১২, তাই ১২ ÷ ৩ = ৪ — গুণ জানলে ভাগ সহজ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61950"/>
            <a:ext cx="11125200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ভাগের </a:t>
            </a:r>
            <a:pPr indent="0" marL="0">
              <a:buNone/>
            </a:pPr>
            <a:r>
              <a:rPr lang="en-US" sz="36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৪টি অংশ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990600"/>
            <a:ext cx="6101953" cy="643384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162199"/>
            <a:ext cx="838200" cy="30003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90575" y="1228874"/>
            <a:ext cx="64755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</a:t>
            </a:r>
            <a:endParaRPr lang="en-US" sz="975" dirty="0"/>
          </a:p>
        </p:txBody>
      </p:sp>
      <p:sp>
        <p:nvSpPr>
          <p:cNvPr id="6" name="Text 2"/>
          <p:cNvSpPr txBox="1"/>
          <p:nvPr/>
        </p:nvSpPr>
        <p:spPr>
          <a:xfrm>
            <a:off x="1647825" y="1133475"/>
            <a:ext cx="4825603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যাকে ভাগ করা হয়</a:t>
            </a:r>
            <a:endParaRPr lang="en-US" sz="1125" dirty="0"/>
          </a:p>
        </p:txBody>
      </p:sp>
      <p:sp>
        <p:nvSpPr>
          <p:cNvPr id="7" name="Text 3"/>
          <p:cNvSpPr txBox="1"/>
          <p:nvPr/>
        </p:nvSpPr>
        <p:spPr>
          <a:xfrm>
            <a:off x="1647825" y="1323975"/>
            <a:ext cx="4825603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975" dirty="0">
                <a:solidFill>
                  <a:srgbClr val="E8E5E2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যেমন ১৪ – পুরো জিনিসটাই ভাজ্য</a:t>
            </a:r>
            <a:endParaRPr lang="en-US" sz="97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29234"/>
            <a:ext cx="6101953" cy="643384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900833"/>
            <a:ext cx="838200" cy="30003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790575" y="1967508"/>
            <a:ext cx="6477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ভাজক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647825" y="1872109"/>
            <a:ext cx="4825603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যার দ্বারা ভাগ করি</a:t>
            </a:r>
            <a:endParaRPr lang="en-US" sz="1125" dirty="0"/>
          </a:p>
        </p:txBody>
      </p:sp>
      <p:sp>
        <p:nvSpPr>
          <p:cNvPr id="12" name="Text 6"/>
          <p:cNvSpPr txBox="1"/>
          <p:nvPr/>
        </p:nvSpPr>
        <p:spPr>
          <a:xfrm>
            <a:off x="1647825" y="2062609"/>
            <a:ext cx="4825603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975" dirty="0">
                <a:solidFill>
                  <a:srgbClr val="E8E5E2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যেমন ৩ – কয় জনে ভাগ করছি</a:t>
            </a:r>
            <a:endParaRPr lang="en-US" sz="975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467868"/>
            <a:ext cx="6101953" cy="64338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2639467"/>
            <a:ext cx="838200" cy="300038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790575" y="2706142"/>
            <a:ext cx="64755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ভাগফল</a:t>
            </a:r>
            <a:endParaRPr lang="en-US" sz="975" dirty="0"/>
          </a:p>
        </p:txBody>
      </p:sp>
      <p:sp>
        <p:nvSpPr>
          <p:cNvPr id="16" name="Text 8"/>
          <p:cNvSpPr txBox="1"/>
          <p:nvPr/>
        </p:nvSpPr>
        <p:spPr>
          <a:xfrm>
            <a:off x="1647825" y="2610743"/>
            <a:ext cx="4825603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করে যা পাই</a:t>
            </a:r>
            <a:endParaRPr lang="en-US" sz="1125" dirty="0"/>
          </a:p>
        </p:txBody>
      </p:sp>
      <p:sp>
        <p:nvSpPr>
          <p:cNvPr id="17" name="Text 9"/>
          <p:cNvSpPr txBox="1"/>
          <p:nvPr/>
        </p:nvSpPr>
        <p:spPr>
          <a:xfrm>
            <a:off x="1647825" y="2801243"/>
            <a:ext cx="4825603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975" dirty="0">
                <a:solidFill>
                  <a:srgbClr val="E8E5E2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যেমন ৪ – প্রত্যেকে কত পেল</a:t>
            </a:r>
            <a:endParaRPr lang="en-US" sz="975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206502"/>
            <a:ext cx="6101953" cy="643384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378101"/>
            <a:ext cx="838200" cy="300038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790575" y="3444776"/>
            <a:ext cx="64755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</a:t>
            </a:r>
            <a:endParaRPr lang="en-US" sz="975" dirty="0"/>
          </a:p>
        </p:txBody>
      </p:sp>
      <p:sp>
        <p:nvSpPr>
          <p:cNvPr id="21" name="Text 11"/>
          <p:cNvSpPr txBox="1"/>
          <p:nvPr/>
        </p:nvSpPr>
        <p:spPr>
          <a:xfrm>
            <a:off x="1647825" y="3349377"/>
            <a:ext cx="4825603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150"/>
              </a:spcAft>
              <a:buNone/>
            </a:pPr>
            <a:r>
              <a:rPr lang="en-US" sz="1125" b="1" spc="-11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বাকি থাকে যা</a:t>
            </a:r>
            <a:endParaRPr lang="en-US" sz="1125" dirty="0"/>
          </a:p>
        </p:txBody>
      </p:sp>
      <p:sp>
        <p:nvSpPr>
          <p:cNvPr id="22" name="Text 12"/>
          <p:cNvSpPr txBox="1"/>
          <p:nvPr/>
        </p:nvSpPr>
        <p:spPr>
          <a:xfrm>
            <a:off x="1647825" y="3539877"/>
            <a:ext cx="4825603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975" dirty="0">
                <a:solidFill>
                  <a:srgbClr val="E8E5E2">
                    <a:alpha val="78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যেমন ২ – ভাগ করার পর অবশিষ্ট</a:t>
            </a:r>
            <a:endParaRPr lang="en-US" sz="975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3953" y="990600"/>
            <a:ext cx="4794498" cy="1066800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0434" y="1114425"/>
            <a:ext cx="3481388" cy="857250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3953" y="2190750"/>
            <a:ext cx="4794498" cy="4305300"/>
          </a:xfrm>
          <a:prstGeom prst="rect">
            <a:avLst/>
          </a:prstGeom>
        </p:spPr>
      </p:pic>
      <p:sp>
        <p:nvSpPr>
          <p:cNvPr id="26" name="Text 13"/>
          <p:cNvSpPr txBox="1"/>
          <p:nvPr/>
        </p:nvSpPr>
        <p:spPr>
          <a:xfrm>
            <a:off x="7063978" y="3648075"/>
            <a:ext cx="439444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spc="72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</a:t>
            </a:r>
            <a:endParaRPr lang="en-US" sz="900" dirty="0"/>
          </a:p>
        </p:txBody>
      </p:sp>
      <p:sp>
        <p:nvSpPr>
          <p:cNvPr id="27" name="Text 14"/>
          <p:cNvSpPr txBox="1"/>
          <p:nvPr/>
        </p:nvSpPr>
        <p:spPr>
          <a:xfrm>
            <a:off x="7063978" y="3943350"/>
            <a:ext cx="4394448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spc="-45" kern="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 ÷ ৩ = ৪ অবশিষ্ট ২</a:t>
            </a:r>
            <a:endParaRPr lang="en-US" sz="2250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3978" y="4429125"/>
            <a:ext cx="813346" cy="319088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7187803" y="4505325"/>
            <a:ext cx="56569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 = </a:t>
            </a:r>
            <a:pPr indent="0" marL="0"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</a:t>
            </a:r>
            <a:endParaRPr lang="en-US" sz="975" dirty="0"/>
          </a:p>
        </p:txBody>
      </p:sp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72574" y="4429125"/>
            <a:ext cx="808434" cy="319088"/>
          </a:xfrm>
          <a:prstGeom prst="rect">
            <a:avLst/>
          </a:prstGeom>
        </p:spPr>
      </p:pic>
      <p:sp>
        <p:nvSpPr>
          <p:cNvPr id="31" name="Text 16"/>
          <p:cNvSpPr txBox="1"/>
          <p:nvPr/>
        </p:nvSpPr>
        <p:spPr>
          <a:xfrm>
            <a:off x="8096399" y="4505325"/>
            <a:ext cx="56078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ভাজক = </a:t>
            </a:r>
            <a:pPr indent="0" marL="0"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975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76258" y="4429125"/>
            <a:ext cx="870347" cy="319088"/>
          </a:xfrm>
          <a:prstGeom prst="rect">
            <a:avLst/>
          </a:prstGeom>
        </p:spPr>
      </p:pic>
      <p:sp>
        <p:nvSpPr>
          <p:cNvPr id="33" name="Text 17"/>
          <p:cNvSpPr txBox="1"/>
          <p:nvPr/>
        </p:nvSpPr>
        <p:spPr>
          <a:xfrm>
            <a:off x="9000083" y="4505325"/>
            <a:ext cx="62269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ভাগফল = </a:t>
            </a:r>
            <a:pPr indent="0" marL="0"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975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41855" y="4429125"/>
            <a:ext cx="881211" cy="319088"/>
          </a:xfrm>
          <a:prstGeom prst="rect">
            <a:avLst/>
          </a:prstGeom>
        </p:spPr>
      </p:pic>
      <p:sp>
        <p:nvSpPr>
          <p:cNvPr id="35" name="Text 18"/>
          <p:cNvSpPr txBox="1"/>
          <p:nvPr/>
        </p:nvSpPr>
        <p:spPr>
          <a:xfrm>
            <a:off x="9965680" y="4505325"/>
            <a:ext cx="63356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= </a:t>
            </a:r>
            <a:pPr indent="0" marL="0"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975" dirty="0"/>
          </a:p>
        </p:txBody>
      </p:sp>
      <p:sp>
        <p:nvSpPr>
          <p:cNvPr id="36" name="Text 19"/>
          <p:cNvSpPr txBox="1"/>
          <p:nvPr/>
        </p:nvSpPr>
        <p:spPr>
          <a:xfrm>
            <a:off x="7063978" y="4891088"/>
            <a:ext cx="4394448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spcBef>
                <a:spcPts val="300"/>
              </a:spcBef>
              <a:buNone/>
            </a:pPr>
            <a:r>
              <a:rPr lang="en-US" sz="938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মনে রাখো: ১৪ টি চকলেট ৩ জনে ভাগ করলে প্রত্যেকে ৪টি পাবে, ২টি থেকে যাবে।</a:t>
            </a:r>
            <a:endParaRPr lang="en-US" sz="9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897410"/>
            <a:ext cx="11125200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3750" b="1" spc="-75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করার </a:t>
            </a:r>
            <a:pPr indent="0" marL="0">
              <a:buNone/>
            </a:pPr>
            <a:r>
              <a:rPr lang="en-US" sz="3750" b="1" spc="-75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৪টি সহজ ধাপ</a:t>
            </a:r>
            <a:endParaRPr lang="en-US" sz="3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611785"/>
            <a:ext cx="2667000" cy="1491407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811810"/>
            <a:ext cx="342900" cy="3429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35075" y="2864197"/>
            <a:ext cx="222200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C202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</a:t>
            </a:r>
            <a:endParaRPr lang="en-US" sz="1350" dirty="0"/>
          </a:p>
        </p:txBody>
      </p:sp>
      <p:sp>
        <p:nvSpPr>
          <p:cNvPr id="6" name="Text 2"/>
          <p:cNvSpPr txBox="1"/>
          <p:nvPr/>
        </p:nvSpPr>
        <p:spPr>
          <a:xfrm>
            <a:off x="714375" y="3249960"/>
            <a:ext cx="230505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ভাজ্য ও ভাজক চিহ্নিত করো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714375" y="3552825"/>
            <a:ext cx="2305050" cy="3503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কে ভাগ হবে আর কার দ্বারা – প্রথমে বুঝে নাও</a:t>
            </a:r>
            <a:endParaRPr lang="en-US" sz="1013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611785"/>
            <a:ext cx="2667000" cy="1491407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775" y="2811810"/>
            <a:ext cx="342900" cy="3429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3654475" y="2864197"/>
            <a:ext cx="222200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</a:t>
            </a:r>
            <a:endParaRPr lang="en-US" sz="1350" dirty="0"/>
          </a:p>
        </p:txBody>
      </p:sp>
      <p:sp>
        <p:nvSpPr>
          <p:cNvPr id="11" name="Text 5"/>
          <p:cNvSpPr txBox="1"/>
          <p:nvPr/>
        </p:nvSpPr>
        <p:spPr>
          <a:xfrm>
            <a:off x="3533775" y="3249960"/>
            <a:ext cx="230505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ভাজকের নামতা মনে করো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533775" y="3552825"/>
            <a:ext cx="230505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যেমন ৪ এর নামতা: ৪, ৮, ১২, ১৬...</a:t>
            </a:r>
            <a:endParaRPr lang="en-US" sz="1013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2611785"/>
            <a:ext cx="2667000" cy="1491407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3175" y="2811810"/>
            <a:ext cx="342900" cy="3429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6473875" y="2864197"/>
            <a:ext cx="222200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6353175" y="3249960"/>
            <a:ext cx="230505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কতবার যায় হিসাব করো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353175" y="3552825"/>
            <a:ext cx="2305050" cy="3503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ভাজ্যের কাছাকাছি ছোট সংখ্যাটি খুঁজে ভাগফল লেখো</a:t>
            </a:r>
            <a:endParaRPr lang="en-US" sz="1013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1600" y="2611785"/>
            <a:ext cx="2667000" cy="1491407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2575" y="2811810"/>
            <a:ext cx="342900" cy="342900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9293275" y="2864197"/>
            <a:ext cx="222200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</a:t>
            </a:r>
            <a:endParaRPr lang="en-US" sz="1350" dirty="0"/>
          </a:p>
        </p:txBody>
      </p:sp>
      <p:sp>
        <p:nvSpPr>
          <p:cNvPr id="21" name="Text 11"/>
          <p:cNvSpPr txBox="1"/>
          <p:nvPr/>
        </p:nvSpPr>
        <p:spPr>
          <a:xfrm>
            <a:off x="9172575" y="3249960"/>
            <a:ext cx="230505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বিয়োগ করে ভাগশেষ</a:t>
            </a:r>
            <a:endParaRPr lang="en-US" sz="1200" dirty="0"/>
          </a:p>
        </p:txBody>
      </p:sp>
      <p:sp>
        <p:nvSpPr>
          <p:cNvPr id="22" name="Text 12"/>
          <p:cNvSpPr txBox="1"/>
          <p:nvPr/>
        </p:nvSpPr>
        <p:spPr>
          <a:xfrm>
            <a:off x="9172575" y="3552825"/>
            <a:ext cx="230505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বিয়োগ করো, যা থাকে সেটাই ভাগশেষ</a:t>
            </a:r>
            <a:endParaRPr lang="en-US" sz="1013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4331791"/>
            <a:ext cx="11125200" cy="628650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25" y="4474666"/>
            <a:ext cx="342900" cy="342900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874068" y="4546104"/>
            <a:ext cx="202257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1350" dirty="0"/>
          </a:p>
        </p:txBody>
      </p:sp>
      <p:sp>
        <p:nvSpPr>
          <p:cNvPr id="26" name="Text 14"/>
          <p:cNvSpPr txBox="1"/>
          <p:nvPr/>
        </p:nvSpPr>
        <p:spPr>
          <a:xfrm>
            <a:off x="1209675" y="4555629"/>
            <a:ext cx="4217194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মনে রাখবে:</a:t>
            </a:r>
            <a:pPr indent="0" marL="0">
              <a:buNone/>
            </a:pPr>
            <a:r>
              <a:rPr lang="en-US" sz="1125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ভাগশেষ সবসময় ভাজকের চেয়ে ছোট হবে। বড় হলে ভাগ ভুল!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575346"/>
            <a:ext cx="11125051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spc="-7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 ১ — </a:t>
            </a:r>
            <a:pPr indent="0" marL="0">
              <a:buNone/>
            </a:pPr>
            <a:r>
              <a:rPr lang="en-US" sz="3600" b="1" spc="-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ছাড়া ভাগ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360116"/>
            <a:ext cx="5626596" cy="70991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534096"/>
            <a:ext cx="361950" cy="36195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25550" y="2615059"/>
            <a:ext cx="23172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C20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350" dirty="0"/>
          </a:p>
        </p:txBody>
      </p:sp>
      <p:sp>
        <p:nvSpPr>
          <p:cNvPr id="6" name="Text 2"/>
          <p:cNvSpPr txBox="1"/>
          <p:nvPr/>
        </p:nvSpPr>
        <p:spPr>
          <a:xfrm>
            <a:off x="1247775" y="2512516"/>
            <a:ext cx="1213098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238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সমস্যা: ৮৪ ÷ ৪ = ?</a:t>
            </a:r>
            <a:endParaRPr lang="en-US" sz="1238" dirty="0"/>
          </a:p>
        </p:txBody>
      </p:sp>
      <p:sp>
        <p:nvSpPr>
          <p:cNvPr id="7" name="Text 3"/>
          <p:cNvSpPr txBox="1"/>
          <p:nvPr/>
        </p:nvSpPr>
        <p:spPr>
          <a:xfrm>
            <a:off x="1247775" y="2743646"/>
            <a:ext cx="103718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E8E6E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 ৮৪, ভাজক ৪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203377"/>
            <a:ext cx="5626596" cy="709910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3377357"/>
            <a:ext cx="361950" cy="3619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25550" y="3458319"/>
            <a:ext cx="23172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C20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350" dirty="0"/>
          </a:p>
        </p:txBody>
      </p:sp>
      <p:sp>
        <p:nvSpPr>
          <p:cNvPr id="11" name="Text 5"/>
          <p:cNvSpPr txBox="1"/>
          <p:nvPr/>
        </p:nvSpPr>
        <p:spPr>
          <a:xfrm>
            <a:off x="1247775" y="3355777"/>
            <a:ext cx="4750296" cy="41463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238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 ÷ ৪ = ২</a:t>
            </a:r>
            <a:pPr indent="0" marL="0">
              <a:buNone/>
            </a:pPr>
            <a:r>
              <a:rPr lang="en-US" sz="1238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প্রথমে দশকের ঘর</a:t>
            </a:r>
            <a:endParaRPr lang="en-US" sz="1238" dirty="0"/>
          </a:p>
          <a:p>
            <a:pPr algn="l" indent="0" marL="0">
              <a:lnSpc>
                <a:spcPts val="1671"/>
              </a:lnSpc>
              <a:buNone/>
            </a:pPr>
            <a:r>
              <a:rPr lang="en-US" sz="1050" dirty="0">
                <a:solidFill>
                  <a:srgbClr val="E8E6E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 থেকে ৮ বিয়োগ, থাকে ০</a:t>
            </a:r>
            <a:endParaRPr lang="en-US" sz="1238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046637"/>
            <a:ext cx="5626596" cy="709910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4220617"/>
            <a:ext cx="361950" cy="36195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825550" y="4301579"/>
            <a:ext cx="23172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C20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350" dirty="0"/>
          </a:p>
        </p:txBody>
      </p:sp>
      <p:sp>
        <p:nvSpPr>
          <p:cNvPr id="15" name="Text 7"/>
          <p:cNvSpPr txBox="1"/>
          <p:nvPr/>
        </p:nvSpPr>
        <p:spPr>
          <a:xfrm>
            <a:off x="1247775" y="4199037"/>
            <a:ext cx="4750296" cy="41463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71"/>
              </a:lnSpc>
              <a:buNone/>
            </a:pPr>
            <a:r>
              <a:rPr lang="en-US" sz="1238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 ÷ ৪ = ১</a:t>
            </a:r>
            <a:pPr indent="0" marL="0">
              <a:buNone/>
            </a:pPr>
            <a:r>
              <a:rPr lang="en-US" sz="1238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তারপর এককের ঘর</a:t>
            </a:r>
            <a:endParaRPr lang="en-US" sz="1238" dirty="0"/>
          </a:p>
          <a:p>
            <a:pPr algn="l" indent="0" marL="0">
              <a:lnSpc>
                <a:spcPts val="1671"/>
              </a:lnSpc>
              <a:buNone/>
            </a:pPr>
            <a:r>
              <a:rPr lang="en-US" sz="1050" dirty="0">
                <a:solidFill>
                  <a:srgbClr val="E8E6E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সুতরাং উত্তর ২১</a:t>
            </a:r>
            <a:endParaRPr lang="en-US" sz="1238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796" y="2360116"/>
            <a:ext cx="5193655" cy="1653183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6664821" y="2550616"/>
            <a:ext cx="479360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750"/>
              </a:spcAft>
              <a:buNone/>
            </a:pPr>
            <a:r>
              <a:rPr lang="en-US" sz="900" b="1" spc="72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ধাপে ধাপে ভাগ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664821" y="2807791"/>
            <a:ext cx="146745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9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9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3966" y="2807791"/>
            <a:ext cx="1261616" cy="1024533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7097316" y="2883991"/>
            <a:ext cx="1013966" cy="89118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9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৮৪</a:t>
            </a:r>
            <a:endParaRPr lang="en-US" sz="1950" dirty="0"/>
          </a:p>
          <a:p>
            <a:pPr algn="l" indent="0" marL="0">
              <a:lnSpc>
                <a:spcPts val="2340"/>
              </a:lnSpc>
              <a:buNone/>
            </a:pPr>
            <a:r>
              <a:rPr lang="en-US" sz="135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৮০ — (৪×২০)</a:t>
            </a:r>
            <a:endParaRPr lang="en-US" sz="1950" dirty="0"/>
          </a:p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 — (৪×১)</a:t>
            </a:r>
            <a:endParaRPr lang="en-US" sz="1950" dirty="0"/>
          </a:p>
        </p:txBody>
      </p:sp>
      <p:sp>
        <p:nvSpPr>
          <p:cNvPr id="21" name="Text 11"/>
          <p:cNvSpPr txBox="1"/>
          <p:nvPr/>
        </p:nvSpPr>
        <p:spPr>
          <a:xfrm>
            <a:off x="8377982" y="2807791"/>
            <a:ext cx="29334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95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২১</a:t>
            </a:r>
            <a:endParaRPr lang="en-US" sz="19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4796" y="4184749"/>
            <a:ext cx="5193655" cy="1097756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6664821" y="4346674"/>
            <a:ext cx="482218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450"/>
              </a:spcAft>
              <a:buNone/>
            </a:pPr>
            <a:r>
              <a:rPr lang="en-US" sz="900" b="1" spc="54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যাচাই</a:t>
            </a:r>
            <a:endParaRPr lang="en-US" sz="900" dirty="0"/>
          </a:p>
        </p:txBody>
      </p:sp>
      <p:sp>
        <p:nvSpPr>
          <p:cNvPr id="24" name="Text 13"/>
          <p:cNvSpPr txBox="1"/>
          <p:nvPr/>
        </p:nvSpPr>
        <p:spPr>
          <a:xfrm>
            <a:off x="6664821" y="4575274"/>
            <a:ext cx="4822180" cy="3048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২১ × ৪ = ৮৪</a:t>
            </a:r>
            <a:endParaRPr lang="en-US" sz="1650" dirty="0"/>
          </a:p>
        </p:txBody>
      </p:sp>
      <p:sp>
        <p:nvSpPr>
          <p:cNvPr id="25" name="Text 14"/>
          <p:cNvSpPr txBox="1"/>
          <p:nvPr/>
        </p:nvSpPr>
        <p:spPr>
          <a:xfrm>
            <a:off x="6664821" y="4956274"/>
            <a:ext cx="4822180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spcBef>
                <a:spcPts val="450"/>
              </a:spcBef>
              <a:buNone/>
            </a:pPr>
            <a:r>
              <a:rPr lang="en-US" sz="1013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০ — এটি নিঃশেষে বিভাজ্য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271588"/>
            <a:ext cx="11125051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spc="-7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উদাহরণ ২ – </a:t>
            </a:r>
            <a:pPr indent="0" marL="0">
              <a:buNone/>
            </a:pPr>
            <a:r>
              <a:rPr lang="en-US" sz="3600" b="1" spc="-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সহ ভাগ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094458"/>
            <a:ext cx="5626596" cy="9810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3425" y="2265908"/>
            <a:ext cx="5226546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450"/>
              </a:spcAft>
              <a:buNone/>
            </a:pPr>
            <a:r>
              <a:rPr lang="en-US" sz="900" b="1" spc="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সমস্যা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733425" y="2504033"/>
            <a:ext cx="5226546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২৫ ÷ ৪ = ?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208883"/>
            <a:ext cx="5626596" cy="51435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3400" y="3209925"/>
            <a:ext cx="5629275" cy="51435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b="1" dirty="0">
                <a:solidFill>
                  <a:srgbClr val="1A1E24"/>
                </a:solidFill>
                <a:highlight>
                  <a:srgbClr val="A0ABB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 এর নামতা মনে করো: ৪×৫=২০, ৪×৬=২৪, ৪×৭=২৮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8483"/>
            <a:ext cx="5626596" cy="51435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533400" y="3819525"/>
            <a:ext cx="5629275" cy="51435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b="1" dirty="0">
                <a:solidFill>
                  <a:srgbClr val="1A1E24"/>
                </a:solidFill>
                <a:highlight>
                  <a:srgbClr val="A0ABB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২৫-এর চেয়ে ছোট এবং কাছাকাছি সংখ্যা </a:t>
            </a:r>
            <a:pPr indent="0" marL="0">
              <a:buNone/>
            </a:pPr>
            <a:r>
              <a:rPr lang="en-US" sz="12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২৪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428083"/>
            <a:ext cx="5626596" cy="51435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533400" y="4429125"/>
            <a:ext cx="5629275" cy="514350"/>
          </a:xfrm>
          <a:prstGeom prst="rect">
            <a:avLst/>
          </a:prstGeom>
          <a:ln/>
        </p:spPr>
        <p:txBody>
          <a:bodyPr wrap="none" lIns="133350" tIns="114300" rIns="133350" bIns="11430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b="1" dirty="0">
                <a:solidFill>
                  <a:srgbClr val="1A1E24"/>
                </a:solidFill>
                <a:highlight>
                  <a:srgbClr val="A0ABB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তাই ভাগফল হবে </a:t>
            </a:r>
            <a:pPr indent="0" marL="0">
              <a:buNone/>
            </a:pPr>
            <a:r>
              <a:rPr lang="en-US" sz="12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</a:t>
            </a:r>
            <a:pPr indent="0" marL="0">
              <a:buNone/>
            </a:pPr>
            <a:r>
              <a:rPr lang="en-US" sz="12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(কারণ ৪×৬=২৪)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796" y="2094458"/>
            <a:ext cx="5193655" cy="2009775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871" y="2294483"/>
            <a:ext cx="4755505" cy="47625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6683871" y="2444502"/>
            <a:ext cx="26744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11191131" y="2399258"/>
            <a:ext cx="24824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২৫</a:t>
            </a:r>
            <a:endParaRPr lang="en-US" sz="16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3871" y="2865983"/>
            <a:ext cx="4755505" cy="47625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6683871" y="3016002"/>
            <a:ext cx="62567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বিয়োগ করো</a:t>
            </a:r>
            <a:endParaRPr lang="en-US" sz="975" dirty="0"/>
          </a:p>
        </p:txBody>
      </p:sp>
      <p:sp>
        <p:nvSpPr>
          <p:cNvPr id="18" name="Text 9"/>
          <p:cNvSpPr txBox="1"/>
          <p:nvPr/>
        </p:nvSpPr>
        <p:spPr>
          <a:xfrm>
            <a:off x="10336113" y="2970758"/>
            <a:ext cx="1103263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২৫ − ২৪ = ১</a:t>
            </a:r>
            <a:endParaRPr lang="en-US" sz="1650" dirty="0"/>
          </a:p>
        </p:txBody>
      </p:sp>
      <p:sp>
        <p:nvSpPr>
          <p:cNvPr id="19" name="Text 10"/>
          <p:cNvSpPr txBox="1"/>
          <p:nvPr/>
        </p:nvSpPr>
        <p:spPr>
          <a:xfrm>
            <a:off x="6683871" y="3587502"/>
            <a:ext cx="88508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ভাজক × ভাগফল</a:t>
            </a:r>
            <a:endParaRPr lang="en-US" sz="975" dirty="0"/>
          </a:p>
        </p:txBody>
      </p:sp>
      <p:sp>
        <p:nvSpPr>
          <p:cNvPr id="20" name="Text 11"/>
          <p:cNvSpPr txBox="1"/>
          <p:nvPr/>
        </p:nvSpPr>
        <p:spPr>
          <a:xfrm>
            <a:off x="10460087" y="3542258"/>
            <a:ext cx="979289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 × ৬ = ২৪</a:t>
            </a:r>
            <a:endParaRPr lang="en-US" sz="1650" dirty="0"/>
          </a:p>
        </p:txBody>
      </p:sp>
      <p:sp>
        <p:nvSpPr>
          <p:cNvPr id="21" name="Shape 12"/>
          <p:cNvSpPr/>
          <p:nvPr/>
        </p:nvSpPr>
        <p:spPr>
          <a:xfrm>
            <a:off x="6467475" y="4257675"/>
            <a:ext cx="5191125" cy="781050"/>
          </a:xfrm>
          <a:prstGeom prst="roundRect">
            <a:avLst>
              <a:gd name="adj" fmla="val 17073"/>
            </a:avLst>
          </a:prstGeom>
          <a:solidFill>
            <a:srgbClr val="C28A5A"/>
          </a:solidFill>
          <a:ln/>
        </p:spPr>
      </p:sp>
      <p:sp>
        <p:nvSpPr>
          <p:cNvPr id="22" name="Text 13"/>
          <p:cNvSpPr txBox="1"/>
          <p:nvPr/>
        </p:nvSpPr>
        <p:spPr>
          <a:xfrm>
            <a:off x="6617196" y="4399508"/>
            <a:ext cx="1980009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spc="54" kern="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উত্তর</a:t>
            </a:r>
            <a:endParaRPr lang="en-US" sz="900" dirty="0"/>
          </a:p>
        </p:txBody>
      </p:sp>
      <p:sp>
        <p:nvSpPr>
          <p:cNvPr id="23" name="Text 14"/>
          <p:cNvSpPr txBox="1"/>
          <p:nvPr/>
        </p:nvSpPr>
        <p:spPr>
          <a:xfrm>
            <a:off x="6617196" y="4570958"/>
            <a:ext cx="1980009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ভাগফল ৬, ভাগশেষ ১</a:t>
            </a:r>
            <a:endParaRPr lang="en-US" sz="1800" dirty="0"/>
          </a:p>
        </p:txBody>
      </p:sp>
      <p:sp>
        <p:nvSpPr>
          <p:cNvPr id="24" name="Text 15"/>
          <p:cNvSpPr txBox="1"/>
          <p:nvPr/>
        </p:nvSpPr>
        <p:spPr>
          <a:xfrm>
            <a:off x="11173271" y="4485233"/>
            <a:ext cx="33278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✨</a:t>
            </a:r>
            <a:endParaRPr lang="en-US" sz="210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4796" y="5190083"/>
            <a:ext cx="5193655" cy="396180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6607671" y="5304383"/>
            <a:ext cx="4907905" cy="1771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📝 লিখব: </a:t>
            </a:r>
            <a:pPr indent="0" marL="0"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 অবশিষ্ট ১</a:t>
            </a:r>
            <a:pPr indent="0" marL="0"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বা ৬ ভাগশেষ ১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1518791"/>
            <a:ext cx="10972800" cy="495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900" b="1" spc="-78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 যাচাইয়ের </a:t>
            </a:r>
            <a:pPr indent="0" marL="0">
              <a:buNone/>
            </a:pPr>
            <a:r>
              <a:rPr lang="en-US" sz="3900" b="1" spc="-78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ম্যাজিক সূত্র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2118866"/>
            <a:ext cx="10972800" cy="2037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750"/>
              </a:spcBef>
              <a:buNone/>
            </a:pPr>
            <a:r>
              <a:rPr lang="en-US" sz="1200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এই একটা সূত্র মনে রাখলেই যেকোনো ভাগ সঠিক কিনা নিজে নিজে মিলিয়ে নিতে পারবে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570262"/>
            <a:ext cx="5930205" cy="276879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758758" y="2208312"/>
            <a:ext cx="1143000" cy="1143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486448"/>
            <a:ext cx="532060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spc="99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ম্যাজিক সূত্র ✨</a:t>
            </a:r>
            <a:endParaRPr lang="en-US" sz="8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48385"/>
            <a:ext cx="5320605" cy="3504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ভাজ্য = ভাজক × ভাগফল + ভাগশেষ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4251275"/>
            <a:ext cx="5320605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spcBef>
                <a:spcPts val="150"/>
              </a:spcBef>
              <a:buNone/>
            </a:pPr>
            <a:r>
              <a:rPr lang="en-US" sz="105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Dividend = Divisor × Quotient + Remainder — সবসময় সত্য</a:t>
            </a:r>
            <a:endParaRPr lang="en-US" sz="10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305" y="2570262"/>
            <a:ext cx="4852095" cy="276879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934200" y="2752725"/>
            <a:ext cx="4448175" cy="876300"/>
          </a:xfrm>
          <a:prstGeom prst="roundRect">
            <a:avLst>
              <a:gd name="adj" fmla="val 13043"/>
            </a:avLst>
          </a:prstGeom>
          <a:solidFill>
            <a:srgbClr val="EEF2F7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768" y="2846487"/>
            <a:ext cx="2785170" cy="685800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0330" y="3760887"/>
            <a:ext cx="1420416" cy="66198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054155" y="3875187"/>
            <a:ext cx="117261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</a:t>
            </a:r>
            <a:endParaRPr lang="en-US" sz="825" dirty="0"/>
          </a:p>
        </p:txBody>
      </p:sp>
      <p:sp>
        <p:nvSpPr>
          <p:cNvPr id="14" name="Text 8"/>
          <p:cNvSpPr txBox="1"/>
          <p:nvPr/>
        </p:nvSpPr>
        <p:spPr>
          <a:xfrm>
            <a:off x="7054155" y="4070449"/>
            <a:ext cx="1172766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২৫ ÷ ৪</a:t>
            </a:r>
            <a:endParaRPr lang="en-US" sz="13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5996" y="3760887"/>
            <a:ext cx="1420564" cy="661988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569821" y="3875187"/>
            <a:ext cx="117276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হিসাব</a:t>
            </a:r>
            <a:endParaRPr lang="en-US" sz="825" dirty="0"/>
          </a:p>
        </p:txBody>
      </p:sp>
      <p:sp>
        <p:nvSpPr>
          <p:cNvPr id="17" name="Text 10"/>
          <p:cNvSpPr txBox="1"/>
          <p:nvPr/>
        </p:nvSpPr>
        <p:spPr>
          <a:xfrm>
            <a:off x="8569821" y="4070449"/>
            <a:ext cx="1172766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৪×৬+১</a:t>
            </a:r>
            <a:endParaRPr lang="en-US" sz="13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1811" y="3760887"/>
            <a:ext cx="1420564" cy="66198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0085636" y="3875187"/>
            <a:ext cx="1172914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মিলে গেল?</a:t>
            </a:r>
            <a:endParaRPr lang="en-US" sz="825" dirty="0"/>
          </a:p>
        </p:txBody>
      </p:sp>
      <p:sp>
        <p:nvSpPr>
          <p:cNvPr id="20" name="Text 12"/>
          <p:cNvSpPr txBox="1"/>
          <p:nvPr/>
        </p:nvSpPr>
        <p:spPr>
          <a:xfrm>
            <a:off x="10085636" y="4070449"/>
            <a:ext cx="1172914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২৪+১=২৫ ✓</a:t>
            </a:r>
            <a:endParaRPr lang="en-US" sz="13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330" y="4556224"/>
            <a:ext cx="4452045" cy="601861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7111305" y="4680049"/>
            <a:ext cx="4118670" cy="36373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 মিলে গেছে! তার মানে আমাদের ভাগ </a:t>
            </a:r>
            <a:pPr indent="0" marL="0"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সঠিক হয়েছে</a:t>
            </a:r>
            <a:pPr indent="0" marL="0"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এই সূত্র দিয়ে সব ভাগ যাচাই করা যায়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61950"/>
            <a:ext cx="11125200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spc="-7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আমাদের জীবনে </a:t>
            </a:r>
            <a:pPr indent="0" marL="0">
              <a:buNone/>
            </a:pPr>
            <a:r>
              <a:rPr lang="en-US" sz="3600" b="1" spc="-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ভাগের ব্যবহার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990600"/>
            <a:ext cx="3217515" cy="665708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133475"/>
            <a:ext cx="304800" cy="3048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33574" y="1190625"/>
            <a:ext cx="237976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🍫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076325" y="1133475"/>
            <a:ext cx="1381423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২০টি চকলেট ৫ বন্ধুর মধ্যে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1076325" y="1351508"/>
            <a:ext cx="138142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225"/>
              </a:spcBef>
              <a:buNone/>
            </a:pPr>
            <a:r>
              <a:rPr lang="en-US" sz="90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২০ ÷ ৫ = ৪টি করে</a:t>
            </a:r>
            <a:endParaRPr lang="en-US" sz="9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215" y="990600"/>
            <a:ext cx="3217515" cy="665708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090" y="1133475"/>
            <a:ext cx="304800" cy="3048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4065389" y="1190625"/>
            <a:ext cx="237976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💰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08140" y="1133475"/>
            <a:ext cx="935980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১০০ টাকা ৪ জনে</a:t>
            </a:r>
            <a:endParaRPr lang="en-US" sz="1050" dirty="0"/>
          </a:p>
        </p:txBody>
      </p:sp>
      <p:sp>
        <p:nvSpPr>
          <p:cNvPr id="12" name="Text 6"/>
          <p:cNvSpPr txBox="1"/>
          <p:nvPr/>
        </p:nvSpPr>
        <p:spPr>
          <a:xfrm>
            <a:off x="4408140" y="1351508"/>
            <a:ext cx="93598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225"/>
              </a:spcBef>
              <a:buNone/>
            </a:pPr>
            <a:r>
              <a:rPr lang="en-US" sz="90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১০০ ÷ ৪ = ২৫ টাকা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770608"/>
            <a:ext cx="6549330" cy="665708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13483"/>
            <a:ext cx="304800" cy="3048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733574" y="1970633"/>
            <a:ext cx="237976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🎂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076325" y="1913483"/>
            <a:ext cx="3153370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জন্মদিনের কেক সমান টুকরো করা</a:t>
            </a:r>
            <a:pPr indent="0" marL="0">
              <a:buNone/>
            </a:pPr>
            <a:r>
              <a:rPr lang="en-US" sz="10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১টি কেক ৬ জনে ভাগ</a:t>
            </a:r>
            <a:endParaRPr lang="en-US" sz="1050" dirty="0"/>
          </a:p>
        </p:txBody>
      </p:sp>
      <p:sp>
        <p:nvSpPr>
          <p:cNvPr id="17" name="Text 9"/>
          <p:cNvSpPr txBox="1"/>
          <p:nvPr/>
        </p:nvSpPr>
        <p:spPr>
          <a:xfrm>
            <a:off x="1076325" y="2131516"/>
            <a:ext cx="315337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225"/>
              </a:spcBef>
              <a:buNone/>
            </a:pPr>
            <a:r>
              <a:rPr lang="en-US" sz="90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কেক ভাগই তো ভাগের সবচেয়ে মজার উদাহরণ</a:t>
            </a:r>
            <a:endParaRPr lang="en-US" sz="9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2550616"/>
            <a:ext cx="3217515" cy="665708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2693491"/>
            <a:ext cx="304800" cy="304800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733574" y="2750641"/>
            <a:ext cx="237976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👩‍🏫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1076325" y="2693491"/>
            <a:ext cx="1416993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৩৬ জন ছাত্রকে ৪ দলে ভাগ</a:t>
            </a:r>
            <a:endParaRPr lang="en-US" sz="1050" dirty="0"/>
          </a:p>
        </p:txBody>
      </p:sp>
      <p:sp>
        <p:nvSpPr>
          <p:cNvPr id="22" name="Text 12"/>
          <p:cNvSpPr txBox="1"/>
          <p:nvPr/>
        </p:nvSpPr>
        <p:spPr>
          <a:xfrm>
            <a:off x="1076325" y="2911525"/>
            <a:ext cx="141699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225"/>
              </a:spcBef>
              <a:buNone/>
            </a:pPr>
            <a:r>
              <a:rPr lang="en-US" sz="90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৩৬ ÷ ৪ = ৯ জন প্রতি দলে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215" y="2550616"/>
            <a:ext cx="3217515" cy="665708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8090" y="2693491"/>
            <a:ext cx="304800" cy="304800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4065389" y="2750641"/>
            <a:ext cx="237976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🍌</a:t>
            </a:r>
            <a:endParaRPr lang="en-US" sz="1200" dirty="0"/>
          </a:p>
        </p:txBody>
      </p:sp>
      <p:sp>
        <p:nvSpPr>
          <p:cNvPr id="26" name="Text 14"/>
          <p:cNvSpPr txBox="1"/>
          <p:nvPr/>
        </p:nvSpPr>
        <p:spPr>
          <a:xfrm>
            <a:off x="4408140" y="2693491"/>
            <a:ext cx="1544538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 ডজন কলার দাম ১২০ টাকা</a:t>
            </a:r>
            <a:endParaRPr lang="en-US" sz="1050" dirty="0"/>
          </a:p>
        </p:txBody>
      </p:sp>
      <p:sp>
        <p:nvSpPr>
          <p:cNvPr id="27" name="Text 15"/>
          <p:cNvSpPr txBox="1"/>
          <p:nvPr/>
        </p:nvSpPr>
        <p:spPr>
          <a:xfrm>
            <a:off x="4408140" y="2911525"/>
            <a:ext cx="154453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Bef>
                <a:spcPts val="225"/>
              </a:spcBef>
              <a:buNone/>
            </a:pPr>
            <a:r>
              <a:rPr lang="en-US" sz="90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১টির দাম ১২০ ÷ ১২ = ১০ টাকা</a:t>
            </a:r>
            <a:endParaRPr lang="en-US" sz="90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2280" y="990600"/>
            <a:ext cx="4366171" cy="5505450"/>
          </a:xfrm>
          <a:prstGeom prst="rect">
            <a:avLst/>
          </a:prstGeom>
        </p:spPr>
      </p:pic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1805" y="1000125"/>
            <a:ext cx="4347121" cy="4677966"/>
          </a:xfrm>
          <a:prstGeom prst="rect">
            <a:avLst/>
          </a:prstGeom>
        </p:spPr>
      </p:pic>
      <p:sp>
        <p:nvSpPr>
          <p:cNvPr id="30" name="Shape 16"/>
          <p:cNvSpPr/>
          <p:nvPr/>
        </p:nvSpPr>
        <p:spPr>
          <a:xfrm>
            <a:off x="7305675" y="5676900"/>
            <a:ext cx="4343400" cy="809625"/>
          </a:xfrm>
          <a:prstGeom prst="rect">
            <a:avLst/>
          </a:prstGeom>
          <a:solidFill>
            <a:srgbClr val="262B32"/>
          </a:solidFill>
          <a:ln/>
        </p:spPr>
      </p:sp>
      <p:sp>
        <p:nvSpPr>
          <p:cNvPr id="31" name="Text 17"/>
          <p:cNvSpPr txBox="1"/>
          <p:nvPr/>
        </p:nvSpPr>
        <p:spPr>
          <a:xfrm>
            <a:off x="7454205" y="5820966"/>
            <a:ext cx="404232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spc="66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বাস্তব উদাহরণ</a:t>
            </a:r>
            <a:endParaRPr lang="en-US" sz="825" dirty="0"/>
          </a:p>
        </p:txBody>
      </p:sp>
      <p:sp>
        <p:nvSpPr>
          <p:cNvPr id="32" name="Text 18"/>
          <p:cNvSpPr txBox="1"/>
          <p:nvPr/>
        </p:nvSpPr>
        <p:spPr>
          <a:xfrm>
            <a:off x="7454205" y="6016228"/>
            <a:ext cx="4042321" cy="33694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কেকটা দেখো — ৬টি সমান টুকরো। ১টি কেক ÷ ৬ জন = ১ টুকরো প্রত্যেকে। সবখানেই ভাগ!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467148"/>
            <a:ext cx="11125200" cy="457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spc="-7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নিজে করো – </a:t>
            </a:r>
            <a:pPr indent="0" marL="0">
              <a:buNone/>
            </a:pPr>
            <a:r>
              <a:rPr lang="en-US" sz="3600" b="1" spc="-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অনুশীলন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991023"/>
            <a:ext cx="1112520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8"/>
              </a:lnSpc>
              <a:spcBef>
                <a:spcPts val="450"/>
              </a:spcBef>
              <a:buNone/>
            </a:pPr>
            <a:r>
              <a:rPr lang="en-US" sz="112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খাতায় করো, তারপর ম্যাজিক সূত্র দিয়ে যাচাই করো ✓ — ভাজ্য = ভাজক × ভাগফল + ভাগশেষ</a:t>
            </a:r>
            <a:endParaRPr lang="en-US" sz="1125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386310"/>
            <a:ext cx="5476875" cy="677614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553593"/>
            <a:ext cx="342900" cy="3429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21531" y="2629793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228725" y="2529185"/>
            <a:ext cx="461962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৪৮ ÷ ৬ = ?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1228725" y="2753916"/>
            <a:ext cx="4619625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নামতা: ৬×৮=৪৮</a:t>
            </a:r>
            <a:endParaRPr lang="en-US" sz="975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178225"/>
            <a:ext cx="5476875" cy="67761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3345507"/>
            <a:ext cx="342900" cy="3429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21531" y="3421707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28725" y="3321100"/>
            <a:ext cx="461962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৯৬ ÷ ৩ = ?</a:t>
            </a:r>
            <a:endParaRPr lang="en-US" sz="1350" dirty="0"/>
          </a:p>
        </p:txBody>
      </p:sp>
      <p:sp>
        <p:nvSpPr>
          <p:cNvPr id="13" name="Text 7"/>
          <p:cNvSpPr txBox="1"/>
          <p:nvPr/>
        </p:nvSpPr>
        <p:spPr>
          <a:xfrm>
            <a:off x="1228725" y="3545830"/>
            <a:ext cx="4619625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৯÷৩=৩, ৬÷৩=২ → ৩২</a:t>
            </a:r>
            <a:endParaRPr lang="en-US" sz="975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970139"/>
            <a:ext cx="5476875" cy="677614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4137422"/>
            <a:ext cx="342900" cy="3429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821531" y="4213622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228725" y="4113014"/>
            <a:ext cx="461962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৫০ ÷ ৭ = ?</a:t>
            </a:r>
            <a:endParaRPr lang="en-US" sz="1350" dirty="0"/>
          </a:p>
        </p:txBody>
      </p:sp>
      <p:sp>
        <p:nvSpPr>
          <p:cNvPr id="18" name="Text 10"/>
          <p:cNvSpPr txBox="1"/>
          <p:nvPr/>
        </p:nvSpPr>
        <p:spPr>
          <a:xfrm>
            <a:off x="1228725" y="4337745"/>
            <a:ext cx="4619625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কত থাকবে? ৭×৭=৪৯</a:t>
            </a:r>
            <a:endParaRPr lang="en-US" sz="975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1725" y="2386310"/>
            <a:ext cx="5476875" cy="853827"/>
          </a:xfrm>
          <a:prstGeom prst="rect">
            <a:avLst/>
          </a:prstGeom>
        </p:spPr>
      </p:pic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3650" y="2641699"/>
            <a:ext cx="342900" cy="3429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6469856" y="2717899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200" dirty="0"/>
          </a:p>
        </p:txBody>
      </p:sp>
      <p:sp>
        <p:nvSpPr>
          <p:cNvPr id="22" name="Text 12"/>
          <p:cNvSpPr txBox="1"/>
          <p:nvPr/>
        </p:nvSpPr>
        <p:spPr>
          <a:xfrm>
            <a:off x="6877050" y="2538710"/>
            <a:ext cx="46196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150"/>
              </a:spcAft>
              <a:buNone/>
            </a:pPr>
            <a:r>
              <a:rPr lang="en-US" sz="825" b="1" spc="66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গল্পের অঙ্ক</a:t>
            </a:r>
            <a:endParaRPr lang="en-US" sz="825" dirty="0"/>
          </a:p>
        </p:txBody>
      </p:sp>
      <p:sp>
        <p:nvSpPr>
          <p:cNvPr id="23" name="Text 13"/>
          <p:cNvSpPr txBox="1"/>
          <p:nvPr/>
        </p:nvSpPr>
        <p:spPr>
          <a:xfrm>
            <a:off x="6877050" y="2705398"/>
            <a:ext cx="461962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৭২টি পেন্সিল ৯ জনে ভাগ</a:t>
            </a:r>
            <a:endParaRPr lang="en-US" sz="1350" dirty="0"/>
          </a:p>
        </p:txBody>
      </p:sp>
      <p:sp>
        <p:nvSpPr>
          <p:cNvPr id="24" name="Text 14"/>
          <p:cNvSpPr txBox="1"/>
          <p:nvPr/>
        </p:nvSpPr>
        <p:spPr>
          <a:xfrm>
            <a:off x="6877050" y="2930128"/>
            <a:ext cx="4619625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প্রত্যেকে কয়টি পাবে? ৭২ ÷ ৯</a:t>
            </a:r>
            <a:endParaRPr lang="en-US" sz="975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1725" y="3354437"/>
            <a:ext cx="5476875" cy="853827"/>
          </a:xfrm>
          <a:prstGeom prst="rect">
            <a:avLst/>
          </a:prstGeom>
        </p:spPr>
      </p:pic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3650" y="3609826"/>
            <a:ext cx="342900" cy="342900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6469856" y="3686026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200" dirty="0"/>
          </a:p>
        </p:txBody>
      </p:sp>
      <p:sp>
        <p:nvSpPr>
          <p:cNvPr id="28" name="Text 16"/>
          <p:cNvSpPr txBox="1"/>
          <p:nvPr/>
        </p:nvSpPr>
        <p:spPr>
          <a:xfrm>
            <a:off x="6877050" y="3506837"/>
            <a:ext cx="46196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150"/>
              </a:spcAft>
              <a:buNone/>
            </a:pPr>
            <a:r>
              <a:rPr lang="en-US" sz="825" b="1" spc="66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গল্পের অঙ্ক</a:t>
            </a:r>
            <a:endParaRPr lang="en-US" sz="825" dirty="0"/>
          </a:p>
        </p:txBody>
      </p:sp>
      <p:sp>
        <p:nvSpPr>
          <p:cNvPr id="29" name="Text 17"/>
          <p:cNvSpPr txBox="1"/>
          <p:nvPr/>
        </p:nvSpPr>
        <p:spPr>
          <a:xfrm>
            <a:off x="6877050" y="3673525"/>
            <a:ext cx="4619625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৮৫টি আম ৫ ঝুড়িতে সমান</a:t>
            </a:r>
            <a:endParaRPr lang="en-US" sz="1350" dirty="0"/>
          </a:p>
        </p:txBody>
      </p:sp>
      <p:sp>
        <p:nvSpPr>
          <p:cNvPr id="30" name="Text 18"/>
          <p:cNvSpPr txBox="1"/>
          <p:nvPr/>
        </p:nvSpPr>
        <p:spPr>
          <a:xfrm>
            <a:off x="6877050" y="3898255"/>
            <a:ext cx="4619625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E8E5E3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 ঝুড়িতে কয়টি? ৮৫ ÷ ৫</a:t>
            </a:r>
            <a:endParaRPr lang="en-US" sz="975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4857304"/>
            <a:ext cx="11125200" cy="533400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714375" y="5009704"/>
            <a:ext cx="237827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</a:t>
            </a:r>
            <a:endParaRPr lang="en-US" sz="1500" dirty="0"/>
          </a:p>
        </p:txBody>
      </p:sp>
      <p:sp>
        <p:nvSpPr>
          <p:cNvPr id="33" name="Text 20"/>
          <p:cNvSpPr txBox="1"/>
          <p:nvPr/>
        </p:nvSpPr>
        <p:spPr>
          <a:xfrm>
            <a:off x="1066502" y="5043488"/>
            <a:ext cx="5933033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হিন্ট:</a:t>
            </a:r>
            <a:pPr indent="0" marL="0">
              <a:buNone/>
            </a:pPr>
            <a:r>
              <a:rPr lang="en-US" sz="1013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ভাগশেষ সবসময় ভাজকের চেয়ে ছোট। উত্তর মিলাও: (১) ৮, (২) ৩২, (৩) ৭ অবশিষ্ট ১ — বাকি দুটি নিজে করো!</a:t>
            </a:r>
            <a:endParaRPr lang="en-US" sz="10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42900"/>
            <a:ext cx="2933254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3750" b="1" spc="-75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মজার </a:t>
            </a:r>
            <a:pPr indent="0" marL="0">
              <a:buNone/>
            </a:pPr>
            <a:r>
              <a:rPr lang="en-US" sz="3750" b="1" spc="-75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কুইজ</a:t>
            </a:r>
            <a:pPr indent="0" marL="0">
              <a:buNone/>
            </a:pPr>
            <a:r>
              <a:rPr lang="en-US" sz="3750" b="1" spc="-75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🎉</a:t>
            </a:r>
            <a:endParaRPr lang="en-US" sz="3750" dirty="0"/>
          </a:p>
        </p:txBody>
      </p:sp>
      <p:sp>
        <p:nvSpPr>
          <p:cNvPr id="3" name="Text 1"/>
          <p:cNvSpPr txBox="1"/>
          <p:nvPr/>
        </p:nvSpPr>
        <p:spPr>
          <a:xfrm>
            <a:off x="8229600" y="464939"/>
            <a:ext cx="3429000" cy="36373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E8E6E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শিখেছো কতটুকু? উত্তরগুলো মনে মনে বলো, তারপর দেখো মিলে কি না!</a:t>
            </a:r>
            <a:endParaRPr lang="en-US" sz="10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989534"/>
            <a:ext cx="11125200" cy="631031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2133600"/>
            <a:ext cx="342900" cy="3429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40581" y="2209800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304925" y="2205335"/>
            <a:ext cx="8134350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buNone/>
            </a:pPr>
            <a:r>
              <a:rPr lang="en-US" sz="12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ভাগের বিপরীত প্রক্রিয়া কোনটি?</a:t>
            </a:r>
            <a:endParaRPr lang="en-US" sz="127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528" y="2132409"/>
            <a:ext cx="921097" cy="34528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0699403" y="2227659"/>
            <a:ext cx="635347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FFFFFF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উত্তর: গুণ ✕</a:t>
            </a:r>
            <a:endParaRPr lang="en-US" sz="1013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715816"/>
            <a:ext cx="11125200" cy="631031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2859881"/>
            <a:ext cx="342900" cy="34290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840581" y="2936081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304925" y="2931616"/>
            <a:ext cx="8134350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buNone/>
            </a:pPr>
            <a:r>
              <a:rPr lang="en-US" sz="12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০ কে যেকোনো সংখ্যা দিয়ে ভাগ করলে কত হয়?</a:t>
            </a:r>
            <a:endParaRPr lang="en-US" sz="1275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1109" y="2858691"/>
            <a:ext cx="696516" cy="345281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10923984" y="2953941"/>
            <a:ext cx="410766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C28A5A"/>
                </a:solidFill>
                <a:highlight>
                  <a:srgbClr val="40383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উত্তর: ০</a:t>
            </a:r>
            <a:endParaRPr lang="en-US" sz="1013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442097"/>
            <a:ext cx="11125200" cy="631031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3586163"/>
            <a:ext cx="342900" cy="342900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840581" y="3662362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1304925" y="3657898"/>
            <a:ext cx="8134350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buNone/>
            </a:pPr>
            <a:r>
              <a:rPr lang="en-US" sz="12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কি ভাজকের চেয়ে বড় হতে পারে?</a:t>
            </a:r>
            <a:endParaRPr lang="en-US" sz="1275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4444" y="3584972"/>
            <a:ext cx="923181" cy="345281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10697319" y="3680222"/>
            <a:ext cx="637431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C28A5A"/>
                </a:solidFill>
                <a:highlight>
                  <a:srgbClr val="40383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উত্তর: না 🙅‍♂️</a:t>
            </a:r>
            <a:endParaRPr lang="en-US" sz="1013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4168378"/>
            <a:ext cx="11125200" cy="631031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4312444"/>
            <a:ext cx="342900" cy="342900"/>
          </a:xfrm>
          <a:prstGeom prst="rect">
            <a:avLst/>
          </a:prstGeom>
        </p:spPr>
      </p:pic>
      <p:sp>
        <p:nvSpPr>
          <p:cNvPr id="24" name="Text 11"/>
          <p:cNvSpPr txBox="1"/>
          <p:nvPr/>
        </p:nvSpPr>
        <p:spPr>
          <a:xfrm>
            <a:off x="840581" y="4388644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200" dirty="0"/>
          </a:p>
        </p:txBody>
      </p:sp>
      <p:sp>
        <p:nvSpPr>
          <p:cNvPr id="25" name="Text 12"/>
          <p:cNvSpPr txBox="1"/>
          <p:nvPr/>
        </p:nvSpPr>
        <p:spPr>
          <a:xfrm>
            <a:off x="1304925" y="4384179"/>
            <a:ext cx="8134350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buNone/>
            </a:pPr>
            <a:r>
              <a:rPr lang="en-US" sz="12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১০০ ÷ ১০ = ?</a:t>
            </a:r>
            <a:endParaRPr lang="en-US" sz="1275" dirty="0"/>
          </a:p>
        </p:txBody>
      </p:sp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05058" y="4311253"/>
            <a:ext cx="772567" cy="345281"/>
          </a:xfrm>
          <a:prstGeom prst="rect">
            <a:avLst/>
          </a:prstGeom>
        </p:spPr>
      </p:pic>
      <p:sp>
        <p:nvSpPr>
          <p:cNvPr id="27" name="Text 13"/>
          <p:cNvSpPr txBox="1"/>
          <p:nvPr/>
        </p:nvSpPr>
        <p:spPr>
          <a:xfrm>
            <a:off x="10847933" y="4406503"/>
            <a:ext cx="486817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FFFFFF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উত্তর: ১০</a:t>
            </a:r>
            <a:endParaRPr lang="en-US" sz="1013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4894659"/>
            <a:ext cx="11125200" cy="631031"/>
          </a:xfrm>
          <a:prstGeom prst="rect">
            <a:avLst/>
          </a:prstGeom>
        </p:spPr>
      </p:pic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375" y="5038725"/>
            <a:ext cx="342900" cy="342900"/>
          </a:xfrm>
          <a:prstGeom prst="rect">
            <a:avLst/>
          </a:prstGeom>
        </p:spPr>
      </p:pic>
      <p:sp>
        <p:nvSpPr>
          <p:cNvPr id="30" name="Text 14"/>
          <p:cNvSpPr txBox="1"/>
          <p:nvPr/>
        </p:nvSpPr>
        <p:spPr>
          <a:xfrm>
            <a:off x="840581" y="5114925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F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200" dirty="0"/>
          </a:p>
        </p:txBody>
      </p:sp>
      <p:sp>
        <p:nvSpPr>
          <p:cNvPr id="31" name="Text 15"/>
          <p:cNvSpPr txBox="1"/>
          <p:nvPr/>
        </p:nvSpPr>
        <p:spPr>
          <a:xfrm>
            <a:off x="1304925" y="5110460"/>
            <a:ext cx="8134350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21"/>
              </a:lnSpc>
              <a:buNone/>
            </a:pPr>
            <a:r>
              <a:rPr lang="en-US" sz="127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ভাজক কি কখনো ০ হতে পারে?</a:t>
            </a:r>
            <a:endParaRPr lang="en-US" sz="1275" dirty="0"/>
          </a:p>
        </p:txBody>
      </p:sp>
      <p:pic>
        <p:nvPicPr>
          <p:cNvPr id="3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84011" y="5037534"/>
            <a:ext cx="1293614" cy="345281"/>
          </a:xfrm>
          <a:prstGeom prst="rect">
            <a:avLst/>
          </a:prstGeom>
        </p:spPr>
      </p:pic>
      <p:sp>
        <p:nvSpPr>
          <p:cNvPr id="33" name="Text 16"/>
          <p:cNvSpPr txBox="1"/>
          <p:nvPr/>
        </p:nvSpPr>
        <p:spPr>
          <a:xfrm>
            <a:off x="10326886" y="5132784"/>
            <a:ext cx="1007864" cy="17383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C28A5A"/>
                </a:solidFill>
                <a:highlight>
                  <a:srgbClr val="40383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উত্তর: না, কখনো না</a:t>
            </a:r>
            <a:endParaRPr lang="en-US" sz="10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42900"/>
            <a:ext cx="11125200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spc="-7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রাখবে – </a:t>
            </a:r>
            <a:pPr indent="0" marL="0">
              <a:buNone/>
            </a:pPr>
            <a:r>
              <a:rPr lang="en-US" sz="3600" b="1" spc="-72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গুরুত্বপূর্ণ নিয়ম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994321"/>
            <a:ext cx="3619500" cy="143232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175296"/>
            <a:ext cx="342900" cy="3429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40581" y="1251496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14375" y="1613446"/>
            <a:ext cx="325755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ভাগশেষ &lt; ভাজক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714375" y="1908721"/>
            <a:ext cx="3257550" cy="33694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ভাগশেষ সবসময় ভাজকের চেয়ে ছোট হবে, কখনো সমান বা বড় নয়</a:t>
            </a:r>
            <a:endParaRPr lang="en-US" sz="97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994321"/>
            <a:ext cx="3619500" cy="1432322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25" y="1175296"/>
            <a:ext cx="342900" cy="3429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4593431" y="1251496"/>
            <a:ext cx="216694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B1E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০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67225" y="1613446"/>
            <a:ext cx="325755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ভাজক কখনো ০ নয়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467225" y="1908721"/>
            <a:ext cx="3257550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০ দিয়ে ভাগ করা যায় না — এটি গণিতে নিষিদ্ধ</a:t>
            </a:r>
            <a:endParaRPr lang="en-US" sz="975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0" y="994321"/>
            <a:ext cx="3619500" cy="1432322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0075" y="1175296"/>
            <a:ext cx="342900" cy="3429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8339286" y="1251496"/>
            <a:ext cx="223689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8220075" y="1613446"/>
            <a:ext cx="325755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নামতা = ভাগের চাবি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8220075" y="1908721"/>
            <a:ext cx="3257550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নামতা ভালো মুখস্থ থাকলে ভাগ একদম সহজ হয়ে যায়</a:t>
            </a:r>
            <a:endParaRPr lang="en-US" sz="975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2559993"/>
            <a:ext cx="3619500" cy="1432322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75" y="2740968"/>
            <a:ext cx="342900" cy="342900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828675" y="2817168"/>
            <a:ext cx="228600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✦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714375" y="3179118"/>
            <a:ext cx="325755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প্রতিদিন ৫টি অনুশীলন</a:t>
            </a:r>
            <a:endParaRPr lang="en-US" sz="1200" dirty="0"/>
          </a:p>
        </p:txBody>
      </p:sp>
      <p:sp>
        <p:nvSpPr>
          <p:cNvPr id="22" name="Text 12"/>
          <p:cNvSpPr txBox="1"/>
          <p:nvPr/>
        </p:nvSpPr>
        <p:spPr>
          <a:xfrm>
            <a:off x="714375" y="3474393"/>
            <a:ext cx="3257550" cy="163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রোজ মাত্র ৫টি ভাগ — ১ মাসে তুমি হবে ভাগের হিরো!</a:t>
            </a:r>
            <a:endParaRPr lang="en-US" sz="975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250" y="2559993"/>
            <a:ext cx="3619500" cy="1432322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7225" y="2740968"/>
            <a:ext cx="342900" cy="342900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4581525" y="2817168"/>
            <a:ext cx="228600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↻</a:t>
            </a:r>
            <a:endParaRPr lang="en-US" sz="1200" dirty="0"/>
          </a:p>
        </p:txBody>
      </p:sp>
      <p:sp>
        <p:nvSpPr>
          <p:cNvPr id="26" name="Text 14"/>
          <p:cNvSpPr txBox="1"/>
          <p:nvPr/>
        </p:nvSpPr>
        <p:spPr>
          <a:xfrm>
            <a:off x="4467225" y="3179118"/>
            <a:ext cx="325755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spc="-12" kern="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ভুল হলে ভয় নেই</a:t>
            </a:r>
            <a:endParaRPr lang="en-US" sz="1200" dirty="0"/>
          </a:p>
        </p:txBody>
      </p:sp>
      <p:sp>
        <p:nvSpPr>
          <p:cNvPr id="27" name="Text 15"/>
          <p:cNvSpPr txBox="1"/>
          <p:nvPr/>
        </p:nvSpPr>
        <p:spPr>
          <a:xfrm>
            <a:off x="4467225" y="3474393"/>
            <a:ext cx="3257550" cy="33694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E8E6E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ভুল হলেই শেখা হয়। ম্যাজিক সূত্র দিয়ে যাচাই করো, আবার চেষ্টা করো</a:t>
            </a:r>
            <a:endParaRPr lang="en-US" sz="975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6027539"/>
            <a:ext cx="11125200" cy="487561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714375" y="6170414"/>
            <a:ext cx="214015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</a:t>
            </a:r>
            <a:endParaRPr lang="en-US" sz="1350" dirty="0"/>
          </a:p>
        </p:txBody>
      </p:sp>
      <p:sp>
        <p:nvSpPr>
          <p:cNvPr id="30" name="Text 17"/>
          <p:cNvSpPr txBox="1"/>
          <p:nvPr/>
        </p:nvSpPr>
        <p:spPr>
          <a:xfrm>
            <a:off x="1042690" y="6187529"/>
            <a:ext cx="4324052" cy="1771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টিপস:</a:t>
            </a:r>
            <a:pPr indent="0" marL="0"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ভাগ করার সময় সবসময় ধাপে ধাপে লিখবে, মনে মনে নয় — ভুল কম হবে।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326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03266" y="609600"/>
            <a:ext cx="2785318" cy="8514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6900"/>
              </a:lnSpc>
              <a:buNone/>
            </a:pPr>
            <a:r>
              <a:rPr lang="en-US" sz="6900" b="1" spc="-138" kern="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ধন্যবাদ</a:t>
            </a:r>
            <a:pPr indent="0" marL="0">
              <a:buNone/>
            </a:pPr>
            <a:r>
              <a:rPr lang="en-US" sz="6900" b="1" spc="-138" kern="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6900" dirty="0"/>
          </a:p>
        </p:txBody>
      </p:sp>
      <p:sp>
        <p:nvSpPr>
          <p:cNvPr id="3" name="Shape 1"/>
          <p:cNvSpPr/>
          <p:nvPr/>
        </p:nvSpPr>
        <p:spPr>
          <a:xfrm>
            <a:off x="5695950" y="1704975"/>
            <a:ext cx="800100" cy="38100"/>
          </a:xfrm>
          <a:prstGeom prst="roundRect">
            <a:avLst>
              <a:gd name="adj" fmla="val 24975000"/>
            </a:avLst>
          </a:prstGeom>
          <a:solidFill>
            <a:srgbClr val="C28A5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737050" y="2003971"/>
            <a:ext cx="2717899" cy="3123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ভাগ শিখলে জীবন সহজ হয়</a:t>
            </a:r>
            <a:endParaRPr lang="en-US" sz="19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31630" y="2583061"/>
            <a:ext cx="3728740" cy="552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469755" y="2764036"/>
            <a:ext cx="325249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spcBef>
                <a:spcPts val="750"/>
              </a:spcBef>
              <a:buNone/>
            </a:pPr>
            <a:r>
              <a:rPr lang="en-US" sz="1200" dirty="0">
                <a:solidFill>
                  <a:srgbClr val="E7E6E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</a:t>
            </a:r>
            <a:pPr indent="0" marL="0">
              <a:buNone/>
            </a:pPr>
            <a:r>
              <a:rPr lang="en-US" sz="12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অংক ভয় নয়, অংক মজা!</a:t>
            </a:r>
            <a:pPr indent="0" marL="0">
              <a:buNone/>
            </a:pPr>
            <a:r>
              <a:rPr lang="en-US" sz="1200" dirty="0">
                <a:solidFill>
                  <a:srgbClr val="E7E6E2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প্রতিদিন অনুশীলন করো।”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031730" y="3487936"/>
            <a:ext cx="212839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spcBef>
                <a:spcPts val="1350"/>
              </a:spcBef>
              <a:buNone/>
            </a:pPr>
            <a:r>
              <a:rPr lang="en-US" sz="975" b="1" spc="78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চতুর্থ শ্রেণি </a:t>
            </a:r>
            <a:pPr indent="0" marL="0">
              <a:buNone/>
            </a:pPr>
            <a:r>
              <a:rPr lang="en-US" sz="975" b="1" spc="78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গণিত </a:t>
            </a:r>
            <a:pPr indent="0" marL="0">
              <a:buNone/>
            </a:pPr>
            <a:r>
              <a:rPr lang="en-US" sz="975" b="1" spc="78" kern="0" dirty="0">
                <a:solidFill>
                  <a:srgbClr val="A0ABB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অধ্যায়: ভাগ</a:t>
            </a:r>
            <a:endParaRPr lang="en-US" sz="975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595" y="3549402"/>
            <a:ext cx="57150" cy="571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715000" y="3552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670" y="3549402"/>
            <a:ext cx="57150" cy="5715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315075" y="3552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ভাগ-শিখি-মজা-করে!-৪র্থ-শ্রেণি</dc:title>
  <dc:subject>PptxGenJS Presentation</dc:subject>
  <dc:creator>PptxGenJS</dc:creator>
  <cp:lastModifiedBy>PptxGenJS</cp:lastModifiedBy>
  <cp:revision>1</cp:revision>
  <dcterms:created xsi:type="dcterms:W3CDTF">2026-09-16T04:38:58Z</dcterms:created>
  <dcterms:modified xsi:type="dcterms:W3CDTF">2026-09-16T04:38:58Z</dcterms:modified>
</cp:coreProperties>
</file>