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notesSlides/notesSlide1.xml" ContentType="application/vnd.openxmlformats-officedocument.presentationml.notesSlide+xml"/>
  <Default Extension="png" ContentType="image/png"/>
  <Override PartName="/ppt/notesSlides/notesSlide2.xml" ContentType="application/vnd.openxmlformats-officedocument.presentationml.notesSlide+xml"/>
  <Override PartName="/ppt/notesSlides/notesSlide3.xml" ContentType="application/vnd.openxmlformats-officedocument.presentationml.notesSlide+xml"/>
  <Default Extension="svg" ContentType="image/svg+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theme/theme2.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Default Extension="rels" ContentType="application/vnd.openxmlformats-package.relationships+xml"/>
  <Default Extension="xml" ContentType="application/xml"/>
  <Override PartName="/ppt/presentation.xml" ContentType="application/vnd.openxmlformats-officedocument.presentationml.presentation.main+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tableStyles.xml" ContentType="application/vnd.openxmlformats-officedocument.presentationml.tableStyles+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10.xml" ContentType="application/vnd.openxmlformats-officedocument.presentationml.notes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notesSlides/notesSlide4.xml" ContentType="application/vnd.openxmlformats-officedocument.presentationml.notesSlide+xml"/>
  <Override PartName="/ppt/notesSlides/notesSlide5.xml" ContentType="application/vnd.openxmlformats-officedocument.presentationml.notesSlide+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12"/>
  </p:notesMasterIdLst>
  <p:sldIdLst>
    <p:sldId id="256" r:id="rId2"/>
    <p:sldId id="257" r:id="rId3"/>
    <p:sldId id="258" r:id="rId4"/>
    <p:sldId id="259" r:id="rId5"/>
    <p:sldId id="260" r:id="rId6"/>
    <p:sldId id="261" r:id="rId7"/>
    <p:sldId id="262" r:id="rId8"/>
    <p:sldId id="263" r:id="rId9"/>
    <p:sldId id="264" r:id="rId10"/>
    <p:sldId id="265" r:id="rId11"/>
  </p:sldIdLst>
  <p:sldSz cx="12192000" cy="6858000"/>
  <p:notesSz cx="6858000" cy="12192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showOutlineIcons="0" horzBarState="maximized">
    <p:restoredLeft sz="15611"/>
    <p:restoredTop sz="94610"/>
  </p:normalViewPr>
  <p:slideViewPr>
    <p:cSldViewPr snapToGrid="0" snapToObjects="1">
      <p:cViewPr varScale="1">
        <p:scale>
          <a:sx n="80" d="100"/>
          <a:sy n="80" d="100"/>
        </p:scale>
        <p:origin x="-96" y="-708"/>
      </p:cViewPr>
      <p:guideLst>
        <p:guide orient="horz" pos="2160"/>
        <p:guide pos="384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presProps" Target="presProps.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theme" Target="theme/theme1.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2</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3</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4</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5</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6</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7</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8</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9</a:t>
            </a:fld>
            <a:endParaRPr lang="en-US"/>
          </a:p>
        </p:txBody>
      </p:sp>
    </p:spTree>
    <p:extLst>
      <p:ext uri="{BB962C8B-B14F-4D97-AF65-F5344CB8AC3E}">
        <p14:creationId xmlns:p14="http://schemas.microsoft.com/office/powerpoint/2010/main" xmlns=""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pPr/>
              <a:t>10</a:t>
            </a:fld>
            <a:endParaRPr lang="en-US"/>
          </a:p>
        </p:txBody>
      </p:sp>
    </p:spTree>
    <p:extLst>
      <p:ext uri="{BB962C8B-B14F-4D97-AF65-F5344CB8AC3E}">
        <p14:creationId xmlns:p14="http://schemas.microsoft.com/office/powerpoint/2010/main" xmlns=""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transition spd="slow">
    <p:wheel spokes="3"/>
  </p:transition>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transition spd="slow">
    <p:wheel spokes="3"/>
  </p:transition>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4.png"/><Relationship Id="rId13" Type="http://schemas.openxmlformats.org/officeDocument/2006/relationships/image" Target="../media/image-1-11.svg"/><Relationship Id="rId3" Type="http://schemas.openxmlformats.org/officeDocument/2006/relationships/image" Target="../media/image1.png"/><Relationship Id="rId7" Type="http://schemas.openxmlformats.org/officeDocument/2006/relationships/image" Target="../media/image-1-5.svg"/><Relationship Id="rId12" Type="http://schemas.openxmlformats.org/officeDocument/2006/relationships/image" Target="../media/image6.png"/><Relationship Id="rId17" Type="http://schemas.openxmlformats.org/officeDocument/2006/relationships/image" Target="../media/image-1-17.svg"/><Relationship Id="rId2" Type="http://schemas.openxmlformats.org/officeDocument/2006/relationships/notesSlide" Target="../notesSlides/notesSlide1.xml"/><Relationship Id="rId16" Type="http://schemas.openxmlformats.org/officeDocument/2006/relationships/image" Target="../media/image-1-15.svg"/><Relationship Id="rId1" Type="http://schemas.openxmlformats.org/officeDocument/2006/relationships/slideLayout" Target="../slideLayouts/slideLayout1.xml"/><Relationship Id="rId6" Type="http://schemas.openxmlformats.org/officeDocument/2006/relationships/image" Target="../media/image3.png"/><Relationship Id="rId11" Type="http://schemas.openxmlformats.org/officeDocument/2006/relationships/image" Target="../media/image-1-9.svg"/><Relationship Id="rId5" Type="http://schemas.openxmlformats.org/officeDocument/2006/relationships/image" Target="../media/image-1-3.svg"/><Relationship Id="rId15" Type="http://schemas.openxmlformats.org/officeDocument/2006/relationships/image" Target="../media/image-1-13.svg"/><Relationship Id="rId10" Type="http://schemas.openxmlformats.org/officeDocument/2006/relationships/image" Target="../media/image5.png"/><Relationship Id="rId4" Type="http://schemas.openxmlformats.org/officeDocument/2006/relationships/image" Target="../media/image2.png"/><Relationship Id="rId9" Type="http://schemas.openxmlformats.org/officeDocument/2006/relationships/image" Target="../media/image-1-7.svg"/><Relationship Id="rId14" Type="http://schemas.openxmlformats.org/officeDocument/2006/relationships/image" Target="../media/image7.png"/></Relationships>
</file>

<file path=ppt/slides/_rels/slide2.xml.rels><?xml version="1.0" encoding="UTF-8" standalone="yes"?>
<Relationships xmlns="http://schemas.openxmlformats.org/package/2006/relationships"><Relationship Id="rId8" Type="http://schemas.openxmlformats.org/officeDocument/2006/relationships/image" Target="../media/image-2-6.svg"/><Relationship Id="rId3" Type="http://schemas.openxmlformats.org/officeDocument/2006/relationships/image" Target="../media/image8.png"/><Relationship Id="rId7" Type="http://schemas.openxmlformats.org/officeDocument/2006/relationships/image" Target="../media/image10.png"/><Relationship Id="rId2" Type="http://schemas.openxmlformats.org/officeDocument/2006/relationships/notesSlide" Target="../notesSlides/notesSlide2.xml"/><Relationship Id="rId1" Type="http://schemas.openxmlformats.org/officeDocument/2006/relationships/slideLayout" Target="../slideLayouts/slideLayout1.xml"/><Relationship Id="rId6" Type="http://schemas.openxmlformats.org/officeDocument/2006/relationships/image" Target="../media/image-2-4.svg"/><Relationship Id="rId5" Type="http://schemas.openxmlformats.org/officeDocument/2006/relationships/image" Target="../media/image9.png"/><Relationship Id="rId4" Type="http://schemas.openxmlformats.org/officeDocument/2006/relationships/image" Target="../media/image-2-2.svg"/></Relationships>
</file>

<file path=ppt/slides/_rels/slide3.xml.rels><?xml version="1.0" encoding="UTF-8" standalone="yes"?>
<Relationships xmlns="http://schemas.openxmlformats.org/package/2006/relationships"><Relationship Id="rId8" Type="http://schemas.openxmlformats.org/officeDocument/2006/relationships/image" Target="../media/image-3-6.svg"/><Relationship Id="rId3" Type="http://schemas.openxmlformats.org/officeDocument/2006/relationships/image" Target="../media/image9.png"/><Relationship Id="rId7" Type="http://schemas.openxmlformats.org/officeDocument/2006/relationships/image" Target="../media/image12.png"/><Relationship Id="rId2" Type="http://schemas.openxmlformats.org/officeDocument/2006/relationships/notesSlide" Target="../notesSlides/notesSlide3.xml"/><Relationship Id="rId1" Type="http://schemas.openxmlformats.org/officeDocument/2006/relationships/slideLayout" Target="../slideLayouts/slideLayout1.xml"/><Relationship Id="rId6" Type="http://schemas.openxmlformats.org/officeDocument/2006/relationships/image" Target="../media/image-3-4.svg"/><Relationship Id="rId5" Type="http://schemas.openxmlformats.org/officeDocument/2006/relationships/image" Target="../media/image11.png"/><Relationship Id="rId10" Type="http://schemas.openxmlformats.org/officeDocument/2006/relationships/image" Target="../media/image-3-10.svg"/><Relationship Id="rId4" Type="http://schemas.openxmlformats.org/officeDocument/2006/relationships/image" Target="../media/image-3-2.svg"/><Relationship Id="rId9" Type="http://schemas.openxmlformats.org/officeDocument/2006/relationships/image" Target="../media/image-3-8.svg"/></Relationships>
</file>

<file path=ppt/slides/_rels/slide4.xml.rels><?xml version="1.0" encoding="UTF-8" standalone="yes"?>
<Relationships xmlns="http://schemas.openxmlformats.org/package/2006/relationships"><Relationship Id="rId8" Type="http://schemas.openxmlformats.org/officeDocument/2006/relationships/image" Target="../media/image-4-6.svg"/><Relationship Id="rId3" Type="http://schemas.openxmlformats.org/officeDocument/2006/relationships/image" Target="../media/image13.png"/><Relationship Id="rId7" Type="http://schemas.openxmlformats.org/officeDocument/2006/relationships/image" Target="../media/image15.png"/><Relationship Id="rId2" Type="http://schemas.openxmlformats.org/officeDocument/2006/relationships/notesSlide" Target="../notesSlides/notesSlide4.xml"/><Relationship Id="rId1" Type="http://schemas.openxmlformats.org/officeDocument/2006/relationships/slideLayout" Target="../slideLayouts/slideLayout1.xml"/><Relationship Id="rId6" Type="http://schemas.openxmlformats.org/officeDocument/2006/relationships/image" Target="../media/image-4-4.svg"/><Relationship Id="rId5" Type="http://schemas.openxmlformats.org/officeDocument/2006/relationships/image" Target="../media/image14.png"/><Relationship Id="rId4" Type="http://schemas.openxmlformats.org/officeDocument/2006/relationships/image" Target="../media/image-4-2.svg"/></Relationships>
</file>

<file path=ppt/slides/_rels/slide5.xml.rels><?xml version="1.0" encoding="UTF-8" standalone="yes"?>
<Relationships xmlns="http://schemas.openxmlformats.org/package/2006/relationships"><Relationship Id="rId8" Type="http://schemas.openxmlformats.org/officeDocument/2006/relationships/image" Target="../media/image-5-6.svg"/><Relationship Id="rId3" Type="http://schemas.openxmlformats.org/officeDocument/2006/relationships/image" Target="../media/image16.png"/><Relationship Id="rId7" Type="http://schemas.openxmlformats.org/officeDocument/2006/relationships/image" Target="../media/image17.png"/><Relationship Id="rId2" Type="http://schemas.openxmlformats.org/officeDocument/2006/relationships/notesSlide" Target="../notesSlides/notesSlide5.xml"/><Relationship Id="rId1" Type="http://schemas.openxmlformats.org/officeDocument/2006/relationships/slideLayout" Target="../slideLayouts/slideLayout1.xml"/><Relationship Id="rId6" Type="http://schemas.openxmlformats.org/officeDocument/2006/relationships/image" Target="../media/image-5-4.svg"/><Relationship Id="rId5" Type="http://schemas.openxmlformats.org/officeDocument/2006/relationships/image" Target="../media/image9.png"/><Relationship Id="rId4" Type="http://schemas.openxmlformats.org/officeDocument/2006/relationships/image" Target="../media/image-5-2.svg"/></Relationships>
</file>

<file path=ppt/slides/_rels/slide6.xml.rels><?xml version="1.0" encoding="UTF-8" standalone="yes"?>
<Relationships xmlns="http://schemas.openxmlformats.org/package/2006/relationships"><Relationship Id="rId8" Type="http://schemas.openxmlformats.org/officeDocument/2006/relationships/image" Target="../media/image-6-6.svg"/><Relationship Id="rId13" Type="http://schemas.openxmlformats.org/officeDocument/2006/relationships/image" Target="../media/image21.png"/><Relationship Id="rId3" Type="http://schemas.openxmlformats.org/officeDocument/2006/relationships/image" Target="../media/image9.png"/><Relationship Id="rId7" Type="http://schemas.openxmlformats.org/officeDocument/2006/relationships/image" Target="../media/image19.png"/><Relationship Id="rId12" Type="http://schemas.openxmlformats.org/officeDocument/2006/relationships/image" Target="../media/image-6-12.svg"/><Relationship Id="rId2" Type="http://schemas.openxmlformats.org/officeDocument/2006/relationships/notesSlide" Target="../notesSlides/notesSlide6.xml"/><Relationship Id="rId16" Type="http://schemas.openxmlformats.org/officeDocument/2006/relationships/image" Target="../media/image-6-16.svg"/><Relationship Id="rId1" Type="http://schemas.openxmlformats.org/officeDocument/2006/relationships/slideLayout" Target="../slideLayouts/slideLayout1.xml"/><Relationship Id="rId6" Type="http://schemas.openxmlformats.org/officeDocument/2006/relationships/image" Target="../media/image-6-4.svg"/><Relationship Id="rId11" Type="http://schemas.openxmlformats.org/officeDocument/2006/relationships/image" Target="../media/image-6-10.svg"/><Relationship Id="rId5" Type="http://schemas.openxmlformats.org/officeDocument/2006/relationships/image" Target="../media/image18.png"/><Relationship Id="rId15" Type="http://schemas.openxmlformats.org/officeDocument/2006/relationships/image" Target="../media/image22.png"/><Relationship Id="rId10" Type="http://schemas.openxmlformats.org/officeDocument/2006/relationships/image" Target="../media/image20.png"/><Relationship Id="rId4" Type="http://schemas.openxmlformats.org/officeDocument/2006/relationships/image" Target="../media/image-6-2.svg"/><Relationship Id="rId9" Type="http://schemas.openxmlformats.org/officeDocument/2006/relationships/image" Target="../media/image-6-8.svg"/><Relationship Id="rId14" Type="http://schemas.openxmlformats.org/officeDocument/2006/relationships/image" Target="../media/image-6-14.svg"/></Relationships>
</file>

<file path=ppt/slides/_rels/slide7.xml.rels><?xml version="1.0" encoding="UTF-8" standalone="yes"?>
<Relationships xmlns="http://schemas.openxmlformats.org/package/2006/relationships"><Relationship Id="rId8" Type="http://schemas.openxmlformats.org/officeDocument/2006/relationships/image" Target="../media/image25.png"/><Relationship Id="rId13" Type="http://schemas.openxmlformats.org/officeDocument/2006/relationships/image" Target="../media/image-7-13.svg"/><Relationship Id="rId3" Type="http://schemas.openxmlformats.org/officeDocument/2006/relationships/image" Target="../media/image23.png"/><Relationship Id="rId7" Type="http://schemas.openxmlformats.org/officeDocument/2006/relationships/image" Target="../media/image-7-5.svg"/><Relationship Id="rId12" Type="http://schemas.openxmlformats.org/officeDocument/2006/relationships/image" Target="../media/image-7-11.svg"/><Relationship Id="rId2" Type="http://schemas.openxmlformats.org/officeDocument/2006/relationships/notesSlide" Target="../notesSlides/notesSlide7.xml"/><Relationship Id="rId1" Type="http://schemas.openxmlformats.org/officeDocument/2006/relationships/slideLayout" Target="../slideLayouts/slideLayout1.xml"/><Relationship Id="rId6" Type="http://schemas.openxmlformats.org/officeDocument/2006/relationships/image" Target="../media/image9.png"/><Relationship Id="rId11" Type="http://schemas.openxmlformats.org/officeDocument/2006/relationships/image" Target="../media/image-7-9.svg"/><Relationship Id="rId5" Type="http://schemas.openxmlformats.org/officeDocument/2006/relationships/image" Target="../media/image-7-3.svg"/><Relationship Id="rId15" Type="http://schemas.openxmlformats.org/officeDocument/2006/relationships/image" Target="../media/image-7-15.svg"/><Relationship Id="rId10" Type="http://schemas.openxmlformats.org/officeDocument/2006/relationships/image" Target="../media/image26.png"/><Relationship Id="rId4" Type="http://schemas.openxmlformats.org/officeDocument/2006/relationships/image" Target="../media/image24.png"/><Relationship Id="rId9" Type="http://schemas.openxmlformats.org/officeDocument/2006/relationships/image" Target="../media/image-7-7.svg"/><Relationship Id="rId14" Type="http://schemas.openxmlformats.org/officeDocument/2006/relationships/image" Target="../media/image27.png"/></Relationships>
</file>

<file path=ppt/slides/_rels/slide8.xml.rels><?xml version="1.0" encoding="UTF-8" standalone="yes"?>
<Relationships xmlns="http://schemas.openxmlformats.org/package/2006/relationships"><Relationship Id="rId8" Type="http://schemas.openxmlformats.org/officeDocument/2006/relationships/image" Target="../media/image-8-6.svg"/><Relationship Id="rId3" Type="http://schemas.openxmlformats.org/officeDocument/2006/relationships/image" Target="../media/image28.png"/><Relationship Id="rId7" Type="http://schemas.openxmlformats.org/officeDocument/2006/relationships/image" Target="../media/image29.png"/><Relationship Id="rId2" Type="http://schemas.openxmlformats.org/officeDocument/2006/relationships/notesSlide" Target="../notesSlides/notesSlide8.xml"/><Relationship Id="rId1" Type="http://schemas.openxmlformats.org/officeDocument/2006/relationships/slideLayout" Target="../slideLayouts/slideLayout1.xml"/><Relationship Id="rId6" Type="http://schemas.openxmlformats.org/officeDocument/2006/relationships/image" Target="../media/image-8-4.svg"/><Relationship Id="rId5" Type="http://schemas.openxmlformats.org/officeDocument/2006/relationships/image" Target="../media/image9.png"/><Relationship Id="rId4" Type="http://schemas.openxmlformats.org/officeDocument/2006/relationships/image" Target="../media/image-8-2.svg"/></Relationships>
</file>

<file path=ppt/slides/_rels/slide9.xml.rels><?xml version="1.0" encoding="UTF-8" standalone="yes"?>
<Relationships xmlns="http://schemas.openxmlformats.org/package/2006/relationships"><Relationship Id="rId8" Type="http://schemas.openxmlformats.org/officeDocument/2006/relationships/image" Target="../media/image-9-8.svg"/><Relationship Id="rId3" Type="http://schemas.openxmlformats.org/officeDocument/2006/relationships/image" Target="../media/image14.png"/><Relationship Id="rId7" Type="http://schemas.openxmlformats.org/officeDocument/2006/relationships/image" Target="../media/image-9-6.svg"/><Relationship Id="rId12" Type="http://schemas.openxmlformats.org/officeDocument/2006/relationships/image" Target="../media/image-9-12.svg"/><Relationship Id="rId2" Type="http://schemas.openxmlformats.org/officeDocument/2006/relationships/notesSlide" Target="../notesSlides/notesSlide9.xml"/><Relationship Id="rId1" Type="http://schemas.openxmlformats.org/officeDocument/2006/relationships/slideLayout" Target="../slideLayouts/slideLayout1.xml"/><Relationship Id="rId6" Type="http://schemas.openxmlformats.org/officeDocument/2006/relationships/image" Target="../media/image-9-4.svg"/><Relationship Id="rId11" Type="http://schemas.openxmlformats.org/officeDocument/2006/relationships/image" Target="../media/image31.png"/><Relationship Id="rId5" Type="http://schemas.openxmlformats.org/officeDocument/2006/relationships/image" Target="../media/image30.png"/><Relationship Id="rId10" Type="http://schemas.openxmlformats.org/officeDocument/2006/relationships/image" Target="../media/image-9-10.svg"/><Relationship Id="rId4" Type="http://schemas.openxmlformats.org/officeDocument/2006/relationships/image" Target="../media/image-9-2.svg"/></Relationships>
</file>

<file path=ppt/slides/_rels/slide10.xml.rels><?xml version="1.0" encoding="UTF-8" standalone="yes"?>
<Relationships xmlns="http://schemas.openxmlformats.org/package/2006/relationships"><Relationship Id="rId8" Type="http://schemas.openxmlformats.org/officeDocument/2006/relationships/image" Target="../media/image-10-8.svg"/><Relationship Id="rId3" Type="http://schemas.openxmlformats.org/officeDocument/2006/relationships/image" Target="../media/image9.png"/><Relationship Id="rId7" Type="http://schemas.openxmlformats.org/officeDocument/2006/relationships/image" Target="../media/image-10-6.svg"/><Relationship Id="rId12" Type="http://schemas.openxmlformats.org/officeDocument/2006/relationships/image" Target="../media/image-10-12.svg"/><Relationship Id="rId2" Type="http://schemas.openxmlformats.org/officeDocument/2006/relationships/notesSlide" Target="../notesSlides/notesSlide10.xml"/><Relationship Id="rId16" Type="http://schemas.openxmlformats.org/officeDocument/2006/relationships/image" Target="../media/image-10-16.svg"/><Relationship Id="rId1" Type="http://schemas.openxmlformats.org/officeDocument/2006/relationships/slideLayout" Target="../slideLayouts/slideLayout1.xml"/><Relationship Id="rId6" Type="http://schemas.openxmlformats.org/officeDocument/2006/relationships/image" Target="../media/image-10-4.svg"/><Relationship Id="rId5" Type="http://schemas.openxmlformats.org/officeDocument/2006/relationships/image" Target="../media/image32.png"/><Relationship Id="rId10" Type="http://schemas.openxmlformats.org/officeDocument/2006/relationships/image" Target="../media/image-10-10.svg"/><Relationship Id="rId4" Type="http://schemas.openxmlformats.org/officeDocument/2006/relationships/image" Target="../media/image-10-2.svg"/><Relationship Id="rId14" Type="http://schemas.openxmlformats.org/officeDocument/2006/relationships/image" Target="../media/image-10-14.svg"/></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1C1F22"/>
          </a:solidFill>
          <a:ln/>
        </p:spPr>
      </p:sp>
      <p:sp>
        <p:nvSpPr>
          <p:cNvPr id="4" name="Text 2"/>
          <p:cNvSpPr/>
          <p:nvPr/>
        </p:nvSpPr>
        <p:spPr>
          <a:xfrm>
            <a:off x="487668" y="350597"/>
            <a:ext cx="6697736" cy="236214"/>
          </a:xfrm>
          <a:prstGeom prst="rect">
            <a:avLst/>
          </a:prstGeom>
          <a:ln/>
        </p:spPr>
        <p:txBody>
          <a:bodyPr wrap="square" lIns="0" tIns="0" rIns="0" bIns="0" rtlCol="0" anchor="ctr">
            <a:spAutoFit/>
          </a:bodyPr>
          <a:lstStyle/>
          <a:p>
            <a:pPr marL="0" indent="0" algn="l">
              <a:lnSpc>
                <a:spcPts val="1080"/>
              </a:lnSpc>
              <a:buNone/>
            </a:pPr>
            <a:r>
              <a:rPr lang="en-US" sz="710" kern="0" spc="180" dirty="0">
                <a:solidFill>
                  <a:srgbClr val="C9A227"/>
                </a:solidFill>
                <a:latin typeface="Noto Serif Bengali" pitchFamily="34" charset="0"/>
                <a:ea typeface="Noto Serif Bengali" pitchFamily="34" charset="-122"/>
                <a:cs typeface="Noto Serif Bengali" pitchFamily="34" charset="-120"/>
              </a:rPr>
              <a:t>দিনপঞ্জি ২০২৬</a:t>
            </a:r>
            <a:r>
              <a:rPr lang="en-US" sz="950" dirty="0">
                <a:solidFill>
                  <a:srgbClr val="EFE7DA"/>
                </a:solidFill>
                <a:latin typeface="Noto Serif Bengali" pitchFamily="34" charset="0"/>
                <a:ea typeface="Noto Serif Bengali" pitchFamily="34" charset="-122"/>
                <a:cs typeface="Noto Serif Bengali" pitchFamily="34" charset="-120"/>
              </a:rPr>
              <a:t> </a:t>
            </a:r>
            <a:r>
              <a:rPr lang="en-US" sz="710" dirty="0">
                <a:solidFill>
                  <a:srgbClr val="9C948A"/>
                </a:solidFill>
                <a:latin typeface="Noto Serif Bengali" pitchFamily="34" charset="0"/>
                <a:ea typeface="Noto Serif Bengali" pitchFamily="34" charset="-122"/>
                <a:cs typeface="Noto Serif Bengali" pitchFamily="34" charset="-120"/>
              </a:rPr>
              <a:t>বুধবার, ১৬ সেপ্টেম্বর</a:t>
            </a:r>
            <a:endParaRPr lang="en-US" sz="710" dirty="0"/>
          </a:p>
        </p:txBody>
      </p:sp>
      <p:sp>
        <p:nvSpPr>
          <p:cNvPr id="5" name="Text 3"/>
          <p:cNvSpPr/>
          <p:nvPr/>
        </p:nvSpPr>
        <p:spPr>
          <a:xfrm>
            <a:off x="487668" y="754447"/>
            <a:ext cx="6697736" cy="452545"/>
          </a:xfrm>
          <a:prstGeom prst="rect">
            <a:avLst/>
          </a:prstGeom>
          <a:ln/>
        </p:spPr>
        <p:txBody>
          <a:bodyPr wrap="square" lIns="0" tIns="0" rIns="0" bIns="0" rtlCol="0" anchor="t">
            <a:spAutoFit/>
          </a:bodyPr>
          <a:lstStyle/>
          <a:p>
            <a:pPr marL="0" indent="0" algn="l">
              <a:lnSpc>
                <a:spcPts val="3564"/>
              </a:lnSpc>
              <a:buNone/>
            </a:pPr>
            <a:r>
              <a:rPr lang="en-US" sz="3230" kern="0" spc="120" dirty="0">
                <a:solidFill>
                  <a:srgbClr val="F6F1E8"/>
                </a:solidFill>
                <a:latin typeface="Noto Serif Bengali" pitchFamily="34" charset="0"/>
                <a:ea typeface="Noto Serif Bengali" pitchFamily="34" charset="-122"/>
                <a:cs typeface="Noto Serif Bengali" pitchFamily="34" charset="-120"/>
              </a:rPr>
              <a:t>১৬ সেপ্টেম্বর</a:t>
            </a:r>
            <a:endParaRPr lang="en-US" sz="3230" dirty="0"/>
          </a:p>
        </p:txBody>
      </p:sp>
      <p:sp>
        <p:nvSpPr>
          <p:cNvPr id="6" name="Text 4"/>
          <p:cNvSpPr/>
          <p:nvPr/>
        </p:nvSpPr>
        <p:spPr>
          <a:xfrm>
            <a:off x="487668" y="1283190"/>
            <a:ext cx="6697736" cy="212521"/>
          </a:xfrm>
          <a:prstGeom prst="rect">
            <a:avLst/>
          </a:prstGeom>
          <a:ln/>
        </p:spPr>
        <p:txBody>
          <a:bodyPr wrap="square" lIns="0" tIns="0" rIns="0" bIns="0" rtlCol="0" anchor="t">
            <a:spAutoFit/>
          </a:bodyPr>
          <a:lstStyle/>
          <a:p>
            <a:pPr marL="0" indent="0" algn="l">
              <a:lnSpc>
                <a:spcPts val="1674"/>
              </a:lnSpc>
              <a:buNone/>
            </a:pPr>
            <a:r>
              <a:rPr lang="en-US" sz="1070" dirty="0">
                <a:solidFill>
                  <a:srgbClr val="D9B48F"/>
                </a:solidFill>
                <a:latin typeface="Noto Serif Bengali" pitchFamily="34" charset="0"/>
                <a:ea typeface="Noto Serif Bengali" pitchFamily="34" charset="-122"/>
                <a:cs typeface="Noto Serif Bengali" pitchFamily="34" charset="-120"/>
              </a:rPr>
              <a:t>একটি তারিখ, যার ভেতরে লুকিয়ে আছে একটি স্বাধীনতা, একটি ফেডারেশন, একটি চুক্তি আর একটি গাড়ি কোম্পানি</a:t>
            </a:r>
            <a:endParaRPr lang="en-US" sz="1070" dirty="0"/>
          </a:p>
        </p:txBody>
      </p:sp>
      <p:sp>
        <p:nvSpPr>
          <p:cNvPr id="7" name="Text 5"/>
          <p:cNvSpPr/>
          <p:nvPr/>
        </p:nvSpPr>
        <p:spPr>
          <a:xfrm>
            <a:off x="487668" y="1617628"/>
            <a:ext cx="6697736" cy="868658"/>
          </a:xfrm>
          <a:prstGeom prst="rect">
            <a:avLst/>
          </a:prstGeom>
          <a:ln/>
        </p:spPr>
        <p:txBody>
          <a:bodyPr wrap="square" lIns="0" tIns="0" rIns="0" bIns="0" rtlCol="0" anchor="t">
            <a:spAutoFit/>
          </a:bodyPr>
          <a:lstStyle/>
          <a:p>
            <a:pPr marL="0" indent="0" algn="l">
              <a:lnSpc>
                <a:spcPts val="1710"/>
              </a:lnSpc>
              <a:buNone/>
            </a:pPr>
            <a:r>
              <a:rPr lang="en-US" sz="890" dirty="0">
                <a:solidFill>
                  <a:srgbClr val="C4BDB3"/>
                </a:solidFill>
                <a:latin typeface="Noto Serif Bengali" pitchFamily="34" charset="0"/>
                <a:ea typeface="Noto Serif Bengali" pitchFamily="34" charset="-122"/>
                <a:cs typeface="Noto Serif Bengali" pitchFamily="34" charset="-120"/>
              </a:rPr>
              <a:t>ক্যালেন্ডারের একটি দিন কখনও কখনও গোটা বছরের চেয়ে বেশি ইতিহাস বহন করে। ১৬ সেপ্টেম্বর একই তারিখে ঘটে গেছে একাধিক বড় ঘটনা: ১৮১০ সালে মেক্সিকোয় স্বাধীনতার ডাক পড়ে, ১৯০৮ সালে জেনারেল মোটরস প্রতিষ্ঠিত হয়, ১৯৬৩ সালে মালয়েশিয়া ফেডারেশন জন্ম নেয়, ১৯৭৫ সালে পাপুয়া নিউ গিনি স্বাধীন হয় এবং ১৯৮৭ সালে ওজোন স্তর বাঁচানোর মন্ট্রিল প্রোটোকল স্বাক্ষরিত হয়। এই ছয়টি ঘটনার প্রতিটিই আজকের বিশ্বকে কোনওভাবে বদলে দিয়েছে।</a:t>
            </a:r>
            <a:endParaRPr lang="en-US" sz="890" dirty="0"/>
          </a:p>
        </p:txBody>
      </p:sp>
      <p:sp>
        <p:nvSpPr>
          <p:cNvPr id="8" name="Shape 6"/>
          <p:cNvSpPr/>
          <p:nvPr/>
        </p:nvSpPr>
        <p:spPr>
          <a:xfrm>
            <a:off x="487668" y="2638683"/>
            <a:ext cx="6598755" cy="436591"/>
          </a:xfrm>
          <a:prstGeom prst="rect">
            <a:avLst/>
          </a:prstGeom>
          <a:ln/>
        </p:spPr>
      </p:sp>
      <p:sp>
        <p:nvSpPr>
          <p:cNvPr id="9" name="Text 7"/>
          <p:cNvSpPr/>
          <p:nvPr/>
        </p:nvSpPr>
        <p:spPr>
          <a:xfrm>
            <a:off x="487668" y="2752980"/>
            <a:ext cx="3221255" cy="125727"/>
          </a:xfrm>
          <a:prstGeom prst="rect">
            <a:avLst/>
          </a:prstGeom>
          <a:ln/>
        </p:spPr>
        <p:txBody>
          <a:bodyPr wrap="square" lIns="0" tIns="0" rIns="0" bIns="0" rtlCol="0" anchor="t">
            <a:spAutoFit/>
          </a:bodyPr>
          <a:lstStyle/>
          <a:p>
            <a:pPr marL="0" indent="0" algn="l">
              <a:lnSpc>
                <a:spcPts val="990"/>
              </a:lnSpc>
              <a:buNone/>
            </a:pPr>
            <a:r>
              <a:rPr lang="en-US" sz="650" kern="0" spc="60" dirty="0">
                <a:solidFill>
                  <a:srgbClr val="C9A227"/>
                </a:solidFill>
                <a:latin typeface="Noto Serif Bengali" pitchFamily="34" charset="0"/>
                <a:ea typeface="Noto Serif Bengali" pitchFamily="34" charset="-122"/>
                <a:cs typeface="Noto Serif Bengali" pitchFamily="34" charset="-120"/>
              </a:rPr>
              <a:t>আন্তর্জাতিক দিবস</a:t>
            </a:r>
            <a:endParaRPr lang="en-US" sz="650" dirty="0"/>
          </a:p>
        </p:txBody>
      </p:sp>
      <p:sp>
        <p:nvSpPr>
          <p:cNvPr id="10" name="Text 8"/>
          <p:cNvSpPr/>
          <p:nvPr/>
        </p:nvSpPr>
        <p:spPr>
          <a:xfrm>
            <a:off x="487668" y="2916806"/>
            <a:ext cx="3221255" cy="158468"/>
          </a:xfrm>
          <a:prstGeom prst="rect">
            <a:avLst/>
          </a:prstGeom>
          <a:ln/>
        </p:spPr>
        <p:txBody>
          <a:bodyPr wrap="square" lIns="0" tIns="0" rIns="0" bIns="0" rtlCol="0" anchor="t">
            <a:spAutoFit/>
          </a:bodyPr>
          <a:lstStyle/>
          <a:p>
            <a:pPr marL="0" indent="0" algn="l">
              <a:lnSpc>
                <a:spcPts val="1248"/>
              </a:lnSpc>
              <a:buNone/>
            </a:pPr>
            <a:r>
              <a:rPr lang="en-US" sz="770" dirty="0">
                <a:solidFill>
                  <a:srgbClr val="DED7CD"/>
                </a:solidFill>
                <a:latin typeface="Noto Serif Bengali" pitchFamily="34" charset="0"/>
                <a:ea typeface="Noto Serif Bengali" pitchFamily="34" charset="-122"/>
                <a:cs typeface="Noto Serif Bengali" pitchFamily="34" charset="-120"/>
              </a:rPr>
              <a:t>ওজোন স্তর সংরক্ষণ দিবস</a:t>
            </a:r>
            <a:endParaRPr lang="en-US" sz="770" dirty="0"/>
          </a:p>
        </p:txBody>
      </p:sp>
      <p:sp>
        <p:nvSpPr>
          <p:cNvPr id="11" name="Shape 9"/>
          <p:cNvSpPr/>
          <p:nvPr/>
        </p:nvSpPr>
        <p:spPr>
          <a:xfrm>
            <a:off x="3783235" y="2752980"/>
            <a:ext cx="3303187" cy="322294"/>
          </a:xfrm>
          <a:prstGeom prst="rect">
            <a:avLst/>
          </a:prstGeom>
          <a:ln/>
        </p:spPr>
      </p:sp>
      <p:sp>
        <p:nvSpPr>
          <p:cNvPr id="12" name="Text 10"/>
          <p:cNvSpPr/>
          <p:nvPr/>
        </p:nvSpPr>
        <p:spPr>
          <a:xfrm>
            <a:off x="3912772" y="2752980"/>
            <a:ext cx="3221255" cy="125727"/>
          </a:xfrm>
          <a:prstGeom prst="rect">
            <a:avLst/>
          </a:prstGeom>
          <a:ln/>
        </p:spPr>
        <p:txBody>
          <a:bodyPr wrap="square" lIns="0" tIns="0" rIns="0" bIns="0" rtlCol="0" anchor="t">
            <a:spAutoFit/>
          </a:bodyPr>
          <a:lstStyle/>
          <a:p>
            <a:pPr marL="0" indent="0" algn="l">
              <a:lnSpc>
                <a:spcPts val="990"/>
              </a:lnSpc>
              <a:buNone/>
            </a:pPr>
            <a:r>
              <a:rPr lang="en-US" sz="650" kern="0" spc="60" dirty="0">
                <a:solidFill>
                  <a:srgbClr val="C9A227"/>
                </a:solidFill>
                <a:latin typeface="Noto Serif Bengali" pitchFamily="34" charset="0"/>
                <a:ea typeface="Noto Serif Bengali" pitchFamily="34" charset="-122"/>
                <a:cs typeface="Noto Serif Bengali" pitchFamily="34" charset="-120"/>
              </a:rPr>
              <a:t>জাতীয় দিবস</a:t>
            </a:r>
            <a:endParaRPr lang="en-US" sz="650" dirty="0"/>
          </a:p>
        </p:txBody>
      </p:sp>
      <p:sp>
        <p:nvSpPr>
          <p:cNvPr id="13" name="Text 11"/>
          <p:cNvSpPr/>
          <p:nvPr/>
        </p:nvSpPr>
        <p:spPr>
          <a:xfrm>
            <a:off x="3912772" y="2916806"/>
            <a:ext cx="3221255" cy="158468"/>
          </a:xfrm>
          <a:prstGeom prst="rect">
            <a:avLst/>
          </a:prstGeom>
          <a:ln/>
        </p:spPr>
        <p:txBody>
          <a:bodyPr wrap="square" lIns="0" tIns="0" rIns="0" bIns="0" rtlCol="0" anchor="t">
            <a:spAutoFit/>
          </a:bodyPr>
          <a:lstStyle/>
          <a:p>
            <a:pPr marL="0" indent="0" algn="l">
              <a:lnSpc>
                <a:spcPts val="1248"/>
              </a:lnSpc>
              <a:buNone/>
            </a:pPr>
            <a:r>
              <a:rPr lang="en-US" sz="770" dirty="0">
                <a:solidFill>
                  <a:srgbClr val="DED7CD"/>
                </a:solidFill>
                <a:latin typeface="Noto Serif Bengali" pitchFamily="34" charset="0"/>
                <a:ea typeface="Noto Serif Bengali" pitchFamily="34" charset="-122"/>
                <a:cs typeface="Noto Serif Bengali" pitchFamily="34" charset="-120"/>
              </a:rPr>
              <a:t>মালয়েশিয়া দিবস, মেক্সিকোর স্বাধীনতা দিবস</a:t>
            </a:r>
            <a:endParaRPr lang="en-US" sz="770" dirty="0"/>
          </a:p>
        </p:txBody>
      </p:sp>
      <p:sp>
        <p:nvSpPr>
          <p:cNvPr id="14" name="Shape 12"/>
          <p:cNvSpPr/>
          <p:nvPr/>
        </p:nvSpPr>
        <p:spPr>
          <a:xfrm>
            <a:off x="487668" y="5160602"/>
            <a:ext cx="6598755" cy="386705"/>
          </a:xfrm>
          <a:prstGeom prst="rect">
            <a:avLst/>
          </a:prstGeom>
          <a:solidFill>
            <a:srgbClr val="23272B"/>
          </a:solidFill>
          <a:ln/>
        </p:spPr>
      </p:sp>
      <p:sp>
        <p:nvSpPr>
          <p:cNvPr id="15" name="Text 13"/>
          <p:cNvSpPr/>
          <p:nvPr/>
        </p:nvSpPr>
        <p:spPr>
          <a:xfrm>
            <a:off x="647684" y="5267279"/>
            <a:ext cx="6396106" cy="173351"/>
          </a:xfrm>
          <a:prstGeom prst="rect">
            <a:avLst/>
          </a:prstGeom>
          <a:ln/>
        </p:spPr>
        <p:txBody>
          <a:bodyPr wrap="square" lIns="0" tIns="0" rIns="0" bIns="0" rtlCol="0" anchor="t">
            <a:spAutoFit/>
          </a:bodyPr>
          <a:lstStyle/>
          <a:p>
            <a:pPr marL="0" indent="0" algn="l">
              <a:lnSpc>
                <a:spcPts val="1365"/>
              </a:lnSpc>
              <a:buNone/>
            </a:pPr>
            <a:r>
              <a:rPr lang="en-US" sz="770" dirty="0">
                <a:solidFill>
                  <a:srgbClr val="CFC8BE"/>
                </a:solidFill>
                <a:latin typeface="Noto Serif Bengali" pitchFamily="34" charset="0"/>
                <a:ea typeface="Noto Serif Bengali" pitchFamily="34" charset="-122"/>
                <a:cs typeface="Noto Serif Bengali" pitchFamily="34" charset="-120"/>
              </a:rPr>
              <a:t>ইতিহাস কেবল স্মৃতি নয়, এটি হিসাবের খাতা: একই তারিথে একটি চুক্তি পৃথিবীকে বাঁচিয়েছে, আরেকটি কোম্পানি গোটা একটি শহরের ভাগ্য লিখে দিয়েছে।</a:t>
            </a:r>
            <a:endParaRPr lang="en-US" sz="770" dirty="0"/>
          </a:p>
        </p:txBody>
      </p:sp>
      <p:pic>
        <p:nvPicPr>
          <p:cNvPr id="16" name="Image 0" descr="preencoded.png"/>
          <p:cNvPicPr>
            <a:picLocks noChangeAspect="1"/>
          </p:cNvPicPr>
          <p:nvPr/>
        </p:nvPicPr>
        <p:blipFill>
          <a:blip r:embed="rId3"/>
          <a:stretch>
            <a:fillRect/>
          </a:stretch>
        </p:blipFill>
        <p:spPr>
          <a:xfrm>
            <a:off x="7436934" y="86"/>
            <a:ext cx="4754761" cy="5714857"/>
          </a:xfrm>
          <a:prstGeom prst="rect">
            <a:avLst/>
          </a:prstGeom>
        </p:spPr>
      </p:pic>
      <p:sp>
        <p:nvSpPr>
          <p:cNvPr id="17" name="Shape 14"/>
          <p:cNvSpPr/>
          <p:nvPr/>
        </p:nvSpPr>
        <p:spPr>
          <a:xfrm>
            <a:off x="7436934" y="5315736"/>
            <a:ext cx="4754761" cy="399207"/>
          </a:xfrm>
          <a:prstGeom prst="rect">
            <a:avLst/>
          </a:prstGeom>
          <a:solidFill>
            <a:srgbClr val="1C1F22">
              <a:alpha val="88000"/>
            </a:srgbClr>
          </a:solidFill>
          <a:ln/>
        </p:spPr>
      </p:sp>
      <p:sp>
        <p:nvSpPr>
          <p:cNvPr id="18" name="Text 15"/>
          <p:cNvSpPr/>
          <p:nvPr/>
        </p:nvSpPr>
        <p:spPr>
          <a:xfrm>
            <a:off x="7604570" y="5437653"/>
            <a:ext cx="4485782" cy="155373"/>
          </a:xfrm>
          <a:prstGeom prst="rect">
            <a:avLst/>
          </a:prstGeom>
          <a:ln/>
        </p:spPr>
        <p:txBody>
          <a:bodyPr wrap="square" lIns="0" tIns="0" rIns="0" bIns="0" rtlCol="0" anchor="t">
            <a:spAutoFit/>
          </a:bodyPr>
          <a:lstStyle/>
          <a:p>
            <a:pPr marL="0" indent="0" algn="l">
              <a:lnSpc>
                <a:spcPts val="1224"/>
              </a:lnSpc>
              <a:buNone/>
            </a:pPr>
            <a:r>
              <a:rPr lang="en-US" sz="710" dirty="0">
                <a:solidFill>
                  <a:srgbClr val="B9B2A8"/>
                </a:solidFill>
                <a:latin typeface="Noto Serif Bengali" pitchFamily="34" charset="0"/>
                <a:ea typeface="Noto Serif Bengali" pitchFamily="34" charset="-122"/>
                <a:cs typeface="Noto Serif Bengali" pitchFamily="34" charset="-120"/>
              </a:rPr>
              <a:t>ইতিহাসের তারিখগুলো যেভাবে জমা থাকে: পুরনো মানচিত্র, নথি আর খবরের কাগজের পাতায়।</a:t>
            </a:r>
            <a:endParaRPr lang="en-US" sz="710" dirty="0"/>
          </a:p>
        </p:txBody>
      </p:sp>
      <p:sp>
        <p:nvSpPr>
          <p:cNvPr id="19" name="Shape 16"/>
          <p:cNvSpPr/>
          <p:nvPr/>
        </p:nvSpPr>
        <p:spPr>
          <a:xfrm>
            <a:off x="0" y="5714943"/>
            <a:ext cx="12191695" cy="1142971"/>
          </a:xfrm>
          <a:prstGeom prst="rect">
            <a:avLst/>
          </a:prstGeom>
          <a:ln/>
        </p:spPr>
      </p:sp>
      <p:sp>
        <p:nvSpPr>
          <p:cNvPr id="20" name="Shape 17"/>
          <p:cNvSpPr/>
          <p:nvPr/>
        </p:nvSpPr>
        <p:spPr>
          <a:xfrm>
            <a:off x="0" y="5722563"/>
            <a:ext cx="3049829" cy="1135352"/>
          </a:xfrm>
          <a:prstGeom prst="rect">
            <a:avLst/>
          </a:prstGeom>
          <a:ln/>
        </p:spPr>
      </p:sp>
      <p:sp>
        <p:nvSpPr>
          <p:cNvPr id="21" name="Text 18"/>
          <p:cNvSpPr/>
          <p:nvPr/>
        </p:nvSpPr>
        <p:spPr>
          <a:xfrm>
            <a:off x="198115" y="5905438"/>
            <a:ext cx="2685669" cy="259074"/>
          </a:xfrm>
          <a:prstGeom prst="rect">
            <a:avLst/>
          </a:prstGeom>
          <a:ln/>
        </p:spPr>
        <p:txBody>
          <a:bodyPr wrap="square" lIns="0" tIns="0" rIns="0" bIns="0" rtlCol="0" anchor="t">
            <a:spAutoFit/>
          </a:bodyPr>
          <a:lstStyle/>
          <a:p>
            <a:pPr marL="0" indent="0" algn="l">
              <a:lnSpc>
                <a:spcPts val="2040"/>
              </a:lnSpc>
              <a:buNone/>
            </a:pPr>
            <a:r>
              <a:rPr lang="en-US" sz="2030" dirty="0">
                <a:solidFill>
                  <a:srgbClr val="E8DDCA"/>
                </a:solidFill>
                <a:latin typeface="Noto Serif Bengali" pitchFamily="34" charset="0"/>
                <a:ea typeface="Noto Serif Bengali" pitchFamily="34" charset="-122"/>
                <a:cs typeface="Noto Serif Bengali" pitchFamily="34" charset="-120"/>
              </a:rPr>
              <a:t>১৯০৮</a:t>
            </a:r>
            <a:endParaRPr lang="en-US" sz="2030" dirty="0"/>
          </a:p>
        </p:txBody>
      </p:sp>
      <p:sp>
        <p:nvSpPr>
          <p:cNvPr id="22" name="Text 19"/>
          <p:cNvSpPr/>
          <p:nvPr/>
        </p:nvSpPr>
        <p:spPr>
          <a:xfrm>
            <a:off x="198115" y="6225470"/>
            <a:ext cx="2685669" cy="146205"/>
          </a:xfrm>
          <a:prstGeom prst="rect">
            <a:avLst/>
          </a:prstGeom>
          <a:ln/>
        </p:spPr>
        <p:txBody>
          <a:bodyPr wrap="square" lIns="0" tIns="0" rIns="0" bIns="0" rtlCol="0" anchor="t">
            <a:spAutoFit/>
          </a:bodyPr>
          <a:lstStyle/>
          <a:p>
            <a:pPr marL="0" indent="0" algn="l">
              <a:lnSpc>
                <a:spcPts val="1152"/>
              </a:lnSpc>
              <a:buNone/>
            </a:pPr>
            <a:r>
              <a:rPr lang="en-US" sz="710" dirty="0">
                <a:solidFill>
                  <a:srgbClr val="A79F95"/>
                </a:solidFill>
                <a:latin typeface="Noto Serif Bengali" pitchFamily="34" charset="0"/>
                <a:ea typeface="Noto Serif Bengali" pitchFamily="34" charset="-122"/>
                <a:cs typeface="Noto Serif Bengali" pitchFamily="34" charset="-120"/>
              </a:rPr>
              <a:t>জেনারেল মোটরস প্রতিষ্ঠা, ফ্লিন্ট, মিশিগান</a:t>
            </a:r>
            <a:endParaRPr lang="en-US" sz="710" dirty="0"/>
          </a:p>
        </p:txBody>
      </p:sp>
      <p:sp>
        <p:nvSpPr>
          <p:cNvPr id="23" name="Shape 20"/>
          <p:cNvSpPr/>
          <p:nvPr/>
        </p:nvSpPr>
        <p:spPr>
          <a:xfrm>
            <a:off x="3049829" y="5722563"/>
            <a:ext cx="3049829" cy="1135352"/>
          </a:xfrm>
          <a:prstGeom prst="rect">
            <a:avLst/>
          </a:prstGeom>
          <a:ln/>
        </p:spPr>
      </p:sp>
      <p:sp>
        <p:nvSpPr>
          <p:cNvPr id="24" name="Text 21"/>
          <p:cNvSpPr/>
          <p:nvPr/>
        </p:nvSpPr>
        <p:spPr>
          <a:xfrm>
            <a:off x="3247944" y="5905438"/>
            <a:ext cx="2685669" cy="259074"/>
          </a:xfrm>
          <a:prstGeom prst="rect">
            <a:avLst/>
          </a:prstGeom>
          <a:ln/>
        </p:spPr>
        <p:txBody>
          <a:bodyPr wrap="square" lIns="0" tIns="0" rIns="0" bIns="0" rtlCol="0" anchor="t">
            <a:spAutoFit/>
          </a:bodyPr>
          <a:lstStyle/>
          <a:p>
            <a:pPr marL="0" indent="0" algn="l">
              <a:lnSpc>
                <a:spcPts val="2040"/>
              </a:lnSpc>
              <a:buNone/>
            </a:pPr>
            <a:r>
              <a:rPr lang="en-US" sz="2030" dirty="0">
                <a:solidFill>
                  <a:srgbClr val="E8DDCA"/>
                </a:solidFill>
                <a:latin typeface="Noto Serif Bengali" pitchFamily="34" charset="0"/>
                <a:ea typeface="Noto Serif Bengali" pitchFamily="34" charset="-122"/>
                <a:cs typeface="Noto Serif Bengali" pitchFamily="34" charset="-120"/>
              </a:rPr>
              <a:t>১৯৬৩</a:t>
            </a:r>
            <a:endParaRPr lang="en-US" sz="2030" dirty="0"/>
          </a:p>
        </p:txBody>
      </p:sp>
      <p:sp>
        <p:nvSpPr>
          <p:cNvPr id="25" name="Text 22"/>
          <p:cNvSpPr/>
          <p:nvPr/>
        </p:nvSpPr>
        <p:spPr>
          <a:xfrm>
            <a:off x="3247944" y="6225470"/>
            <a:ext cx="2685669" cy="146205"/>
          </a:xfrm>
          <a:prstGeom prst="rect">
            <a:avLst/>
          </a:prstGeom>
          <a:ln/>
        </p:spPr>
        <p:txBody>
          <a:bodyPr wrap="square" lIns="0" tIns="0" rIns="0" bIns="0" rtlCol="0" anchor="t">
            <a:spAutoFit/>
          </a:bodyPr>
          <a:lstStyle/>
          <a:p>
            <a:pPr marL="0" indent="0" algn="l">
              <a:lnSpc>
                <a:spcPts val="1152"/>
              </a:lnSpc>
              <a:buNone/>
            </a:pPr>
            <a:r>
              <a:rPr lang="en-US" sz="710" dirty="0">
                <a:solidFill>
                  <a:srgbClr val="A79F95"/>
                </a:solidFill>
                <a:latin typeface="Noto Serif Bengali" pitchFamily="34" charset="0"/>
                <a:ea typeface="Noto Serif Bengali" pitchFamily="34" charset="-122"/>
                <a:cs typeface="Noto Serif Bengali" pitchFamily="34" charset="-120"/>
              </a:rPr>
              <a:t>মালয়েশিয়া ফেডারেশন গঠিত হয়</a:t>
            </a:r>
            <a:endParaRPr lang="en-US" sz="710" dirty="0"/>
          </a:p>
        </p:txBody>
      </p:sp>
      <p:sp>
        <p:nvSpPr>
          <p:cNvPr id="26" name="Shape 23"/>
          <p:cNvSpPr/>
          <p:nvPr/>
        </p:nvSpPr>
        <p:spPr>
          <a:xfrm>
            <a:off x="6099658" y="5722563"/>
            <a:ext cx="3049829" cy="1135352"/>
          </a:xfrm>
          <a:prstGeom prst="rect">
            <a:avLst/>
          </a:prstGeom>
          <a:ln/>
        </p:spPr>
      </p:sp>
      <p:sp>
        <p:nvSpPr>
          <p:cNvPr id="27" name="Text 24"/>
          <p:cNvSpPr/>
          <p:nvPr/>
        </p:nvSpPr>
        <p:spPr>
          <a:xfrm>
            <a:off x="6297773" y="5905438"/>
            <a:ext cx="2685669" cy="259074"/>
          </a:xfrm>
          <a:prstGeom prst="rect">
            <a:avLst/>
          </a:prstGeom>
          <a:ln/>
        </p:spPr>
        <p:txBody>
          <a:bodyPr wrap="square" lIns="0" tIns="0" rIns="0" bIns="0" rtlCol="0" anchor="t">
            <a:spAutoFit/>
          </a:bodyPr>
          <a:lstStyle/>
          <a:p>
            <a:pPr marL="0" indent="0" algn="l">
              <a:lnSpc>
                <a:spcPts val="2040"/>
              </a:lnSpc>
              <a:buNone/>
            </a:pPr>
            <a:r>
              <a:rPr lang="en-US" sz="2030" dirty="0">
                <a:solidFill>
                  <a:srgbClr val="E8DDCA"/>
                </a:solidFill>
                <a:latin typeface="Noto Serif Bengali" pitchFamily="34" charset="0"/>
                <a:ea typeface="Noto Serif Bengali" pitchFamily="34" charset="-122"/>
                <a:cs typeface="Noto Serif Bengali" pitchFamily="34" charset="-120"/>
              </a:rPr>
              <a:t>১৯৭৫</a:t>
            </a:r>
            <a:endParaRPr lang="en-US" sz="2030" dirty="0"/>
          </a:p>
        </p:txBody>
      </p:sp>
      <p:sp>
        <p:nvSpPr>
          <p:cNvPr id="28" name="Text 25"/>
          <p:cNvSpPr/>
          <p:nvPr/>
        </p:nvSpPr>
        <p:spPr>
          <a:xfrm>
            <a:off x="6297773" y="6225470"/>
            <a:ext cx="2685669" cy="146205"/>
          </a:xfrm>
          <a:prstGeom prst="rect">
            <a:avLst/>
          </a:prstGeom>
          <a:ln/>
        </p:spPr>
        <p:txBody>
          <a:bodyPr wrap="square" lIns="0" tIns="0" rIns="0" bIns="0" rtlCol="0" anchor="t">
            <a:spAutoFit/>
          </a:bodyPr>
          <a:lstStyle/>
          <a:p>
            <a:pPr marL="0" indent="0" algn="l">
              <a:lnSpc>
                <a:spcPts val="1152"/>
              </a:lnSpc>
              <a:buNone/>
            </a:pPr>
            <a:r>
              <a:rPr lang="en-US" sz="710" dirty="0">
                <a:solidFill>
                  <a:srgbClr val="A79F95"/>
                </a:solidFill>
                <a:latin typeface="Noto Serif Bengali" pitchFamily="34" charset="0"/>
                <a:ea typeface="Noto Serif Bengali" pitchFamily="34" charset="-122"/>
                <a:cs typeface="Noto Serif Bengali" pitchFamily="34" charset="-120"/>
              </a:rPr>
              <a:t>পাপুয়া নিউ গিনি স্বাধীন হয়</a:t>
            </a:r>
            <a:endParaRPr lang="en-US" sz="710" dirty="0"/>
          </a:p>
        </p:txBody>
      </p:sp>
      <p:sp>
        <p:nvSpPr>
          <p:cNvPr id="29" name="Text 26"/>
          <p:cNvSpPr/>
          <p:nvPr/>
        </p:nvSpPr>
        <p:spPr>
          <a:xfrm>
            <a:off x="9347601" y="5905438"/>
            <a:ext cx="2685669" cy="259074"/>
          </a:xfrm>
          <a:prstGeom prst="rect">
            <a:avLst/>
          </a:prstGeom>
          <a:ln/>
        </p:spPr>
        <p:txBody>
          <a:bodyPr wrap="square" lIns="0" tIns="0" rIns="0" bIns="0" rtlCol="0" anchor="t">
            <a:spAutoFit/>
          </a:bodyPr>
          <a:lstStyle/>
          <a:p>
            <a:pPr marL="0" indent="0" algn="l">
              <a:lnSpc>
                <a:spcPts val="2040"/>
              </a:lnSpc>
              <a:buNone/>
            </a:pPr>
            <a:r>
              <a:rPr lang="en-US" sz="2030" dirty="0">
                <a:solidFill>
                  <a:srgbClr val="C9A227"/>
                </a:solidFill>
                <a:latin typeface="Noto Serif Bengali" pitchFamily="34" charset="0"/>
                <a:ea typeface="Noto Serif Bengali" pitchFamily="34" charset="-122"/>
                <a:cs typeface="Noto Serif Bengali" pitchFamily="34" charset="-120"/>
              </a:rPr>
              <a:t>১৯৮৭</a:t>
            </a:r>
            <a:endParaRPr lang="en-US" sz="2030" dirty="0"/>
          </a:p>
        </p:txBody>
      </p:sp>
      <p:sp>
        <p:nvSpPr>
          <p:cNvPr id="30" name="Text 27"/>
          <p:cNvSpPr/>
          <p:nvPr/>
        </p:nvSpPr>
        <p:spPr>
          <a:xfrm>
            <a:off x="9347601" y="6225470"/>
            <a:ext cx="2685669" cy="146205"/>
          </a:xfrm>
          <a:prstGeom prst="rect">
            <a:avLst/>
          </a:prstGeom>
          <a:ln/>
        </p:spPr>
        <p:txBody>
          <a:bodyPr wrap="square" lIns="0" tIns="0" rIns="0" bIns="0" rtlCol="0" anchor="t">
            <a:spAutoFit/>
          </a:bodyPr>
          <a:lstStyle/>
          <a:p>
            <a:pPr marL="0" indent="0" algn="l">
              <a:lnSpc>
                <a:spcPts val="1152"/>
              </a:lnSpc>
              <a:buNone/>
            </a:pPr>
            <a:r>
              <a:rPr lang="en-US" sz="710" dirty="0">
                <a:solidFill>
                  <a:srgbClr val="A79F95"/>
                </a:solidFill>
                <a:latin typeface="Noto Serif Bengali" pitchFamily="34" charset="0"/>
                <a:ea typeface="Noto Serif Bengali" pitchFamily="34" charset="-122"/>
                <a:cs typeface="Noto Serif Bengali" pitchFamily="34" charset="-120"/>
              </a:rPr>
              <a:t>মন্ট্রিল প্রোটোকল স্বাক্ষরিত</a:t>
            </a:r>
            <a:endParaRPr lang="en-US" sz="710" dirty="0"/>
          </a:p>
        </p:txBody>
      </p:sp>
      <p:pic>
        <p:nvPicPr>
          <p:cNvPr id="31"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487668" y="350597"/>
            <a:ext cx="6598755" cy="236214"/>
          </a:xfrm>
          <a:prstGeom prst="rect">
            <a:avLst/>
          </a:prstGeom>
        </p:spPr>
      </p:pic>
      <p:pic>
        <p:nvPicPr>
          <p:cNvPr id="32" name="Image 2" descr="preencoded.png"/>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487668" y="2638683"/>
            <a:ext cx="6598755" cy="436591"/>
          </a:xfrm>
          <a:prstGeom prst="rect">
            <a:avLst/>
          </a:prstGeom>
        </p:spPr>
      </p:pic>
      <p:pic>
        <p:nvPicPr>
          <p:cNvPr id="33" name="Image 3" descr="preencoded.png"/>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783235" y="2752980"/>
            <a:ext cx="3303187" cy="322294"/>
          </a:xfrm>
          <a:prstGeom prst="rect">
            <a:avLst/>
          </a:prstGeom>
        </p:spPr>
      </p:pic>
      <p:pic>
        <p:nvPicPr>
          <p:cNvPr id="34" name="Image 4" descr="preencoded.png"/>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487668" y="5160602"/>
            <a:ext cx="6598755" cy="386705"/>
          </a:xfrm>
          <a:prstGeom prst="rect">
            <a:avLst/>
          </a:prstGeom>
        </p:spPr>
      </p:pic>
      <p:pic>
        <p:nvPicPr>
          <p:cNvPr id="35" name="Image 5" descr="preencoded.png"/>
          <p:cNvPicPr>
            <a:picLocks noChangeAspect="1"/>
          </p:cNvPicPr>
          <p:nvPr/>
        </p:nvPicPr>
        <p:blipFill>
          <a:blip r:embed="rId12">
            <a:extLst>
              <a:ext uri="{96DAC541-7B7A-43D3-8B79-37D633B846F1}">
                <asvg:svgBlip xmlns:asvg="http://schemas.microsoft.com/office/drawing/2016/SVG/main" xmlns="" r:embed="rId13"/>
              </a:ext>
            </a:extLst>
          </a:blip>
          <a:stretch>
            <a:fillRect/>
          </a:stretch>
        </p:blipFill>
        <p:spPr>
          <a:xfrm>
            <a:off x="0" y="5714943"/>
            <a:ext cx="12191695" cy="1142971"/>
          </a:xfrm>
          <a:prstGeom prst="rect">
            <a:avLst/>
          </a:prstGeom>
        </p:spPr>
      </p:pic>
      <p:pic>
        <p:nvPicPr>
          <p:cNvPr id="36" name="Image 6" descr="preencoded.png"/>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0" y="5722563"/>
            <a:ext cx="3049829" cy="1135352"/>
          </a:xfrm>
          <a:prstGeom prst="rect">
            <a:avLst/>
          </a:prstGeom>
        </p:spPr>
      </p:pic>
      <p:pic>
        <p:nvPicPr>
          <p:cNvPr id="37" name="Image 7" descr="preencoded.png"/>
          <p:cNvPicPr>
            <a:picLocks noChangeAspect="1"/>
          </p:cNvPicPr>
          <p:nvPr/>
        </p:nvPicPr>
        <p:blipFill>
          <a:blip r:embed="rId14">
            <a:extLst>
              <a:ext uri="{96DAC541-7B7A-43D3-8B79-37D633B846F1}">
                <asvg:svgBlip xmlns:asvg="http://schemas.microsoft.com/office/drawing/2016/SVG/main" xmlns="" r:embed="rId16"/>
              </a:ext>
            </a:extLst>
          </a:blip>
          <a:stretch>
            <a:fillRect/>
          </a:stretch>
        </p:blipFill>
        <p:spPr>
          <a:xfrm>
            <a:off x="3049829" y="5722563"/>
            <a:ext cx="3049829" cy="1135352"/>
          </a:xfrm>
          <a:prstGeom prst="rect">
            <a:avLst/>
          </a:prstGeom>
        </p:spPr>
      </p:pic>
      <p:pic>
        <p:nvPicPr>
          <p:cNvPr id="38" name="Image 8" descr="preencoded.png"/>
          <p:cNvPicPr>
            <a:picLocks noChangeAspect="1"/>
          </p:cNvPicPr>
          <p:nvPr/>
        </p:nvPicPr>
        <p:blipFill>
          <a:blip r:embed="rId14">
            <a:extLst>
              <a:ext uri="{96DAC541-7B7A-43D3-8B79-37D633B846F1}">
                <asvg:svgBlip xmlns:asvg="http://schemas.microsoft.com/office/drawing/2016/SVG/main" xmlns="" r:embed="rId17"/>
              </a:ext>
            </a:extLst>
          </a:blip>
          <a:stretch>
            <a:fillRect/>
          </a:stretch>
        </p:blipFill>
        <p:spPr>
          <a:xfrm>
            <a:off x="6099658" y="5722563"/>
            <a:ext cx="3049829" cy="1135352"/>
          </a:xfrm>
          <a:prstGeom prst="rect">
            <a:avLst/>
          </a:prstGeom>
        </p:spPr>
      </p:pic>
    </p:spTree>
  </p:cSld>
  <p:clrMapOvr>
    <a:masterClrMapping/>
  </p:clrMapOvr>
  <p:transition spd="slow">
    <p:wheel spokes="3"/>
  </p:transition>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F3EDE2"/>
          </a:solidFill>
          <a:ln/>
        </p:spPr>
      </p:sp>
      <p:sp>
        <p:nvSpPr>
          <p:cNvPr id="4" name="Shape 2"/>
          <p:cNvSpPr/>
          <p:nvPr/>
        </p:nvSpPr>
        <p:spPr>
          <a:xfrm>
            <a:off x="426709" y="335357"/>
            <a:ext cx="11338277" cy="617205"/>
          </a:xfrm>
          <a:prstGeom prst="rect">
            <a:avLst/>
          </a:prstGeom>
          <a:ln/>
        </p:spPr>
      </p:sp>
      <p:sp>
        <p:nvSpPr>
          <p:cNvPr id="5" name="Text 3"/>
          <p:cNvSpPr/>
          <p:nvPr/>
        </p:nvSpPr>
        <p:spPr>
          <a:xfrm>
            <a:off x="426709" y="335357"/>
            <a:ext cx="2883492" cy="125727"/>
          </a:xfrm>
          <a:prstGeom prst="rect">
            <a:avLst/>
          </a:prstGeom>
          <a:ln/>
        </p:spPr>
        <p:txBody>
          <a:bodyPr wrap="square" lIns="0" tIns="0" rIns="0" bIns="0" rtlCol="0" anchor="t">
            <a:spAutoFit/>
          </a:bodyPr>
          <a:lstStyle/>
          <a:p>
            <a:pPr marL="0" indent="0" algn="l">
              <a:lnSpc>
                <a:spcPts val="990"/>
              </a:lnSpc>
              <a:buNone/>
            </a:pPr>
            <a:r>
              <a:rPr lang="en-US" sz="650" kern="0" spc="180" dirty="0">
                <a:solidFill>
                  <a:srgbClr val="A3301F"/>
                </a:solidFill>
                <a:latin typeface="Noto Serif Bengali" pitchFamily="34" charset="0"/>
                <a:ea typeface="Noto Serif Bengali" pitchFamily="34" charset="-122"/>
                <a:cs typeface="Noto Serif Bengali" pitchFamily="34" charset="-120"/>
              </a:rPr>
              <a:t>আন্তর্জাতিক দিবস</a:t>
            </a:r>
            <a:endParaRPr lang="en-US" sz="650" dirty="0"/>
          </a:p>
        </p:txBody>
      </p:sp>
      <p:sp>
        <p:nvSpPr>
          <p:cNvPr id="6" name="Text 4"/>
          <p:cNvSpPr/>
          <p:nvPr/>
        </p:nvSpPr>
        <p:spPr>
          <a:xfrm>
            <a:off x="426709" y="506803"/>
            <a:ext cx="2883492" cy="323842"/>
          </a:xfrm>
          <a:prstGeom prst="rect">
            <a:avLst/>
          </a:prstGeom>
          <a:ln/>
        </p:spPr>
        <p:txBody>
          <a:bodyPr wrap="square" lIns="0" tIns="0" rIns="0" bIns="0" rtlCol="0" anchor="t">
            <a:spAutoFit/>
          </a:bodyPr>
          <a:lstStyle/>
          <a:p>
            <a:pPr marL="0" indent="0" algn="l">
              <a:lnSpc>
                <a:spcPts val="2550"/>
              </a:lnSpc>
              <a:buNone/>
            </a:pPr>
            <a:r>
              <a:rPr lang="en-US" sz="2030" dirty="0">
                <a:solidFill>
                  <a:srgbClr val="1D1B17"/>
                </a:solidFill>
                <a:latin typeface="Noto Serif Bengali" pitchFamily="34" charset="0"/>
                <a:ea typeface="Noto Serif Bengali" pitchFamily="34" charset="-122"/>
                <a:cs typeface="Noto Serif Bengali" pitchFamily="34" charset="-120"/>
              </a:rPr>
              <a:t>বিশ্ব ওজোন স্তর রক্ষা দিবস</a:t>
            </a:r>
            <a:endParaRPr lang="en-US" sz="2030" dirty="0"/>
          </a:p>
        </p:txBody>
      </p:sp>
      <p:sp>
        <p:nvSpPr>
          <p:cNvPr id="7" name="Text 5"/>
          <p:cNvSpPr/>
          <p:nvPr/>
        </p:nvSpPr>
        <p:spPr>
          <a:xfrm>
            <a:off x="8488468" y="519900"/>
            <a:ext cx="3325666" cy="310745"/>
          </a:xfrm>
          <a:prstGeom prst="rect">
            <a:avLst/>
          </a:prstGeom>
          <a:ln/>
        </p:spPr>
        <p:txBody>
          <a:bodyPr wrap="square" lIns="0" tIns="0" rIns="0" bIns="0" rtlCol="0" anchor="t">
            <a:spAutoFit/>
          </a:bodyPr>
          <a:lstStyle/>
          <a:p>
            <a:pPr marL="0" indent="0" algn="r">
              <a:lnSpc>
                <a:spcPts val="1224"/>
              </a:lnSpc>
              <a:buNone/>
            </a:pPr>
            <a:r>
              <a:rPr lang="en-US" sz="710" dirty="0">
                <a:solidFill>
                  <a:srgbClr val="6F6659"/>
                </a:solidFill>
                <a:latin typeface="Noto Serif Bengali" pitchFamily="34" charset="0"/>
                <a:ea typeface="Noto Serif Bengali" pitchFamily="34" charset="-122"/>
                <a:cs typeface="Noto Serif Bengali" pitchFamily="34" charset="-120"/>
              </a:rPr>
              <a:t>১৯৮৭ সালের ১৬ সেপ্টেম্বর কানাডার মন্ট্রিলে স্বাক্ষরিত চুক্তির স্মরণে ১৯৯৪ সাল থেকে জাতিসংঘ এই দিনটি পালন করে।</a:t>
            </a:r>
            <a:endParaRPr lang="en-US" sz="710" dirty="0"/>
          </a:p>
        </p:txBody>
      </p:sp>
      <p:sp>
        <p:nvSpPr>
          <p:cNvPr id="8" name="Shape 6"/>
          <p:cNvSpPr/>
          <p:nvPr/>
        </p:nvSpPr>
        <p:spPr>
          <a:xfrm>
            <a:off x="426709" y="1120198"/>
            <a:ext cx="4806671" cy="5463403"/>
          </a:xfrm>
          <a:prstGeom prst="roundRect">
            <a:avLst>
              <a:gd name="adj" fmla="val 634"/>
            </a:avLst>
          </a:prstGeom>
          <a:solidFill>
            <a:srgbClr val="FFFDF8"/>
          </a:solidFill>
          <a:ln w="7620">
            <a:solidFill>
              <a:srgbClr val="DED3C0"/>
            </a:solidFill>
            <a:prstDash val="solid"/>
          </a:ln>
        </p:spPr>
      </p:sp>
      <p:sp>
        <p:nvSpPr>
          <p:cNvPr id="9" name="Text 7"/>
          <p:cNvSpPr/>
          <p:nvPr/>
        </p:nvSpPr>
        <p:spPr>
          <a:xfrm>
            <a:off x="617205" y="1310693"/>
            <a:ext cx="901507" cy="201925"/>
          </a:xfrm>
          <a:prstGeom prst="roundRect">
            <a:avLst>
              <a:gd name="adj" fmla="val 7547"/>
            </a:avLst>
          </a:prstGeom>
          <a:solidFill>
            <a:srgbClr val="1D1B17"/>
          </a:solidFill>
          <a:ln/>
        </p:spPr>
        <p:txBody>
          <a:bodyPr wrap="square" lIns="0" tIns="0" rIns="0" bIns="0" rtlCol="0" anchor="t">
            <a:spAutoFit/>
          </a:bodyPr>
          <a:lstStyle/>
          <a:p>
            <a:pPr marL="0" indent="0" algn="l">
              <a:lnSpc>
                <a:spcPts val="990"/>
              </a:lnSpc>
              <a:buNone/>
            </a:pPr>
            <a:r>
              <a:rPr lang="en-US" sz="650" kern="0" spc="60" dirty="0">
                <a:solidFill>
                  <a:srgbClr val="F3EDE2"/>
                </a:solidFill>
                <a:latin typeface="Noto Serif Bengali" pitchFamily="34" charset="0"/>
                <a:ea typeface="Noto Serif Bengali" pitchFamily="34" charset="-122"/>
                <a:cs typeface="Noto Serif Bengali" pitchFamily="34" charset="-120"/>
              </a:rPr>
              <a:t>যেভাবে দিনটি এলো</a:t>
            </a:r>
            <a:endParaRPr lang="en-US" sz="650" dirty="0"/>
          </a:p>
        </p:txBody>
      </p:sp>
      <p:sp>
        <p:nvSpPr>
          <p:cNvPr id="10" name="Text 8"/>
          <p:cNvSpPr/>
          <p:nvPr/>
        </p:nvSpPr>
        <p:spPr>
          <a:xfrm>
            <a:off x="617205" y="1619295"/>
            <a:ext cx="4492066" cy="209902"/>
          </a:xfrm>
          <a:prstGeom prst="rect">
            <a:avLst/>
          </a:prstGeom>
          <a:ln/>
        </p:spPr>
        <p:txBody>
          <a:bodyPr wrap="square" lIns="0" tIns="0" rIns="0" bIns="0" rtlCol="0" anchor="t">
            <a:spAutoFit/>
          </a:bodyPr>
          <a:lstStyle/>
          <a:p>
            <a:pPr marL="0" indent="0" algn="l">
              <a:lnSpc>
                <a:spcPts val="1653"/>
              </a:lnSpc>
              <a:buNone/>
            </a:pPr>
            <a:r>
              <a:rPr lang="en-US" sz="1130" dirty="0">
                <a:solidFill>
                  <a:srgbClr val="1D1B17"/>
                </a:solidFill>
                <a:latin typeface="Noto Serif Bengali" pitchFamily="34" charset="0"/>
                <a:ea typeface="Noto Serif Bengali" pitchFamily="34" charset="-122"/>
                <a:cs typeface="Noto Serif Bengali" pitchFamily="34" charset="-120"/>
              </a:rPr>
              <a:t>একটি আবিষ্কার, একটি চুক্তি, একটি দিবস</a:t>
            </a:r>
            <a:endParaRPr lang="en-US" sz="1130" dirty="0"/>
          </a:p>
        </p:txBody>
      </p:sp>
      <p:sp>
        <p:nvSpPr>
          <p:cNvPr id="11" name="Text 9"/>
          <p:cNvSpPr/>
          <p:nvPr/>
        </p:nvSpPr>
        <p:spPr>
          <a:xfrm>
            <a:off x="617205" y="1905395"/>
            <a:ext cx="4492066" cy="986408"/>
          </a:xfrm>
          <a:prstGeom prst="rect">
            <a:avLst/>
          </a:prstGeom>
          <a:ln/>
        </p:spPr>
        <p:txBody>
          <a:bodyPr wrap="square" lIns="0" tIns="0" rIns="0" bIns="0" rtlCol="0" anchor="t">
            <a:spAutoFit/>
          </a:bodyPr>
          <a:lstStyle/>
          <a:p>
            <a:pPr marL="0" indent="0" algn="l">
              <a:lnSpc>
                <a:spcPts val="1554"/>
              </a:lnSpc>
              <a:buNone/>
            </a:pPr>
            <a:r>
              <a:rPr lang="en-US" sz="830" dirty="0">
                <a:solidFill>
                  <a:srgbClr val="3F3A33"/>
                </a:solidFill>
                <a:latin typeface="Noto Serif Bengali" pitchFamily="34" charset="0"/>
                <a:ea typeface="Noto Serif Bengali" pitchFamily="34" charset="-122"/>
                <a:cs typeface="Noto Serif Bengali" pitchFamily="34" charset="-120"/>
              </a:rPr>
              <a:t>১৯৮৫ সালে ব্রিটিশ অ্যান্টার্কটিক সার্ভের গবেষকরা জানান, অ্যান্টার্কটিকার ওপরের ওজোন স্তর প্রতি বসন্তে আশঙ্কাজনকভাবে পাতলা হয়ে যাচ্ছে। মাত্র দুই বছর পর, ১৬ সেপ্টেম্বর ১৯৮৭-তে ২৪টি দেশ মন্ট্রিলে একটি চুক্তিতে সই করে, যা মন্ট্রিল প্রোটোকল নামে পরিচিত। ১৯৯৪ সালে জাতিসংঘ সাধারণ পরিষদ ১৬ সেপ্টেম্বরকে ওজোন স্তর সংরক্ষণের আন্তর্জাতিক দিবস ঘোষণা করে। এই দিবসের উদ্দেশ্য দুইটি: সচেতনতা তৈরি এবং চুক্তির অগ্রগতি জনসমক্ষে আনা।</a:t>
            </a:r>
            <a:endParaRPr lang="en-US" sz="830" dirty="0"/>
          </a:p>
        </p:txBody>
      </p:sp>
      <p:sp>
        <p:nvSpPr>
          <p:cNvPr id="12" name="Shape 10"/>
          <p:cNvSpPr/>
          <p:nvPr/>
        </p:nvSpPr>
        <p:spPr>
          <a:xfrm>
            <a:off x="617205" y="2998481"/>
            <a:ext cx="4425681" cy="741265"/>
          </a:xfrm>
          <a:prstGeom prst="rect">
            <a:avLst/>
          </a:prstGeom>
          <a:ln/>
        </p:spPr>
      </p:sp>
      <p:sp>
        <p:nvSpPr>
          <p:cNvPr id="13" name="Text 11"/>
          <p:cNvSpPr/>
          <p:nvPr/>
        </p:nvSpPr>
        <p:spPr>
          <a:xfrm>
            <a:off x="617205" y="3097538"/>
            <a:ext cx="4492066" cy="168350"/>
          </a:xfrm>
          <a:prstGeom prst="rect">
            <a:avLst/>
          </a:prstGeom>
          <a:ln/>
        </p:spPr>
        <p:txBody>
          <a:bodyPr wrap="square" lIns="0" tIns="0" rIns="0" bIns="0" rtlCol="0" anchor="t">
            <a:spAutoFit/>
          </a:bodyPr>
          <a:lstStyle/>
          <a:p>
            <a:pPr marL="0" indent="0" algn="l">
              <a:lnSpc>
                <a:spcPts val="1080"/>
              </a:lnSpc>
              <a:buNone/>
            </a:pPr>
            <a:r>
              <a:rPr lang="en-US" sz="710" b="1" dirty="0">
                <a:solidFill>
                  <a:srgbClr val="A3301F"/>
                </a:solidFill>
                <a:latin typeface="Noto Serif Bengali" pitchFamily="34" charset="0"/>
                <a:ea typeface="Noto Serif Bengali" pitchFamily="34" charset="-122"/>
                <a:cs typeface="Noto Serif Bengali" pitchFamily="34" charset="-120"/>
              </a:rPr>
              <a:t>১</a:t>
            </a:r>
            <a:r>
              <a:rPr lang="en-US" sz="950" dirty="0">
                <a:solidFill>
                  <a:srgbClr val="1D1B17"/>
                </a:solidFill>
                <a:latin typeface="Noto Serif Bengali" pitchFamily="34" charset="0"/>
                <a:ea typeface="Noto Serif Bengali" pitchFamily="34" charset="-122"/>
                <a:cs typeface="Noto Serif Bengali" pitchFamily="34" charset="-120"/>
              </a:rPr>
              <a:t> </a:t>
            </a:r>
            <a:r>
              <a:rPr lang="en-US" sz="770" dirty="0">
                <a:solidFill>
                  <a:srgbClr val="3F3A33"/>
                </a:solidFill>
                <a:latin typeface="Noto Serif Bengali" pitchFamily="34" charset="0"/>
                <a:ea typeface="Noto Serif Bengali" pitchFamily="34" charset="-122"/>
                <a:cs typeface="Noto Serif Bengali" pitchFamily="34" charset="-120"/>
              </a:rPr>
              <a:t>ক্ষতিকর গ্যাস চিহ্নিত করা: CFC, হ্যালন, কার্বন টেট্রাক্লোরাইড ও মিথাইল ব্রোমাইড।</a:t>
            </a:r>
            <a:endParaRPr lang="en-US" sz="710" dirty="0"/>
          </a:p>
        </p:txBody>
      </p:sp>
      <p:sp>
        <p:nvSpPr>
          <p:cNvPr id="14" name="Text 12"/>
          <p:cNvSpPr/>
          <p:nvPr/>
        </p:nvSpPr>
        <p:spPr>
          <a:xfrm>
            <a:off x="617205" y="3334467"/>
            <a:ext cx="4492066" cy="168350"/>
          </a:xfrm>
          <a:prstGeom prst="rect">
            <a:avLst/>
          </a:prstGeom>
          <a:ln/>
        </p:spPr>
        <p:txBody>
          <a:bodyPr wrap="square" lIns="0" tIns="0" rIns="0" bIns="0" rtlCol="0" anchor="t">
            <a:spAutoFit/>
          </a:bodyPr>
          <a:lstStyle/>
          <a:p>
            <a:pPr marL="0" indent="0" algn="l">
              <a:lnSpc>
                <a:spcPts val="1080"/>
              </a:lnSpc>
              <a:buNone/>
            </a:pPr>
            <a:r>
              <a:rPr lang="en-US" sz="710" b="1" dirty="0">
                <a:solidFill>
                  <a:srgbClr val="A3301F"/>
                </a:solidFill>
                <a:latin typeface="Noto Serif Bengali" pitchFamily="34" charset="0"/>
                <a:ea typeface="Noto Serif Bengali" pitchFamily="34" charset="-122"/>
                <a:cs typeface="Noto Serif Bengali" pitchFamily="34" charset="-120"/>
              </a:rPr>
              <a:t>২</a:t>
            </a:r>
            <a:r>
              <a:rPr lang="en-US" sz="950" dirty="0">
                <a:solidFill>
                  <a:srgbClr val="1D1B17"/>
                </a:solidFill>
                <a:latin typeface="Noto Serif Bengali" pitchFamily="34" charset="0"/>
                <a:ea typeface="Noto Serif Bengali" pitchFamily="34" charset="-122"/>
                <a:cs typeface="Noto Serif Bengali" pitchFamily="34" charset="-120"/>
              </a:rPr>
              <a:t> </a:t>
            </a:r>
            <a:r>
              <a:rPr lang="en-US" sz="770" dirty="0">
                <a:solidFill>
                  <a:srgbClr val="3F3A33"/>
                </a:solidFill>
                <a:latin typeface="Noto Serif Bengali" pitchFamily="34" charset="0"/>
                <a:ea typeface="Noto Serif Bengali" pitchFamily="34" charset="-122"/>
                <a:cs typeface="Noto Serif Bengali" pitchFamily="34" charset="-120"/>
              </a:rPr>
              <a:t>বন্ধের সময়সূচি ঠিক করা: ধনী দেশ আগে বন্ধ করবে, উন্নয়নশীল দেশ ১০ বছর সময় পাবে।</a:t>
            </a:r>
            <a:endParaRPr lang="en-US" sz="710" dirty="0"/>
          </a:p>
        </p:txBody>
      </p:sp>
      <p:sp>
        <p:nvSpPr>
          <p:cNvPr id="15" name="Text 13"/>
          <p:cNvSpPr/>
          <p:nvPr/>
        </p:nvSpPr>
        <p:spPr>
          <a:xfrm>
            <a:off x="617205" y="3571395"/>
            <a:ext cx="4492066" cy="168350"/>
          </a:xfrm>
          <a:prstGeom prst="rect">
            <a:avLst/>
          </a:prstGeom>
          <a:ln/>
        </p:spPr>
        <p:txBody>
          <a:bodyPr wrap="square" lIns="0" tIns="0" rIns="0" bIns="0" rtlCol="0" anchor="t">
            <a:spAutoFit/>
          </a:bodyPr>
          <a:lstStyle/>
          <a:p>
            <a:pPr marL="0" indent="0" algn="l">
              <a:lnSpc>
                <a:spcPts val="1080"/>
              </a:lnSpc>
              <a:buNone/>
            </a:pPr>
            <a:r>
              <a:rPr lang="en-US" sz="710" b="1" dirty="0">
                <a:solidFill>
                  <a:srgbClr val="A3301F"/>
                </a:solidFill>
                <a:latin typeface="Noto Serif Bengali" pitchFamily="34" charset="0"/>
                <a:ea typeface="Noto Serif Bengali" pitchFamily="34" charset="-122"/>
                <a:cs typeface="Noto Serif Bengali" pitchFamily="34" charset="-120"/>
              </a:rPr>
              <a:t>৩</a:t>
            </a:r>
            <a:r>
              <a:rPr lang="en-US" sz="950" dirty="0">
                <a:solidFill>
                  <a:srgbClr val="1D1B17"/>
                </a:solidFill>
                <a:latin typeface="Noto Serif Bengali" pitchFamily="34" charset="0"/>
                <a:ea typeface="Noto Serif Bengali" pitchFamily="34" charset="-122"/>
                <a:cs typeface="Noto Serif Bengali" pitchFamily="34" charset="-120"/>
              </a:rPr>
              <a:t> </a:t>
            </a:r>
            <a:r>
              <a:rPr lang="en-US" sz="770" dirty="0">
                <a:solidFill>
                  <a:srgbClr val="3F3A33"/>
                </a:solidFill>
                <a:latin typeface="Noto Serif Bengali" pitchFamily="34" charset="0"/>
                <a:ea typeface="Noto Serif Bengali" pitchFamily="34" charset="-122"/>
                <a:cs typeface="Noto Serif Bengali" pitchFamily="34" charset="-120"/>
              </a:rPr>
              <a:t>প্রতি চার বছরে বৈজ্ঞানিক পুনর্মূল্যায়ন: নতুন তথ্য এলে সময়সূচি আরও কঠোর করা হয়।</a:t>
            </a:r>
            <a:endParaRPr lang="en-US" sz="710" dirty="0"/>
          </a:p>
        </p:txBody>
      </p:sp>
      <p:sp>
        <p:nvSpPr>
          <p:cNvPr id="16" name="Shape 14"/>
          <p:cNvSpPr/>
          <p:nvPr/>
        </p:nvSpPr>
        <p:spPr>
          <a:xfrm>
            <a:off x="617205" y="5508256"/>
            <a:ext cx="4425681" cy="884850"/>
          </a:xfrm>
          <a:prstGeom prst="roundRect">
            <a:avLst>
              <a:gd name="adj" fmla="val 2583"/>
            </a:avLst>
          </a:prstGeom>
          <a:solidFill>
            <a:srgbClr val="EFE7D8"/>
          </a:solidFill>
          <a:ln/>
        </p:spPr>
      </p:sp>
      <p:sp>
        <p:nvSpPr>
          <p:cNvPr id="17" name="Text 15"/>
          <p:cNvSpPr/>
          <p:nvPr/>
        </p:nvSpPr>
        <p:spPr>
          <a:xfrm>
            <a:off x="739122" y="5614933"/>
            <a:ext cx="4244574" cy="125727"/>
          </a:xfrm>
          <a:prstGeom prst="rect">
            <a:avLst/>
          </a:prstGeom>
          <a:ln/>
        </p:spPr>
        <p:txBody>
          <a:bodyPr wrap="square" lIns="0" tIns="0" rIns="0" bIns="0" rtlCol="0" anchor="t">
            <a:spAutoFit/>
          </a:bodyPr>
          <a:lstStyle/>
          <a:p>
            <a:pPr marL="0" indent="0" algn="l">
              <a:lnSpc>
                <a:spcPts val="990"/>
              </a:lnSpc>
              <a:buNone/>
            </a:pPr>
            <a:r>
              <a:rPr lang="en-US" sz="650" kern="0" spc="60" dirty="0">
                <a:solidFill>
                  <a:srgbClr val="8A7F6D"/>
                </a:solidFill>
                <a:latin typeface="Noto Serif Bengali" pitchFamily="34" charset="0"/>
                <a:ea typeface="Noto Serif Bengali" pitchFamily="34" charset="-122"/>
                <a:cs typeface="Noto Serif Bengali" pitchFamily="34" charset="-120"/>
              </a:rPr>
              <a:t>পরিভাষা</a:t>
            </a:r>
            <a:endParaRPr lang="en-US" sz="650" dirty="0"/>
          </a:p>
        </p:txBody>
      </p:sp>
      <p:sp>
        <p:nvSpPr>
          <p:cNvPr id="18" name="Text 16"/>
          <p:cNvSpPr/>
          <p:nvPr/>
        </p:nvSpPr>
        <p:spPr>
          <a:xfrm>
            <a:off x="739122" y="5786379"/>
            <a:ext cx="4244574" cy="500050"/>
          </a:xfrm>
          <a:prstGeom prst="rect">
            <a:avLst/>
          </a:prstGeom>
          <a:ln/>
        </p:spPr>
        <p:txBody>
          <a:bodyPr wrap="square" lIns="0" tIns="0" rIns="0" bIns="0" rtlCol="0" anchor="t">
            <a:spAutoFit/>
          </a:bodyPr>
          <a:lstStyle/>
          <a:p>
            <a:pPr marL="0" indent="0" algn="l">
              <a:lnSpc>
                <a:spcPts val="1312"/>
              </a:lnSpc>
              <a:buNone/>
            </a:pPr>
            <a:r>
              <a:rPr lang="en-US" sz="740" b="1" dirty="0">
                <a:solidFill>
                  <a:srgbClr val="3F3A33"/>
                </a:solidFill>
                <a:latin typeface="Noto Serif Bengali" pitchFamily="34" charset="0"/>
                <a:ea typeface="Noto Serif Bengali" pitchFamily="34" charset="-122"/>
                <a:cs typeface="Noto Serif Bengali" pitchFamily="34" charset="-120"/>
              </a:rPr>
              <a:t>ওজোন স্তর:</a:t>
            </a:r>
            <a:r>
              <a:rPr lang="en-US" sz="740" dirty="0">
                <a:solidFill>
                  <a:srgbClr val="3F3A33"/>
                </a:solidFill>
                <a:latin typeface="Noto Serif Bengali" pitchFamily="34" charset="0"/>
                <a:ea typeface="Noto Serif Bengali" pitchFamily="34" charset="-122"/>
                <a:cs typeface="Noto Serif Bengali" pitchFamily="34" charset="-120"/>
              </a:rPr>
              <a:t> ভূপৃষ্ঠ থেকে ১৫ থেকে ৩৫ কিলোমিটার উঁচুতে স্ট্রাটোস্ফিয়ারে অক্সিজেনের ত্রি-অণু O₃ এর যে পাতলা আস্তরণ থাকে। একে মাপা হয় ডবসন ইউনিটে: স্বাভাবিক অবস্থায় প্রায় ৩০০ DU, অর্থাৎ সংকুচিত করলে মাত্র ৩ মিলিমিটার পুরু।</a:t>
            </a:r>
            <a:endParaRPr lang="en-US" sz="740" dirty="0"/>
          </a:p>
        </p:txBody>
      </p:sp>
      <p:sp>
        <p:nvSpPr>
          <p:cNvPr id="19" name="Shape 17"/>
          <p:cNvSpPr/>
          <p:nvPr/>
        </p:nvSpPr>
        <p:spPr>
          <a:xfrm>
            <a:off x="5401016" y="1120198"/>
            <a:ext cx="6363970" cy="4489735"/>
          </a:xfrm>
          <a:prstGeom prst="roundRect">
            <a:avLst>
              <a:gd name="adj" fmla="val 679"/>
            </a:avLst>
          </a:prstGeom>
          <a:solidFill>
            <a:srgbClr val="FFFDF8"/>
          </a:solidFill>
          <a:ln w="7620">
            <a:solidFill>
              <a:srgbClr val="DED3C0"/>
            </a:solidFill>
            <a:prstDash val="solid"/>
          </a:ln>
        </p:spPr>
      </p:sp>
      <p:sp>
        <p:nvSpPr>
          <p:cNvPr id="20" name="Text 18"/>
          <p:cNvSpPr/>
          <p:nvPr/>
        </p:nvSpPr>
        <p:spPr>
          <a:xfrm>
            <a:off x="5576272" y="1280214"/>
            <a:ext cx="2100777" cy="182875"/>
          </a:xfrm>
          <a:prstGeom prst="rect">
            <a:avLst/>
          </a:prstGeom>
          <a:ln/>
        </p:spPr>
        <p:txBody>
          <a:bodyPr wrap="square" lIns="0" tIns="0" rIns="0" bIns="0" rtlCol="0" anchor="t">
            <a:spAutoFit/>
          </a:bodyPr>
          <a:lstStyle/>
          <a:p>
            <a:pPr marL="0" indent="0" algn="l">
              <a:lnSpc>
                <a:spcPts val="1440"/>
              </a:lnSpc>
              <a:buNone/>
            </a:pPr>
            <a:r>
              <a:rPr lang="en-US" sz="950" dirty="0">
                <a:solidFill>
                  <a:srgbClr val="1D1B17"/>
                </a:solidFill>
                <a:latin typeface="Noto Serif Bengali" pitchFamily="34" charset="0"/>
                <a:ea typeface="Noto Serif Bengali" pitchFamily="34" charset="-122"/>
                <a:cs typeface="Noto Serif Bengali" pitchFamily="34" charset="-120"/>
              </a:rPr>
              <a:t>অ্যান্টার্কটিক ওজোন গহ্বরের সর্বোচ্চ আয়তন</a:t>
            </a:r>
            <a:endParaRPr lang="en-US" sz="950" dirty="0"/>
          </a:p>
        </p:txBody>
      </p:sp>
      <p:sp>
        <p:nvSpPr>
          <p:cNvPr id="21" name="Text 19"/>
          <p:cNvSpPr/>
          <p:nvPr/>
        </p:nvSpPr>
        <p:spPr>
          <a:xfrm>
            <a:off x="11052415" y="1325933"/>
            <a:ext cx="545375" cy="125727"/>
          </a:xfrm>
          <a:prstGeom prst="rect">
            <a:avLst/>
          </a:prstGeom>
          <a:ln/>
        </p:spPr>
        <p:txBody>
          <a:bodyPr wrap="square" lIns="0" tIns="0" rIns="0" bIns="0" rtlCol="0" anchor="t">
            <a:spAutoFit/>
          </a:bodyPr>
          <a:lstStyle/>
          <a:p>
            <a:pPr marL="0" indent="0" algn="l">
              <a:lnSpc>
                <a:spcPts val="990"/>
              </a:lnSpc>
              <a:buNone/>
            </a:pPr>
            <a:r>
              <a:rPr lang="en-US" sz="650" dirty="0">
                <a:solidFill>
                  <a:srgbClr val="6F6659"/>
                </a:solidFill>
                <a:latin typeface="Noto Serif Bengali" pitchFamily="34" charset="0"/>
                <a:ea typeface="Noto Serif Bengali" pitchFamily="34" charset="-122"/>
                <a:cs typeface="Noto Serif Bengali" pitchFamily="34" charset="-120"/>
              </a:rPr>
              <a:t>মিলিয়ন বর্গকিমি</a:t>
            </a:r>
            <a:endParaRPr lang="en-US" sz="650" dirty="0"/>
          </a:p>
        </p:txBody>
      </p:sp>
      <p:pic>
        <p:nvPicPr>
          <p:cNvPr id="22"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5576272" y="1508808"/>
            <a:ext cx="6013458" cy="2209745"/>
          </a:xfrm>
          <a:prstGeom prst="rect">
            <a:avLst/>
          </a:prstGeom>
        </p:spPr>
      </p:pic>
      <p:sp>
        <p:nvSpPr>
          <p:cNvPr id="23" name="Shape 20"/>
          <p:cNvSpPr/>
          <p:nvPr/>
        </p:nvSpPr>
        <p:spPr>
          <a:xfrm>
            <a:off x="5401016" y="5762329"/>
            <a:ext cx="2034965" cy="821273"/>
          </a:xfrm>
          <a:prstGeom prst="roundRect">
            <a:avLst>
              <a:gd name="adj" fmla="val 3711"/>
            </a:avLst>
          </a:prstGeom>
          <a:solidFill>
            <a:srgbClr val="1D1B17"/>
          </a:solidFill>
          <a:ln/>
        </p:spPr>
      </p:sp>
      <p:sp>
        <p:nvSpPr>
          <p:cNvPr id="24" name="Text 21"/>
          <p:cNvSpPr/>
          <p:nvPr/>
        </p:nvSpPr>
        <p:spPr>
          <a:xfrm>
            <a:off x="5538173" y="5884245"/>
            <a:ext cx="1787062" cy="228594"/>
          </a:xfrm>
          <a:prstGeom prst="rect">
            <a:avLst/>
          </a:prstGeom>
          <a:ln/>
        </p:spPr>
        <p:txBody>
          <a:bodyPr wrap="square" lIns="0" tIns="0" rIns="0" bIns="0" rtlCol="0" anchor="t">
            <a:spAutoFit/>
          </a:bodyPr>
          <a:lstStyle/>
          <a:p>
            <a:pPr marL="0" indent="0" algn="l">
              <a:lnSpc>
                <a:spcPts val="1800"/>
              </a:lnSpc>
              <a:buNone/>
            </a:pPr>
            <a:r>
              <a:rPr lang="en-US" sz="1790" dirty="0">
                <a:solidFill>
                  <a:srgbClr val="F3EDE2"/>
                </a:solidFill>
                <a:latin typeface="Noto Serif Bengali" pitchFamily="34" charset="0"/>
                <a:ea typeface="Noto Serif Bengali" pitchFamily="34" charset="-122"/>
                <a:cs typeface="Noto Serif Bengali" pitchFamily="34" charset="-120"/>
              </a:rPr>
              <a:t>৯৯%</a:t>
            </a:r>
            <a:endParaRPr lang="en-US" sz="1790" dirty="0"/>
          </a:p>
        </p:txBody>
      </p:sp>
      <p:sp>
        <p:nvSpPr>
          <p:cNvPr id="25" name="Text 22"/>
          <p:cNvSpPr/>
          <p:nvPr/>
        </p:nvSpPr>
        <p:spPr>
          <a:xfrm>
            <a:off x="5538173" y="6166178"/>
            <a:ext cx="1787062" cy="280266"/>
          </a:xfrm>
          <a:prstGeom prst="rect">
            <a:avLst/>
          </a:prstGeom>
          <a:ln/>
        </p:spPr>
        <p:txBody>
          <a:bodyPr wrap="square" lIns="0" tIns="0" rIns="0" bIns="0" rtlCol="0" anchor="t">
            <a:spAutoFit/>
          </a:bodyPr>
          <a:lstStyle/>
          <a:p>
            <a:pPr marL="0" indent="0" algn="l">
              <a:lnSpc>
                <a:spcPts val="1104"/>
              </a:lnSpc>
              <a:buNone/>
            </a:pPr>
            <a:r>
              <a:rPr lang="en-US" sz="680" dirty="0">
                <a:solidFill>
                  <a:srgbClr val="A79F95"/>
                </a:solidFill>
                <a:latin typeface="Noto Serif Bengali" pitchFamily="34" charset="0"/>
                <a:ea typeface="Noto Serif Bengali" pitchFamily="34" charset="-122"/>
                <a:cs typeface="Noto Serif Bengali" pitchFamily="34" charset="-120"/>
              </a:rPr>
              <a:t>ওজোন-ক্ষতিকর নিয়ন্ত্রিত গ্যাসের ব্যবহার বন্ধ হয়েছে</a:t>
            </a:r>
            <a:endParaRPr lang="en-US" sz="680" dirty="0"/>
          </a:p>
        </p:txBody>
      </p:sp>
      <p:sp>
        <p:nvSpPr>
          <p:cNvPr id="26" name="Shape 23"/>
          <p:cNvSpPr/>
          <p:nvPr/>
        </p:nvSpPr>
        <p:spPr>
          <a:xfrm>
            <a:off x="7557899" y="5762329"/>
            <a:ext cx="2050205" cy="821273"/>
          </a:xfrm>
          <a:prstGeom prst="roundRect">
            <a:avLst>
              <a:gd name="adj" fmla="val 3711"/>
            </a:avLst>
          </a:prstGeom>
          <a:solidFill>
            <a:srgbClr val="FFFDF8"/>
          </a:solidFill>
          <a:ln w="7620">
            <a:solidFill>
              <a:srgbClr val="DED3C0"/>
            </a:solidFill>
            <a:prstDash val="solid"/>
          </a:ln>
        </p:spPr>
      </p:sp>
      <p:sp>
        <p:nvSpPr>
          <p:cNvPr id="27" name="Text 24"/>
          <p:cNvSpPr/>
          <p:nvPr/>
        </p:nvSpPr>
        <p:spPr>
          <a:xfrm>
            <a:off x="7702675" y="5891865"/>
            <a:ext cx="1787062" cy="228594"/>
          </a:xfrm>
          <a:prstGeom prst="rect">
            <a:avLst/>
          </a:prstGeom>
          <a:ln/>
        </p:spPr>
        <p:txBody>
          <a:bodyPr wrap="square" lIns="0" tIns="0" rIns="0" bIns="0" rtlCol="0" anchor="t">
            <a:spAutoFit/>
          </a:bodyPr>
          <a:lstStyle/>
          <a:p>
            <a:pPr marL="0" indent="0" algn="l">
              <a:lnSpc>
                <a:spcPts val="1800"/>
              </a:lnSpc>
              <a:buNone/>
            </a:pPr>
            <a:r>
              <a:rPr lang="en-US" sz="1790" dirty="0">
                <a:solidFill>
                  <a:srgbClr val="A3301F"/>
                </a:solidFill>
                <a:latin typeface="Noto Serif Bengali" pitchFamily="34" charset="0"/>
                <a:ea typeface="Noto Serif Bengali" pitchFamily="34" charset="-122"/>
                <a:cs typeface="Noto Serif Bengali" pitchFamily="34" charset="-120"/>
              </a:rPr>
              <a:t>২০৬৬</a:t>
            </a:r>
            <a:endParaRPr lang="en-US" sz="1790" dirty="0"/>
          </a:p>
        </p:txBody>
      </p:sp>
      <p:sp>
        <p:nvSpPr>
          <p:cNvPr id="28" name="Text 25"/>
          <p:cNvSpPr/>
          <p:nvPr/>
        </p:nvSpPr>
        <p:spPr>
          <a:xfrm>
            <a:off x="7702675" y="6173798"/>
            <a:ext cx="1787062" cy="280266"/>
          </a:xfrm>
          <a:prstGeom prst="rect">
            <a:avLst/>
          </a:prstGeom>
          <a:ln/>
        </p:spPr>
        <p:txBody>
          <a:bodyPr wrap="square" lIns="0" tIns="0" rIns="0" bIns="0" rtlCol="0" anchor="t">
            <a:spAutoFit/>
          </a:bodyPr>
          <a:lstStyle/>
          <a:p>
            <a:pPr marL="0" indent="0" algn="l">
              <a:lnSpc>
                <a:spcPts val="1104"/>
              </a:lnSpc>
              <a:buNone/>
            </a:pPr>
            <a:r>
              <a:rPr lang="en-US" sz="680" dirty="0">
                <a:solidFill>
                  <a:srgbClr val="6F6659"/>
                </a:solidFill>
                <a:latin typeface="Noto Serif Bengali" pitchFamily="34" charset="0"/>
                <a:ea typeface="Noto Serif Bengali" pitchFamily="34" charset="-122"/>
                <a:cs typeface="Noto Serif Bengali" pitchFamily="34" charset="-120"/>
              </a:rPr>
              <a:t>অ্যান্টার্কটিকায় ওজোন স্তর ১৯৮০-র অবস্থায় ফেরার লক্ষ্য (বাকি বিশ্বে ২০৪০)</a:t>
            </a:r>
            <a:endParaRPr lang="en-US" sz="680" dirty="0"/>
          </a:p>
        </p:txBody>
      </p:sp>
      <p:sp>
        <p:nvSpPr>
          <p:cNvPr id="29" name="Shape 26"/>
          <p:cNvSpPr/>
          <p:nvPr/>
        </p:nvSpPr>
        <p:spPr>
          <a:xfrm>
            <a:off x="9730020" y="5762329"/>
            <a:ext cx="2034965" cy="821273"/>
          </a:xfrm>
          <a:prstGeom prst="roundRect">
            <a:avLst>
              <a:gd name="adj" fmla="val 3711"/>
            </a:avLst>
          </a:prstGeom>
          <a:solidFill>
            <a:srgbClr val="EFE7D8"/>
          </a:solidFill>
          <a:ln/>
        </p:spPr>
      </p:sp>
      <p:sp>
        <p:nvSpPr>
          <p:cNvPr id="30" name="Text 27"/>
          <p:cNvSpPr/>
          <p:nvPr/>
        </p:nvSpPr>
        <p:spPr>
          <a:xfrm>
            <a:off x="9867177" y="5884245"/>
            <a:ext cx="1787062" cy="228594"/>
          </a:xfrm>
          <a:prstGeom prst="rect">
            <a:avLst/>
          </a:prstGeom>
          <a:ln/>
        </p:spPr>
        <p:txBody>
          <a:bodyPr wrap="square" lIns="0" tIns="0" rIns="0" bIns="0" rtlCol="0" anchor="t">
            <a:spAutoFit/>
          </a:bodyPr>
          <a:lstStyle/>
          <a:p>
            <a:pPr marL="0" indent="0" algn="l">
              <a:lnSpc>
                <a:spcPts val="1800"/>
              </a:lnSpc>
              <a:buNone/>
            </a:pPr>
            <a:r>
              <a:rPr lang="en-US" sz="1790" dirty="0">
                <a:solidFill>
                  <a:srgbClr val="17544F"/>
                </a:solidFill>
                <a:latin typeface="Noto Serif Bengali" pitchFamily="34" charset="0"/>
                <a:ea typeface="Noto Serif Bengali" pitchFamily="34" charset="-122"/>
                <a:cs typeface="Noto Serif Bengali" pitchFamily="34" charset="-120"/>
              </a:rPr>
              <a:t>০.৫°C</a:t>
            </a:r>
            <a:endParaRPr lang="en-US" sz="1790" dirty="0"/>
          </a:p>
        </p:txBody>
      </p:sp>
      <p:sp>
        <p:nvSpPr>
          <p:cNvPr id="31" name="Text 28"/>
          <p:cNvSpPr/>
          <p:nvPr/>
        </p:nvSpPr>
        <p:spPr>
          <a:xfrm>
            <a:off x="9867177" y="6166178"/>
            <a:ext cx="1787062" cy="280266"/>
          </a:xfrm>
          <a:prstGeom prst="rect">
            <a:avLst/>
          </a:prstGeom>
          <a:ln/>
        </p:spPr>
        <p:txBody>
          <a:bodyPr wrap="square" lIns="0" tIns="0" rIns="0" bIns="0" rtlCol="0" anchor="t">
            <a:spAutoFit/>
          </a:bodyPr>
          <a:lstStyle/>
          <a:p>
            <a:pPr marL="0" indent="0" algn="l">
              <a:lnSpc>
                <a:spcPts val="1104"/>
              </a:lnSpc>
              <a:buNone/>
            </a:pPr>
            <a:r>
              <a:rPr lang="en-US" sz="680" dirty="0">
                <a:solidFill>
                  <a:srgbClr val="4A4438"/>
                </a:solidFill>
                <a:latin typeface="Noto Serif Bengali" pitchFamily="34" charset="0"/>
                <a:ea typeface="Noto Serif Bengali" pitchFamily="34" charset="-122"/>
                <a:cs typeface="Noto Serif Bengali" pitchFamily="34" charset="-120"/>
              </a:rPr>
              <a:t>কিগালি সংশোধনী ২১০০ সালের মধ্যে যে উষ্ণতা ঠেকাতে পারে</a:t>
            </a:r>
            <a:endParaRPr lang="en-US" sz="680" dirty="0"/>
          </a:p>
        </p:txBody>
      </p:sp>
      <p:pic>
        <p:nvPicPr>
          <p:cNvPr id="32"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426709" y="335357"/>
            <a:ext cx="11338277" cy="617205"/>
          </a:xfrm>
          <a:prstGeom prst="rect">
            <a:avLst/>
          </a:prstGeom>
        </p:spPr>
      </p:pic>
      <p:pic>
        <p:nvPicPr>
          <p:cNvPr id="33" name="Image 2" descr="preencoded.png"/>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617205" y="2998481"/>
            <a:ext cx="4425681" cy="741265"/>
          </a:xfrm>
          <a:prstGeom prst="rect">
            <a:avLst/>
          </a:prstGeom>
        </p:spPr>
      </p:pic>
    </p:spTree>
  </p:cSld>
  <p:clrMapOvr>
    <a:masterClrMapping/>
  </p:clrMapOvr>
  <p:transition spd="slow">
    <p:wheel spokes="3"/>
  </p:transition>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F3EDE2"/>
          </a:solidFill>
          <a:ln/>
        </p:spPr>
      </p:sp>
      <p:sp>
        <p:nvSpPr>
          <p:cNvPr id="4" name="Shape 2"/>
          <p:cNvSpPr/>
          <p:nvPr/>
        </p:nvSpPr>
        <p:spPr>
          <a:xfrm>
            <a:off x="426709" y="335357"/>
            <a:ext cx="11338277" cy="617205"/>
          </a:xfrm>
          <a:prstGeom prst="rect">
            <a:avLst/>
          </a:prstGeom>
          <a:ln/>
        </p:spPr>
      </p:sp>
      <p:sp>
        <p:nvSpPr>
          <p:cNvPr id="5" name="Text 3"/>
          <p:cNvSpPr/>
          <p:nvPr/>
        </p:nvSpPr>
        <p:spPr>
          <a:xfrm>
            <a:off x="426709" y="335357"/>
            <a:ext cx="4207717" cy="125727"/>
          </a:xfrm>
          <a:prstGeom prst="rect">
            <a:avLst/>
          </a:prstGeom>
          <a:ln/>
        </p:spPr>
        <p:txBody>
          <a:bodyPr wrap="square" lIns="0" tIns="0" rIns="0" bIns="0" rtlCol="0" anchor="t">
            <a:spAutoFit/>
          </a:bodyPr>
          <a:lstStyle/>
          <a:p>
            <a:pPr marL="0" indent="0" algn="l">
              <a:lnSpc>
                <a:spcPts val="990"/>
              </a:lnSpc>
              <a:buNone/>
            </a:pPr>
            <a:r>
              <a:rPr lang="en-US" sz="650" kern="0" spc="180" dirty="0">
                <a:solidFill>
                  <a:srgbClr val="A3301F"/>
                </a:solidFill>
                <a:latin typeface="Noto Serif Bengali" pitchFamily="34" charset="0"/>
                <a:ea typeface="Noto Serif Bengali" pitchFamily="34" charset="-122"/>
                <a:cs typeface="Noto Serif Bengali" pitchFamily="34" charset="-120"/>
              </a:rPr>
              <a:t>রাজনীতি ও বিজ্ঞানের মিলন</a:t>
            </a:r>
            <a:endParaRPr lang="en-US" sz="650" dirty="0"/>
          </a:p>
        </p:txBody>
      </p:sp>
      <p:sp>
        <p:nvSpPr>
          <p:cNvPr id="6" name="Text 4"/>
          <p:cNvSpPr/>
          <p:nvPr/>
        </p:nvSpPr>
        <p:spPr>
          <a:xfrm>
            <a:off x="426709" y="506803"/>
            <a:ext cx="4207717" cy="323842"/>
          </a:xfrm>
          <a:prstGeom prst="rect">
            <a:avLst/>
          </a:prstGeom>
          <a:ln/>
        </p:spPr>
        <p:txBody>
          <a:bodyPr wrap="square" lIns="0" tIns="0" rIns="0" bIns="0" rtlCol="0" anchor="t">
            <a:spAutoFit/>
          </a:bodyPr>
          <a:lstStyle/>
          <a:p>
            <a:pPr marL="0" indent="0" algn="l">
              <a:lnSpc>
                <a:spcPts val="2550"/>
              </a:lnSpc>
              <a:buNone/>
            </a:pPr>
            <a:r>
              <a:rPr lang="en-US" sz="2030" dirty="0">
                <a:solidFill>
                  <a:srgbClr val="1D1B17"/>
                </a:solidFill>
                <a:latin typeface="Noto Serif Bengali" pitchFamily="34" charset="0"/>
                <a:ea typeface="Noto Serif Bengali" pitchFamily="34" charset="-122"/>
                <a:cs typeface="Noto Serif Bengali" pitchFamily="34" charset="-120"/>
              </a:rPr>
              <a:t>মন্ট্রিল প্রোটোকল: কেন এটি সফল হয়েছে</a:t>
            </a:r>
            <a:endParaRPr lang="en-US" sz="2030" dirty="0"/>
          </a:p>
        </p:txBody>
      </p:sp>
      <p:sp>
        <p:nvSpPr>
          <p:cNvPr id="7" name="Text 5"/>
          <p:cNvSpPr/>
          <p:nvPr/>
        </p:nvSpPr>
        <p:spPr>
          <a:xfrm>
            <a:off x="8717062" y="519900"/>
            <a:ext cx="3093643" cy="310745"/>
          </a:xfrm>
          <a:prstGeom prst="rect">
            <a:avLst/>
          </a:prstGeom>
          <a:ln/>
        </p:spPr>
        <p:txBody>
          <a:bodyPr wrap="square" lIns="0" tIns="0" rIns="0" bIns="0" rtlCol="0" anchor="t">
            <a:spAutoFit/>
          </a:bodyPr>
          <a:lstStyle/>
          <a:p>
            <a:pPr marL="0" indent="0" algn="r">
              <a:lnSpc>
                <a:spcPts val="1224"/>
              </a:lnSpc>
              <a:buNone/>
            </a:pPr>
            <a:r>
              <a:rPr lang="en-US" sz="710" dirty="0">
                <a:solidFill>
                  <a:srgbClr val="6F6659"/>
                </a:solidFill>
                <a:latin typeface="Noto Serif Bengali" pitchFamily="34" charset="0"/>
                <a:ea typeface="Noto Serif Bengali" pitchFamily="34" charset="-122"/>
                <a:cs typeface="Noto Serif Bengali" pitchFamily="34" charset="-120"/>
              </a:rPr>
              <a:t>চুক্তিটি ১৯৮৯ সালের ১ জানুয়ারি কার্যকর হয়। ২০০৯ সালে এটি জাতিসংঘের প্রথম চুক্তি, যাতে সব সদস্য দেশ অনুস্বাক্ষর করে।</a:t>
            </a:r>
            <a:endParaRPr lang="en-US" sz="710" dirty="0"/>
          </a:p>
        </p:txBody>
      </p:sp>
      <p:sp>
        <p:nvSpPr>
          <p:cNvPr id="8" name="Shape 6"/>
          <p:cNvSpPr/>
          <p:nvPr/>
        </p:nvSpPr>
        <p:spPr>
          <a:xfrm>
            <a:off x="426709" y="1120198"/>
            <a:ext cx="6927955" cy="5478643"/>
          </a:xfrm>
          <a:prstGeom prst="roundRect">
            <a:avLst>
              <a:gd name="adj" fmla="val 556"/>
            </a:avLst>
          </a:prstGeom>
          <a:solidFill>
            <a:srgbClr val="FFFDF8"/>
          </a:solidFill>
          <a:ln w="7620">
            <a:solidFill>
              <a:srgbClr val="DED3C0"/>
            </a:solidFill>
            <a:prstDash val="solid"/>
          </a:ln>
        </p:spPr>
      </p:sp>
      <p:sp>
        <p:nvSpPr>
          <p:cNvPr id="9" name="Text 7"/>
          <p:cNvSpPr/>
          <p:nvPr/>
        </p:nvSpPr>
        <p:spPr>
          <a:xfrm>
            <a:off x="617205" y="1295453"/>
            <a:ext cx="6645169" cy="194305"/>
          </a:xfrm>
          <a:prstGeom prst="rect">
            <a:avLst/>
          </a:prstGeom>
          <a:ln/>
        </p:spPr>
        <p:txBody>
          <a:bodyPr wrap="square" lIns="0" tIns="0" rIns="0" bIns="0" rtlCol="0" anchor="t">
            <a:spAutoFit/>
          </a:bodyPr>
          <a:lstStyle/>
          <a:p>
            <a:pPr marL="0" indent="0" algn="l">
              <a:lnSpc>
                <a:spcPts val="1530"/>
              </a:lnSpc>
              <a:buNone/>
            </a:pPr>
            <a:r>
              <a:rPr lang="en-US" sz="1010" dirty="0">
                <a:solidFill>
                  <a:srgbClr val="1D1B17"/>
                </a:solidFill>
                <a:latin typeface="Noto Serif Bengali" pitchFamily="34" charset="0"/>
                <a:ea typeface="Noto Serif Bengali" pitchFamily="34" charset="-122"/>
                <a:cs typeface="Noto Serif Bengali" pitchFamily="34" charset="-120"/>
              </a:rPr>
              <a:t>কে কখন গ্যাস বন্ধ করবে: চুক্তির সময়সূচি</a:t>
            </a:r>
            <a:endParaRPr lang="en-US" sz="1010" dirty="0"/>
          </a:p>
        </p:txBody>
      </p:sp>
      <p:graphicFrame>
        <p:nvGraphicFramePr>
          <p:cNvPr id="10" name="Table 0"/>
          <p:cNvGraphicFramePr>
            <a:graphicFrameLocks noGrp="1"/>
          </p:cNvGraphicFramePr>
          <p:nvPr>
            <p:extLst>
              <p:ext uri="{D42A27DB-BD31-4B8C-83A1-F6EECF244321}">
                <p14:modId xmlns:p14="http://schemas.microsoft.com/office/powerpoint/2010/main" xmlns="" val="1579011935"/>
              </p:ext>
            </p:extLst>
          </p:nvPr>
        </p:nvGraphicFramePr>
        <p:xfrm>
          <a:off x="617205" y="1596436"/>
          <a:ext cx="6546963" cy="1648440"/>
        </p:xfrm>
        <a:graphic>
          <a:graphicData uri="http://schemas.openxmlformats.org/drawingml/2006/table">
            <a:tbl>
              <a:tblPr/>
              <a:tblGrid>
                <a:gridCol w="1294177"/>
                <a:gridCol w="1928526"/>
                <a:gridCol w="1733149"/>
                <a:gridCol w="1591111"/>
              </a:tblGrid>
              <a:tr h="0">
                <a:tc>
                  <a:txBody>
                    <a:bodyPr/>
                    <a:lstStyle/>
                    <a:p>
                      <a:pPr marL="0" indent="0" algn="l">
                        <a:lnSpc>
                          <a:spcPts val="1080"/>
                        </a:lnSpc>
                        <a:buNone/>
                      </a:pPr>
                      <a:r>
                        <a:rPr lang="en-US" sz="710" b="1" dirty="0">
                          <a:solidFill>
                            <a:srgbClr val="F3EDE2"/>
                          </a:solidFill>
                          <a:latin typeface="Noto Serif Bengali" pitchFamily="34" charset="0"/>
                          <a:ea typeface="Noto Serif Bengali" pitchFamily="34" charset="-122"/>
                          <a:cs typeface="Noto Serif Bengali" pitchFamily="34" charset="-120"/>
                        </a:rPr>
                        <a:t>পদার্থ</a:t>
                      </a:r>
                      <a:endParaRPr lang="en-US" sz="710" dirty="0">
                        <a:latin typeface="Noto Serif Bengali" charset="0"/>
                        <a:ea typeface="Noto Serif Bengali" charset="0"/>
                        <a:cs typeface="Noto Serif Bengali" charset="0"/>
                      </a:endParaRPr>
                    </a:p>
                  </a:txBody>
                  <a:tcPr marL="99058" marR="99058" marT="83818" marB="83818" anchor="ctr">
                    <a:lnL w="0" cap="flat" cmpd="sng" algn="ctr">
                      <a:noFill/>
                    </a:lnL>
                    <a:lnR w="0" cap="flat" cmpd="sng" algn="ctr">
                      <a:noFill/>
                    </a:lnR>
                    <a:lnT w="0" cap="flat" cmpd="sng" algn="ctr">
                      <a:noFill/>
                    </a:lnT>
                    <a:lnB w="0" cap="flat" cmpd="sng" algn="ctr">
                      <a:noFill/>
                    </a:lnB>
                    <a:solidFill>
                      <a:srgbClr val="1D1B17"/>
                    </a:solidFill>
                  </a:tcPr>
                </a:tc>
                <a:tc>
                  <a:txBody>
                    <a:bodyPr/>
                    <a:lstStyle/>
                    <a:p>
                      <a:pPr marL="0" indent="0" algn="l">
                        <a:lnSpc>
                          <a:spcPts val="1080"/>
                        </a:lnSpc>
                        <a:buNone/>
                      </a:pPr>
                      <a:r>
                        <a:rPr lang="en-US" sz="710" b="1" dirty="0">
                          <a:solidFill>
                            <a:srgbClr val="F3EDE2"/>
                          </a:solidFill>
                          <a:latin typeface="Noto Serif Bengali" pitchFamily="34" charset="0"/>
                          <a:ea typeface="Noto Serif Bengali" pitchFamily="34" charset="-122"/>
                          <a:cs typeface="Noto Serif Bengali" pitchFamily="34" charset="-120"/>
                        </a:rPr>
                        <a:t>মূল ব্যবহার</a:t>
                      </a:r>
                      <a:endParaRPr lang="en-US" sz="710" dirty="0">
                        <a:latin typeface="Noto Serif Bengali" charset="0"/>
                        <a:ea typeface="Noto Serif Bengali" charset="0"/>
                        <a:cs typeface="Noto Serif Bengali" charset="0"/>
                      </a:endParaRPr>
                    </a:p>
                  </a:txBody>
                  <a:tcPr marL="99058" marR="99058" marT="83818" marB="83818" anchor="ctr">
                    <a:lnL w="0" cap="flat" cmpd="sng" algn="ctr">
                      <a:noFill/>
                    </a:lnL>
                    <a:lnR w="0" cap="flat" cmpd="sng" algn="ctr">
                      <a:noFill/>
                    </a:lnR>
                    <a:lnT w="0" cap="flat" cmpd="sng" algn="ctr">
                      <a:noFill/>
                    </a:lnT>
                    <a:lnB w="0" cap="flat" cmpd="sng" algn="ctr">
                      <a:noFill/>
                    </a:lnB>
                    <a:solidFill>
                      <a:srgbClr val="1D1B17"/>
                    </a:solidFill>
                  </a:tcPr>
                </a:tc>
                <a:tc>
                  <a:txBody>
                    <a:bodyPr/>
                    <a:lstStyle/>
                    <a:p>
                      <a:pPr marL="0" indent="0" algn="l">
                        <a:lnSpc>
                          <a:spcPts val="1080"/>
                        </a:lnSpc>
                        <a:buNone/>
                      </a:pPr>
                      <a:r>
                        <a:rPr lang="en-US" sz="710" b="1" dirty="0">
                          <a:solidFill>
                            <a:srgbClr val="F3EDE2"/>
                          </a:solidFill>
                          <a:latin typeface="Noto Serif Bengali" pitchFamily="34" charset="0"/>
                          <a:ea typeface="Noto Serif Bengali" pitchFamily="34" charset="-122"/>
                          <a:cs typeface="Noto Serif Bengali" pitchFamily="34" charset="-120"/>
                        </a:rPr>
                        <a:t>শিল্পোন্নত দেশ</a:t>
                      </a:r>
                      <a:endParaRPr lang="en-US" sz="710" dirty="0">
                        <a:latin typeface="Noto Serif Bengali" charset="0"/>
                        <a:ea typeface="Noto Serif Bengali" charset="0"/>
                        <a:cs typeface="Noto Serif Bengali" charset="0"/>
                      </a:endParaRPr>
                    </a:p>
                  </a:txBody>
                  <a:tcPr marL="99058" marR="99058" marT="83818" marB="83818" anchor="ctr">
                    <a:lnL w="0" cap="flat" cmpd="sng" algn="ctr">
                      <a:noFill/>
                    </a:lnL>
                    <a:lnR w="0" cap="flat" cmpd="sng" algn="ctr">
                      <a:noFill/>
                    </a:lnR>
                    <a:lnT w="0" cap="flat" cmpd="sng" algn="ctr">
                      <a:noFill/>
                    </a:lnT>
                    <a:lnB w="0" cap="flat" cmpd="sng" algn="ctr">
                      <a:noFill/>
                    </a:lnB>
                    <a:solidFill>
                      <a:srgbClr val="1D1B17"/>
                    </a:solidFill>
                  </a:tcPr>
                </a:tc>
                <a:tc>
                  <a:txBody>
                    <a:bodyPr/>
                    <a:lstStyle/>
                    <a:p>
                      <a:pPr marL="0" indent="0" algn="l">
                        <a:lnSpc>
                          <a:spcPts val="1080"/>
                        </a:lnSpc>
                        <a:buNone/>
                      </a:pPr>
                      <a:r>
                        <a:rPr lang="en-US" sz="710" b="1" dirty="0">
                          <a:solidFill>
                            <a:srgbClr val="F3EDE2"/>
                          </a:solidFill>
                          <a:latin typeface="Noto Serif Bengali" pitchFamily="34" charset="0"/>
                          <a:ea typeface="Noto Serif Bengali" pitchFamily="34" charset="-122"/>
                          <a:cs typeface="Noto Serif Bengali" pitchFamily="34" charset="-120"/>
                        </a:rPr>
                        <a:t>উন্নয়নশীল দেশ</a:t>
                      </a:r>
                      <a:endParaRPr lang="en-US" sz="710" dirty="0">
                        <a:latin typeface="Noto Serif Bengali" charset="0"/>
                        <a:ea typeface="Noto Serif Bengali" charset="0"/>
                        <a:cs typeface="Noto Serif Bengali" charset="0"/>
                      </a:endParaRPr>
                    </a:p>
                  </a:txBody>
                  <a:tcPr marL="99058" marR="99058" marT="83818" marB="83818" anchor="ctr">
                    <a:lnL w="0" cap="flat" cmpd="sng" algn="ctr">
                      <a:noFill/>
                    </a:lnL>
                    <a:lnR w="0" cap="flat" cmpd="sng" algn="ctr">
                      <a:noFill/>
                    </a:lnR>
                    <a:lnT w="0" cap="flat" cmpd="sng" algn="ctr">
                      <a:noFill/>
                    </a:lnT>
                    <a:lnB w="0" cap="flat" cmpd="sng" algn="ctr">
                      <a:noFill/>
                    </a:lnB>
                    <a:solidFill>
                      <a:srgbClr val="1D1B17"/>
                    </a:solidFill>
                  </a:tcPr>
                </a:tc>
              </a:tr>
              <a:tr h="0">
                <a:tc>
                  <a:txBody>
                    <a:bodyPr/>
                    <a:lstStyle/>
                    <a:p>
                      <a:pPr marL="0" indent="0" algn="l">
                        <a:lnSpc>
                          <a:spcPts val="1170"/>
                        </a:lnSpc>
                        <a:buNone/>
                      </a:pPr>
                      <a:r>
                        <a:rPr lang="en-US" sz="770" b="1" dirty="0">
                          <a:solidFill>
                            <a:srgbClr val="1D1B17"/>
                          </a:solidFill>
                          <a:latin typeface="Noto Serif Bengali" pitchFamily="34" charset="0"/>
                          <a:ea typeface="Noto Serif Bengali" pitchFamily="34" charset="-122"/>
                          <a:cs typeface="Noto Serif Bengali" pitchFamily="34" charset="-120"/>
                        </a:rPr>
                        <a:t>CFC</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0" cap="flat" cmpd="sng" algn="ctr">
                      <a:noFill/>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70"/>
                        </a:lnSpc>
                        <a:buNone/>
                      </a:pPr>
                      <a:r>
                        <a:rPr lang="en-US" sz="770" dirty="0">
                          <a:solidFill>
                            <a:srgbClr val="4A4438"/>
                          </a:solidFill>
                          <a:latin typeface="Noto Serif Bengali" pitchFamily="34" charset="0"/>
                          <a:ea typeface="Noto Serif Bengali" pitchFamily="34" charset="-122"/>
                          <a:cs typeface="Noto Serif Bengali" pitchFamily="34" charset="-120"/>
                        </a:rPr>
                        <a:t>ফ্রিজ, এসি, স্প্রে ক্যান</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0" cap="flat" cmpd="sng" algn="ctr">
                      <a:noFill/>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70"/>
                        </a:lnSpc>
                        <a:buNone/>
                      </a:pPr>
                      <a:r>
                        <a:rPr lang="en-US" sz="770" dirty="0">
                          <a:solidFill>
                            <a:srgbClr val="17544F"/>
                          </a:solidFill>
                          <a:latin typeface="Noto Serif Bengali" pitchFamily="34" charset="0"/>
                          <a:ea typeface="Noto Serif Bengali" pitchFamily="34" charset="-122"/>
                          <a:cs typeface="Noto Serif Bengali" pitchFamily="34" charset="-120"/>
                        </a:rPr>
                        <a:t>১৯৯৬-এ সম্পূর্ণ বন্ধ</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0" cap="flat" cmpd="sng" algn="ctr">
                      <a:noFill/>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70"/>
                        </a:lnSpc>
                        <a:buNone/>
                      </a:pPr>
                      <a:r>
                        <a:rPr lang="en-US" sz="770" dirty="0">
                          <a:solidFill>
                            <a:srgbClr val="17544F"/>
                          </a:solidFill>
                          <a:latin typeface="Noto Serif Bengali" pitchFamily="34" charset="0"/>
                          <a:ea typeface="Noto Serif Bengali" pitchFamily="34" charset="-122"/>
                          <a:cs typeface="Noto Serif Bengali" pitchFamily="34" charset="-120"/>
                        </a:rPr>
                        <a:t>২০১০-এ সম্পূর্ণ বন্ধ</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0" cap="flat" cmpd="sng" algn="ctr">
                      <a:noFill/>
                    </a:lnT>
                    <a:lnB w="7620" cap="flat" cmpd="sng" algn="ctr">
                      <a:solidFill>
                        <a:srgbClr val="E4DAC8"/>
                      </a:solidFill>
                      <a:prstDash val="solid"/>
                      <a:round/>
                      <a:headEnd type="none" w="med" len="med"/>
                      <a:tailEnd type="none" w="med" len="med"/>
                    </a:lnB>
                    <a:solidFill>
                      <a:srgbClr val="FFFFFF">
                        <a:alpha val="0"/>
                      </a:srgbClr>
                    </a:solidFill>
                  </a:tcPr>
                </a:tc>
              </a:tr>
              <a:tr h="0">
                <a:tc>
                  <a:txBody>
                    <a:bodyPr/>
                    <a:lstStyle/>
                    <a:p>
                      <a:pPr marL="0" indent="0" algn="l">
                        <a:lnSpc>
                          <a:spcPts val="1170"/>
                        </a:lnSpc>
                        <a:buNone/>
                      </a:pPr>
                      <a:r>
                        <a:rPr lang="en-US" sz="770" b="1" dirty="0">
                          <a:solidFill>
                            <a:srgbClr val="1D1B17"/>
                          </a:solidFill>
                          <a:latin typeface="Noto Serif Bengali" pitchFamily="34" charset="0"/>
                          <a:ea typeface="Noto Serif Bengali" pitchFamily="34" charset="-122"/>
                          <a:cs typeface="Noto Serif Bengali" pitchFamily="34" charset="-120"/>
                        </a:rPr>
                        <a:t>HCFC</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70"/>
                        </a:lnSpc>
                        <a:buNone/>
                      </a:pPr>
                      <a:r>
                        <a:rPr lang="en-US" sz="770" dirty="0">
                          <a:solidFill>
                            <a:srgbClr val="4A4438"/>
                          </a:solidFill>
                          <a:latin typeface="Noto Serif Bengali" pitchFamily="34" charset="0"/>
                          <a:ea typeface="Noto Serif Bengali" pitchFamily="34" charset="-122"/>
                          <a:cs typeface="Noto Serif Bengali" pitchFamily="34" charset="-120"/>
                        </a:rPr>
                        <a:t>এসি ও ফোম তৈরির উপকরণ</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70"/>
                        </a:lnSpc>
                        <a:buNone/>
                      </a:pPr>
                      <a:r>
                        <a:rPr lang="en-US" sz="770" dirty="0">
                          <a:solidFill>
                            <a:srgbClr val="17544F"/>
                          </a:solidFill>
                          <a:latin typeface="Noto Serif Bengali" pitchFamily="34" charset="0"/>
                          <a:ea typeface="Noto Serif Bengali" pitchFamily="34" charset="-122"/>
                          <a:cs typeface="Noto Serif Bengali" pitchFamily="34" charset="-120"/>
                        </a:rPr>
                        <a:t>২০৩০-এ ৯৯.৫% কাটছাঁট</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70"/>
                        </a:lnSpc>
                        <a:buNone/>
                      </a:pPr>
                      <a:r>
                        <a:rPr lang="en-US" sz="770" dirty="0">
                          <a:solidFill>
                            <a:srgbClr val="17544F"/>
                          </a:solidFill>
                          <a:latin typeface="Noto Serif Bengali" pitchFamily="34" charset="0"/>
                          <a:ea typeface="Noto Serif Bengali" pitchFamily="34" charset="-122"/>
                          <a:cs typeface="Noto Serif Bengali" pitchFamily="34" charset="-120"/>
                        </a:rPr>
                        <a:t>২০৪০-এ বন্ধ</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r>
              <a:tr h="0">
                <a:tc>
                  <a:txBody>
                    <a:bodyPr/>
                    <a:lstStyle/>
                    <a:p>
                      <a:pPr marL="0" indent="0" algn="l">
                        <a:lnSpc>
                          <a:spcPts val="1170"/>
                        </a:lnSpc>
                        <a:buNone/>
                      </a:pPr>
                      <a:r>
                        <a:rPr lang="en-US" sz="770" b="1" dirty="0">
                          <a:solidFill>
                            <a:srgbClr val="1D1B17"/>
                          </a:solidFill>
                          <a:latin typeface="Noto Serif Bengali" pitchFamily="34" charset="0"/>
                          <a:ea typeface="Noto Serif Bengali" pitchFamily="34" charset="-122"/>
                          <a:cs typeface="Noto Serif Bengali" pitchFamily="34" charset="-120"/>
                        </a:rPr>
                        <a:t>HFC (কিগালি)</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70"/>
                        </a:lnSpc>
                        <a:buNone/>
                      </a:pPr>
                      <a:r>
                        <a:rPr lang="en-US" sz="770" dirty="0">
                          <a:solidFill>
                            <a:srgbClr val="4A4438"/>
                          </a:solidFill>
                          <a:latin typeface="Noto Serif Bengali" pitchFamily="34" charset="0"/>
                          <a:ea typeface="Noto Serif Bengali" pitchFamily="34" charset="-122"/>
                          <a:cs typeface="Noto Serif Bengali" pitchFamily="34" charset="-120"/>
                        </a:rPr>
                        <a:t>এসির কুল্যান্ট, রেফ্রিজারেশন</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70"/>
                        </a:lnSpc>
                        <a:buNone/>
                      </a:pPr>
                      <a:r>
                        <a:rPr lang="en-US" sz="770" dirty="0">
                          <a:solidFill>
                            <a:srgbClr val="17544F"/>
                          </a:solidFill>
                          <a:latin typeface="Noto Serif Bengali" pitchFamily="34" charset="0"/>
                          <a:ea typeface="Noto Serif Bengali" pitchFamily="34" charset="-122"/>
                          <a:cs typeface="Noto Serif Bengali" pitchFamily="34" charset="-120"/>
                        </a:rPr>
                        <a:t>২০৩৬-এ ৮৫% কাটছাঁট</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70"/>
                        </a:lnSpc>
                        <a:buNone/>
                      </a:pPr>
                      <a:r>
                        <a:rPr lang="en-US" sz="770" dirty="0">
                          <a:solidFill>
                            <a:srgbClr val="17544F"/>
                          </a:solidFill>
                          <a:latin typeface="Noto Serif Bengali" pitchFamily="34" charset="0"/>
                          <a:ea typeface="Noto Serif Bengali" pitchFamily="34" charset="-122"/>
                          <a:cs typeface="Noto Serif Bengali" pitchFamily="34" charset="-120"/>
                        </a:rPr>
                        <a:t>২০৪৫-এ ৮০% কাটছাঁট</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r>
              <a:tr h="0">
                <a:tc>
                  <a:txBody>
                    <a:bodyPr/>
                    <a:lstStyle/>
                    <a:p>
                      <a:pPr marL="0" indent="0" algn="l">
                        <a:lnSpc>
                          <a:spcPts val="1170"/>
                        </a:lnSpc>
                        <a:buNone/>
                      </a:pPr>
                      <a:r>
                        <a:rPr lang="en-US" sz="770" b="1" dirty="0">
                          <a:solidFill>
                            <a:srgbClr val="1D1B17"/>
                          </a:solidFill>
                          <a:latin typeface="Noto Serif Bengali" pitchFamily="34" charset="0"/>
                          <a:ea typeface="Noto Serif Bengali" pitchFamily="34" charset="-122"/>
                          <a:cs typeface="Noto Serif Bengali" pitchFamily="34" charset="-120"/>
                        </a:rPr>
                        <a:t>মিথাইল ব্রোমাইড</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0" cap="flat" cmpd="sng" algn="ctr">
                      <a:noFill/>
                    </a:lnB>
                    <a:solidFill>
                      <a:srgbClr val="FFFFFF">
                        <a:alpha val="0"/>
                      </a:srgbClr>
                    </a:solidFill>
                  </a:tcPr>
                </a:tc>
                <a:tc>
                  <a:txBody>
                    <a:bodyPr/>
                    <a:lstStyle/>
                    <a:p>
                      <a:pPr marL="0" indent="0" algn="l">
                        <a:lnSpc>
                          <a:spcPts val="1170"/>
                        </a:lnSpc>
                        <a:buNone/>
                      </a:pPr>
                      <a:r>
                        <a:rPr lang="en-US" sz="770" dirty="0">
                          <a:solidFill>
                            <a:srgbClr val="4A4438"/>
                          </a:solidFill>
                          <a:latin typeface="Noto Serif Bengali" pitchFamily="34" charset="0"/>
                          <a:ea typeface="Noto Serif Bengali" pitchFamily="34" charset="-122"/>
                          <a:cs typeface="Noto Serif Bengali" pitchFamily="34" charset="-120"/>
                        </a:rPr>
                        <a:t>কৃষিতে মাটির ফিউমিগেশন</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0" cap="flat" cmpd="sng" algn="ctr">
                      <a:noFill/>
                    </a:lnB>
                    <a:solidFill>
                      <a:srgbClr val="FFFFFF">
                        <a:alpha val="0"/>
                      </a:srgbClr>
                    </a:solidFill>
                  </a:tcPr>
                </a:tc>
                <a:tc>
                  <a:txBody>
                    <a:bodyPr/>
                    <a:lstStyle/>
                    <a:p>
                      <a:pPr marL="0" indent="0" algn="l">
                        <a:lnSpc>
                          <a:spcPts val="1170"/>
                        </a:lnSpc>
                        <a:buNone/>
                      </a:pPr>
                      <a:r>
                        <a:rPr lang="en-US" sz="770" dirty="0">
                          <a:solidFill>
                            <a:srgbClr val="17544F"/>
                          </a:solidFill>
                          <a:latin typeface="Noto Serif Bengali" pitchFamily="34" charset="0"/>
                          <a:ea typeface="Noto Serif Bengali" pitchFamily="34" charset="-122"/>
                          <a:cs typeface="Noto Serif Bengali" pitchFamily="34" charset="-120"/>
                        </a:rPr>
                        <a:t>২০০৫-এ বন্ধ</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0" cap="flat" cmpd="sng" algn="ctr">
                      <a:noFill/>
                    </a:lnB>
                    <a:solidFill>
                      <a:srgbClr val="FFFFFF">
                        <a:alpha val="0"/>
                      </a:srgbClr>
                    </a:solidFill>
                  </a:tcPr>
                </a:tc>
                <a:tc>
                  <a:txBody>
                    <a:bodyPr/>
                    <a:lstStyle/>
                    <a:p>
                      <a:pPr marL="0" indent="0" algn="l">
                        <a:lnSpc>
                          <a:spcPts val="1170"/>
                        </a:lnSpc>
                        <a:buNone/>
                      </a:pPr>
                      <a:r>
                        <a:rPr lang="en-US" sz="770" dirty="0">
                          <a:solidFill>
                            <a:srgbClr val="17544F"/>
                          </a:solidFill>
                          <a:latin typeface="Noto Serif Bengali" pitchFamily="34" charset="0"/>
                          <a:ea typeface="Noto Serif Bengali" pitchFamily="34" charset="-122"/>
                          <a:cs typeface="Noto Serif Bengali" pitchFamily="34" charset="-120"/>
                        </a:rPr>
                        <a:t>২০১৫-এ বন্ধ</a:t>
                      </a:r>
                      <a:endParaRPr lang="en-US" sz="770" dirty="0">
                        <a:latin typeface="Noto Serif Bengali" charset="0"/>
                        <a:ea typeface="Noto Serif Bengali" charset="0"/>
                        <a:cs typeface="Noto Serif Bengali" charset="0"/>
                      </a:endParaRPr>
                    </a:p>
                  </a:txBody>
                  <a:tcPr marL="99058" marR="99058" marT="91438" marB="91438" anchor="ctr">
                    <a:lnL w="0" cap="flat" cmpd="sng" algn="ctr">
                      <a:noFill/>
                    </a:lnL>
                    <a:lnR w="0" cap="flat" cmpd="sng" algn="ctr">
                      <a:noFill/>
                    </a:lnR>
                    <a:lnT w="7620" cap="flat" cmpd="sng" algn="ctr">
                      <a:solidFill>
                        <a:srgbClr val="E4DAC8"/>
                      </a:solidFill>
                      <a:prstDash val="solid"/>
                      <a:round/>
                      <a:headEnd type="none" w="med" len="med"/>
                      <a:tailEnd type="none" w="med" len="med"/>
                    </a:lnT>
                    <a:lnB w="0" cap="flat" cmpd="sng" algn="ctr">
                      <a:noFill/>
                    </a:lnB>
                    <a:solidFill>
                      <a:srgbClr val="FFFFFF">
                        <a:alpha val="0"/>
                      </a:srgbClr>
                    </a:solidFill>
                  </a:tcPr>
                </a:tc>
              </a:tr>
            </a:tbl>
          </a:graphicData>
        </a:graphic>
      </p:graphicFrame>
      <p:sp>
        <p:nvSpPr>
          <p:cNvPr id="11" name="Shape 8"/>
          <p:cNvSpPr/>
          <p:nvPr/>
        </p:nvSpPr>
        <p:spPr>
          <a:xfrm>
            <a:off x="617205" y="3295653"/>
            <a:ext cx="6546964" cy="569819"/>
          </a:xfrm>
          <a:prstGeom prst="roundRect">
            <a:avLst>
              <a:gd name="adj" fmla="val 4012"/>
            </a:avLst>
          </a:prstGeom>
          <a:solidFill>
            <a:srgbClr val="EFE7D8"/>
          </a:solidFill>
          <a:ln/>
        </p:spPr>
      </p:sp>
      <p:sp>
        <p:nvSpPr>
          <p:cNvPr id="12" name="Text 9"/>
          <p:cNvSpPr/>
          <p:nvPr/>
        </p:nvSpPr>
        <p:spPr>
          <a:xfrm>
            <a:off x="739122" y="3402331"/>
            <a:ext cx="6397677" cy="356464"/>
          </a:xfrm>
          <a:prstGeom prst="rect">
            <a:avLst/>
          </a:prstGeom>
          <a:ln/>
        </p:spPr>
        <p:txBody>
          <a:bodyPr wrap="square" lIns="0" tIns="0" rIns="0" bIns="0" rtlCol="0" anchor="t">
            <a:spAutoFit/>
          </a:bodyPr>
          <a:lstStyle/>
          <a:p>
            <a:pPr marL="0" indent="0" algn="l">
              <a:lnSpc>
                <a:spcPts val="1404"/>
              </a:lnSpc>
              <a:buNone/>
            </a:pPr>
            <a:r>
              <a:rPr lang="en-US" sz="770" dirty="0">
                <a:solidFill>
                  <a:srgbClr val="3F3A33"/>
                </a:solidFill>
                <a:latin typeface="Noto Serif Bengali" pitchFamily="34" charset="0"/>
                <a:ea typeface="Noto Serif Bengali" pitchFamily="34" charset="-122"/>
                <a:cs typeface="Noto Serif Bengali" pitchFamily="34" charset="-120"/>
              </a:rPr>
              <a:t>সূচকে একটি সময়সীমা আগে বেঁধে দেওয়া হলেও, প্রতিটি পক্ষের জন্য আলাদা সময় রাখা হয়েছে। কারণ স্পষ্ট: ১৯৮৭ সালে উন্নয়নশীল দেশগুলোর হাতে CFC ছাড়া ফ্রিজ বানানোর বিকল্প প্রযুক্তি ছিল না। সময় না দিলে তারা চুক্তিতে যোগই দিত না, আর চুক্তি ছাড়া বিশ্বজনীন নিষেধাজ্ঞা অসম্ভব ছিল।</a:t>
            </a:r>
            <a:endParaRPr lang="en-US" sz="770" dirty="0"/>
          </a:p>
        </p:txBody>
      </p:sp>
      <p:sp>
        <p:nvSpPr>
          <p:cNvPr id="13" name="Shape 10"/>
          <p:cNvSpPr/>
          <p:nvPr/>
        </p:nvSpPr>
        <p:spPr>
          <a:xfrm>
            <a:off x="617205" y="5981636"/>
            <a:ext cx="6546964" cy="441949"/>
          </a:xfrm>
          <a:prstGeom prst="rect">
            <a:avLst/>
          </a:prstGeom>
          <a:ln/>
        </p:spPr>
      </p:sp>
      <p:sp>
        <p:nvSpPr>
          <p:cNvPr id="14" name="Text 11"/>
          <p:cNvSpPr/>
          <p:nvPr/>
        </p:nvSpPr>
        <p:spPr>
          <a:xfrm>
            <a:off x="617205" y="6095933"/>
            <a:ext cx="3229835" cy="125727"/>
          </a:xfrm>
          <a:prstGeom prst="rect">
            <a:avLst/>
          </a:prstGeom>
          <a:ln/>
        </p:spPr>
        <p:txBody>
          <a:bodyPr wrap="square" lIns="0" tIns="0" rIns="0" bIns="0" rtlCol="0" anchor="t">
            <a:spAutoFit/>
          </a:bodyPr>
          <a:lstStyle/>
          <a:p>
            <a:pPr marL="0" indent="0" algn="l">
              <a:lnSpc>
                <a:spcPts val="990"/>
              </a:lnSpc>
              <a:buNone/>
            </a:pPr>
            <a:r>
              <a:rPr lang="en-US" sz="650" kern="0" spc="60" dirty="0">
                <a:solidFill>
                  <a:srgbClr val="8A7F6D"/>
                </a:solidFill>
                <a:latin typeface="Noto Serif Bengali" pitchFamily="34" charset="0"/>
                <a:ea typeface="Noto Serif Bengali" pitchFamily="34" charset="-122"/>
                <a:cs typeface="Noto Serif Bengali" pitchFamily="34" charset="-120"/>
              </a:rPr>
              <a:t>১৯৮৬ সালে বিশ্ব CO₂ নিঃসরণ</a:t>
            </a:r>
            <a:endParaRPr lang="en-US" sz="650" dirty="0"/>
          </a:p>
        </p:txBody>
      </p:sp>
      <p:sp>
        <p:nvSpPr>
          <p:cNvPr id="15" name="Text 12"/>
          <p:cNvSpPr/>
          <p:nvPr/>
        </p:nvSpPr>
        <p:spPr>
          <a:xfrm>
            <a:off x="617205" y="6252139"/>
            <a:ext cx="3229835" cy="171446"/>
          </a:xfrm>
          <a:prstGeom prst="rect">
            <a:avLst/>
          </a:prstGeom>
          <a:ln/>
        </p:spPr>
        <p:txBody>
          <a:bodyPr wrap="square" lIns="0" tIns="0" rIns="0" bIns="0" rtlCol="0" anchor="t">
            <a:spAutoFit/>
          </a:bodyPr>
          <a:lstStyle/>
          <a:p>
            <a:pPr marL="0" indent="0" algn="l">
              <a:lnSpc>
                <a:spcPts val="1350"/>
              </a:lnSpc>
              <a:buNone/>
            </a:pPr>
            <a:r>
              <a:rPr lang="en-US" sz="890" b="1" dirty="0">
                <a:solidFill>
                  <a:srgbClr val="1D1B17"/>
                </a:solidFill>
                <a:latin typeface="Noto Serif Bengali" pitchFamily="34" charset="0"/>
                <a:ea typeface="Noto Serif Bengali" pitchFamily="34" charset="-122"/>
                <a:cs typeface="Noto Serif Bengali" pitchFamily="34" charset="-120"/>
              </a:rPr>
              <a:t>প্রায় ২০ গিগাটন</a:t>
            </a:r>
            <a:endParaRPr lang="en-US" sz="890" dirty="0"/>
          </a:p>
        </p:txBody>
      </p:sp>
      <p:sp>
        <p:nvSpPr>
          <p:cNvPr id="16" name="Text 13"/>
          <p:cNvSpPr/>
          <p:nvPr/>
        </p:nvSpPr>
        <p:spPr>
          <a:xfrm>
            <a:off x="3982184" y="6095933"/>
            <a:ext cx="3229835" cy="125727"/>
          </a:xfrm>
          <a:prstGeom prst="rect">
            <a:avLst/>
          </a:prstGeom>
          <a:ln/>
        </p:spPr>
        <p:txBody>
          <a:bodyPr wrap="square" lIns="0" tIns="0" rIns="0" bIns="0" rtlCol="0" anchor="t">
            <a:spAutoFit/>
          </a:bodyPr>
          <a:lstStyle/>
          <a:p>
            <a:pPr marL="0" indent="0" algn="l">
              <a:lnSpc>
                <a:spcPts val="990"/>
              </a:lnSpc>
              <a:buNone/>
            </a:pPr>
            <a:r>
              <a:rPr lang="en-US" sz="650" kern="0" spc="60" dirty="0">
                <a:solidFill>
                  <a:srgbClr val="8A7F6D"/>
                </a:solidFill>
                <a:latin typeface="Noto Serif Bengali" pitchFamily="34" charset="0"/>
                <a:ea typeface="Noto Serif Bengali" pitchFamily="34" charset="-122"/>
                <a:cs typeface="Noto Serif Bengali" pitchFamily="34" charset="-120"/>
              </a:rPr>
              <a:t>২০২৪ সালে বিশ্ব CO₂ নিঃসরণ</a:t>
            </a:r>
            <a:endParaRPr lang="en-US" sz="650" dirty="0"/>
          </a:p>
        </p:txBody>
      </p:sp>
      <p:sp>
        <p:nvSpPr>
          <p:cNvPr id="17" name="Text 14"/>
          <p:cNvSpPr/>
          <p:nvPr/>
        </p:nvSpPr>
        <p:spPr>
          <a:xfrm>
            <a:off x="3982184" y="6252139"/>
            <a:ext cx="3229835" cy="171446"/>
          </a:xfrm>
          <a:prstGeom prst="rect">
            <a:avLst/>
          </a:prstGeom>
          <a:ln/>
        </p:spPr>
        <p:txBody>
          <a:bodyPr wrap="square" lIns="0" tIns="0" rIns="0" bIns="0" rtlCol="0" anchor="t">
            <a:spAutoFit/>
          </a:bodyPr>
          <a:lstStyle/>
          <a:p>
            <a:pPr marL="0" indent="0" algn="l">
              <a:lnSpc>
                <a:spcPts val="1350"/>
              </a:lnSpc>
              <a:buNone/>
            </a:pPr>
            <a:r>
              <a:rPr lang="en-US" sz="890" b="1" dirty="0">
                <a:solidFill>
                  <a:srgbClr val="A3301F"/>
                </a:solidFill>
                <a:latin typeface="Noto Serif Bengali" pitchFamily="34" charset="0"/>
                <a:ea typeface="Noto Serif Bengali" pitchFamily="34" charset="-122"/>
                <a:cs typeface="Noto Serif Bengali" pitchFamily="34" charset="-120"/>
              </a:rPr>
              <a:t>প্রায় ৩৭ গিগাটন, অর্থাৎ ৮৫% বৃদ্ধি</a:t>
            </a:r>
            <a:endParaRPr lang="en-US" sz="890" dirty="0"/>
          </a:p>
        </p:txBody>
      </p:sp>
      <p:sp>
        <p:nvSpPr>
          <p:cNvPr id="18" name="Shape 15"/>
          <p:cNvSpPr/>
          <p:nvPr/>
        </p:nvSpPr>
        <p:spPr>
          <a:xfrm>
            <a:off x="7522300" y="1120198"/>
            <a:ext cx="4242686" cy="4498069"/>
          </a:xfrm>
          <a:prstGeom prst="roundRect">
            <a:avLst>
              <a:gd name="adj" fmla="val 718"/>
            </a:avLst>
          </a:prstGeom>
          <a:solidFill>
            <a:srgbClr val="FFFDF8"/>
          </a:solidFill>
          <a:ln w="7620">
            <a:solidFill>
              <a:srgbClr val="DED3C0"/>
            </a:solidFill>
            <a:prstDash val="solid"/>
          </a:ln>
        </p:spPr>
      </p:sp>
      <p:sp>
        <p:nvSpPr>
          <p:cNvPr id="19" name="Text 16"/>
          <p:cNvSpPr/>
          <p:nvPr/>
        </p:nvSpPr>
        <p:spPr>
          <a:xfrm>
            <a:off x="7712795" y="1303073"/>
            <a:ext cx="544892" cy="201925"/>
          </a:xfrm>
          <a:prstGeom prst="roundRect">
            <a:avLst>
              <a:gd name="adj" fmla="val 7547"/>
            </a:avLst>
          </a:prstGeom>
          <a:solidFill>
            <a:srgbClr val="17544F"/>
          </a:solidFill>
          <a:ln/>
        </p:spPr>
        <p:txBody>
          <a:bodyPr wrap="square" lIns="0" tIns="0" rIns="0" bIns="0" rtlCol="0" anchor="t">
            <a:spAutoFit/>
          </a:bodyPr>
          <a:lstStyle/>
          <a:p>
            <a:pPr marL="0" indent="0" algn="l">
              <a:lnSpc>
                <a:spcPts val="990"/>
              </a:lnSpc>
              <a:buNone/>
            </a:pPr>
            <a:r>
              <a:rPr lang="en-US" sz="650" kern="0" spc="60" dirty="0">
                <a:solidFill>
                  <a:srgbClr val="F3EDE2"/>
                </a:solidFill>
                <a:latin typeface="Noto Serif Bengali" pitchFamily="34" charset="0"/>
                <a:ea typeface="Noto Serif Bengali" pitchFamily="34" charset="-122"/>
                <a:cs typeface="Noto Serif Bengali" pitchFamily="34" charset="-120"/>
              </a:rPr>
              <a:t>চারটি সূত্র</a:t>
            </a:r>
            <a:endParaRPr lang="en-US" sz="650" dirty="0"/>
          </a:p>
        </p:txBody>
      </p:sp>
      <p:sp>
        <p:nvSpPr>
          <p:cNvPr id="20" name="Text 17"/>
          <p:cNvSpPr/>
          <p:nvPr/>
        </p:nvSpPr>
        <p:spPr>
          <a:xfrm>
            <a:off x="7712795" y="1611675"/>
            <a:ext cx="3919621" cy="187757"/>
          </a:xfrm>
          <a:prstGeom prst="rect">
            <a:avLst/>
          </a:prstGeom>
          <a:ln/>
        </p:spPr>
        <p:txBody>
          <a:bodyPr wrap="square" lIns="0" tIns="0" rIns="0" bIns="0" rtlCol="0" anchor="t">
            <a:spAutoFit/>
          </a:bodyPr>
          <a:lstStyle/>
          <a:p>
            <a:pPr marL="0" indent="0" algn="l">
              <a:lnSpc>
                <a:spcPts val="1479"/>
              </a:lnSpc>
              <a:buNone/>
            </a:pPr>
            <a:r>
              <a:rPr lang="en-US" sz="1010" dirty="0">
                <a:solidFill>
                  <a:srgbClr val="1D1B17"/>
                </a:solidFill>
                <a:latin typeface="Noto Serif Bengali" pitchFamily="34" charset="0"/>
                <a:ea typeface="Noto Serif Bengali" pitchFamily="34" charset="-122"/>
                <a:cs typeface="Noto Serif Bengali" pitchFamily="34" charset="-120"/>
              </a:rPr>
              <a:t>কেন এই চুক্তি ভাঙা পড়েনি</a:t>
            </a:r>
            <a:endParaRPr lang="en-US" sz="1010" dirty="0"/>
          </a:p>
        </p:txBody>
      </p:sp>
      <p:sp>
        <p:nvSpPr>
          <p:cNvPr id="21" name="Shape 18"/>
          <p:cNvSpPr/>
          <p:nvPr/>
        </p:nvSpPr>
        <p:spPr>
          <a:xfrm>
            <a:off x="7712795" y="1906110"/>
            <a:ext cx="3861696" cy="600060"/>
          </a:xfrm>
          <a:prstGeom prst="rect">
            <a:avLst/>
          </a:prstGeom>
          <a:ln/>
        </p:spPr>
      </p:sp>
      <p:sp>
        <p:nvSpPr>
          <p:cNvPr id="22" name="Text 19"/>
          <p:cNvSpPr/>
          <p:nvPr/>
        </p:nvSpPr>
        <p:spPr>
          <a:xfrm>
            <a:off x="7712795" y="1906110"/>
            <a:ext cx="3919621" cy="154301"/>
          </a:xfrm>
          <a:prstGeom prst="rect">
            <a:avLst/>
          </a:prstGeom>
          <a:ln/>
        </p:spPr>
        <p:txBody>
          <a:bodyPr wrap="square" lIns="0" tIns="0" rIns="0" bIns="0" rtlCol="0" anchor="t">
            <a:spAutoFit/>
          </a:bodyPr>
          <a:lstStyle/>
          <a:p>
            <a:pPr marL="0" indent="0" algn="l">
              <a:lnSpc>
                <a:spcPts val="1215"/>
              </a:lnSpc>
              <a:buNone/>
            </a:pPr>
            <a:r>
              <a:rPr lang="en-US" sz="800" b="1" dirty="0">
                <a:solidFill>
                  <a:srgbClr val="1D1B17"/>
                </a:solidFill>
                <a:latin typeface="Noto Serif Bengali" pitchFamily="34" charset="0"/>
                <a:ea typeface="Noto Serif Bengali" pitchFamily="34" charset="-122"/>
                <a:cs typeface="Noto Serif Bengali" pitchFamily="34" charset="-120"/>
              </a:rPr>
              <a:t>১. সবার অংশগ্রহণ</a:t>
            </a:r>
            <a:endParaRPr lang="en-US" sz="800" dirty="0"/>
          </a:p>
        </p:txBody>
      </p:sp>
      <p:sp>
        <p:nvSpPr>
          <p:cNvPr id="23" name="Text 20"/>
          <p:cNvSpPr/>
          <p:nvPr/>
        </p:nvSpPr>
        <p:spPr>
          <a:xfrm>
            <a:off x="7712795" y="2090890"/>
            <a:ext cx="3919621" cy="323842"/>
          </a:xfrm>
          <a:prstGeom prst="rect">
            <a:avLst/>
          </a:prstGeom>
          <a:ln/>
        </p:spPr>
        <p:txBody>
          <a:bodyPr wrap="square" lIns="0" tIns="0" rIns="0" bIns="0" rtlCol="0" anchor="t">
            <a:spAutoFit/>
          </a:bodyPr>
          <a:lstStyle/>
          <a:p>
            <a:pPr marL="0" indent="0" algn="l">
              <a:lnSpc>
                <a:spcPts val="1275"/>
              </a:lnSpc>
              <a:buNone/>
            </a:pPr>
            <a:r>
              <a:rPr lang="en-US" sz="740" dirty="0">
                <a:solidFill>
                  <a:srgbClr val="4A4438"/>
                </a:solidFill>
                <a:latin typeface="Noto Serif Bengali" pitchFamily="34" charset="0"/>
                <a:ea typeface="Noto Serif Bengali" pitchFamily="34" charset="-122"/>
                <a:cs typeface="Noto Serif Bengali" pitchFamily="34" charset="-120"/>
              </a:rPr>
              <a:t>চুক্তির বাইরে থাকা দেশের বিরুদ্ধে ওজোন-ক্ষতিকর গ্যাস বাণিজ্যে নিষেধাজ্ঞার ধারা ছিল। ফলে বাইরে থাকা লাভজনক ছিল না।</a:t>
            </a:r>
            <a:endParaRPr lang="en-US" sz="740" dirty="0"/>
          </a:p>
        </p:txBody>
      </p:sp>
      <p:sp>
        <p:nvSpPr>
          <p:cNvPr id="24" name="Shape 21"/>
          <p:cNvSpPr/>
          <p:nvPr/>
        </p:nvSpPr>
        <p:spPr>
          <a:xfrm>
            <a:off x="7712795" y="2589988"/>
            <a:ext cx="3861696" cy="600060"/>
          </a:xfrm>
          <a:prstGeom prst="rect">
            <a:avLst/>
          </a:prstGeom>
          <a:ln/>
        </p:spPr>
      </p:sp>
      <p:sp>
        <p:nvSpPr>
          <p:cNvPr id="25" name="Text 22"/>
          <p:cNvSpPr/>
          <p:nvPr/>
        </p:nvSpPr>
        <p:spPr>
          <a:xfrm>
            <a:off x="7712795" y="2589988"/>
            <a:ext cx="3919621" cy="154301"/>
          </a:xfrm>
          <a:prstGeom prst="rect">
            <a:avLst/>
          </a:prstGeom>
          <a:ln/>
        </p:spPr>
        <p:txBody>
          <a:bodyPr wrap="square" lIns="0" tIns="0" rIns="0" bIns="0" rtlCol="0" anchor="t">
            <a:spAutoFit/>
          </a:bodyPr>
          <a:lstStyle/>
          <a:p>
            <a:pPr marL="0" indent="0" algn="l">
              <a:lnSpc>
                <a:spcPts val="1215"/>
              </a:lnSpc>
              <a:buNone/>
            </a:pPr>
            <a:r>
              <a:rPr lang="en-US" sz="800" b="1" dirty="0">
                <a:solidFill>
                  <a:srgbClr val="1D1B17"/>
                </a:solidFill>
                <a:latin typeface="Noto Serif Bengali" pitchFamily="34" charset="0"/>
                <a:ea typeface="Noto Serif Bengali" pitchFamily="34" charset="-122"/>
                <a:cs typeface="Noto Serif Bengali" pitchFamily="34" charset="-120"/>
              </a:rPr>
              <a:t>২. আলাদা দায়িত্ব, সমান লক্ষ্য</a:t>
            </a:r>
            <a:endParaRPr lang="en-US" sz="800" dirty="0"/>
          </a:p>
        </p:txBody>
      </p:sp>
      <p:sp>
        <p:nvSpPr>
          <p:cNvPr id="26" name="Text 23"/>
          <p:cNvSpPr/>
          <p:nvPr/>
        </p:nvSpPr>
        <p:spPr>
          <a:xfrm>
            <a:off x="7712795" y="2774768"/>
            <a:ext cx="3919621" cy="323842"/>
          </a:xfrm>
          <a:prstGeom prst="rect">
            <a:avLst/>
          </a:prstGeom>
          <a:ln/>
        </p:spPr>
        <p:txBody>
          <a:bodyPr wrap="square" lIns="0" tIns="0" rIns="0" bIns="0" rtlCol="0" anchor="t">
            <a:spAutoFit/>
          </a:bodyPr>
          <a:lstStyle/>
          <a:p>
            <a:pPr marL="0" indent="0" algn="l">
              <a:lnSpc>
                <a:spcPts val="1275"/>
              </a:lnSpc>
              <a:buNone/>
            </a:pPr>
            <a:r>
              <a:rPr lang="en-US" sz="740" dirty="0">
                <a:solidFill>
                  <a:srgbClr val="4A4438"/>
                </a:solidFill>
                <a:latin typeface="Noto Serif Bengali" pitchFamily="34" charset="0"/>
                <a:ea typeface="Noto Serif Bengali" pitchFamily="34" charset="-122"/>
                <a:cs typeface="Noto Serif Bengali" pitchFamily="34" charset="-120"/>
              </a:rPr>
              <a:t>ধনী দেশ আগে বন্ধ করবে, দরিদ্র দেশ দশ বছরের ছাড় পাবে। এই নমনীয়তা চুক্তিকে টেকসই করেছে।</a:t>
            </a:r>
            <a:endParaRPr lang="en-US" sz="740" dirty="0"/>
          </a:p>
        </p:txBody>
      </p:sp>
      <p:sp>
        <p:nvSpPr>
          <p:cNvPr id="27" name="Shape 24"/>
          <p:cNvSpPr/>
          <p:nvPr/>
        </p:nvSpPr>
        <p:spPr>
          <a:xfrm>
            <a:off x="7712795" y="3273865"/>
            <a:ext cx="3861696" cy="600060"/>
          </a:xfrm>
          <a:prstGeom prst="rect">
            <a:avLst/>
          </a:prstGeom>
          <a:ln/>
        </p:spPr>
      </p:sp>
      <p:sp>
        <p:nvSpPr>
          <p:cNvPr id="28" name="Text 25"/>
          <p:cNvSpPr/>
          <p:nvPr/>
        </p:nvSpPr>
        <p:spPr>
          <a:xfrm>
            <a:off x="7712795" y="3273865"/>
            <a:ext cx="3919621" cy="154301"/>
          </a:xfrm>
          <a:prstGeom prst="rect">
            <a:avLst/>
          </a:prstGeom>
          <a:ln/>
        </p:spPr>
        <p:txBody>
          <a:bodyPr wrap="square" lIns="0" tIns="0" rIns="0" bIns="0" rtlCol="0" anchor="t">
            <a:spAutoFit/>
          </a:bodyPr>
          <a:lstStyle/>
          <a:p>
            <a:pPr marL="0" indent="0" algn="l">
              <a:lnSpc>
                <a:spcPts val="1215"/>
              </a:lnSpc>
              <a:buNone/>
            </a:pPr>
            <a:r>
              <a:rPr lang="en-US" sz="800" b="1" dirty="0">
                <a:solidFill>
                  <a:srgbClr val="1D1B17"/>
                </a:solidFill>
                <a:latin typeface="Noto Serif Bengali" pitchFamily="34" charset="0"/>
                <a:ea typeface="Noto Serif Bengali" pitchFamily="34" charset="-122"/>
                <a:cs typeface="Noto Serif Bengali" pitchFamily="34" charset="-120"/>
              </a:rPr>
              <a:t>৩. অর্থের ব্যবস্থা</a:t>
            </a:r>
            <a:endParaRPr lang="en-US" sz="800" dirty="0"/>
          </a:p>
        </p:txBody>
      </p:sp>
      <p:sp>
        <p:nvSpPr>
          <p:cNvPr id="29" name="Text 26"/>
          <p:cNvSpPr/>
          <p:nvPr/>
        </p:nvSpPr>
        <p:spPr>
          <a:xfrm>
            <a:off x="7712795" y="3458646"/>
            <a:ext cx="3919621" cy="323842"/>
          </a:xfrm>
          <a:prstGeom prst="rect">
            <a:avLst/>
          </a:prstGeom>
          <a:ln/>
        </p:spPr>
        <p:txBody>
          <a:bodyPr wrap="square" lIns="0" tIns="0" rIns="0" bIns="0" rtlCol="0" anchor="t">
            <a:spAutoFit/>
          </a:bodyPr>
          <a:lstStyle/>
          <a:p>
            <a:pPr marL="0" indent="0" algn="l">
              <a:lnSpc>
                <a:spcPts val="1275"/>
              </a:lnSpc>
              <a:buNone/>
            </a:pPr>
            <a:r>
              <a:rPr lang="en-US" sz="740" dirty="0">
                <a:solidFill>
                  <a:srgbClr val="4A4438"/>
                </a:solidFill>
                <a:latin typeface="Noto Serif Bengali" pitchFamily="34" charset="0"/>
                <a:ea typeface="Noto Serif Bengali" pitchFamily="34" charset="-122"/>
                <a:cs typeface="Noto Serif Bengali" pitchFamily="34" charset="-120"/>
              </a:rPr>
              <a:t>১৯৯১-এ গঠিত মাল্টিল্যাটারাল ফান্ড ২০২৩ সাল পর্যন্ত ৪ বিলিয়ন ডলারের বেশি সহায়তা দিয়েছে প্রযুক্তি বদলের জন্য।</a:t>
            </a:r>
            <a:endParaRPr lang="en-US" sz="740" dirty="0"/>
          </a:p>
        </p:txBody>
      </p:sp>
      <p:sp>
        <p:nvSpPr>
          <p:cNvPr id="30" name="Text 27"/>
          <p:cNvSpPr/>
          <p:nvPr/>
        </p:nvSpPr>
        <p:spPr>
          <a:xfrm>
            <a:off x="7712795" y="3957743"/>
            <a:ext cx="3919621" cy="154301"/>
          </a:xfrm>
          <a:prstGeom prst="rect">
            <a:avLst/>
          </a:prstGeom>
          <a:ln/>
        </p:spPr>
        <p:txBody>
          <a:bodyPr wrap="square" lIns="0" tIns="0" rIns="0" bIns="0" rtlCol="0" anchor="t">
            <a:spAutoFit/>
          </a:bodyPr>
          <a:lstStyle/>
          <a:p>
            <a:pPr marL="0" indent="0" algn="l">
              <a:lnSpc>
                <a:spcPts val="1215"/>
              </a:lnSpc>
              <a:buNone/>
            </a:pPr>
            <a:r>
              <a:rPr lang="en-US" sz="800" b="1" dirty="0">
                <a:solidFill>
                  <a:srgbClr val="1D1B17"/>
                </a:solidFill>
                <a:latin typeface="Noto Serif Bengali" pitchFamily="34" charset="0"/>
                <a:ea typeface="Noto Serif Bengali" pitchFamily="34" charset="-122"/>
                <a:cs typeface="Noto Serif Bengali" pitchFamily="34" charset="-120"/>
              </a:rPr>
              <a:t>৪. বিকল্প প্রযুক্তি হাতের কাছে</a:t>
            </a:r>
            <a:endParaRPr lang="en-US" sz="800" dirty="0"/>
          </a:p>
        </p:txBody>
      </p:sp>
      <p:sp>
        <p:nvSpPr>
          <p:cNvPr id="31" name="Text 28"/>
          <p:cNvSpPr/>
          <p:nvPr/>
        </p:nvSpPr>
        <p:spPr>
          <a:xfrm>
            <a:off x="7712795" y="4142524"/>
            <a:ext cx="3919621" cy="323842"/>
          </a:xfrm>
          <a:prstGeom prst="rect">
            <a:avLst/>
          </a:prstGeom>
          <a:ln/>
        </p:spPr>
        <p:txBody>
          <a:bodyPr wrap="square" lIns="0" tIns="0" rIns="0" bIns="0" rtlCol="0" anchor="t">
            <a:spAutoFit/>
          </a:bodyPr>
          <a:lstStyle/>
          <a:p>
            <a:pPr marL="0" indent="0" algn="l">
              <a:lnSpc>
                <a:spcPts val="1275"/>
              </a:lnSpc>
              <a:buNone/>
            </a:pPr>
            <a:r>
              <a:rPr lang="en-US" sz="740" dirty="0">
                <a:solidFill>
                  <a:srgbClr val="4A4438"/>
                </a:solidFill>
                <a:latin typeface="Noto Serif Bengali" pitchFamily="34" charset="0"/>
                <a:ea typeface="Noto Serif Bengali" pitchFamily="34" charset="-122"/>
                <a:cs typeface="Noto Serif Bengali" pitchFamily="34" charset="-120"/>
              </a:rPr>
              <a:t>শিল্প CFC ছেড়ে HCFC, পরে HFC, এখন HFO কুল্যান্ট বের করেছে। নিষেধাজ্ঞার সঙ্গে বিকল্প থাকাটাই সাফল্যের মূল শর্ত।</a:t>
            </a:r>
            <a:endParaRPr lang="en-US" sz="740" dirty="0"/>
          </a:p>
        </p:txBody>
      </p:sp>
      <p:sp>
        <p:nvSpPr>
          <p:cNvPr id="32" name="Shape 29"/>
          <p:cNvSpPr/>
          <p:nvPr/>
        </p:nvSpPr>
        <p:spPr>
          <a:xfrm>
            <a:off x="7522300" y="5770663"/>
            <a:ext cx="4242686" cy="828178"/>
          </a:xfrm>
          <a:prstGeom prst="roundRect">
            <a:avLst>
              <a:gd name="adj" fmla="val 3680"/>
            </a:avLst>
          </a:prstGeom>
          <a:solidFill>
            <a:srgbClr val="1D1B17"/>
          </a:solidFill>
          <a:ln/>
        </p:spPr>
      </p:sp>
      <p:sp>
        <p:nvSpPr>
          <p:cNvPr id="33" name="Text 30"/>
          <p:cNvSpPr/>
          <p:nvPr/>
        </p:nvSpPr>
        <p:spPr>
          <a:xfrm>
            <a:off x="7689936" y="5923059"/>
            <a:ext cx="3966026" cy="125727"/>
          </a:xfrm>
          <a:prstGeom prst="rect">
            <a:avLst/>
          </a:prstGeom>
          <a:ln/>
        </p:spPr>
        <p:txBody>
          <a:bodyPr wrap="square" lIns="0" tIns="0" rIns="0" bIns="0" rtlCol="0" anchor="t">
            <a:spAutoFit/>
          </a:bodyPr>
          <a:lstStyle/>
          <a:p>
            <a:pPr marL="0" indent="0" algn="l">
              <a:lnSpc>
                <a:spcPts val="990"/>
              </a:lnSpc>
              <a:buNone/>
            </a:pPr>
            <a:r>
              <a:rPr lang="en-US" sz="650" kern="0" spc="120" dirty="0">
                <a:solidFill>
                  <a:srgbClr val="C9A227"/>
                </a:solidFill>
                <a:latin typeface="Noto Serif Bengali" pitchFamily="34" charset="0"/>
                <a:ea typeface="Noto Serif Bengali" pitchFamily="34" charset="-122"/>
                <a:cs typeface="Noto Serif Bengali" pitchFamily="34" charset="-120"/>
              </a:rPr>
              <a:t>তুলনা</a:t>
            </a:r>
            <a:endParaRPr lang="en-US" sz="650" dirty="0"/>
          </a:p>
        </p:txBody>
      </p:sp>
      <p:sp>
        <p:nvSpPr>
          <p:cNvPr id="34" name="Text 31"/>
          <p:cNvSpPr/>
          <p:nvPr/>
        </p:nvSpPr>
        <p:spPr>
          <a:xfrm>
            <a:off x="7689936" y="6109744"/>
            <a:ext cx="3966026" cy="336700"/>
          </a:xfrm>
          <a:prstGeom prst="rect">
            <a:avLst/>
          </a:prstGeom>
          <a:ln/>
        </p:spPr>
        <p:txBody>
          <a:bodyPr wrap="square" lIns="0" tIns="0" rIns="0" bIns="0" rtlCol="0" anchor="t">
            <a:spAutoFit/>
          </a:bodyPr>
          <a:lstStyle/>
          <a:p>
            <a:pPr marL="0" indent="0" algn="l">
              <a:lnSpc>
                <a:spcPts val="1326"/>
              </a:lnSpc>
              <a:buNone/>
            </a:pPr>
            <a:r>
              <a:rPr lang="en-US" sz="770" dirty="0">
                <a:solidFill>
                  <a:srgbClr val="DED7CD"/>
                </a:solidFill>
                <a:latin typeface="Noto Serif Bengali" pitchFamily="34" charset="0"/>
                <a:ea typeface="Noto Serif Bengali" pitchFamily="34" charset="-122"/>
                <a:cs typeface="Noto Serif Bengali" pitchFamily="34" charset="-120"/>
              </a:rPr>
              <a:t>নিজের সমস্যা সমাধানে মন্ট্রিল প্রোটোকল প্রায় নিখুঁত; অথচ একই সময়ে কার্বন ডাই-অক্সাইড ৮৫% বেড়েছে। পার্থক্য একটাই: বিকল্পের সামর্থ্য আর প্রতিস্থাপনের সহজ প্রযুক্তি।</a:t>
            </a:r>
            <a:endParaRPr lang="en-US" sz="770" dirty="0"/>
          </a:p>
        </p:txBody>
      </p:sp>
      <p:pic>
        <p:nvPicPr>
          <p:cNvPr id="35"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26709" y="335357"/>
            <a:ext cx="11338277" cy="617205"/>
          </a:xfrm>
          <a:prstGeom prst="rect">
            <a:avLst/>
          </a:prstGeom>
        </p:spPr>
      </p:pic>
      <p:pic>
        <p:nvPicPr>
          <p:cNvPr id="36"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617205" y="5981636"/>
            <a:ext cx="6546964" cy="441949"/>
          </a:xfrm>
          <a:prstGeom prst="rect">
            <a:avLst/>
          </a:prstGeom>
        </p:spPr>
      </p:pic>
      <p:pic>
        <p:nvPicPr>
          <p:cNvPr id="37" name="Image 2" descr="preencoded.png"/>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7712795" y="1906110"/>
            <a:ext cx="3861696" cy="600060"/>
          </a:xfrm>
          <a:prstGeom prst="rect">
            <a:avLst/>
          </a:prstGeom>
        </p:spPr>
      </p:pic>
      <p:pic>
        <p:nvPicPr>
          <p:cNvPr id="38" name="Image 3" descr="preencoded.png"/>
          <p:cNvPicPr>
            <a:picLocks noChangeAspect="1"/>
          </p:cNvPicPr>
          <p:nvPr/>
        </p:nvPicPr>
        <p:blipFill>
          <a:blip r:embed="rId7">
            <a:extLst>
              <a:ext uri="{96DAC541-7B7A-43D3-8B79-37D633B846F1}">
                <asvg:svgBlip xmlns:asvg="http://schemas.microsoft.com/office/drawing/2016/SVG/main" xmlns="" r:embed="rId9"/>
              </a:ext>
            </a:extLst>
          </a:blip>
          <a:stretch>
            <a:fillRect/>
          </a:stretch>
        </p:blipFill>
        <p:spPr>
          <a:xfrm>
            <a:off x="7712795" y="2589988"/>
            <a:ext cx="3861696" cy="600060"/>
          </a:xfrm>
          <a:prstGeom prst="rect">
            <a:avLst/>
          </a:prstGeom>
        </p:spPr>
      </p:pic>
      <p:pic>
        <p:nvPicPr>
          <p:cNvPr id="39" name="Image 4" descr="preencoded.png"/>
          <p:cNvPicPr>
            <a:picLocks noChangeAspect="1"/>
          </p:cNvPicPr>
          <p:nvPr/>
        </p:nvPicPr>
        <p:blipFill>
          <a:blip r:embed="rId7">
            <a:extLst>
              <a:ext uri="{96DAC541-7B7A-43D3-8B79-37D633B846F1}">
                <asvg:svgBlip xmlns:asvg="http://schemas.microsoft.com/office/drawing/2016/SVG/main" xmlns="" r:embed="rId10"/>
              </a:ext>
            </a:extLst>
          </a:blip>
          <a:stretch>
            <a:fillRect/>
          </a:stretch>
        </p:blipFill>
        <p:spPr>
          <a:xfrm>
            <a:off x="7712795" y="3273865"/>
            <a:ext cx="3861696" cy="600060"/>
          </a:xfrm>
          <a:prstGeom prst="rect">
            <a:avLst/>
          </a:prstGeom>
        </p:spPr>
      </p:pic>
    </p:spTree>
  </p:cSld>
  <p:clrMapOvr>
    <a:masterClrMapping/>
  </p:clrMapOvr>
  <p:transition spd="slow">
    <p:wheel spokes="3"/>
  </p:transition>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22262A"/>
          </a:solidFill>
          <a:ln/>
        </p:spPr>
      </p:sp>
      <p:sp>
        <p:nvSpPr>
          <p:cNvPr id="4" name="Shape 2"/>
          <p:cNvSpPr/>
          <p:nvPr/>
        </p:nvSpPr>
        <p:spPr>
          <a:xfrm>
            <a:off x="426709" y="335357"/>
            <a:ext cx="11338277" cy="609585"/>
          </a:xfrm>
          <a:prstGeom prst="rect">
            <a:avLst/>
          </a:prstGeom>
          <a:ln/>
        </p:spPr>
      </p:sp>
      <p:sp>
        <p:nvSpPr>
          <p:cNvPr id="5" name="Text 3"/>
          <p:cNvSpPr/>
          <p:nvPr/>
        </p:nvSpPr>
        <p:spPr>
          <a:xfrm>
            <a:off x="426709" y="335357"/>
            <a:ext cx="3709229" cy="125727"/>
          </a:xfrm>
          <a:prstGeom prst="rect">
            <a:avLst/>
          </a:prstGeom>
          <a:ln/>
        </p:spPr>
        <p:txBody>
          <a:bodyPr wrap="square" lIns="0" tIns="0" rIns="0" bIns="0" rtlCol="0" anchor="t">
            <a:spAutoFit/>
          </a:bodyPr>
          <a:lstStyle/>
          <a:p>
            <a:pPr marL="0" indent="0" algn="l">
              <a:lnSpc>
                <a:spcPts val="990"/>
              </a:lnSpc>
              <a:buNone/>
            </a:pPr>
            <a:r>
              <a:rPr lang="en-US" sz="650" kern="0" spc="180" dirty="0">
                <a:solidFill>
                  <a:srgbClr val="C9A227"/>
                </a:solidFill>
                <a:latin typeface="Noto Serif Bengali" pitchFamily="34" charset="0"/>
                <a:ea typeface="Noto Serif Bengali" pitchFamily="34" charset="-122"/>
                <a:cs typeface="Noto Serif Bengali" pitchFamily="34" charset="-120"/>
              </a:rPr>
              <a:t>বিজ্ঞান বুঝে নিন</a:t>
            </a:r>
            <a:endParaRPr lang="en-US" sz="650" dirty="0"/>
          </a:p>
        </p:txBody>
      </p:sp>
      <p:sp>
        <p:nvSpPr>
          <p:cNvPr id="6" name="Text 4"/>
          <p:cNvSpPr/>
          <p:nvPr/>
        </p:nvSpPr>
        <p:spPr>
          <a:xfrm>
            <a:off x="426709" y="506803"/>
            <a:ext cx="3709229" cy="323842"/>
          </a:xfrm>
          <a:prstGeom prst="rect">
            <a:avLst/>
          </a:prstGeom>
          <a:ln/>
        </p:spPr>
        <p:txBody>
          <a:bodyPr wrap="square" lIns="0" tIns="0" rIns="0" bIns="0" rtlCol="0" anchor="t">
            <a:spAutoFit/>
          </a:bodyPr>
          <a:lstStyle/>
          <a:p>
            <a:pPr marL="0" indent="0" algn="l">
              <a:lnSpc>
                <a:spcPts val="2550"/>
              </a:lnSpc>
              <a:buNone/>
            </a:pPr>
            <a:r>
              <a:rPr lang="en-US" sz="2030" dirty="0">
                <a:solidFill>
                  <a:srgbClr val="F6F1E8"/>
                </a:solidFill>
                <a:latin typeface="Noto Serif Bengali" pitchFamily="34" charset="0"/>
                <a:ea typeface="Noto Serif Bengali" pitchFamily="34" charset="-122"/>
                <a:cs typeface="Noto Serif Bengali" pitchFamily="34" charset="-120"/>
              </a:rPr>
              <a:t>ওজোন স্তর কীভাবে আমাদের বাঁচায়</a:t>
            </a:r>
            <a:endParaRPr lang="en-US" sz="2030" dirty="0"/>
          </a:p>
        </p:txBody>
      </p:sp>
      <p:sp>
        <p:nvSpPr>
          <p:cNvPr id="7" name="Text 5"/>
          <p:cNvSpPr/>
          <p:nvPr/>
        </p:nvSpPr>
        <p:spPr>
          <a:xfrm>
            <a:off x="8564666" y="519900"/>
            <a:ext cx="3248325" cy="310745"/>
          </a:xfrm>
          <a:prstGeom prst="rect">
            <a:avLst/>
          </a:prstGeom>
          <a:ln/>
        </p:spPr>
        <p:txBody>
          <a:bodyPr wrap="square" lIns="0" tIns="0" rIns="0" bIns="0" rtlCol="0" anchor="t">
            <a:spAutoFit/>
          </a:bodyPr>
          <a:lstStyle/>
          <a:p>
            <a:pPr marL="0" indent="0" algn="r">
              <a:lnSpc>
                <a:spcPts val="1224"/>
              </a:lnSpc>
              <a:buNone/>
            </a:pPr>
            <a:r>
              <a:rPr lang="en-US" sz="710" dirty="0">
                <a:solidFill>
                  <a:srgbClr val="A79F95"/>
                </a:solidFill>
                <a:latin typeface="Noto Serif Bengali" pitchFamily="34" charset="0"/>
                <a:ea typeface="Noto Serif Bengali" pitchFamily="34" charset="-122"/>
                <a:cs typeface="Noto Serif Bengali" pitchFamily="34" charset="-120"/>
              </a:rPr>
              <a:t>প্রতি সেকেন্ডে সূর্য পৃথিবীর দিকে পাঠায় প্রাণঘাতী অতিবেগুনি রশ্মি। সেই রশ্মিকে আটকে দেওয়ার কারখানা বসানো আছে আকাশের ২৫ কিলোমিটার উঁচুতে।</a:t>
            </a:r>
            <a:endParaRPr lang="en-US" sz="710" dirty="0"/>
          </a:p>
        </p:txBody>
      </p:sp>
      <p:sp>
        <p:nvSpPr>
          <p:cNvPr id="8" name="Shape 6"/>
          <p:cNvSpPr/>
          <p:nvPr/>
        </p:nvSpPr>
        <p:spPr>
          <a:xfrm>
            <a:off x="426709" y="1112578"/>
            <a:ext cx="6257888" cy="5486263"/>
          </a:xfrm>
          <a:prstGeom prst="roundRect">
            <a:avLst>
              <a:gd name="adj" fmla="val 556"/>
            </a:avLst>
          </a:prstGeom>
          <a:solidFill>
            <a:srgbClr val="282C30"/>
          </a:solidFill>
          <a:ln w="7620">
            <a:solidFill>
              <a:srgbClr val="EFE7DA">
                <a:alpha val="14000"/>
              </a:srgbClr>
            </a:solidFill>
            <a:prstDash val="solid"/>
          </a:ln>
        </p:spPr>
      </p:sp>
      <p:sp>
        <p:nvSpPr>
          <p:cNvPr id="9" name="Text 7"/>
          <p:cNvSpPr/>
          <p:nvPr/>
        </p:nvSpPr>
        <p:spPr>
          <a:xfrm>
            <a:off x="601965" y="1272594"/>
            <a:ext cx="5995987" cy="182875"/>
          </a:xfrm>
          <a:prstGeom prst="rect">
            <a:avLst/>
          </a:prstGeom>
          <a:ln/>
        </p:spPr>
        <p:txBody>
          <a:bodyPr wrap="square" lIns="0" tIns="0" rIns="0" bIns="0" rtlCol="0" anchor="t">
            <a:spAutoFit/>
          </a:bodyPr>
          <a:lstStyle/>
          <a:p>
            <a:pPr marL="0" indent="0" algn="l">
              <a:lnSpc>
                <a:spcPts val="1440"/>
              </a:lnSpc>
              <a:buNone/>
            </a:pPr>
            <a:r>
              <a:rPr lang="en-US" sz="950" dirty="0">
                <a:solidFill>
                  <a:srgbClr val="F6F1E8"/>
                </a:solidFill>
                <a:latin typeface="Noto Serif Bengali" pitchFamily="34" charset="0"/>
                <a:ea typeface="Noto Serif Bengali" pitchFamily="34" charset="-122"/>
                <a:cs typeface="Noto Serif Bengali" pitchFamily="34" charset="-120"/>
              </a:rPr>
              <a:t>বায়ুমণ্ডলের স্তরভেদে অতিবেগুনি রশ্মির ভাগ্য</a:t>
            </a:r>
            <a:endParaRPr lang="en-US" sz="950" dirty="0"/>
          </a:p>
        </p:txBody>
      </p:sp>
      <p:pic>
        <p:nvPicPr>
          <p:cNvPr id="10"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01965" y="1516428"/>
            <a:ext cx="5907376" cy="2514537"/>
          </a:xfrm>
          <a:prstGeom prst="rect">
            <a:avLst/>
          </a:prstGeom>
        </p:spPr>
      </p:pic>
      <p:sp>
        <p:nvSpPr>
          <p:cNvPr id="11" name="Shape 8"/>
          <p:cNvSpPr/>
          <p:nvPr/>
        </p:nvSpPr>
        <p:spPr>
          <a:xfrm>
            <a:off x="601965" y="6006401"/>
            <a:ext cx="5907376" cy="432424"/>
          </a:xfrm>
          <a:prstGeom prst="rect">
            <a:avLst/>
          </a:prstGeom>
          <a:ln/>
        </p:spPr>
      </p:sp>
      <p:sp>
        <p:nvSpPr>
          <p:cNvPr id="12" name="Text 9"/>
          <p:cNvSpPr/>
          <p:nvPr/>
        </p:nvSpPr>
        <p:spPr>
          <a:xfrm>
            <a:off x="601965" y="6105458"/>
            <a:ext cx="5995987"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A79F95"/>
                </a:solidFill>
                <a:latin typeface="Noto Serif Bengali" pitchFamily="34" charset="0"/>
                <a:ea typeface="Noto Serif Bengali" pitchFamily="34" charset="-122"/>
                <a:cs typeface="Noto Serif Bengali" pitchFamily="34" charset="-120"/>
              </a:rPr>
              <a:t>পৃথিবীর ইতিহাসে প্রায় ২০০ কোটি বছর আগে বায়ুমণ্ডলে অক্সিজেন বাড়ার সঙ্গে ওজোন স্তর তৈরি হয়। তার আগে অতিবেগুনি রশ্মির কারণে স্থলে প্রাণ টিকতে পারেনি।</a:t>
            </a:r>
            <a:endParaRPr lang="en-US" sz="740" dirty="0"/>
          </a:p>
        </p:txBody>
      </p:sp>
      <p:sp>
        <p:nvSpPr>
          <p:cNvPr id="13" name="Shape 10"/>
          <p:cNvSpPr/>
          <p:nvPr/>
        </p:nvSpPr>
        <p:spPr>
          <a:xfrm>
            <a:off x="6852233" y="1112578"/>
            <a:ext cx="4912753" cy="826749"/>
          </a:xfrm>
          <a:prstGeom prst="roundRect">
            <a:avLst>
              <a:gd name="adj" fmla="val 3687"/>
            </a:avLst>
          </a:prstGeom>
          <a:solidFill>
            <a:srgbClr val="282C30"/>
          </a:solidFill>
          <a:ln w="7620">
            <a:solidFill>
              <a:srgbClr val="EFE7DA">
                <a:alpha val="14000"/>
              </a:srgbClr>
            </a:solidFill>
            <a:prstDash val="solid"/>
          </a:ln>
        </p:spPr>
      </p:sp>
      <p:sp>
        <p:nvSpPr>
          <p:cNvPr id="14" name="Text 11"/>
          <p:cNvSpPr/>
          <p:nvPr/>
        </p:nvSpPr>
        <p:spPr>
          <a:xfrm>
            <a:off x="7012249" y="1257354"/>
            <a:ext cx="4661612" cy="142871"/>
          </a:xfrm>
          <a:prstGeom prst="rect">
            <a:avLst/>
          </a:prstGeom>
          <a:ln/>
        </p:spPr>
        <p:txBody>
          <a:bodyPr wrap="square" lIns="0" tIns="0" rIns="0" bIns="0" rtlCol="0" anchor="t">
            <a:spAutoFit/>
          </a:bodyPr>
          <a:lstStyle/>
          <a:p>
            <a:pPr marL="0" indent="0" algn="l">
              <a:lnSpc>
                <a:spcPts val="1125"/>
              </a:lnSpc>
              <a:buNone/>
            </a:pPr>
            <a:r>
              <a:rPr lang="en-US" sz="740" b="1" dirty="0">
                <a:solidFill>
                  <a:srgbClr val="C9A227"/>
                </a:solidFill>
                <a:latin typeface="Noto Serif Bengali" pitchFamily="34" charset="0"/>
                <a:ea typeface="Noto Serif Bengali" pitchFamily="34" charset="-122"/>
                <a:cs typeface="Noto Serif Bengali" pitchFamily="34" charset="-120"/>
              </a:rPr>
              <a:t>ওজোন তৈরি হয় যেভাবে</a:t>
            </a:r>
            <a:endParaRPr lang="en-US" sz="740" dirty="0"/>
          </a:p>
        </p:txBody>
      </p:sp>
      <p:sp>
        <p:nvSpPr>
          <p:cNvPr id="15" name="Text 12"/>
          <p:cNvSpPr/>
          <p:nvPr/>
        </p:nvSpPr>
        <p:spPr>
          <a:xfrm>
            <a:off x="7012249" y="1461184"/>
            <a:ext cx="4661612"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C4BDB3"/>
                </a:solidFill>
                <a:latin typeface="Noto Serif Bengali" pitchFamily="34" charset="0"/>
                <a:ea typeface="Noto Serif Bengali" pitchFamily="34" charset="-122"/>
                <a:cs typeface="Noto Serif Bengali" pitchFamily="34" charset="-120"/>
              </a:rPr>
              <a:t>অতিবেগুনি রশ্মি একটি অক্সিজেন অণু (O₂) ভেঙে দুটি অক্সিজেন পরমাণু বানায়। প্রতিটি পরমাণু পাশের আরেকটি O₂-এর সঙ্গে যুক্ত হয়ে O₃ অর্থাৎ ওজোন তৈরি করে। এই চক্র দিনের পর দিন, প্রতি সেকেন্ডে চলছে।</a:t>
            </a:r>
            <a:endParaRPr lang="en-US" sz="740" dirty="0"/>
          </a:p>
        </p:txBody>
      </p:sp>
      <p:sp>
        <p:nvSpPr>
          <p:cNvPr id="16" name="Shape 13"/>
          <p:cNvSpPr/>
          <p:nvPr/>
        </p:nvSpPr>
        <p:spPr>
          <a:xfrm>
            <a:off x="6852233" y="2061244"/>
            <a:ext cx="4912753" cy="826749"/>
          </a:xfrm>
          <a:prstGeom prst="roundRect">
            <a:avLst>
              <a:gd name="adj" fmla="val 3687"/>
            </a:avLst>
          </a:prstGeom>
          <a:solidFill>
            <a:srgbClr val="282C30"/>
          </a:solidFill>
          <a:ln w="7620">
            <a:solidFill>
              <a:srgbClr val="EFE7DA">
                <a:alpha val="14000"/>
              </a:srgbClr>
            </a:solidFill>
            <a:prstDash val="solid"/>
          </a:ln>
        </p:spPr>
      </p:sp>
      <p:sp>
        <p:nvSpPr>
          <p:cNvPr id="17" name="Text 14"/>
          <p:cNvSpPr/>
          <p:nvPr/>
        </p:nvSpPr>
        <p:spPr>
          <a:xfrm>
            <a:off x="7012249" y="2206021"/>
            <a:ext cx="4661612" cy="142871"/>
          </a:xfrm>
          <a:prstGeom prst="rect">
            <a:avLst/>
          </a:prstGeom>
          <a:ln/>
        </p:spPr>
        <p:txBody>
          <a:bodyPr wrap="square" lIns="0" tIns="0" rIns="0" bIns="0" rtlCol="0" anchor="t">
            <a:spAutoFit/>
          </a:bodyPr>
          <a:lstStyle/>
          <a:p>
            <a:pPr marL="0" indent="0" algn="l">
              <a:lnSpc>
                <a:spcPts val="1125"/>
              </a:lnSpc>
              <a:buNone/>
            </a:pPr>
            <a:r>
              <a:rPr lang="en-US" sz="740" b="1" dirty="0">
                <a:solidFill>
                  <a:srgbClr val="C9A227"/>
                </a:solidFill>
                <a:latin typeface="Noto Serif Bengali" pitchFamily="34" charset="0"/>
                <a:ea typeface="Noto Serif Bengali" pitchFamily="34" charset="-122"/>
                <a:cs typeface="Noto Serif Bengali" pitchFamily="34" charset="-120"/>
              </a:rPr>
              <a:t>১% ক্ষতি মানে কী</a:t>
            </a:r>
            <a:endParaRPr lang="en-US" sz="740" dirty="0"/>
          </a:p>
        </p:txBody>
      </p:sp>
      <p:sp>
        <p:nvSpPr>
          <p:cNvPr id="18" name="Text 15"/>
          <p:cNvSpPr/>
          <p:nvPr/>
        </p:nvSpPr>
        <p:spPr>
          <a:xfrm>
            <a:off x="7012249" y="2409850"/>
            <a:ext cx="4661612"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C4BDB3"/>
                </a:solidFill>
                <a:latin typeface="Noto Serif Bengali" pitchFamily="34" charset="0"/>
                <a:ea typeface="Noto Serif Bengali" pitchFamily="34" charset="-122"/>
                <a:cs typeface="Noto Serif Bengali" pitchFamily="34" charset="-120"/>
              </a:rPr>
              <a:t>গবেষণায় দেখা গেছে, ওজোন স্তরের প্রতি ১% ক্ষতির জন্য ভূপৃষ্ঠে অতিবেগুনি UV-B রশ্মি প্রায় ২% বেড়ে যায়। ক্রমাগত ১০% ক্ষতি হলে ত্বকের অ-মেলানোমা ক্যান্সারের ঘটনা প্রায় ২৬% বাড়তে পারে।</a:t>
            </a:r>
            <a:endParaRPr lang="en-US" sz="740" dirty="0"/>
          </a:p>
        </p:txBody>
      </p:sp>
      <p:sp>
        <p:nvSpPr>
          <p:cNvPr id="19" name="Shape 16"/>
          <p:cNvSpPr/>
          <p:nvPr/>
        </p:nvSpPr>
        <p:spPr>
          <a:xfrm>
            <a:off x="6852233" y="3009910"/>
            <a:ext cx="4912753" cy="826749"/>
          </a:xfrm>
          <a:prstGeom prst="roundRect">
            <a:avLst>
              <a:gd name="adj" fmla="val 3687"/>
            </a:avLst>
          </a:prstGeom>
          <a:solidFill>
            <a:srgbClr val="282C30"/>
          </a:solidFill>
          <a:ln w="7620">
            <a:solidFill>
              <a:srgbClr val="EFE7DA">
                <a:alpha val="14000"/>
              </a:srgbClr>
            </a:solidFill>
            <a:prstDash val="solid"/>
          </a:ln>
        </p:spPr>
      </p:sp>
      <p:sp>
        <p:nvSpPr>
          <p:cNvPr id="20" name="Text 17"/>
          <p:cNvSpPr/>
          <p:nvPr/>
        </p:nvSpPr>
        <p:spPr>
          <a:xfrm>
            <a:off x="7012249" y="3154687"/>
            <a:ext cx="4661612" cy="142871"/>
          </a:xfrm>
          <a:prstGeom prst="rect">
            <a:avLst/>
          </a:prstGeom>
          <a:ln/>
        </p:spPr>
        <p:txBody>
          <a:bodyPr wrap="square" lIns="0" tIns="0" rIns="0" bIns="0" rtlCol="0" anchor="t">
            <a:spAutoFit/>
          </a:bodyPr>
          <a:lstStyle/>
          <a:p>
            <a:pPr marL="0" indent="0" algn="l">
              <a:lnSpc>
                <a:spcPts val="1125"/>
              </a:lnSpc>
              <a:buNone/>
            </a:pPr>
            <a:r>
              <a:rPr lang="en-US" sz="740" b="1" dirty="0">
                <a:solidFill>
                  <a:srgbClr val="C9A227"/>
                </a:solidFill>
                <a:latin typeface="Noto Serif Bengali" pitchFamily="34" charset="0"/>
                <a:ea typeface="Noto Serif Bengali" pitchFamily="34" charset="-122"/>
                <a:cs typeface="Noto Serif Bengali" pitchFamily="34" charset="-120"/>
              </a:rPr>
              <a:t>ফসল, মাছ ও চোখের ওপর প্রভাব</a:t>
            </a:r>
            <a:endParaRPr lang="en-US" sz="740" dirty="0"/>
          </a:p>
        </p:txBody>
      </p:sp>
      <p:sp>
        <p:nvSpPr>
          <p:cNvPr id="21" name="Text 18"/>
          <p:cNvSpPr/>
          <p:nvPr/>
        </p:nvSpPr>
        <p:spPr>
          <a:xfrm>
            <a:off x="7012249" y="3358517"/>
            <a:ext cx="4661612"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C4BDB3"/>
                </a:solidFill>
                <a:latin typeface="Noto Serif Bengali" pitchFamily="34" charset="0"/>
                <a:ea typeface="Noto Serif Bengali" pitchFamily="34" charset="-122"/>
                <a:cs typeface="Noto Serif Bengali" pitchFamily="34" charset="-120"/>
              </a:rPr>
              <a:t>সমুদ্রের ফাইটোপ্ল্যাঙ্কটন বেশি UV পেলে সালোকসংশ্লেষ কমে, যা সামুদ্রিক খাদ্যশৃঙ্খলের গোড়া দুর্বল করে দেয়। স্থলে ভুট্টা, ধান, সোয়াবিনের ফলন কমে, আর মানুষের চোখে ছানি পড়ার ঝুঁকি বাড়ে।</a:t>
            </a:r>
            <a:endParaRPr lang="en-US" sz="740" dirty="0"/>
          </a:p>
        </p:txBody>
      </p:sp>
      <p:sp>
        <p:nvSpPr>
          <p:cNvPr id="22" name="Shape 19"/>
          <p:cNvSpPr/>
          <p:nvPr/>
        </p:nvSpPr>
        <p:spPr>
          <a:xfrm>
            <a:off x="6852233" y="5801856"/>
            <a:ext cx="4912753" cy="796984"/>
          </a:xfrm>
          <a:prstGeom prst="roundRect">
            <a:avLst>
              <a:gd name="adj" fmla="val 3824"/>
            </a:avLst>
          </a:prstGeom>
          <a:solidFill>
            <a:srgbClr val="17544F"/>
          </a:solidFill>
          <a:ln/>
        </p:spPr>
      </p:sp>
      <p:sp>
        <p:nvSpPr>
          <p:cNvPr id="23" name="Text 20"/>
          <p:cNvSpPr/>
          <p:nvPr/>
        </p:nvSpPr>
        <p:spPr>
          <a:xfrm>
            <a:off x="6989389" y="5923773"/>
            <a:ext cx="4708017" cy="198115"/>
          </a:xfrm>
          <a:prstGeom prst="rect">
            <a:avLst/>
          </a:prstGeom>
          <a:ln/>
        </p:spPr>
        <p:txBody>
          <a:bodyPr wrap="square" lIns="0" tIns="0" rIns="0" bIns="0" rtlCol="0" anchor="t">
            <a:spAutoFit/>
          </a:bodyPr>
          <a:lstStyle/>
          <a:p>
            <a:pPr marL="0" indent="0" algn="l">
              <a:lnSpc>
                <a:spcPts val="1560"/>
              </a:lnSpc>
              <a:buNone/>
            </a:pPr>
            <a:r>
              <a:rPr lang="en-US" sz="1550" dirty="0">
                <a:solidFill>
                  <a:srgbClr val="F0FBF8"/>
                </a:solidFill>
                <a:latin typeface="Noto Serif Bengali" pitchFamily="34" charset="0"/>
                <a:ea typeface="Noto Serif Bengali" pitchFamily="34" charset="-122"/>
                <a:cs typeface="Noto Serif Bengali" pitchFamily="34" charset="-120"/>
              </a:rPr>
              <a:t>প্রায় ২০ লাখ</a:t>
            </a:r>
            <a:endParaRPr lang="en-US" sz="1550" dirty="0"/>
          </a:p>
        </p:txBody>
      </p:sp>
      <p:sp>
        <p:nvSpPr>
          <p:cNvPr id="24" name="Text 21"/>
          <p:cNvSpPr/>
          <p:nvPr/>
        </p:nvSpPr>
        <p:spPr>
          <a:xfrm>
            <a:off x="6989389" y="6175227"/>
            <a:ext cx="4708017" cy="301697"/>
          </a:xfrm>
          <a:prstGeom prst="rect">
            <a:avLst/>
          </a:prstGeom>
          <a:ln/>
        </p:spPr>
        <p:txBody>
          <a:bodyPr wrap="square" lIns="0" tIns="0" rIns="0" bIns="0" rtlCol="0" anchor="t">
            <a:spAutoFit/>
          </a:bodyPr>
          <a:lstStyle/>
          <a:p>
            <a:pPr marL="0" indent="0" algn="l">
              <a:lnSpc>
                <a:spcPts val="1188"/>
              </a:lnSpc>
              <a:buNone/>
            </a:pPr>
            <a:r>
              <a:rPr lang="en-US" sz="710" dirty="0">
                <a:solidFill>
                  <a:srgbClr val="CFE8E3"/>
                </a:solidFill>
                <a:latin typeface="Noto Serif Bengali" pitchFamily="34" charset="0"/>
                <a:ea typeface="Noto Serif Bengali" pitchFamily="34" charset="-122"/>
                <a:cs typeface="Noto Serif Bengali" pitchFamily="34" charset="-120"/>
              </a:rPr>
              <a:t>মন্ট্রিল প্রোটোকল সঠিকভাবে চললে ২০৩০ সালের মধ্যে প্রতি বছর যে সংখ্যক স্কিন ক্যান্সারের ঘটনা এড়ানো যাবে (UNEP ও US EPA অনুমান)।</a:t>
            </a:r>
            <a:endParaRPr lang="en-US" sz="710" dirty="0"/>
          </a:p>
        </p:txBody>
      </p:sp>
      <p:pic>
        <p:nvPicPr>
          <p:cNvPr id="25"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426709" y="335357"/>
            <a:ext cx="11338277" cy="609585"/>
          </a:xfrm>
          <a:prstGeom prst="rect">
            <a:avLst/>
          </a:prstGeom>
        </p:spPr>
      </p:pic>
      <p:pic>
        <p:nvPicPr>
          <p:cNvPr id="26" name="Image 2" descr="preencoded.png"/>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601965" y="6006401"/>
            <a:ext cx="5907376" cy="432424"/>
          </a:xfrm>
          <a:prstGeom prst="rect">
            <a:avLst/>
          </a:prstGeom>
        </p:spPr>
      </p:pic>
    </p:spTree>
  </p:cSld>
  <p:clrMapOvr>
    <a:masterClrMapping/>
  </p:clrMapOvr>
  <p:transition spd="slow">
    <p:wheel spokes="3"/>
  </p:transition>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F3EDE2"/>
          </a:solidFill>
          <a:ln/>
        </p:spPr>
      </p:sp>
      <p:sp>
        <p:nvSpPr>
          <p:cNvPr id="4" name="Shape 2"/>
          <p:cNvSpPr/>
          <p:nvPr/>
        </p:nvSpPr>
        <p:spPr>
          <a:xfrm>
            <a:off x="426709" y="335357"/>
            <a:ext cx="11338277" cy="617205"/>
          </a:xfrm>
          <a:prstGeom prst="rect">
            <a:avLst/>
          </a:prstGeom>
          <a:ln/>
        </p:spPr>
      </p:sp>
      <p:sp>
        <p:nvSpPr>
          <p:cNvPr id="5" name="Text 3"/>
          <p:cNvSpPr/>
          <p:nvPr/>
        </p:nvSpPr>
        <p:spPr>
          <a:xfrm>
            <a:off x="426709" y="335357"/>
            <a:ext cx="4684693" cy="125727"/>
          </a:xfrm>
          <a:prstGeom prst="rect">
            <a:avLst/>
          </a:prstGeom>
          <a:ln/>
        </p:spPr>
        <p:txBody>
          <a:bodyPr wrap="square" lIns="0" tIns="0" rIns="0" bIns="0" rtlCol="0" anchor="t">
            <a:spAutoFit/>
          </a:bodyPr>
          <a:lstStyle/>
          <a:p>
            <a:pPr marL="0" indent="0" algn="l">
              <a:lnSpc>
                <a:spcPts val="990"/>
              </a:lnSpc>
              <a:buNone/>
            </a:pPr>
            <a:r>
              <a:rPr lang="en-US" sz="650" kern="0" spc="180" dirty="0">
                <a:solidFill>
                  <a:srgbClr val="A3301F"/>
                </a:solidFill>
                <a:latin typeface="Noto Serif Bengali" pitchFamily="34" charset="0"/>
                <a:ea typeface="Noto Serif Bengali" pitchFamily="34" charset="-122"/>
                <a:cs typeface="Noto Serif Bengali" pitchFamily="34" charset="-120"/>
              </a:rPr>
              <a:t>শিল্প ইতিহাস</a:t>
            </a:r>
            <a:endParaRPr lang="en-US" sz="650" dirty="0"/>
          </a:p>
        </p:txBody>
      </p:sp>
      <p:sp>
        <p:nvSpPr>
          <p:cNvPr id="6" name="Text 4"/>
          <p:cNvSpPr/>
          <p:nvPr/>
        </p:nvSpPr>
        <p:spPr>
          <a:xfrm>
            <a:off x="426709" y="506803"/>
            <a:ext cx="4684693" cy="323842"/>
          </a:xfrm>
          <a:prstGeom prst="rect">
            <a:avLst/>
          </a:prstGeom>
          <a:ln/>
        </p:spPr>
        <p:txBody>
          <a:bodyPr wrap="square" lIns="0" tIns="0" rIns="0" bIns="0" rtlCol="0" anchor="t">
            <a:spAutoFit/>
          </a:bodyPr>
          <a:lstStyle/>
          <a:p>
            <a:pPr marL="0" indent="0" algn="l">
              <a:lnSpc>
                <a:spcPts val="2550"/>
              </a:lnSpc>
              <a:buNone/>
            </a:pPr>
            <a:r>
              <a:rPr lang="en-US" sz="2030" dirty="0">
                <a:solidFill>
                  <a:srgbClr val="1D1B17"/>
                </a:solidFill>
                <a:latin typeface="Noto Serif Bengali" pitchFamily="34" charset="0"/>
                <a:ea typeface="Noto Serif Bengali" pitchFamily="34" charset="-122"/>
                <a:cs typeface="Noto Serif Bengali" pitchFamily="34" charset="-120"/>
              </a:rPr>
              <a:t>১৯০৮: ফ্লিন্ট শহরে জেনারেল মোটরসের জন্ম</a:t>
            </a:r>
            <a:endParaRPr lang="en-US" sz="2030" dirty="0"/>
          </a:p>
        </p:txBody>
      </p:sp>
      <p:sp>
        <p:nvSpPr>
          <p:cNvPr id="7" name="Text 5"/>
          <p:cNvSpPr/>
          <p:nvPr/>
        </p:nvSpPr>
        <p:spPr>
          <a:xfrm>
            <a:off x="8793260" y="519900"/>
            <a:ext cx="3016302" cy="310745"/>
          </a:xfrm>
          <a:prstGeom prst="rect">
            <a:avLst/>
          </a:prstGeom>
          <a:ln/>
        </p:spPr>
        <p:txBody>
          <a:bodyPr wrap="square" lIns="0" tIns="0" rIns="0" bIns="0" rtlCol="0" anchor="t">
            <a:spAutoFit/>
          </a:bodyPr>
          <a:lstStyle/>
          <a:p>
            <a:pPr marL="0" indent="0" algn="r">
              <a:lnSpc>
                <a:spcPts val="1224"/>
              </a:lnSpc>
              <a:buNone/>
            </a:pPr>
            <a:r>
              <a:rPr lang="en-US" sz="710" dirty="0">
                <a:solidFill>
                  <a:srgbClr val="6F6659"/>
                </a:solidFill>
                <a:latin typeface="Noto Serif Bengali" pitchFamily="34" charset="0"/>
                <a:ea typeface="Noto Serif Bengali" pitchFamily="34" charset="-122"/>
                <a:cs typeface="Noto Serif Bengali" pitchFamily="34" charset="-120"/>
              </a:rPr>
              <a:t>একটি হোল্ডিং কোম্পানি হিসেবে যাত্রা শুরু করে যা পরে ৭৭ বছর ধরে বিশ্বের বৃহত্তম গাড়ি নির্মাতা ছিল।</a:t>
            </a:r>
            <a:endParaRPr lang="en-US" sz="710" dirty="0"/>
          </a:p>
        </p:txBody>
      </p:sp>
      <p:sp>
        <p:nvSpPr>
          <p:cNvPr id="8" name="Shape 6"/>
          <p:cNvSpPr/>
          <p:nvPr/>
        </p:nvSpPr>
        <p:spPr>
          <a:xfrm>
            <a:off x="426709" y="1120198"/>
            <a:ext cx="5030027" cy="5478643"/>
          </a:xfrm>
          <a:prstGeom prst="roundRect">
            <a:avLst>
              <a:gd name="adj" fmla="val 606"/>
            </a:avLst>
          </a:prstGeom>
          <a:solidFill>
            <a:srgbClr val="FFFDF8"/>
          </a:solidFill>
          <a:ln w="7620">
            <a:solidFill>
              <a:srgbClr val="DED3C0"/>
            </a:solidFill>
            <a:prstDash val="solid"/>
          </a:ln>
        </p:spPr>
      </p:sp>
      <p:sp>
        <p:nvSpPr>
          <p:cNvPr id="9" name="Text 7"/>
          <p:cNvSpPr/>
          <p:nvPr/>
        </p:nvSpPr>
        <p:spPr>
          <a:xfrm>
            <a:off x="617205" y="1295453"/>
            <a:ext cx="958546" cy="201925"/>
          </a:xfrm>
          <a:prstGeom prst="roundRect">
            <a:avLst>
              <a:gd name="adj" fmla="val 7547"/>
            </a:avLst>
          </a:prstGeom>
          <a:solidFill>
            <a:srgbClr val="A3301F"/>
          </a:solidFill>
          <a:ln/>
        </p:spPr>
        <p:txBody>
          <a:bodyPr wrap="square" lIns="0" tIns="0" rIns="0" bIns="0" rtlCol="0" anchor="t">
            <a:spAutoFit/>
          </a:bodyPr>
          <a:lstStyle/>
          <a:p>
            <a:pPr marL="0" indent="0" algn="l">
              <a:lnSpc>
                <a:spcPts val="990"/>
              </a:lnSpc>
              <a:buNone/>
            </a:pPr>
            <a:r>
              <a:rPr lang="en-US" sz="650" kern="0" spc="60" dirty="0">
                <a:solidFill>
                  <a:srgbClr val="FDF6EE"/>
                </a:solidFill>
                <a:latin typeface="Noto Serif Bengali" pitchFamily="34" charset="0"/>
                <a:ea typeface="Noto Serif Bengali" pitchFamily="34" charset="-122"/>
                <a:cs typeface="Noto Serif Bengali" pitchFamily="34" charset="-120"/>
              </a:rPr>
              <a:t>১৬ সেপ্টেম্বর ১৯০৮</a:t>
            </a:r>
            <a:endParaRPr lang="en-US" sz="650" dirty="0"/>
          </a:p>
        </p:txBody>
      </p:sp>
      <p:sp>
        <p:nvSpPr>
          <p:cNvPr id="10" name="Text 8"/>
          <p:cNvSpPr/>
          <p:nvPr/>
        </p:nvSpPr>
        <p:spPr>
          <a:xfrm>
            <a:off x="617205" y="1604056"/>
            <a:ext cx="4718772" cy="198829"/>
          </a:xfrm>
          <a:prstGeom prst="rect">
            <a:avLst/>
          </a:prstGeom>
          <a:ln/>
        </p:spPr>
        <p:txBody>
          <a:bodyPr wrap="square" lIns="0" tIns="0" rIns="0" bIns="0" rtlCol="0" anchor="t">
            <a:spAutoFit/>
          </a:bodyPr>
          <a:lstStyle/>
          <a:p>
            <a:pPr marL="0" indent="0" algn="l">
              <a:lnSpc>
                <a:spcPts val="1566"/>
              </a:lnSpc>
              <a:buNone/>
            </a:pPr>
            <a:r>
              <a:rPr lang="en-US" sz="1070" dirty="0">
                <a:solidFill>
                  <a:srgbClr val="1D1B17"/>
                </a:solidFill>
                <a:latin typeface="Noto Serif Bengali" pitchFamily="34" charset="0"/>
                <a:ea typeface="Noto Serif Bengali" pitchFamily="34" charset="-122"/>
                <a:cs typeface="Noto Serif Bengali" pitchFamily="34" charset="-120"/>
              </a:rPr>
              <a:t>উইলিয়াম ডুরান্ট কী করেছিলেন</a:t>
            </a:r>
            <a:endParaRPr lang="en-US" sz="1070" dirty="0"/>
          </a:p>
        </p:txBody>
      </p:sp>
      <p:sp>
        <p:nvSpPr>
          <p:cNvPr id="11" name="Text 9"/>
          <p:cNvSpPr/>
          <p:nvPr/>
        </p:nvSpPr>
        <p:spPr>
          <a:xfrm>
            <a:off x="617205" y="1879083"/>
            <a:ext cx="4718772" cy="1141543"/>
          </a:xfrm>
          <a:prstGeom prst="rect">
            <a:avLst/>
          </a:prstGeom>
          <a:ln/>
        </p:spPr>
        <p:txBody>
          <a:bodyPr wrap="square" lIns="0" tIns="0" rIns="0" bIns="0" rtlCol="0" anchor="t">
            <a:spAutoFit/>
          </a:bodyPr>
          <a:lstStyle/>
          <a:p>
            <a:pPr marL="0" indent="0" algn="l">
              <a:lnSpc>
                <a:spcPts val="1498"/>
              </a:lnSpc>
              <a:buNone/>
            </a:pPr>
            <a:r>
              <a:rPr lang="en-US" sz="800" dirty="0">
                <a:solidFill>
                  <a:srgbClr val="3F3A33"/>
                </a:solidFill>
                <a:latin typeface="Noto Serif Bengali" pitchFamily="34" charset="0"/>
                <a:ea typeface="Noto Serif Bengali" pitchFamily="34" charset="-122"/>
                <a:cs typeface="Noto Serif Bengali" pitchFamily="34" charset="-120"/>
              </a:rPr>
              <a:t>১৯০৮ সালের ১৬ সেপ্টেম্বর মিশিগানের ফ্লিন্ট শহরে উইলিয়াম সি. ডুরান্ট জেনারেল মোটরস কোম্পানি নামে একটি হোল্ডিং কোম্পানি নিবন্ধন করেন। তখন তার হাতে ছিল বুগি মোটর কোম্পানি; বুইকের বিক্রির টাকায় তিনি একের পর এক ছোট নির্মাতাকে কিনতে শুরু করেন। ১৯০৮-এর নভেম্বরে ওল্ডস্মোবাইল, ১৯০৯ সালে ক্যাডিলাক ও ওকল্যান্ড যুক্ত হয়। ১৯১০ সালে ঋণের চাপে ব্যাংকারদের হাতে নিয়ন্ত্রণ চলে যায় এবং ডুরান্ট বাদ পড়েন। কিন্তু তিনি থেমে থাকেননি: শেভরোলেট গড়ে তুলে ১৯১৬ সালের মধ্যে স্টক বিনিময়ের মাধ্যমে GM-এর নিয়ন্ত্রণ ফিরে পান। ১৯৩১ সালে GM মার্কিন বাজারে ফোর্ডকে ছাড়িয়ে যায়।</a:t>
            </a:r>
            <a:endParaRPr lang="en-US" sz="800" dirty="0"/>
          </a:p>
        </p:txBody>
      </p:sp>
      <p:sp>
        <p:nvSpPr>
          <p:cNvPr id="12" name="Shape 10"/>
          <p:cNvSpPr/>
          <p:nvPr/>
        </p:nvSpPr>
        <p:spPr>
          <a:xfrm>
            <a:off x="617205" y="3127303"/>
            <a:ext cx="4649036" cy="899138"/>
          </a:xfrm>
          <a:prstGeom prst="rect">
            <a:avLst/>
          </a:prstGeom>
          <a:ln/>
        </p:spPr>
      </p:sp>
      <p:sp>
        <p:nvSpPr>
          <p:cNvPr id="13" name="Text 11"/>
          <p:cNvSpPr/>
          <p:nvPr/>
        </p:nvSpPr>
        <p:spPr>
          <a:xfrm>
            <a:off x="617205" y="3226361"/>
            <a:ext cx="711538" cy="161921"/>
          </a:xfrm>
          <a:prstGeom prst="rect">
            <a:avLst/>
          </a:prstGeom>
          <a:ln/>
        </p:spPr>
        <p:txBody>
          <a:bodyPr wrap="square" lIns="0" tIns="0" rIns="0" bIns="0" rtlCol="0" anchor="t">
            <a:spAutoFit/>
          </a:bodyPr>
          <a:lstStyle/>
          <a:p>
            <a:pPr marL="0" indent="0" algn="l">
              <a:lnSpc>
                <a:spcPts val="1170"/>
              </a:lnSpc>
              <a:buNone/>
            </a:pPr>
            <a:r>
              <a:rPr lang="en-US" sz="770" b="1" dirty="0">
                <a:solidFill>
                  <a:srgbClr val="17544F"/>
                </a:solidFill>
                <a:latin typeface="Noto Serif Bengali" pitchFamily="34" charset="0"/>
                <a:ea typeface="Noto Serif Bengali" pitchFamily="34" charset="-122"/>
                <a:cs typeface="Noto Serif Bengali" pitchFamily="34" charset="-120"/>
              </a:rPr>
              <a:t>বুইক</a:t>
            </a:r>
            <a:endParaRPr lang="en-US" sz="770" dirty="0"/>
          </a:p>
        </p:txBody>
      </p:sp>
      <p:sp>
        <p:nvSpPr>
          <p:cNvPr id="14" name="Text 12"/>
          <p:cNvSpPr/>
          <p:nvPr/>
        </p:nvSpPr>
        <p:spPr>
          <a:xfrm>
            <a:off x="1409665" y="3226361"/>
            <a:ext cx="3051226" cy="161921"/>
          </a:xfrm>
          <a:prstGeom prst="rect">
            <a:avLst/>
          </a:prstGeom>
          <a:ln/>
        </p:spPr>
        <p:txBody>
          <a:bodyPr wrap="square" lIns="0" tIns="0" rIns="0" bIns="0" rtlCol="0" anchor="t">
            <a:spAutoFit/>
          </a:bodyPr>
          <a:lstStyle/>
          <a:p>
            <a:pPr marL="0" indent="0" algn="l">
              <a:lnSpc>
                <a:spcPts val="1275"/>
              </a:lnSpc>
              <a:buNone/>
            </a:pPr>
            <a:r>
              <a:rPr lang="en-US" sz="740" dirty="0">
                <a:solidFill>
                  <a:srgbClr val="4A4438"/>
                </a:solidFill>
                <a:latin typeface="Noto Serif Bengali" pitchFamily="34" charset="0"/>
                <a:ea typeface="Noto Serif Bengali" pitchFamily="34" charset="-122"/>
                <a:cs typeface="Noto Serif Bengali" pitchFamily="34" charset="-120"/>
              </a:rPr>
              <a:t>ডুরান্টের প্রথম বড় ভিত্তি; ১৯০৮ সালে বছরে কয়েক হাজার গাড়ি বিক্রি হতো।</a:t>
            </a:r>
            <a:endParaRPr lang="en-US" sz="740" dirty="0"/>
          </a:p>
        </p:txBody>
      </p:sp>
      <p:sp>
        <p:nvSpPr>
          <p:cNvPr id="15" name="Text 13"/>
          <p:cNvSpPr/>
          <p:nvPr/>
        </p:nvSpPr>
        <p:spPr>
          <a:xfrm>
            <a:off x="617205" y="3464480"/>
            <a:ext cx="711538" cy="323842"/>
          </a:xfrm>
          <a:prstGeom prst="rect">
            <a:avLst/>
          </a:prstGeom>
          <a:ln/>
        </p:spPr>
        <p:txBody>
          <a:bodyPr wrap="square" lIns="0" tIns="0" rIns="0" bIns="0" rtlCol="0" anchor="t">
            <a:spAutoFit/>
          </a:bodyPr>
          <a:lstStyle/>
          <a:p>
            <a:pPr marL="0" indent="0" algn="l">
              <a:lnSpc>
                <a:spcPts val="1170"/>
              </a:lnSpc>
              <a:buNone/>
            </a:pPr>
            <a:r>
              <a:rPr lang="en-US" sz="770" b="1" dirty="0">
                <a:solidFill>
                  <a:srgbClr val="17544F"/>
                </a:solidFill>
                <a:latin typeface="Noto Serif Bengali" pitchFamily="34" charset="0"/>
                <a:ea typeface="Noto Serif Bengali" pitchFamily="34" charset="-122"/>
                <a:cs typeface="Noto Serif Bengali" pitchFamily="34" charset="-120"/>
              </a:rPr>
              <a:t>ক্যাডিলাক</a:t>
            </a:r>
            <a:endParaRPr lang="en-US" sz="770" dirty="0"/>
          </a:p>
        </p:txBody>
      </p:sp>
      <p:sp>
        <p:nvSpPr>
          <p:cNvPr id="16" name="Text 14"/>
          <p:cNvSpPr/>
          <p:nvPr/>
        </p:nvSpPr>
        <p:spPr>
          <a:xfrm>
            <a:off x="1409665" y="3464480"/>
            <a:ext cx="3914425" cy="323842"/>
          </a:xfrm>
          <a:prstGeom prst="rect">
            <a:avLst/>
          </a:prstGeom>
          <a:ln/>
        </p:spPr>
        <p:txBody>
          <a:bodyPr wrap="square" lIns="0" tIns="0" rIns="0" bIns="0" rtlCol="0" anchor="t">
            <a:spAutoFit/>
          </a:bodyPr>
          <a:lstStyle/>
          <a:p>
            <a:pPr marL="0" indent="0" algn="l">
              <a:lnSpc>
                <a:spcPts val="1275"/>
              </a:lnSpc>
              <a:buNone/>
            </a:pPr>
            <a:r>
              <a:rPr lang="en-US" sz="740" dirty="0">
                <a:solidFill>
                  <a:srgbClr val="4A4438"/>
                </a:solidFill>
                <a:latin typeface="Noto Serif Bengali" pitchFamily="34" charset="0"/>
                <a:ea typeface="Noto Serif Bengali" pitchFamily="34" charset="-122"/>
                <a:cs typeface="Noto Serif Bengali" pitchFamily="34" charset="-120"/>
              </a:rPr>
              <a:t>১৯০৯ সালে কেনা হয়; পুরো কোম্পানির টাকা দিয়ে কেনা এই ব্র্যান্ডই GM-কে অভিজাত গাড়ির বাজারে বসায়।</a:t>
            </a:r>
            <a:endParaRPr lang="en-US" sz="740" dirty="0"/>
          </a:p>
        </p:txBody>
      </p:sp>
      <p:sp>
        <p:nvSpPr>
          <p:cNvPr id="17" name="Text 15"/>
          <p:cNvSpPr/>
          <p:nvPr/>
        </p:nvSpPr>
        <p:spPr>
          <a:xfrm>
            <a:off x="617205" y="3864520"/>
            <a:ext cx="711538" cy="161921"/>
          </a:xfrm>
          <a:prstGeom prst="rect">
            <a:avLst/>
          </a:prstGeom>
          <a:ln/>
        </p:spPr>
        <p:txBody>
          <a:bodyPr wrap="square" lIns="0" tIns="0" rIns="0" bIns="0" rtlCol="0" anchor="t">
            <a:spAutoFit/>
          </a:bodyPr>
          <a:lstStyle/>
          <a:p>
            <a:pPr marL="0" indent="0" algn="l">
              <a:lnSpc>
                <a:spcPts val="1170"/>
              </a:lnSpc>
              <a:buNone/>
            </a:pPr>
            <a:r>
              <a:rPr lang="en-US" sz="770" b="1" dirty="0">
                <a:solidFill>
                  <a:srgbClr val="17544F"/>
                </a:solidFill>
                <a:latin typeface="Noto Serif Bengali" pitchFamily="34" charset="0"/>
                <a:ea typeface="Noto Serif Bengali" pitchFamily="34" charset="-122"/>
                <a:cs typeface="Noto Serif Bengali" pitchFamily="34" charset="-120"/>
              </a:rPr>
              <a:t>শেভরোলেট</a:t>
            </a:r>
            <a:endParaRPr lang="en-US" sz="770" dirty="0"/>
          </a:p>
        </p:txBody>
      </p:sp>
      <p:sp>
        <p:nvSpPr>
          <p:cNvPr id="18" name="Text 16"/>
          <p:cNvSpPr/>
          <p:nvPr/>
        </p:nvSpPr>
        <p:spPr>
          <a:xfrm>
            <a:off x="1409665" y="3864520"/>
            <a:ext cx="2882526" cy="161921"/>
          </a:xfrm>
          <a:prstGeom prst="rect">
            <a:avLst/>
          </a:prstGeom>
          <a:ln/>
        </p:spPr>
        <p:txBody>
          <a:bodyPr wrap="square" lIns="0" tIns="0" rIns="0" bIns="0" rtlCol="0" anchor="t">
            <a:spAutoFit/>
          </a:bodyPr>
          <a:lstStyle/>
          <a:p>
            <a:pPr marL="0" indent="0" algn="l">
              <a:lnSpc>
                <a:spcPts val="1275"/>
              </a:lnSpc>
              <a:buNone/>
            </a:pPr>
            <a:r>
              <a:rPr lang="en-US" sz="740" dirty="0">
                <a:solidFill>
                  <a:srgbClr val="4A4438"/>
                </a:solidFill>
                <a:latin typeface="Noto Serif Bengali" pitchFamily="34" charset="0"/>
                <a:ea typeface="Noto Serif Bengali" pitchFamily="34" charset="-122"/>
                <a:cs typeface="Noto Serif Bengali" pitchFamily="34" charset="-120"/>
              </a:rPr>
              <a:t>১৯১১ সালে ডুরান্টের নতুন কোম্পানি; এর মাধ্যমেই তিনি GM ফিরে পান।</a:t>
            </a:r>
            <a:endParaRPr lang="en-US" sz="740" dirty="0"/>
          </a:p>
        </p:txBody>
      </p:sp>
      <p:sp>
        <p:nvSpPr>
          <p:cNvPr id="19" name="Shape 17"/>
          <p:cNvSpPr/>
          <p:nvPr/>
        </p:nvSpPr>
        <p:spPr>
          <a:xfrm>
            <a:off x="617205" y="5892103"/>
            <a:ext cx="4649036" cy="531482"/>
          </a:xfrm>
          <a:prstGeom prst="roundRect">
            <a:avLst>
              <a:gd name="adj" fmla="val 4301"/>
            </a:avLst>
          </a:prstGeom>
          <a:solidFill>
            <a:srgbClr val="EFE7D8"/>
          </a:solidFill>
          <a:ln/>
        </p:spPr>
      </p:sp>
      <p:sp>
        <p:nvSpPr>
          <p:cNvPr id="20" name="Text 18"/>
          <p:cNvSpPr/>
          <p:nvPr/>
        </p:nvSpPr>
        <p:spPr>
          <a:xfrm>
            <a:off x="731502" y="5991161"/>
            <a:ext cx="4486749"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3F3A33"/>
                </a:solidFill>
                <a:latin typeface="Noto Serif Bengali" pitchFamily="34" charset="0"/>
                <a:ea typeface="Noto Serif Bengali" pitchFamily="34" charset="-122"/>
                <a:cs typeface="Noto Serif Bengali" pitchFamily="34" charset="-120"/>
              </a:rPr>
              <a:t>ফ্লিন্ট শহরের জনসংখ্যা ১৯০০ সালে ছিল প্রায় ১৩ হাজার, ১৯৩০ সালে তা প্রায় ১ লাখ ৫৬ হাজারে পৌঁছায়। একটি কারখানার সিদ্ধান্ত একটি শহরের ভাগ্য বদলে দেয়।</a:t>
            </a:r>
            <a:endParaRPr lang="en-US" sz="740" dirty="0"/>
          </a:p>
        </p:txBody>
      </p:sp>
      <p:sp>
        <p:nvSpPr>
          <p:cNvPr id="21" name="Shape 19"/>
          <p:cNvSpPr/>
          <p:nvPr/>
        </p:nvSpPr>
        <p:spPr>
          <a:xfrm>
            <a:off x="5624372" y="1120198"/>
            <a:ext cx="6140614" cy="4530810"/>
          </a:xfrm>
          <a:prstGeom prst="roundRect">
            <a:avLst>
              <a:gd name="adj" fmla="val 673"/>
            </a:avLst>
          </a:prstGeom>
          <a:solidFill>
            <a:srgbClr val="FFFDF8"/>
          </a:solidFill>
          <a:ln w="7620">
            <a:solidFill>
              <a:srgbClr val="DED3C0"/>
            </a:solidFill>
            <a:prstDash val="solid"/>
          </a:ln>
        </p:spPr>
      </p:sp>
      <p:sp>
        <p:nvSpPr>
          <p:cNvPr id="22" name="Text 20"/>
          <p:cNvSpPr/>
          <p:nvPr/>
        </p:nvSpPr>
        <p:spPr>
          <a:xfrm>
            <a:off x="5799628" y="1280214"/>
            <a:ext cx="1957333" cy="182875"/>
          </a:xfrm>
          <a:prstGeom prst="rect">
            <a:avLst/>
          </a:prstGeom>
          <a:ln/>
        </p:spPr>
        <p:txBody>
          <a:bodyPr wrap="square" lIns="0" tIns="0" rIns="0" bIns="0" rtlCol="0" anchor="t">
            <a:spAutoFit/>
          </a:bodyPr>
          <a:lstStyle/>
          <a:p>
            <a:pPr marL="0" indent="0" algn="l">
              <a:lnSpc>
                <a:spcPts val="1440"/>
              </a:lnSpc>
              <a:buNone/>
            </a:pPr>
            <a:r>
              <a:rPr lang="en-US" sz="950" dirty="0">
                <a:solidFill>
                  <a:srgbClr val="1D1B17"/>
                </a:solidFill>
                <a:latin typeface="Noto Serif Bengali" pitchFamily="34" charset="0"/>
                <a:ea typeface="Noto Serif Bengali" pitchFamily="34" charset="-122"/>
                <a:cs typeface="Noto Serif Bengali" pitchFamily="34" charset="-120"/>
              </a:rPr>
              <a:t>GM-এর মার্কিন বাজার শেয়ার, শতাংশে</a:t>
            </a:r>
            <a:endParaRPr lang="en-US" sz="950" dirty="0"/>
          </a:p>
        </p:txBody>
      </p:sp>
      <p:sp>
        <p:nvSpPr>
          <p:cNvPr id="23" name="Text 21"/>
          <p:cNvSpPr/>
          <p:nvPr/>
        </p:nvSpPr>
        <p:spPr>
          <a:xfrm>
            <a:off x="11260293" y="1325933"/>
            <a:ext cx="334379" cy="125727"/>
          </a:xfrm>
          <a:prstGeom prst="rect">
            <a:avLst/>
          </a:prstGeom>
          <a:ln/>
        </p:spPr>
        <p:txBody>
          <a:bodyPr wrap="square" lIns="0" tIns="0" rIns="0" bIns="0" rtlCol="0" anchor="t">
            <a:spAutoFit/>
          </a:bodyPr>
          <a:lstStyle/>
          <a:p>
            <a:pPr marL="0" indent="0" algn="l">
              <a:lnSpc>
                <a:spcPts val="990"/>
              </a:lnSpc>
              <a:buNone/>
            </a:pPr>
            <a:r>
              <a:rPr lang="en-US" sz="650" dirty="0">
                <a:solidFill>
                  <a:srgbClr val="6F6659"/>
                </a:solidFill>
                <a:latin typeface="Noto Serif Bengali" pitchFamily="34" charset="0"/>
                <a:ea typeface="Noto Serif Bengali" pitchFamily="34" charset="-122"/>
                <a:cs typeface="Noto Serif Bengali" pitchFamily="34" charset="-120"/>
              </a:rPr>
              <a:t>আনুমানিক</a:t>
            </a:r>
            <a:endParaRPr lang="en-US" sz="650" dirty="0"/>
          </a:p>
        </p:txBody>
      </p:sp>
      <p:pic>
        <p:nvPicPr>
          <p:cNvPr id="24"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5799628" y="1508808"/>
            <a:ext cx="5790103" cy="2057349"/>
          </a:xfrm>
          <a:prstGeom prst="rect">
            <a:avLst/>
          </a:prstGeom>
        </p:spPr>
      </p:pic>
      <p:sp>
        <p:nvSpPr>
          <p:cNvPr id="25" name="Shape 22"/>
          <p:cNvSpPr/>
          <p:nvPr/>
        </p:nvSpPr>
        <p:spPr>
          <a:xfrm>
            <a:off x="5799628" y="4974750"/>
            <a:ext cx="5790103" cy="516242"/>
          </a:xfrm>
          <a:prstGeom prst="roundRect">
            <a:avLst>
              <a:gd name="adj" fmla="val 4428"/>
            </a:avLst>
          </a:prstGeom>
          <a:solidFill>
            <a:srgbClr val="EFE7D8"/>
          </a:solidFill>
          <a:ln/>
        </p:spPr>
      </p:sp>
      <p:sp>
        <p:nvSpPr>
          <p:cNvPr id="26" name="Text 23"/>
          <p:cNvSpPr/>
          <p:nvPr/>
        </p:nvSpPr>
        <p:spPr>
          <a:xfrm>
            <a:off x="5906305" y="5066188"/>
            <a:ext cx="5660399"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3F3A33"/>
                </a:solidFill>
                <a:latin typeface="Noto Serif Bengali" pitchFamily="34" charset="0"/>
                <a:ea typeface="Noto Serif Bengali" pitchFamily="34" charset="-122"/>
                <a:cs typeface="Noto Serif Bengali" pitchFamily="34" charset="-120"/>
              </a:rPr>
              <a:t>১৯৫৫ সালে GM মার্কিন বাজারের অর্ধেক গাড়ি বিক্রি করত। ২০০৮ সালে সেই অংশ নেমে আসে প্রায় ১৯ শতাংশে। কারণ প্রতিযোগিতা বাড়ল, আর জ্বালানি-সাশ্রয়ী ছোট গাড়ির চাহিদা GM দেরিতে বুঝল।</a:t>
            </a:r>
            <a:endParaRPr lang="en-US" sz="740" dirty="0"/>
          </a:p>
        </p:txBody>
      </p:sp>
      <p:sp>
        <p:nvSpPr>
          <p:cNvPr id="27" name="Shape 24"/>
          <p:cNvSpPr/>
          <p:nvPr/>
        </p:nvSpPr>
        <p:spPr>
          <a:xfrm>
            <a:off x="5624372" y="5803404"/>
            <a:ext cx="6140614" cy="795437"/>
          </a:xfrm>
          <a:prstGeom prst="roundRect">
            <a:avLst>
              <a:gd name="adj" fmla="val 3832"/>
            </a:avLst>
          </a:prstGeom>
          <a:solidFill>
            <a:srgbClr val="1D1B17"/>
          </a:solidFill>
          <a:ln/>
        </p:spPr>
      </p:sp>
      <p:sp>
        <p:nvSpPr>
          <p:cNvPr id="28" name="Text 25"/>
          <p:cNvSpPr/>
          <p:nvPr/>
        </p:nvSpPr>
        <p:spPr>
          <a:xfrm>
            <a:off x="5776768" y="5940561"/>
            <a:ext cx="5923359" cy="125727"/>
          </a:xfrm>
          <a:prstGeom prst="rect">
            <a:avLst/>
          </a:prstGeom>
          <a:ln/>
        </p:spPr>
        <p:txBody>
          <a:bodyPr wrap="square" lIns="0" tIns="0" rIns="0" bIns="0" rtlCol="0" anchor="t">
            <a:spAutoFit/>
          </a:bodyPr>
          <a:lstStyle/>
          <a:p>
            <a:pPr marL="0" indent="0" algn="l">
              <a:lnSpc>
                <a:spcPts val="990"/>
              </a:lnSpc>
              <a:buNone/>
            </a:pPr>
            <a:r>
              <a:rPr lang="en-US" sz="650" kern="0" spc="120" dirty="0">
                <a:solidFill>
                  <a:srgbClr val="C9A227"/>
                </a:solidFill>
                <a:latin typeface="Noto Serif Bengali" pitchFamily="34" charset="0"/>
                <a:ea typeface="Noto Serif Bengali" pitchFamily="34" charset="-122"/>
                <a:cs typeface="Noto Serif Bengali" pitchFamily="34" charset="-120"/>
              </a:rPr>
              <a:t>আজকের GM</a:t>
            </a:r>
            <a:endParaRPr lang="en-US" sz="650" dirty="0"/>
          </a:p>
        </p:txBody>
      </p:sp>
      <p:sp>
        <p:nvSpPr>
          <p:cNvPr id="29" name="Text 26"/>
          <p:cNvSpPr/>
          <p:nvPr/>
        </p:nvSpPr>
        <p:spPr>
          <a:xfrm>
            <a:off x="5776768" y="6142486"/>
            <a:ext cx="2884338" cy="148586"/>
          </a:xfrm>
          <a:prstGeom prst="rect">
            <a:avLst/>
          </a:prstGeom>
          <a:ln/>
        </p:spPr>
        <p:txBody>
          <a:bodyPr wrap="square" lIns="0" tIns="0" rIns="0" bIns="0" rtlCol="0" anchor="t">
            <a:spAutoFit/>
          </a:bodyPr>
          <a:lstStyle/>
          <a:p>
            <a:pPr marL="0" indent="0" algn="l">
              <a:lnSpc>
                <a:spcPts val="1170"/>
              </a:lnSpc>
              <a:buNone/>
            </a:pPr>
            <a:r>
              <a:rPr lang="en-US" sz="770" b="1" dirty="0">
                <a:solidFill>
                  <a:srgbClr val="F3EDE2"/>
                </a:solidFill>
                <a:latin typeface="Noto Serif Bengali" pitchFamily="34" charset="0"/>
                <a:ea typeface="Noto Serif Bengali" pitchFamily="34" charset="-122"/>
                <a:cs typeface="Noto Serif Bengali" pitchFamily="34" charset="-120"/>
              </a:rPr>
              <a:t>৪টি ব্র্যান্ড</a:t>
            </a:r>
            <a:endParaRPr lang="en-US" sz="770" dirty="0"/>
          </a:p>
        </p:txBody>
      </p:sp>
      <p:sp>
        <p:nvSpPr>
          <p:cNvPr id="30" name="Text 27"/>
          <p:cNvSpPr/>
          <p:nvPr/>
        </p:nvSpPr>
        <p:spPr>
          <a:xfrm>
            <a:off x="5776768" y="6321551"/>
            <a:ext cx="2884338"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A79F95"/>
                </a:solidFill>
                <a:latin typeface="Noto Serif Bengali" pitchFamily="34" charset="0"/>
                <a:ea typeface="Noto Serif Bengali" pitchFamily="34" charset="-122"/>
                <a:cs typeface="Noto Serif Bengali" pitchFamily="34" charset="-120"/>
              </a:rPr>
              <a:t>শেভরোলেট, বুইক, ক্যাডিলাক ও GMC</a:t>
            </a:r>
            <a:endParaRPr lang="en-US" sz="680" dirty="0"/>
          </a:p>
        </p:txBody>
      </p:sp>
      <p:sp>
        <p:nvSpPr>
          <p:cNvPr id="31" name="Text 28"/>
          <p:cNvSpPr/>
          <p:nvPr/>
        </p:nvSpPr>
        <p:spPr>
          <a:xfrm>
            <a:off x="8770877" y="6142486"/>
            <a:ext cx="2884338" cy="148586"/>
          </a:xfrm>
          <a:prstGeom prst="rect">
            <a:avLst/>
          </a:prstGeom>
          <a:ln/>
        </p:spPr>
        <p:txBody>
          <a:bodyPr wrap="square" lIns="0" tIns="0" rIns="0" bIns="0" rtlCol="0" anchor="t">
            <a:spAutoFit/>
          </a:bodyPr>
          <a:lstStyle/>
          <a:p>
            <a:pPr marL="0" indent="0" algn="l">
              <a:lnSpc>
                <a:spcPts val="1170"/>
              </a:lnSpc>
              <a:buNone/>
            </a:pPr>
            <a:r>
              <a:rPr lang="en-US" sz="770" b="1" dirty="0">
                <a:solidFill>
                  <a:srgbClr val="F3EDE2"/>
                </a:solidFill>
                <a:latin typeface="Noto Serif Bengali" pitchFamily="34" charset="0"/>
                <a:ea typeface="Noto Serif Bengali" pitchFamily="34" charset="-122"/>
                <a:cs typeface="Noto Serif Bengali" pitchFamily="34" charset="-120"/>
              </a:rPr>
              <a:t>২০০৯-এর দেউলিয়া</a:t>
            </a:r>
            <a:endParaRPr lang="en-US" sz="770" dirty="0"/>
          </a:p>
        </p:txBody>
      </p:sp>
      <p:sp>
        <p:nvSpPr>
          <p:cNvPr id="32" name="Text 29"/>
          <p:cNvSpPr/>
          <p:nvPr/>
        </p:nvSpPr>
        <p:spPr>
          <a:xfrm>
            <a:off x="8770877" y="6321551"/>
            <a:ext cx="2884338"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A79F95"/>
                </a:solidFill>
                <a:latin typeface="Noto Serif Bengali" pitchFamily="34" charset="0"/>
                <a:ea typeface="Noto Serif Bengali" pitchFamily="34" charset="-122"/>
                <a:cs typeface="Noto Serif Bengali" pitchFamily="34" charset="-120"/>
              </a:rPr>
              <a:t>পুনর্গঠনের পর ২০১০ সালে আবার শেয়ার বাজারে</a:t>
            </a:r>
            <a:endParaRPr lang="en-US" sz="680" dirty="0"/>
          </a:p>
        </p:txBody>
      </p:sp>
      <p:pic>
        <p:nvPicPr>
          <p:cNvPr id="33"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426709" y="335357"/>
            <a:ext cx="11338277" cy="617205"/>
          </a:xfrm>
          <a:prstGeom prst="rect">
            <a:avLst/>
          </a:prstGeom>
        </p:spPr>
      </p:pic>
      <p:pic>
        <p:nvPicPr>
          <p:cNvPr id="34" name="Image 2" descr="preencoded.png"/>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617205" y="3127303"/>
            <a:ext cx="4649036" cy="899138"/>
          </a:xfrm>
          <a:prstGeom prst="rect">
            <a:avLst/>
          </a:prstGeom>
        </p:spPr>
      </p:pic>
    </p:spTree>
  </p:cSld>
  <p:clrMapOvr>
    <a:masterClrMapping/>
  </p:clrMapOvr>
  <p:transition spd="slow">
    <p:wheel spokes="3"/>
  </p:transition>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F3EDE2"/>
          </a:solidFill>
          <a:ln/>
        </p:spPr>
      </p:sp>
      <p:sp>
        <p:nvSpPr>
          <p:cNvPr id="4" name="Shape 2"/>
          <p:cNvSpPr/>
          <p:nvPr/>
        </p:nvSpPr>
        <p:spPr>
          <a:xfrm>
            <a:off x="426709" y="335357"/>
            <a:ext cx="11338277" cy="617205"/>
          </a:xfrm>
          <a:prstGeom prst="rect">
            <a:avLst/>
          </a:prstGeom>
          <a:ln/>
        </p:spPr>
      </p:sp>
      <p:sp>
        <p:nvSpPr>
          <p:cNvPr id="5" name="Text 3"/>
          <p:cNvSpPr/>
          <p:nvPr/>
        </p:nvSpPr>
        <p:spPr>
          <a:xfrm>
            <a:off x="426709" y="335357"/>
            <a:ext cx="4979798" cy="125727"/>
          </a:xfrm>
          <a:prstGeom prst="rect">
            <a:avLst/>
          </a:prstGeom>
          <a:ln/>
        </p:spPr>
        <p:txBody>
          <a:bodyPr wrap="square" lIns="0" tIns="0" rIns="0" bIns="0" rtlCol="0" anchor="t">
            <a:spAutoFit/>
          </a:bodyPr>
          <a:lstStyle/>
          <a:p>
            <a:pPr marL="0" indent="0" algn="l">
              <a:lnSpc>
                <a:spcPts val="990"/>
              </a:lnSpc>
              <a:buNone/>
            </a:pPr>
            <a:r>
              <a:rPr lang="en-US" sz="650" kern="0" spc="180" dirty="0">
                <a:solidFill>
                  <a:srgbClr val="A3301F"/>
                </a:solidFill>
                <a:latin typeface="Noto Serif Bengali" pitchFamily="34" charset="0"/>
                <a:ea typeface="Noto Serif Bengali" pitchFamily="34" charset="-122"/>
                <a:cs typeface="Noto Serif Bengali" pitchFamily="34" charset="-120"/>
              </a:rPr>
              <a:t>ব্যবস্থাপনার পাঠ</a:t>
            </a:r>
            <a:endParaRPr lang="en-US" sz="650" dirty="0"/>
          </a:p>
        </p:txBody>
      </p:sp>
      <p:sp>
        <p:nvSpPr>
          <p:cNvPr id="6" name="Text 4"/>
          <p:cNvSpPr/>
          <p:nvPr/>
        </p:nvSpPr>
        <p:spPr>
          <a:xfrm>
            <a:off x="426709" y="506803"/>
            <a:ext cx="4979798" cy="323842"/>
          </a:xfrm>
          <a:prstGeom prst="rect">
            <a:avLst/>
          </a:prstGeom>
          <a:ln/>
        </p:spPr>
        <p:txBody>
          <a:bodyPr wrap="square" lIns="0" tIns="0" rIns="0" bIns="0" rtlCol="0" anchor="t">
            <a:spAutoFit/>
          </a:bodyPr>
          <a:lstStyle/>
          <a:p>
            <a:pPr marL="0" indent="0" algn="l">
              <a:lnSpc>
                <a:spcPts val="2550"/>
              </a:lnSpc>
              <a:buNone/>
            </a:pPr>
            <a:r>
              <a:rPr lang="en-US" sz="2030" dirty="0">
                <a:solidFill>
                  <a:srgbClr val="1D1B17"/>
                </a:solidFill>
                <a:latin typeface="Noto Serif Bengali" pitchFamily="34" charset="0"/>
                <a:ea typeface="Noto Serif Bengali" pitchFamily="34" charset="-122"/>
                <a:cs typeface="Noto Serif Bengali" pitchFamily="34" charset="-120"/>
              </a:rPr>
              <a:t>স্লোনের মডেল, আর এক দৈত্যের পতনের হিসাব</a:t>
            </a:r>
            <a:endParaRPr lang="en-US" sz="2030" dirty="0"/>
          </a:p>
        </p:txBody>
      </p:sp>
      <p:sp>
        <p:nvSpPr>
          <p:cNvPr id="7" name="Text 5"/>
          <p:cNvSpPr/>
          <p:nvPr/>
        </p:nvSpPr>
        <p:spPr>
          <a:xfrm>
            <a:off x="8793260" y="519900"/>
            <a:ext cx="3016302" cy="310745"/>
          </a:xfrm>
          <a:prstGeom prst="rect">
            <a:avLst/>
          </a:prstGeom>
          <a:ln/>
        </p:spPr>
        <p:txBody>
          <a:bodyPr wrap="square" lIns="0" tIns="0" rIns="0" bIns="0" rtlCol="0" anchor="t">
            <a:spAutoFit/>
          </a:bodyPr>
          <a:lstStyle/>
          <a:p>
            <a:pPr marL="0" indent="0" algn="r">
              <a:lnSpc>
                <a:spcPts val="1224"/>
              </a:lnSpc>
              <a:buNone/>
            </a:pPr>
            <a:r>
              <a:rPr lang="en-US" sz="710" dirty="0">
                <a:solidFill>
                  <a:srgbClr val="6F6659"/>
                </a:solidFill>
                <a:latin typeface="Noto Serif Bengali" pitchFamily="34" charset="0"/>
                <a:ea typeface="Noto Serif Bengali" pitchFamily="34" charset="-122"/>
                <a:cs typeface="Noto Serif Bengali" pitchFamily="34" charset="-120"/>
              </a:rPr>
              <a:t>আলফ্রেড স্লোন ১৯২৩ সালে GM-এর সভাপতি হন। তাঁর পদ্ধতি বিশ্বের কর্পোরেট ব্যবস্থাপনার পাঠ্যপুস্তকে ঢুকে যায়।</a:t>
            </a:r>
            <a:endParaRPr lang="en-US" sz="710" dirty="0"/>
          </a:p>
        </p:txBody>
      </p:sp>
      <p:sp>
        <p:nvSpPr>
          <p:cNvPr id="8" name="Shape 6"/>
          <p:cNvSpPr/>
          <p:nvPr/>
        </p:nvSpPr>
        <p:spPr>
          <a:xfrm>
            <a:off x="426709" y="1120198"/>
            <a:ext cx="5588178" cy="5478643"/>
          </a:xfrm>
          <a:prstGeom prst="roundRect">
            <a:avLst>
              <a:gd name="adj" fmla="val 556"/>
            </a:avLst>
          </a:prstGeom>
          <a:solidFill>
            <a:srgbClr val="FFFDF8"/>
          </a:solidFill>
          <a:ln w="7620">
            <a:solidFill>
              <a:srgbClr val="DED3C0"/>
            </a:solidFill>
            <a:prstDash val="solid"/>
          </a:ln>
        </p:spPr>
      </p:sp>
      <p:sp>
        <p:nvSpPr>
          <p:cNvPr id="9" name="Text 7"/>
          <p:cNvSpPr/>
          <p:nvPr/>
        </p:nvSpPr>
        <p:spPr>
          <a:xfrm>
            <a:off x="617205" y="1295453"/>
            <a:ext cx="829604" cy="201925"/>
          </a:xfrm>
          <a:prstGeom prst="roundRect">
            <a:avLst>
              <a:gd name="adj" fmla="val 7547"/>
            </a:avLst>
          </a:prstGeom>
          <a:solidFill>
            <a:srgbClr val="17544F"/>
          </a:solidFill>
          <a:ln/>
        </p:spPr>
        <p:txBody>
          <a:bodyPr wrap="square" lIns="0" tIns="0" rIns="0" bIns="0" rtlCol="0" anchor="t">
            <a:spAutoFit/>
          </a:bodyPr>
          <a:lstStyle/>
          <a:p>
            <a:pPr marL="0" indent="0" algn="l">
              <a:lnSpc>
                <a:spcPts val="990"/>
              </a:lnSpc>
              <a:buNone/>
            </a:pPr>
            <a:r>
              <a:rPr lang="en-US" sz="650" kern="0" spc="60" dirty="0">
                <a:solidFill>
                  <a:srgbClr val="F3EDE2"/>
                </a:solidFill>
                <a:latin typeface="Noto Serif Bengali" pitchFamily="34" charset="0"/>
                <a:ea typeface="Noto Serif Bengali" pitchFamily="34" charset="-122"/>
                <a:cs typeface="Noto Serif Bengali" pitchFamily="34" charset="-120"/>
              </a:rPr>
              <a:t>স্লোনের চার নীতি</a:t>
            </a:r>
            <a:endParaRPr lang="en-US" sz="650" dirty="0"/>
          </a:p>
        </p:txBody>
      </p:sp>
      <p:sp>
        <p:nvSpPr>
          <p:cNvPr id="10" name="Shape 8"/>
          <p:cNvSpPr/>
          <p:nvPr/>
        </p:nvSpPr>
        <p:spPr>
          <a:xfrm>
            <a:off x="617205" y="1619295"/>
            <a:ext cx="5207187" cy="622919"/>
          </a:xfrm>
          <a:prstGeom prst="rect">
            <a:avLst/>
          </a:prstGeom>
          <a:ln/>
        </p:spPr>
      </p:sp>
      <p:sp>
        <p:nvSpPr>
          <p:cNvPr id="11" name="Text 9"/>
          <p:cNvSpPr/>
          <p:nvPr/>
        </p:nvSpPr>
        <p:spPr>
          <a:xfrm>
            <a:off x="617205" y="1619295"/>
            <a:ext cx="232023" cy="523862"/>
          </a:xfrm>
          <a:prstGeom prst="rect">
            <a:avLst/>
          </a:prstGeom>
          <a:ln/>
        </p:spPr>
        <p:txBody>
          <a:bodyPr wrap="square" lIns="0" tIns="0" rIns="0" bIns="0" rtlCol="0" anchor="t">
            <a:spAutoFit/>
          </a:bodyPr>
          <a:lstStyle/>
          <a:p>
            <a:pPr marL="0" indent="0" algn="l">
              <a:lnSpc>
                <a:spcPts val="1200"/>
              </a:lnSpc>
              <a:buNone/>
            </a:pPr>
            <a:r>
              <a:rPr lang="en-US" sz="1190" dirty="0">
                <a:solidFill>
                  <a:srgbClr val="A3301F"/>
                </a:solidFill>
                <a:latin typeface="Noto Serif Bengali" pitchFamily="34" charset="0"/>
                <a:ea typeface="Noto Serif Bengali" pitchFamily="34" charset="-122"/>
                <a:cs typeface="Noto Serif Bengali" pitchFamily="34" charset="-120"/>
              </a:rPr>
              <a:t>১</a:t>
            </a:r>
            <a:endParaRPr lang="en-US" sz="1190" dirty="0"/>
          </a:p>
        </p:txBody>
      </p:sp>
      <p:sp>
        <p:nvSpPr>
          <p:cNvPr id="12" name="Text 10"/>
          <p:cNvSpPr/>
          <p:nvPr/>
        </p:nvSpPr>
        <p:spPr>
          <a:xfrm>
            <a:off x="952476" y="1619295"/>
            <a:ext cx="4944994"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বিকেন্দ্রীকরণ, সঙ্গে কেন্দ্রীয় হিসাব</a:t>
            </a:r>
            <a:endParaRPr lang="en-US" sz="830" dirty="0"/>
          </a:p>
        </p:txBody>
      </p:sp>
      <p:sp>
        <p:nvSpPr>
          <p:cNvPr id="13" name="Text 11"/>
          <p:cNvSpPr/>
          <p:nvPr/>
        </p:nvSpPr>
        <p:spPr>
          <a:xfrm>
            <a:off x="952476" y="1809790"/>
            <a:ext cx="4944994"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4A4438"/>
                </a:solidFill>
                <a:latin typeface="Noto Serif Bengali" pitchFamily="34" charset="0"/>
                <a:ea typeface="Noto Serif Bengali" pitchFamily="34" charset="-122"/>
                <a:cs typeface="Noto Serif Bengali" pitchFamily="34" charset="-120"/>
              </a:rPr>
              <a:t>প্রতিটি ডিভিশন নিজের গাড়ি, দাম ও বিজ্ঞাপন ঠিক করবে। কিন্তু টাকা, লাভ-ক্ষতি ও বিনিয়োগের সিদ্ধান্ত থাকবে কেন্দ্রীয় দপ্তরে।</a:t>
            </a:r>
            <a:endParaRPr lang="en-US" sz="740" dirty="0"/>
          </a:p>
        </p:txBody>
      </p:sp>
      <p:sp>
        <p:nvSpPr>
          <p:cNvPr id="14" name="Shape 12"/>
          <p:cNvSpPr/>
          <p:nvPr/>
        </p:nvSpPr>
        <p:spPr>
          <a:xfrm>
            <a:off x="617205" y="2333652"/>
            <a:ext cx="5207187" cy="456236"/>
          </a:xfrm>
          <a:prstGeom prst="rect">
            <a:avLst/>
          </a:prstGeom>
          <a:ln/>
        </p:spPr>
      </p:sp>
      <p:sp>
        <p:nvSpPr>
          <p:cNvPr id="15" name="Text 13"/>
          <p:cNvSpPr/>
          <p:nvPr/>
        </p:nvSpPr>
        <p:spPr>
          <a:xfrm>
            <a:off x="617205" y="2333652"/>
            <a:ext cx="232023" cy="357179"/>
          </a:xfrm>
          <a:prstGeom prst="rect">
            <a:avLst/>
          </a:prstGeom>
          <a:ln/>
        </p:spPr>
        <p:txBody>
          <a:bodyPr wrap="square" lIns="0" tIns="0" rIns="0" bIns="0" rtlCol="0" anchor="t">
            <a:spAutoFit/>
          </a:bodyPr>
          <a:lstStyle/>
          <a:p>
            <a:pPr marL="0" indent="0" algn="l">
              <a:lnSpc>
                <a:spcPts val="1200"/>
              </a:lnSpc>
              <a:buNone/>
            </a:pPr>
            <a:r>
              <a:rPr lang="en-US" sz="1190" dirty="0">
                <a:solidFill>
                  <a:srgbClr val="A3301F"/>
                </a:solidFill>
                <a:latin typeface="Noto Serif Bengali" pitchFamily="34" charset="0"/>
                <a:ea typeface="Noto Serif Bengali" pitchFamily="34" charset="-122"/>
                <a:cs typeface="Noto Serif Bengali" pitchFamily="34" charset="-120"/>
              </a:rPr>
              <a:t>২</a:t>
            </a:r>
            <a:endParaRPr lang="en-US" sz="1190" dirty="0"/>
          </a:p>
        </p:txBody>
      </p:sp>
      <p:sp>
        <p:nvSpPr>
          <p:cNvPr id="16" name="Text 14"/>
          <p:cNvSpPr/>
          <p:nvPr/>
        </p:nvSpPr>
        <p:spPr>
          <a:xfrm>
            <a:off x="952476" y="2333652"/>
            <a:ext cx="4932306"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প্রত্যেকের purse-এর জন্য একটি গাড়ি</a:t>
            </a:r>
            <a:endParaRPr lang="en-US" sz="830" dirty="0"/>
          </a:p>
        </p:txBody>
      </p:sp>
      <p:sp>
        <p:nvSpPr>
          <p:cNvPr id="17" name="Text 15"/>
          <p:cNvSpPr/>
          <p:nvPr/>
        </p:nvSpPr>
        <p:spPr>
          <a:xfrm>
            <a:off x="952476" y="2524148"/>
            <a:ext cx="4932306" cy="166683"/>
          </a:xfrm>
          <a:prstGeom prst="rect">
            <a:avLst/>
          </a:prstGeom>
          <a:ln/>
        </p:spPr>
        <p:txBody>
          <a:bodyPr wrap="square" lIns="0" tIns="0" rIns="0" bIns="0" rtlCol="0" anchor="t">
            <a:spAutoFit/>
          </a:bodyPr>
          <a:lstStyle/>
          <a:p>
            <a:pPr marL="0" indent="0" algn="l">
              <a:lnSpc>
                <a:spcPts val="1312"/>
              </a:lnSpc>
              <a:buNone/>
            </a:pPr>
            <a:r>
              <a:rPr lang="en-US" sz="740" dirty="0">
                <a:solidFill>
                  <a:srgbClr val="4A4438"/>
                </a:solidFill>
                <a:latin typeface="Noto Serif Bengali" pitchFamily="34" charset="0"/>
                <a:ea typeface="Noto Serif Bengali" pitchFamily="34" charset="-122"/>
                <a:cs typeface="Noto Serif Bengali" pitchFamily="34" charset="-120"/>
              </a:rPr>
              <a:t>শেভরোলেট থেকে ক্যাডিলাক পর্যন্ত দামের সিঁড়ি সাজানো হলো, যাতে ক্রেতার আয় বাড়লে সে ব্র্যান্ড বদলায়, কোম্পানি ছাড়ে না।</a:t>
            </a:r>
            <a:endParaRPr lang="en-US" sz="740" dirty="0"/>
          </a:p>
        </p:txBody>
      </p:sp>
      <p:sp>
        <p:nvSpPr>
          <p:cNvPr id="18" name="Shape 16"/>
          <p:cNvSpPr/>
          <p:nvPr/>
        </p:nvSpPr>
        <p:spPr>
          <a:xfrm>
            <a:off x="617205" y="2881326"/>
            <a:ext cx="5207187" cy="456236"/>
          </a:xfrm>
          <a:prstGeom prst="rect">
            <a:avLst/>
          </a:prstGeom>
          <a:ln/>
        </p:spPr>
      </p:sp>
      <p:sp>
        <p:nvSpPr>
          <p:cNvPr id="19" name="Text 17"/>
          <p:cNvSpPr/>
          <p:nvPr/>
        </p:nvSpPr>
        <p:spPr>
          <a:xfrm>
            <a:off x="617205" y="2881326"/>
            <a:ext cx="232023" cy="357179"/>
          </a:xfrm>
          <a:prstGeom prst="rect">
            <a:avLst/>
          </a:prstGeom>
          <a:ln/>
        </p:spPr>
        <p:txBody>
          <a:bodyPr wrap="square" lIns="0" tIns="0" rIns="0" bIns="0" rtlCol="0" anchor="t">
            <a:spAutoFit/>
          </a:bodyPr>
          <a:lstStyle/>
          <a:p>
            <a:pPr marL="0" indent="0" algn="l">
              <a:lnSpc>
                <a:spcPts val="1200"/>
              </a:lnSpc>
              <a:buNone/>
            </a:pPr>
            <a:r>
              <a:rPr lang="en-US" sz="1190" dirty="0">
                <a:solidFill>
                  <a:srgbClr val="A3301F"/>
                </a:solidFill>
                <a:latin typeface="Noto Serif Bengali" pitchFamily="34" charset="0"/>
                <a:ea typeface="Noto Serif Bengali" pitchFamily="34" charset="-122"/>
                <a:cs typeface="Noto Serif Bengali" pitchFamily="34" charset="-120"/>
              </a:rPr>
              <a:t>৩</a:t>
            </a:r>
            <a:endParaRPr lang="en-US" sz="1190" dirty="0"/>
          </a:p>
        </p:txBody>
      </p:sp>
      <p:sp>
        <p:nvSpPr>
          <p:cNvPr id="20" name="Text 18"/>
          <p:cNvSpPr/>
          <p:nvPr/>
        </p:nvSpPr>
        <p:spPr>
          <a:xfrm>
            <a:off x="952476" y="2881326"/>
            <a:ext cx="4215209"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প্রতি বছর নতুন মডেল</a:t>
            </a:r>
            <a:endParaRPr lang="en-US" sz="830" dirty="0"/>
          </a:p>
        </p:txBody>
      </p:sp>
      <p:sp>
        <p:nvSpPr>
          <p:cNvPr id="21" name="Text 19"/>
          <p:cNvSpPr/>
          <p:nvPr/>
        </p:nvSpPr>
        <p:spPr>
          <a:xfrm>
            <a:off x="952476" y="3071821"/>
            <a:ext cx="4215209" cy="166683"/>
          </a:xfrm>
          <a:prstGeom prst="rect">
            <a:avLst/>
          </a:prstGeom>
          <a:ln/>
        </p:spPr>
        <p:txBody>
          <a:bodyPr wrap="square" lIns="0" tIns="0" rIns="0" bIns="0" rtlCol="0" anchor="t">
            <a:spAutoFit/>
          </a:bodyPr>
          <a:lstStyle/>
          <a:p>
            <a:pPr marL="0" indent="0" algn="l">
              <a:lnSpc>
                <a:spcPts val="1312"/>
              </a:lnSpc>
              <a:buNone/>
            </a:pPr>
            <a:r>
              <a:rPr lang="en-US" sz="740" dirty="0">
                <a:solidFill>
                  <a:srgbClr val="4A4438"/>
                </a:solidFill>
                <a:latin typeface="Noto Serif Bengali" pitchFamily="34" charset="0"/>
                <a:ea typeface="Noto Serif Bengali" pitchFamily="34" charset="-122"/>
                <a:cs typeface="Noto Serif Bengali" pitchFamily="34" charset="-120"/>
              </a:rPr>
              <a:t>ডিজাইন বদলালে পুরনো গাড়ি পুরনো দেখায়, ভোক্তা ফের কেনে। এই কৌশলকে বলা হয় পরিকল্পিত অপ্রচলন।</a:t>
            </a:r>
            <a:endParaRPr lang="en-US" sz="740" dirty="0"/>
          </a:p>
        </p:txBody>
      </p:sp>
      <p:sp>
        <p:nvSpPr>
          <p:cNvPr id="22" name="Text 20"/>
          <p:cNvSpPr/>
          <p:nvPr/>
        </p:nvSpPr>
        <p:spPr>
          <a:xfrm>
            <a:off x="617205" y="3429000"/>
            <a:ext cx="232023" cy="357179"/>
          </a:xfrm>
          <a:prstGeom prst="rect">
            <a:avLst/>
          </a:prstGeom>
          <a:ln/>
        </p:spPr>
        <p:txBody>
          <a:bodyPr wrap="square" lIns="0" tIns="0" rIns="0" bIns="0" rtlCol="0" anchor="t">
            <a:spAutoFit/>
          </a:bodyPr>
          <a:lstStyle/>
          <a:p>
            <a:pPr marL="0" indent="0" algn="l">
              <a:lnSpc>
                <a:spcPts val="1200"/>
              </a:lnSpc>
              <a:buNone/>
            </a:pPr>
            <a:r>
              <a:rPr lang="en-US" sz="1190" dirty="0">
                <a:solidFill>
                  <a:srgbClr val="A3301F"/>
                </a:solidFill>
                <a:latin typeface="Noto Serif Bengali" pitchFamily="34" charset="0"/>
                <a:ea typeface="Noto Serif Bengali" pitchFamily="34" charset="-122"/>
                <a:cs typeface="Noto Serif Bengali" pitchFamily="34" charset="-120"/>
              </a:rPr>
              <a:t>৪</a:t>
            </a:r>
            <a:endParaRPr lang="en-US" sz="1190" dirty="0"/>
          </a:p>
        </p:txBody>
      </p:sp>
      <p:sp>
        <p:nvSpPr>
          <p:cNvPr id="23" name="Text 21"/>
          <p:cNvSpPr/>
          <p:nvPr/>
        </p:nvSpPr>
        <p:spPr>
          <a:xfrm>
            <a:off x="952476" y="3429000"/>
            <a:ext cx="3999137"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বিনিয়োগে লাভের হার দিয়ে মাপ</a:t>
            </a:r>
            <a:endParaRPr lang="en-US" sz="830" dirty="0"/>
          </a:p>
        </p:txBody>
      </p:sp>
      <p:sp>
        <p:nvSpPr>
          <p:cNvPr id="24" name="Text 22"/>
          <p:cNvSpPr/>
          <p:nvPr/>
        </p:nvSpPr>
        <p:spPr>
          <a:xfrm>
            <a:off x="952476" y="3619495"/>
            <a:ext cx="3999137" cy="166683"/>
          </a:xfrm>
          <a:prstGeom prst="rect">
            <a:avLst/>
          </a:prstGeom>
          <a:ln/>
        </p:spPr>
        <p:txBody>
          <a:bodyPr wrap="square" lIns="0" tIns="0" rIns="0" bIns="0" rtlCol="0" anchor="t">
            <a:spAutoFit/>
          </a:bodyPr>
          <a:lstStyle/>
          <a:p>
            <a:pPr marL="0" indent="0" algn="l">
              <a:lnSpc>
                <a:spcPts val="1312"/>
              </a:lnSpc>
              <a:buNone/>
            </a:pPr>
            <a:r>
              <a:rPr lang="en-US" sz="740" dirty="0">
                <a:solidFill>
                  <a:srgbClr val="4A4438"/>
                </a:solidFill>
                <a:latin typeface="Noto Serif Bengali" pitchFamily="34" charset="0"/>
                <a:ea typeface="Noto Serif Bengali" pitchFamily="34" charset="-122"/>
                <a:cs typeface="Noto Serif Bengali" pitchFamily="34" charset="-120"/>
              </a:rPr>
              <a:t>শুধু বিক্রি নয়, বিনিয়োগে কত শতাংশ লাভ হলো সেটাই বিভাগের পারফরম্যান্সের মাপকাঠি হয়ে দাঁড়ায়।</a:t>
            </a:r>
            <a:endParaRPr lang="en-US" sz="740" dirty="0"/>
          </a:p>
        </p:txBody>
      </p:sp>
      <p:sp>
        <p:nvSpPr>
          <p:cNvPr id="25" name="Shape 23"/>
          <p:cNvSpPr/>
          <p:nvPr/>
        </p:nvSpPr>
        <p:spPr>
          <a:xfrm>
            <a:off x="617205" y="5892103"/>
            <a:ext cx="5207187" cy="531482"/>
          </a:xfrm>
          <a:prstGeom prst="roundRect">
            <a:avLst>
              <a:gd name="adj" fmla="val 4301"/>
            </a:avLst>
          </a:prstGeom>
          <a:solidFill>
            <a:srgbClr val="EFE7D8"/>
          </a:solidFill>
          <a:ln/>
        </p:spPr>
      </p:sp>
      <p:sp>
        <p:nvSpPr>
          <p:cNvPr id="26" name="Text 24"/>
          <p:cNvSpPr/>
          <p:nvPr/>
        </p:nvSpPr>
        <p:spPr>
          <a:xfrm>
            <a:off x="731502" y="5991161"/>
            <a:ext cx="5053272"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3F3A33"/>
                </a:solidFill>
                <a:latin typeface="Noto Serif Bengali" pitchFamily="34" charset="0"/>
                <a:ea typeface="Noto Serif Bengali" pitchFamily="34" charset="-122"/>
                <a:cs typeface="Noto Serif Bengali" pitchFamily="34" charset="-120"/>
              </a:rPr>
              <a:t>১৯৩৬-৩৭ সালের ফ্লিন্ট সিট-ডাউন ধর্মঘট ৪৪ দিন চলে। এর ফলেই ইউনাইটেড অটো ওয়ার্কার্স ইউনিয়নকে GM স্বীকৃতি দিতে বাধ্য হয় এবং শ্রমিকদের মজুরি বাড়ে।</a:t>
            </a:r>
            <a:endParaRPr lang="en-US" sz="740" dirty="0"/>
          </a:p>
        </p:txBody>
      </p:sp>
      <p:sp>
        <p:nvSpPr>
          <p:cNvPr id="27" name="Shape 25"/>
          <p:cNvSpPr/>
          <p:nvPr/>
        </p:nvSpPr>
        <p:spPr>
          <a:xfrm>
            <a:off x="6182523" y="1120198"/>
            <a:ext cx="5582463" cy="2005915"/>
          </a:xfrm>
          <a:prstGeom prst="roundRect">
            <a:avLst>
              <a:gd name="adj" fmla="val 1519"/>
            </a:avLst>
          </a:prstGeom>
          <a:solidFill>
            <a:srgbClr val="FFFDF8"/>
          </a:solidFill>
          <a:ln w="7620">
            <a:solidFill>
              <a:srgbClr val="DED3C0"/>
            </a:solidFill>
            <a:prstDash val="solid"/>
          </a:ln>
        </p:spPr>
      </p:sp>
      <p:sp>
        <p:nvSpPr>
          <p:cNvPr id="28" name="Text 26"/>
          <p:cNvSpPr/>
          <p:nvPr/>
        </p:nvSpPr>
        <p:spPr>
          <a:xfrm>
            <a:off x="6357779" y="1280214"/>
            <a:ext cx="5310431" cy="182875"/>
          </a:xfrm>
          <a:prstGeom prst="rect">
            <a:avLst/>
          </a:prstGeom>
          <a:ln/>
        </p:spPr>
        <p:txBody>
          <a:bodyPr wrap="square" lIns="0" tIns="0" rIns="0" bIns="0" rtlCol="0" anchor="t">
            <a:spAutoFit/>
          </a:bodyPr>
          <a:lstStyle/>
          <a:p>
            <a:pPr marL="0" indent="0" algn="l">
              <a:lnSpc>
                <a:spcPts val="1440"/>
              </a:lnSpc>
              <a:buNone/>
            </a:pPr>
            <a:r>
              <a:rPr lang="en-US" sz="950" dirty="0">
                <a:solidFill>
                  <a:srgbClr val="1D1B17"/>
                </a:solidFill>
                <a:latin typeface="Noto Serif Bengali" pitchFamily="34" charset="0"/>
                <a:ea typeface="Noto Serif Bengali" pitchFamily="34" charset="-122"/>
                <a:cs typeface="Noto Serif Bengali" pitchFamily="34" charset="-120"/>
              </a:rPr>
              <a:t>একই কোম্পানি, তিন সময়: কী বদলাল</a:t>
            </a:r>
            <a:endParaRPr lang="en-US" sz="950" dirty="0"/>
          </a:p>
        </p:txBody>
      </p:sp>
      <p:graphicFrame>
        <p:nvGraphicFramePr>
          <p:cNvPr id="29" name="Table 0"/>
          <p:cNvGraphicFramePr>
            <a:graphicFrameLocks noGrp="1"/>
          </p:cNvGraphicFramePr>
          <p:nvPr>
            <p:extLst>
              <p:ext uri="{D42A27DB-BD31-4B8C-83A1-F6EECF244321}">
                <p14:modId xmlns:p14="http://schemas.microsoft.com/office/powerpoint/2010/main" xmlns="" val="1579011935"/>
              </p:ext>
            </p:extLst>
          </p:nvPr>
        </p:nvGraphicFramePr>
        <p:xfrm>
          <a:off x="6357779" y="1554527"/>
          <a:ext cx="5231952" cy="1447780"/>
        </p:xfrm>
        <a:graphic>
          <a:graphicData uri="http://schemas.openxmlformats.org/drawingml/2006/table">
            <a:tbl>
              <a:tblPr/>
              <a:tblGrid>
                <a:gridCol w="1337277"/>
                <a:gridCol w="1157259"/>
                <a:gridCol w="1385138"/>
                <a:gridCol w="1352278"/>
              </a:tblGrid>
              <a:tr h="0">
                <a:tc>
                  <a:txBody>
                    <a:bodyPr/>
                    <a:lstStyle/>
                    <a:p>
                      <a:pPr marL="0" indent="0" algn="l">
                        <a:lnSpc>
                          <a:spcPts val="1035"/>
                        </a:lnSpc>
                        <a:buNone/>
                      </a:pPr>
                      <a:r>
                        <a:rPr lang="en-US" sz="680" b="1" dirty="0">
                          <a:solidFill>
                            <a:srgbClr val="4A4438"/>
                          </a:solidFill>
                          <a:latin typeface="Noto Serif Bengali" pitchFamily="34" charset="0"/>
                          <a:ea typeface="Noto Serif Bengali" pitchFamily="34" charset="-122"/>
                          <a:cs typeface="Noto Serif Bengali" pitchFamily="34" charset="-120"/>
                        </a:rPr>
                        <a:t>সূচক</a:t>
                      </a:r>
                      <a:endParaRPr lang="en-US" sz="68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0" cap="flat" cmpd="sng" algn="ctr">
                      <a:noFill/>
                    </a:lnT>
                    <a:lnB w="0" cap="flat" cmpd="sng" algn="ctr">
                      <a:noFill/>
                    </a:lnB>
                    <a:solidFill>
                      <a:srgbClr val="EFE7D8"/>
                    </a:solidFill>
                  </a:tcPr>
                </a:tc>
                <a:tc>
                  <a:txBody>
                    <a:bodyPr/>
                    <a:lstStyle/>
                    <a:p>
                      <a:pPr marL="0" indent="0" algn="l">
                        <a:lnSpc>
                          <a:spcPts val="1035"/>
                        </a:lnSpc>
                        <a:buNone/>
                      </a:pPr>
                      <a:r>
                        <a:rPr lang="en-US" sz="680" b="1" dirty="0">
                          <a:solidFill>
                            <a:srgbClr val="4A4438"/>
                          </a:solidFill>
                          <a:latin typeface="Noto Serif Bengali" pitchFamily="34" charset="0"/>
                          <a:ea typeface="Noto Serif Bengali" pitchFamily="34" charset="-122"/>
                          <a:cs typeface="Noto Serif Bengali" pitchFamily="34" charset="-120"/>
                        </a:rPr>
                        <a:t>১৯৫৫</a:t>
                      </a:r>
                      <a:endParaRPr lang="en-US" sz="68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0" cap="flat" cmpd="sng" algn="ctr">
                      <a:noFill/>
                    </a:lnT>
                    <a:lnB w="0" cap="flat" cmpd="sng" algn="ctr">
                      <a:noFill/>
                    </a:lnB>
                    <a:solidFill>
                      <a:srgbClr val="EFE7D8"/>
                    </a:solidFill>
                  </a:tcPr>
                </a:tc>
                <a:tc>
                  <a:txBody>
                    <a:bodyPr/>
                    <a:lstStyle/>
                    <a:p>
                      <a:pPr marL="0" indent="0" algn="l">
                        <a:lnSpc>
                          <a:spcPts val="1035"/>
                        </a:lnSpc>
                        <a:buNone/>
                      </a:pPr>
                      <a:r>
                        <a:rPr lang="en-US" sz="680" b="1" dirty="0">
                          <a:solidFill>
                            <a:srgbClr val="4A4438"/>
                          </a:solidFill>
                          <a:latin typeface="Noto Serif Bengali" pitchFamily="34" charset="0"/>
                          <a:ea typeface="Noto Serif Bengali" pitchFamily="34" charset="-122"/>
                          <a:cs typeface="Noto Serif Bengali" pitchFamily="34" charset="-120"/>
                        </a:rPr>
                        <a:t>১৯৭৯</a:t>
                      </a:r>
                      <a:endParaRPr lang="en-US" sz="68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0" cap="flat" cmpd="sng" algn="ctr">
                      <a:noFill/>
                    </a:lnT>
                    <a:lnB w="0" cap="flat" cmpd="sng" algn="ctr">
                      <a:noFill/>
                    </a:lnB>
                    <a:solidFill>
                      <a:srgbClr val="EFE7D8"/>
                    </a:solidFill>
                  </a:tcPr>
                </a:tc>
                <a:tc>
                  <a:txBody>
                    <a:bodyPr/>
                    <a:lstStyle/>
                    <a:p>
                      <a:pPr marL="0" indent="0" algn="l">
                        <a:lnSpc>
                          <a:spcPts val="1035"/>
                        </a:lnSpc>
                        <a:buNone/>
                      </a:pPr>
                      <a:r>
                        <a:rPr lang="en-US" sz="680" b="1" dirty="0">
                          <a:solidFill>
                            <a:srgbClr val="4A4438"/>
                          </a:solidFill>
                          <a:latin typeface="Noto Serif Bengali" pitchFamily="34" charset="0"/>
                          <a:ea typeface="Noto Serif Bengali" pitchFamily="34" charset="-122"/>
                          <a:cs typeface="Noto Serif Bengali" pitchFamily="34" charset="-120"/>
                        </a:rPr>
                        <a:t>২০০৮</a:t>
                      </a:r>
                      <a:endParaRPr lang="en-US" sz="68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0" cap="flat" cmpd="sng" algn="ctr">
                      <a:noFill/>
                    </a:lnT>
                    <a:lnB w="0" cap="flat" cmpd="sng" algn="ctr">
                      <a:noFill/>
                    </a:lnB>
                    <a:solidFill>
                      <a:srgbClr val="EFE7D8"/>
                    </a:solidFill>
                  </a:tcPr>
                </a:tc>
              </a:tr>
              <a:tr h="0">
                <a:tc>
                  <a:txBody>
                    <a:bodyPr/>
                    <a:lstStyle/>
                    <a:p>
                      <a:pPr marL="0" indent="0" algn="l">
                        <a:lnSpc>
                          <a:spcPts val="1125"/>
                        </a:lnSpc>
                        <a:buNone/>
                      </a:pPr>
                      <a:r>
                        <a:rPr lang="en-US" sz="740" b="1" dirty="0">
                          <a:solidFill>
                            <a:srgbClr val="1D1B17"/>
                          </a:solidFill>
                          <a:latin typeface="Noto Serif Bengali" pitchFamily="34" charset="0"/>
                          <a:ea typeface="Noto Serif Bengali" pitchFamily="34" charset="-122"/>
                          <a:cs typeface="Noto Serif Bengali" pitchFamily="34" charset="-120"/>
                        </a:rPr>
                        <a:t>মার্কিন বাজার শেয়ার</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0" cap="flat" cmpd="sng" algn="ctr">
                      <a:noFill/>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25"/>
                        </a:lnSpc>
                        <a:buNone/>
                      </a:pPr>
                      <a:r>
                        <a:rPr lang="en-US" sz="740" dirty="0">
                          <a:solidFill>
                            <a:srgbClr val="17544F"/>
                          </a:solidFill>
                          <a:latin typeface="Noto Serif Bengali" pitchFamily="34" charset="0"/>
                          <a:ea typeface="Noto Serif Bengali" pitchFamily="34" charset="-122"/>
                          <a:cs typeface="Noto Serif Bengali" pitchFamily="34" charset="-120"/>
                        </a:rPr>
                        <a:t>প্রায় ৫০%</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0" cap="flat" cmpd="sng" algn="ctr">
                      <a:noFill/>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25"/>
                        </a:lnSpc>
                        <a:buNone/>
                      </a:pPr>
                      <a:r>
                        <a:rPr lang="en-US" sz="740" dirty="0">
                          <a:solidFill>
                            <a:srgbClr val="17544F"/>
                          </a:solidFill>
                          <a:latin typeface="Noto Serif Bengali" pitchFamily="34" charset="0"/>
                          <a:ea typeface="Noto Serif Bengali" pitchFamily="34" charset="-122"/>
                          <a:cs typeface="Noto Serif Bengali" pitchFamily="34" charset="-120"/>
                        </a:rPr>
                        <a:t>প্রায় ৪৬%</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0" cap="flat" cmpd="sng" algn="ctr">
                      <a:noFill/>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25"/>
                        </a:lnSpc>
                        <a:buNone/>
                      </a:pPr>
                      <a:r>
                        <a:rPr lang="en-US" sz="740" dirty="0">
                          <a:solidFill>
                            <a:srgbClr val="A3301F"/>
                          </a:solidFill>
                          <a:latin typeface="Noto Serif Bengali" pitchFamily="34" charset="0"/>
                          <a:ea typeface="Noto Serif Bengali" pitchFamily="34" charset="-122"/>
                          <a:cs typeface="Noto Serif Bengali" pitchFamily="34" charset="-120"/>
                        </a:rPr>
                        <a:t>প্রায় ১৯%</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0" cap="flat" cmpd="sng" algn="ctr">
                      <a:noFill/>
                    </a:lnT>
                    <a:lnB w="7620" cap="flat" cmpd="sng" algn="ctr">
                      <a:solidFill>
                        <a:srgbClr val="E4DAC8"/>
                      </a:solidFill>
                      <a:prstDash val="solid"/>
                      <a:round/>
                      <a:headEnd type="none" w="med" len="med"/>
                      <a:tailEnd type="none" w="med" len="med"/>
                    </a:lnB>
                    <a:solidFill>
                      <a:srgbClr val="FFFFFF">
                        <a:alpha val="0"/>
                      </a:srgbClr>
                    </a:solidFill>
                  </a:tcPr>
                </a:tc>
              </a:tr>
              <a:tr h="0">
                <a:tc>
                  <a:txBody>
                    <a:bodyPr/>
                    <a:lstStyle/>
                    <a:p>
                      <a:pPr marL="0" indent="0" algn="l">
                        <a:lnSpc>
                          <a:spcPts val="1125"/>
                        </a:lnSpc>
                        <a:buNone/>
                      </a:pPr>
                      <a:r>
                        <a:rPr lang="en-US" sz="740" b="1" dirty="0">
                          <a:solidFill>
                            <a:srgbClr val="1D1B17"/>
                          </a:solidFill>
                          <a:latin typeface="Noto Serif Bengali" pitchFamily="34" charset="0"/>
                          <a:ea typeface="Noto Serif Bengali" pitchFamily="34" charset="-122"/>
                          <a:cs typeface="Noto Serif Bengali" pitchFamily="34" charset="-120"/>
                        </a:rPr>
                        <a:t>বিশ্বব্যাপী কর্মী</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25"/>
                        </a:lnSpc>
                        <a:buNone/>
                      </a:pPr>
                      <a:r>
                        <a:rPr lang="en-US" sz="740" dirty="0">
                          <a:solidFill>
                            <a:srgbClr val="1D1B17"/>
                          </a:solidFill>
                          <a:latin typeface="Noto Serif Bengali" pitchFamily="34" charset="0"/>
                          <a:ea typeface="Noto Serif Bengali" pitchFamily="34" charset="-122"/>
                          <a:cs typeface="Noto Serif Bengali" pitchFamily="34" charset="-120"/>
                        </a:rPr>
                        <a:t>৫ লাখের বেশি</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25"/>
                        </a:lnSpc>
                        <a:buNone/>
                      </a:pPr>
                      <a:r>
                        <a:rPr lang="en-US" sz="740" dirty="0">
                          <a:solidFill>
                            <a:srgbClr val="1D1B17"/>
                          </a:solidFill>
                          <a:latin typeface="Noto Serif Bengali" pitchFamily="34" charset="0"/>
                          <a:ea typeface="Noto Serif Bengali" pitchFamily="34" charset="-122"/>
                          <a:cs typeface="Noto Serif Bengali" pitchFamily="34" charset="-120"/>
                        </a:rPr>
                        <a:t>প্রায় ৬ লাখ ২০ হাজার</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25"/>
                        </a:lnSpc>
                        <a:buNone/>
                      </a:pPr>
                      <a:r>
                        <a:rPr lang="en-US" sz="740" dirty="0">
                          <a:solidFill>
                            <a:srgbClr val="1D1B17"/>
                          </a:solidFill>
                          <a:latin typeface="Noto Serif Bengali" pitchFamily="34" charset="0"/>
                          <a:ea typeface="Noto Serif Bengali" pitchFamily="34" charset="-122"/>
                          <a:cs typeface="Noto Serif Bengali" pitchFamily="34" charset="-120"/>
                        </a:rPr>
                        <a:t>প্রায় ২ লাখ ৪৪ হাজার</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r>
              <a:tr h="0">
                <a:tc>
                  <a:txBody>
                    <a:bodyPr/>
                    <a:lstStyle/>
                    <a:p>
                      <a:pPr marL="0" indent="0" algn="l">
                        <a:lnSpc>
                          <a:spcPts val="1125"/>
                        </a:lnSpc>
                        <a:buNone/>
                      </a:pPr>
                      <a:r>
                        <a:rPr lang="en-US" sz="740" b="1" dirty="0">
                          <a:solidFill>
                            <a:srgbClr val="1D1B17"/>
                          </a:solidFill>
                          <a:latin typeface="Noto Serif Bengali" pitchFamily="34" charset="0"/>
                          <a:ea typeface="Noto Serif Bengali" pitchFamily="34" charset="-122"/>
                          <a:cs typeface="Noto Serif Bengali" pitchFamily="34" charset="-120"/>
                        </a:rPr>
                        <a:t>মূল ব্র্যান্ড সংখ্যা</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25"/>
                        </a:lnSpc>
                        <a:buNone/>
                      </a:pPr>
                      <a:r>
                        <a:rPr lang="en-US" sz="740" dirty="0">
                          <a:solidFill>
                            <a:srgbClr val="1D1B17"/>
                          </a:solidFill>
                          <a:latin typeface="Noto Serif Bengali" pitchFamily="34" charset="0"/>
                          <a:ea typeface="Noto Serif Bengali" pitchFamily="34" charset="-122"/>
                          <a:cs typeface="Noto Serif Bengali" pitchFamily="34" charset="-120"/>
                        </a:rPr>
                        <a:t>৫টি</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25"/>
                        </a:lnSpc>
                        <a:buNone/>
                      </a:pPr>
                      <a:r>
                        <a:rPr lang="en-US" sz="740" dirty="0">
                          <a:solidFill>
                            <a:srgbClr val="1D1B17"/>
                          </a:solidFill>
                          <a:latin typeface="Noto Serif Bengali" pitchFamily="34" charset="0"/>
                          <a:ea typeface="Noto Serif Bengali" pitchFamily="34" charset="-122"/>
                          <a:cs typeface="Noto Serif Bengali" pitchFamily="34" charset="-120"/>
                        </a:rPr>
                        <a:t>৫টি</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c>
                  <a:txBody>
                    <a:bodyPr/>
                    <a:lstStyle/>
                    <a:p>
                      <a:pPr marL="0" indent="0" algn="l">
                        <a:lnSpc>
                          <a:spcPts val="1125"/>
                        </a:lnSpc>
                        <a:buNone/>
                      </a:pPr>
                      <a:r>
                        <a:rPr lang="en-US" sz="740" dirty="0">
                          <a:solidFill>
                            <a:srgbClr val="1D1B17"/>
                          </a:solidFill>
                          <a:latin typeface="Noto Serif Bengali" pitchFamily="34" charset="0"/>
                          <a:ea typeface="Noto Serif Bengali" pitchFamily="34" charset="-122"/>
                          <a:cs typeface="Noto Serif Bengali" pitchFamily="34" charset="-120"/>
                        </a:rPr>
                        <a:t>৮টি</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7620" cap="flat" cmpd="sng" algn="ctr">
                      <a:solidFill>
                        <a:srgbClr val="E4DAC8"/>
                      </a:solidFill>
                      <a:prstDash val="solid"/>
                      <a:round/>
                      <a:headEnd type="none" w="med" len="med"/>
                      <a:tailEnd type="none" w="med" len="med"/>
                    </a:lnB>
                    <a:solidFill>
                      <a:srgbClr val="FFFFFF">
                        <a:alpha val="0"/>
                      </a:srgbClr>
                    </a:solidFill>
                  </a:tcPr>
                </a:tc>
              </a:tr>
              <a:tr h="0">
                <a:tc>
                  <a:txBody>
                    <a:bodyPr/>
                    <a:lstStyle/>
                    <a:p>
                      <a:pPr marL="0" indent="0" algn="l">
                        <a:lnSpc>
                          <a:spcPts val="1125"/>
                        </a:lnSpc>
                        <a:buNone/>
                      </a:pPr>
                      <a:r>
                        <a:rPr lang="en-US" sz="740" b="1" dirty="0">
                          <a:solidFill>
                            <a:srgbClr val="1D1B17"/>
                          </a:solidFill>
                          <a:latin typeface="Noto Serif Bengali" pitchFamily="34" charset="0"/>
                          <a:ea typeface="Noto Serif Bengali" pitchFamily="34" charset="-122"/>
                          <a:cs typeface="Noto Serif Bengali" pitchFamily="34" charset="-120"/>
                        </a:rPr>
                        <a:t>কোম্পানির অবস্থা</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0" cap="flat" cmpd="sng" algn="ctr">
                      <a:noFill/>
                    </a:lnB>
                    <a:solidFill>
                      <a:srgbClr val="FFFFFF">
                        <a:alpha val="0"/>
                      </a:srgbClr>
                    </a:solidFill>
                  </a:tcPr>
                </a:tc>
                <a:tc>
                  <a:txBody>
                    <a:bodyPr/>
                    <a:lstStyle/>
                    <a:p>
                      <a:pPr marL="0" indent="0" algn="l">
                        <a:lnSpc>
                          <a:spcPts val="1125"/>
                        </a:lnSpc>
                        <a:buNone/>
                      </a:pPr>
                      <a:r>
                        <a:rPr lang="en-US" sz="740" dirty="0">
                          <a:solidFill>
                            <a:srgbClr val="1D1B17"/>
                          </a:solidFill>
                          <a:latin typeface="Noto Serif Bengali" pitchFamily="34" charset="0"/>
                          <a:ea typeface="Noto Serif Bengali" pitchFamily="34" charset="-122"/>
                          <a:cs typeface="Noto Serif Bengali" pitchFamily="34" charset="-120"/>
                        </a:rPr>
                        <a:t>বিশ্বের শীর্ষ নির্মাতা</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0" cap="flat" cmpd="sng" algn="ctr">
                      <a:noFill/>
                    </a:lnB>
                    <a:solidFill>
                      <a:srgbClr val="FFFFFF">
                        <a:alpha val="0"/>
                      </a:srgbClr>
                    </a:solidFill>
                  </a:tcPr>
                </a:tc>
                <a:tc>
                  <a:txBody>
                    <a:bodyPr/>
                    <a:lstStyle/>
                    <a:p>
                      <a:pPr marL="0" indent="0" algn="l">
                        <a:lnSpc>
                          <a:spcPts val="1125"/>
                        </a:lnSpc>
                        <a:buNone/>
                      </a:pPr>
                      <a:r>
                        <a:rPr lang="en-US" sz="740" dirty="0">
                          <a:solidFill>
                            <a:srgbClr val="1D1B17"/>
                          </a:solidFill>
                          <a:latin typeface="Noto Serif Bengali" pitchFamily="34" charset="0"/>
                          <a:ea typeface="Noto Serif Bengali" pitchFamily="34" charset="-122"/>
                          <a:cs typeface="Noto Serif Bengali" pitchFamily="34" charset="-120"/>
                        </a:rPr>
                        <a:t>শীর্ষস্থান ধরে রাখা</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0" cap="flat" cmpd="sng" algn="ctr">
                      <a:noFill/>
                    </a:lnB>
                    <a:solidFill>
                      <a:srgbClr val="FFFFFF">
                        <a:alpha val="0"/>
                      </a:srgbClr>
                    </a:solidFill>
                  </a:tcPr>
                </a:tc>
                <a:tc>
                  <a:txBody>
                    <a:bodyPr/>
                    <a:lstStyle/>
                    <a:p>
                      <a:pPr marL="0" indent="0" algn="l">
                        <a:lnSpc>
                          <a:spcPts val="1125"/>
                        </a:lnSpc>
                        <a:buNone/>
                      </a:pPr>
                      <a:r>
                        <a:rPr lang="en-US" sz="740" dirty="0">
                          <a:solidFill>
                            <a:srgbClr val="A3301F"/>
                          </a:solidFill>
                          <a:latin typeface="Noto Serif Bengali" pitchFamily="34" charset="0"/>
                          <a:ea typeface="Noto Serif Bengali" pitchFamily="34" charset="-122"/>
                          <a:cs typeface="Noto Serif Bengali" pitchFamily="34" charset="-120"/>
                        </a:rPr>
                        <a:t>দেউলিয়া ঘোষণা</a:t>
                      </a:r>
                      <a:endParaRPr lang="en-US" sz="740" dirty="0">
                        <a:latin typeface="Noto Serif Bengali" charset="0"/>
                        <a:ea typeface="Noto Serif Bengali" charset="0"/>
                        <a:cs typeface="Noto Serif Bengali" charset="0"/>
                      </a:endParaRPr>
                    </a:p>
                  </a:txBody>
                  <a:tcPr marL="83818" marR="83818" marT="76198" marB="76198" anchor="ctr">
                    <a:lnL w="0" cap="flat" cmpd="sng" algn="ctr">
                      <a:noFill/>
                    </a:lnL>
                    <a:lnR w="0" cap="flat" cmpd="sng" algn="ctr">
                      <a:noFill/>
                    </a:lnR>
                    <a:lnT w="7620" cap="flat" cmpd="sng" algn="ctr">
                      <a:solidFill>
                        <a:srgbClr val="E4DAC8"/>
                      </a:solidFill>
                      <a:prstDash val="solid"/>
                      <a:round/>
                      <a:headEnd type="none" w="med" len="med"/>
                      <a:tailEnd type="none" w="med" len="med"/>
                    </a:lnT>
                    <a:lnB w="0" cap="flat" cmpd="sng" algn="ctr">
                      <a:noFill/>
                    </a:lnB>
                    <a:solidFill>
                      <a:srgbClr val="FFFFFF">
                        <a:alpha val="0"/>
                      </a:srgbClr>
                    </a:solidFill>
                  </a:tcPr>
                </a:tc>
              </a:tr>
            </a:tbl>
          </a:graphicData>
        </a:graphic>
      </p:graphicFrame>
      <p:sp>
        <p:nvSpPr>
          <p:cNvPr id="30" name="Shape 27"/>
          <p:cNvSpPr/>
          <p:nvPr/>
        </p:nvSpPr>
        <p:spPr>
          <a:xfrm>
            <a:off x="6182523" y="3278509"/>
            <a:ext cx="5582463" cy="3320332"/>
          </a:xfrm>
          <a:prstGeom prst="roundRect">
            <a:avLst>
              <a:gd name="adj" fmla="val 918"/>
            </a:avLst>
          </a:prstGeom>
          <a:solidFill>
            <a:srgbClr val="1D1B17"/>
          </a:solidFill>
          <a:ln/>
        </p:spPr>
      </p:sp>
      <p:sp>
        <p:nvSpPr>
          <p:cNvPr id="31" name="Text 28"/>
          <p:cNvSpPr/>
          <p:nvPr/>
        </p:nvSpPr>
        <p:spPr>
          <a:xfrm>
            <a:off x="6350159" y="3430905"/>
            <a:ext cx="5325899" cy="125727"/>
          </a:xfrm>
          <a:prstGeom prst="rect">
            <a:avLst/>
          </a:prstGeom>
          <a:ln/>
        </p:spPr>
        <p:txBody>
          <a:bodyPr wrap="square" lIns="0" tIns="0" rIns="0" bIns="0" rtlCol="0" anchor="t">
            <a:spAutoFit/>
          </a:bodyPr>
          <a:lstStyle/>
          <a:p>
            <a:pPr marL="0" indent="0" algn="l">
              <a:lnSpc>
                <a:spcPts val="990"/>
              </a:lnSpc>
              <a:buNone/>
            </a:pPr>
            <a:r>
              <a:rPr lang="en-US" sz="650" kern="0" spc="120" dirty="0">
                <a:solidFill>
                  <a:srgbClr val="C9A227"/>
                </a:solidFill>
                <a:latin typeface="Noto Serif Bengali" pitchFamily="34" charset="0"/>
                <a:ea typeface="Noto Serif Bengali" pitchFamily="34" charset="-122"/>
                <a:cs typeface="Noto Serif Bengali" pitchFamily="34" charset="-120"/>
              </a:rPr>
              <a:t>পতনের তিন কারণ</a:t>
            </a:r>
            <a:endParaRPr lang="en-US" sz="650" dirty="0"/>
          </a:p>
        </p:txBody>
      </p:sp>
      <p:sp>
        <p:nvSpPr>
          <p:cNvPr id="32" name="Shape 29"/>
          <p:cNvSpPr/>
          <p:nvPr/>
        </p:nvSpPr>
        <p:spPr>
          <a:xfrm>
            <a:off x="6350159" y="3648070"/>
            <a:ext cx="5247191" cy="334438"/>
          </a:xfrm>
          <a:prstGeom prst="rect">
            <a:avLst/>
          </a:prstGeom>
          <a:ln/>
        </p:spPr>
      </p:sp>
      <p:sp>
        <p:nvSpPr>
          <p:cNvPr id="33" name="Text 30"/>
          <p:cNvSpPr/>
          <p:nvPr/>
        </p:nvSpPr>
        <p:spPr>
          <a:xfrm>
            <a:off x="6456836" y="3648070"/>
            <a:ext cx="5217622" cy="148586"/>
          </a:xfrm>
          <a:prstGeom prst="rect">
            <a:avLst/>
          </a:prstGeom>
          <a:ln/>
        </p:spPr>
        <p:txBody>
          <a:bodyPr wrap="square" lIns="0" tIns="0" rIns="0" bIns="0" rtlCol="0" anchor="t">
            <a:spAutoFit/>
          </a:bodyPr>
          <a:lstStyle/>
          <a:p>
            <a:pPr marL="0" indent="0" algn="l">
              <a:lnSpc>
                <a:spcPts val="1170"/>
              </a:lnSpc>
              <a:buNone/>
            </a:pPr>
            <a:r>
              <a:rPr lang="en-US" sz="770" b="1" dirty="0">
                <a:solidFill>
                  <a:srgbClr val="F3EDE2"/>
                </a:solidFill>
                <a:latin typeface="Noto Serif Bengali" pitchFamily="34" charset="0"/>
                <a:ea typeface="Noto Serif Bengali" pitchFamily="34" charset="-122"/>
                <a:cs typeface="Noto Serif Bengali" pitchFamily="34" charset="-120"/>
              </a:rPr>
              <a:t>বিশাল সামাজিক দায়</a:t>
            </a:r>
            <a:endParaRPr lang="en-US" sz="770" dirty="0"/>
          </a:p>
        </p:txBody>
      </p:sp>
      <p:sp>
        <p:nvSpPr>
          <p:cNvPr id="34" name="Text 31"/>
          <p:cNvSpPr/>
          <p:nvPr/>
        </p:nvSpPr>
        <p:spPr>
          <a:xfrm>
            <a:off x="6456836" y="3827135"/>
            <a:ext cx="5217622" cy="155373"/>
          </a:xfrm>
          <a:prstGeom prst="rect">
            <a:avLst/>
          </a:prstGeom>
          <a:ln/>
        </p:spPr>
        <p:txBody>
          <a:bodyPr wrap="square" lIns="0" tIns="0" rIns="0" bIns="0" rtlCol="0" anchor="t">
            <a:spAutoFit/>
          </a:bodyPr>
          <a:lstStyle/>
          <a:p>
            <a:pPr marL="0" indent="0" algn="l">
              <a:lnSpc>
                <a:spcPts val="1224"/>
              </a:lnSpc>
              <a:buNone/>
            </a:pPr>
            <a:r>
              <a:rPr lang="en-US" sz="710" dirty="0">
                <a:solidFill>
                  <a:srgbClr val="A79F95"/>
                </a:solidFill>
                <a:latin typeface="Noto Serif Bengali" pitchFamily="34" charset="0"/>
                <a:ea typeface="Noto Serif Bengali" pitchFamily="34" charset="-122"/>
                <a:cs typeface="Noto Serif Bengali" pitchFamily="34" charset="-120"/>
              </a:rPr>
              <a:t>অবসরপ্রাপ্ত কর্মীর স্বাস্থ্য ও পেনশনের বোঝা প্রতিটি নতুন গাড়ির দামে যোগ হচ্ছিল, যা প্রতিযোগীরা বহন করত না।</a:t>
            </a:r>
            <a:endParaRPr lang="en-US" sz="710" dirty="0"/>
          </a:p>
        </p:txBody>
      </p:sp>
      <p:sp>
        <p:nvSpPr>
          <p:cNvPr id="35" name="Shape 32"/>
          <p:cNvSpPr/>
          <p:nvPr/>
        </p:nvSpPr>
        <p:spPr>
          <a:xfrm>
            <a:off x="6350159" y="4073945"/>
            <a:ext cx="5247191" cy="334438"/>
          </a:xfrm>
          <a:prstGeom prst="rect">
            <a:avLst/>
          </a:prstGeom>
          <a:ln/>
        </p:spPr>
      </p:sp>
      <p:sp>
        <p:nvSpPr>
          <p:cNvPr id="36" name="Text 33"/>
          <p:cNvSpPr/>
          <p:nvPr/>
        </p:nvSpPr>
        <p:spPr>
          <a:xfrm>
            <a:off x="6456836" y="4073945"/>
            <a:ext cx="5217622" cy="148586"/>
          </a:xfrm>
          <a:prstGeom prst="rect">
            <a:avLst/>
          </a:prstGeom>
          <a:ln/>
        </p:spPr>
        <p:txBody>
          <a:bodyPr wrap="square" lIns="0" tIns="0" rIns="0" bIns="0" rtlCol="0" anchor="t">
            <a:spAutoFit/>
          </a:bodyPr>
          <a:lstStyle/>
          <a:p>
            <a:pPr marL="0" indent="0" algn="l">
              <a:lnSpc>
                <a:spcPts val="1170"/>
              </a:lnSpc>
              <a:buNone/>
            </a:pPr>
            <a:r>
              <a:rPr lang="en-US" sz="770" b="1" dirty="0">
                <a:solidFill>
                  <a:srgbClr val="F3EDE2"/>
                </a:solidFill>
                <a:latin typeface="Noto Serif Bengali" pitchFamily="34" charset="0"/>
                <a:ea typeface="Noto Serif Bengali" pitchFamily="34" charset="-122"/>
                <a:cs typeface="Noto Serif Bengali" pitchFamily="34" charset="-120"/>
              </a:rPr>
              <a:t>ছোট গাড়িতে দেরি</a:t>
            </a:r>
            <a:endParaRPr lang="en-US" sz="770" dirty="0"/>
          </a:p>
        </p:txBody>
      </p:sp>
      <p:sp>
        <p:nvSpPr>
          <p:cNvPr id="37" name="Text 34"/>
          <p:cNvSpPr/>
          <p:nvPr/>
        </p:nvSpPr>
        <p:spPr>
          <a:xfrm>
            <a:off x="6456836" y="4253011"/>
            <a:ext cx="5217622" cy="155373"/>
          </a:xfrm>
          <a:prstGeom prst="rect">
            <a:avLst/>
          </a:prstGeom>
          <a:ln/>
        </p:spPr>
        <p:txBody>
          <a:bodyPr wrap="square" lIns="0" tIns="0" rIns="0" bIns="0" rtlCol="0" anchor="t">
            <a:spAutoFit/>
          </a:bodyPr>
          <a:lstStyle/>
          <a:p>
            <a:pPr marL="0" indent="0" algn="l">
              <a:lnSpc>
                <a:spcPts val="1224"/>
              </a:lnSpc>
              <a:buNone/>
            </a:pPr>
            <a:r>
              <a:rPr lang="en-US" sz="710" dirty="0">
                <a:solidFill>
                  <a:srgbClr val="A79F95"/>
                </a:solidFill>
                <a:latin typeface="Noto Serif Bengali" pitchFamily="34" charset="0"/>
                <a:ea typeface="Noto Serif Bengali" pitchFamily="34" charset="-122"/>
                <a:cs typeface="Noto Serif Bengali" pitchFamily="34" charset="-120"/>
              </a:rPr>
              <a:t>১৯৭০-এর তেল সংকটের পরও বড়, মুনাফাবহুল গাড়ির দিকে ঝোঁক থাকায় জাপানি নির্মাতারা বাজার দখল করে নেয়।</a:t>
            </a:r>
            <a:endParaRPr lang="en-US" sz="710" dirty="0"/>
          </a:p>
        </p:txBody>
      </p:sp>
      <p:sp>
        <p:nvSpPr>
          <p:cNvPr id="38" name="Shape 35"/>
          <p:cNvSpPr/>
          <p:nvPr/>
        </p:nvSpPr>
        <p:spPr>
          <a:xfrm>
            <a:off x="6350159" y="4499821"/>
            <a:ext cx="5247191" cy="489811"/>
          </a:xfrm>
          <a:prstGeom prst="rect">
            <a:avLst/>
          </a:prstGeom>
          <a:ln/>
        </p:spPr>
      </p:sp>
      <p:sp>
        <p:nvSpPr>
          <p:cNvPr id="39" name="Text 36"/>
          <p:cNvSpPr/>
          <p:nvPr/>
        </p:nvSpPr>
        <p:spPr>
          <a:xfrm>
            <a:off x="6456836" y="4499821"/>
            <a:ext cx="5217622" cy="148586"/>
          </a:xfrm>
          <a:prstGeom prst="rect">
            <a:avLst/>
          </a:prstGeom>
          <a:ln/>
        </p:spPr>
        <p:txBody>
          <a:bodyPr wrap="square" lIns="0" tIns="0" rIns="0" bIns="0" rtlCol="0" anchor="t">
            <a:spAutoFit/>
          </a:bodyPr>
          <a:lstStyle/>
          <a:p>
            <a:pPr marL="0" indent="0" algn="l">
              <a:lnSpc>
                <a:spcPts val="1170"/>
              </a:lnSpc>
              <a:buNone/>
            </a:pPr>
            <a:r>
              <a:rPr lang="en-US" sz="770" b="1" dirty="0">
                <a:solidFill>
                  <a:srgbClr val="F3EDE2"/>
                </a:solidFill>
                <a:latin typeface="Noto Serif Bengali" pitchFamily="34" charset="0"/>
                <a:ea typeface="Noto Serif Bengali" pitchFamily="34" charset="-122"/>
                <a:cs typeface="Noto Serif Bengali" pitchFamily="34" charset="-120"/>
              </a:rPr>
              <a:t>খরচের ব্যবধান</a:t>
            </a:r>
            <a:endParaRPr lang="en-US" sz="770" dirty="0"/>
          </a:p>
        </p:txBody>
      </p:sp>
      <p:sp>
        <p:nvSpPr>
          <p:cNvPr id="40" name="Text 37"/>
          <p:cNvSpPr/>
          <p:nvPr/>
        </p:nvSpPr>
        <p:spPr>
          <a:xfrm>
            <a:off x="6456836" y="4678887"/>
            <a:ext cx="5217622" cy="310745"/>
          </a:xfrm>
          <a:prstGeom prst="rect">
            <a:avLst/>
          </a:prstGeom>
          <a:ln/>
        </p:spPr>
        <p:txBody>
          <a:bodyPr wrap="square" lIns="0" tIns="0" rIns="0" bIns="0" rtlCol="0" anchor="t">
            <a:spAutoFit/>
          </a:bodyPr>
          <a:lstStyle/>
          <a:p>
            <a:pPr marL="0" indent="0" algn="l">
              <a:lnSpc>
                <a:spcPts val="1224"/>
              </a:lnSpc>
              <a:buNone/>
            </a:pPr>
            <a:r>
              <a:rPr lang="en-US" sz="710" dirty="0">
                <a:solidFill>
                  <a:srgbClr val="A79F95"/>
                </a:solidFill>
                <a:latin typeface="Noto Serif Bengali" pitchFamily="34" charset="0"/>
                <a:ea typeface="Noto Serif Bengali" pitchFamily="34" charset="-122"/>
                <a:cs typeface="Noto Serif Bengali" pitchFamily="34" charset="-120"/>
              </a:rPr>
              <a:t>একই গাড়ি বানাতে টয়োটা বা হোন্ডার চেয়ে GM-এর খরচ অনেক বেশি হয়ে দাঁড়ায়। ২০০৯ সালের ১ জুন দেউলিয়া আবেদনের সময় দায় ছিল প্রায় ১৭২ বিলিয়ন ডলার।</a:t>
            </a:r>
            <a:endParaRPr lang="en-US" sz="710" dirty="0"/>
          </a:p>
        </p:txBody>
      </p:sp>
      <p:sp>
        <p:nvSpPr>
          <p:cNvPr id="41" name="Shape 38"/>
          <p:cNvSpPr/>
          <p:nvPr/>
        </p:nvSpPr>
        <p:spPr>
          <a:xfrm>
            <a:off x="6350159" y="6180704"/>
            <a:ext cx="5247191" cy="265741"/>
          </a:xfrm>
          <a:prstGeom prst="rect">
            <a:avLst/>
          </a:prstGeom>
          <a:ln/>
        </p:spPr>
      </p:sp>
      <p:sp>
        <p:nvSpPr>
          <p:cNvPr id="42" name="Text 39"/>
          <p:cNvSpPr/>
          <p:nvPr/>
        </p:nvSpPr>
        <p:spPr>
          <a:xfrm>
            <a:off x="6350159" y="6279761"/>
            <a:ext cx="5325899" cy="166683"/>
          </a:xfrm>
          <a:prstGeom prst="rect">
            <a:avLst/>
          </a:prstGeom>
          <a:ln/>
        </p:spPr>
        <p:txBody>
          <a:bodyPr wrap="square" lIns="0" tIns="0" rIns="0" bIns="0" rtlCol="0" anchor="t">
            <a:spAutoFit/>
          </a:bodyPr>
          <a:lstStyle/>
          <a:p>
            <a:pPr marL="0" indent="0" algn="l">
              <a:lnSpc>
                <a:spcPts val="1312"/>
              </a:lnSpc>
              <a:buNone/>
            </a:pPr>
            <a:r>
              <a:rPr lang="en-US" sz="740" dirty="0">
                <a:solidFill>
                  <a:srgbClr val="CFC8BE"/>
                </a:solidFill>
                <a:latin typeface="Noto Serif Bengali" pitchFamily="34" charset="0"/>
                <a:ea typeface="Noto Serif Bengali" pitchFamily="34" charset="-122"/>
                <a:cs typeface="Noto Serif Bengali" pitchFamily="34" charset="-120"/>
              </a:rPr>
              <a:t>শিক্ষা: প্রযুক্তি বদলালে বাজার বদলায়, কিন্তু পুরনো প্রতিশ্রুতির বোঝা বদলায় না। সেটাই সবচেয়ে ভারী সম্পদ হয়ে দাঁড়ায়।</a:t>
            </a:r>
            <a:endParaRPr lang="en-US" sz="740" dirty="0"/>
          </a:p>
        </p:txBody>
      </p:sp>
      <p:pic>
        <p:nvPicPr>
          <p:cNvPr id="43"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26709" y="335357"/>
            <a:ext cx="11338277" cy="617205"/>
          </a:xfrm>
          <a:prstGeom prst="rect">
            <a:avLst/>
          </a:prstGeom>
        </p:spPr>
      </p:pic>
      <p:pic>
        <p:nvPicPr>
          <p:cNvPr id="44"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617205" y="1619295"/>
            <a:ext cx="5207187" cy="622919"/>
          </a:xfrm>
          <a:prstGeom prst="rect">
            <a:avLst/>
          </a:prstGeom>
        </p:spPr>
      </p:pic>
      <p:pic>
        <p:nvPicPr>
          <p:cNvPr id="45" name="Image 2" descr="preencoded.png"/>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617205" y="2333652"/>
            <a:ext cx="5207187" cy="456236"/>
          </a:xfrm>
          <a:prstGeom prst="rect">
            <a:avLst/>
          </a:prstGeom>
        </p:spPr>
      </p:pic>
      <p:pic>
        <p:nvPicPr>
          <p:cNvPr id="46" name="Image 3" descr="preencoded.png"/>
          <p:cNvPicPr>
            <a:picLocks noChangeAspect="1"/>
          </p:cNvPicPr>
          <p:nvPr/>
        </p:nvPicPr>
        <p:blipFill>
          <a:blip r:embed="rId7">
            <a:extLst>
              <a:ext uri="{96DAC541-7B7A-43D3-8B79-37D633B846F1}">
                <asvg:svgBlip xmlns:asvg="http://schemas.microsoft.com/office/drawing/2016/SVG/main" xmlns="" r:embed="rId9"/>
              </a:ext>
            </a:extLst>
          </a:blip>
          <a:stretch>
            <a:fillRect/>
          </a:stretch>
        </p:blipFill>
        <p:spPr>
          <a:xfrm>
            <a:off x="617205" y="2881326"/>
            <a:ext cx="5207187" cy="456236"/>
          </a:xfrm>
          <a:prstGeom prst="rect">
            <a:avLst/>
          </a:prstGeom>
        </p:spPr>
      </p:pic>
      <p:pic>
        <p:nvPicPr>
          <p:cNvPr id="47" name="Image 4" descr="preencoded.png"/>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6350159" y="3648070"/>
            <a:ext cx="5247191" cy="334438"/>
          </a:xfrm>
          <a:prstGeom prst="rect">
            <a:avLst/>
          </a:prstGeom>
        </p:spPr>
      </p:pic>
      <p:pic>
        <p:nvPicPr>
          <p:cNvPr id="48" name="Image 5" descr="preencoded.png"/>
          <p:cNvPicPr>
            <a:picLocks noChangeAspect="1"/>
          </p:cNvPicPr>
          <p:nvPr/>
        </p:nvPicPr>
        <p:blipFill>
          <a:blip r:embed="rId10">
            <a:extLst>
              <a:ext uri="{96DAC541-7B7A-43D3-8B79-37D633B846F1}">
                <asvg:svgBlip xmlns:asvg="http://schemas.microsoft.com/office/drawing/2016/SVG/main" xmlns="" r:embed="rId12"/>
              </a:ext>
            </a:extLst>
          </a:blip>
          <a:stretch>
            <a:fillRect/>
          </a:stretch>
        </p:blipFill>
        <p:spPr>
          <a:xfrm>
            <a:off x="6350159" y="4073945"/>
            <a:ext cx="5247191" cy="334438"/>
          </a:xfrm>
          <a:prstGeom prst="rect">
            <a:avLst/>
          </a:prstGeom>
        </p:spPr>
      </p:pic>
      <p:pic>
        <p:nvPicPr>
          <p:cNvPr id="49" name="Image 6" descr="preencoded.png"/>
          <p:cNvPicPr>
            <a:picLocks noChangeAspect="1"/>
          </p:cNvPicPr>
          <p:nvPr/>
        </p:nvPicPr>
        <p:blipFill>
          <a:blip r:embed="rId13">
            <a:extLst>
              <a:ext uri="{96DAC541-7B7A-43D3-8B79-37D633B846F1}">
                <asvg:svgBlip xmlns:asvg="http://schemas.microsoft.com/office/drawing/2016/SVG/main" xmlns="" r:embed="rId14"/>
              </a:ext>
            </a:extLst>
          </a:blip>
          <a:stretch>
            <a:fillRect/>
          </a:stretch>
        </p:blipFill>
        <p:spPr>
          <a:xfrm>
            <a:off x="6350159" y="4499821"/>
            <a:ext cx="5247191" cy="489811"/>
          </a:xfrm>
          <a:prstGeom prst="rect">
            <a:avLst/>
          </a:prstGeom>
        </p:spPr>
      </p:pic>
      <p:pic>
        <p:nvPicPr>
          <p:cNvPr id="50" name="Image 7" descr="preencoded.png"/>
          <p:cNvPicPr>
            <a:picLocks noChangeAspect="1"/>
          </p:cNvPicPr>
          <p:nvPr/>
        </p:nvPicPr>
        <p:blipFill>
          <a:blip r:embed="rId15">
            <a:extLst>
              <a:ext uri="{96DAC541-7B7A-43D3-8B79-37D633B846F1}">
                <asvg:svgBlip xmlns:asvg="http://schemas.microsoft.com/office/drawing/2016/SVG/main" xmlns="" r:embed="rId16"/>
              </a:ext>
            </a:extLst>
          </a:blip>
          <a:stretch>
            <a:fillRect/>
          </a:stretch>
        </p:blipFill>
        <p:spPr>
          <a:xfrm>
            <a:off x="6350159" y="6180704"/>
            <a:ext cx="5247191" cy="265741"/>
          </a:xfrm>
          <a:prstGeom prst="rect">
            <a:avLst/>
          </a:prstGeom>
        </p:spPr>
      </p:pic>
    </p:spTree>
  </p:cSld>
  <p:clrMapOvr>
    <a:masterClrMapping/>
  </p:clrMapOvr>
  <p:transition spd="slow">
    <p:wheel spokes="3"/>
  </p:transition>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F3EDE2"/>
          </a:solidFill>
          <a:ln/>
        </p:spPr>
      </p:sp>
      <p:sp>
        <p:nvSpPr>
          <p:cNvPr id="4" name="Shape 2"/>
          <p:cNvSpPr/>
          <p:nvPr/>
        </p:nvSpPr>
        <p:spPr>
          <a:xfrm>
            <a:off x="426709" y="335357"/>
            <a:ext cx="11338277" cy="617205"/>
          </a:xfrm>
          <a:prstGeom prst="rect">
            <a:avLst/>
          </a:prstGeom>
          <a:ln/>
        </p:spPr>
      </p:sp>
      <p:sp>
        <p:nvSpPr>
          <p:cNvPr id="5" name="Text 3"/>
          <p:cNvSpPr/>
          <p:nvPr/>
        </p:nvSpPr>
        <p:spPr>
          <a:xfrm>
            <a:off x="426709" y="335357"/>
            <a:ext cx="4446749" cy="125727"/>
          </a:xfrm>
          <a:prstGeom prst="rect">
            <a:avLst/>
          </a:prstGeom>
          <a:ln/>
        </p:spPr>
        <p:txBody>
          <a:bodyPr wrap="square" lIns="0" tIns="0" rIns="0" bIns="0" rtlCol="0" anchor="t">
            <a:spAutoFit/>
          </a:bodyPr>
          <a:lstStyle/>
          <a:p>
            <a:pPr marL="0" indent="0" algn="l">
              <a:lnSpc>
                <a:spcPts val="990"/>
              </a:lnSpc>
              <a:buNone/>
            </a:pPr>
            <a:r>
              <a:rPr lang="en-US" sz="650" kern="0" spc="180" dirty="0">
                <a:solidFill>
                  <a:srgbClr val="A3301F"/>
                </a:solidFill>
                <a:latin typeface="Noto Serif Bengali" pitchFamily="34" charset="0"/>
                <a:ea typeface="Noto Serif Bengali" pitchFamily="34" charset="-122"/>
                <a:cs typeface="Noto Serif Bengali" pitchFamily="34" charset="-120"/>
              </a:rPr>
              <a:t>স্বাধীনতা</a:t>
            </a:r>
            <a:endParaRPr lang="en-US" sz="650" dirty="0"/>
          </a:p>
        </p:txBody>
      </p:sp>
      <p:sp>
        <p:nvSpPr>
          <p:cNvPr id="6" name="Text 4"/>
          <p:cNvSpPr/>
          <p:nvPr/>
        </p:nvSpPr>
        <p:spPr>
          <a:xfrm>
            <a:off x="426709" y="506803"/>
            <a:ext cx="4446749" cy="323842"/>
          </a:xfrm>
          <a:prstGeom prst="rect">
            <a:avLst/>
          </a:prstGeom>
          <a:ln/>
        </p:spPr>
        <p:txBody>
          <a:bodyPr wrap="square" lIns="0" tIns="0" rIns="0" bIns="0" rtlCol="0" anchor="t">
            <a:spAutoFit/>
          </a:bodyPr>
          <a:lstStyle/>
          <a:p>
            <a:pPr marL="0" indent="0" algn="l">
              <a:lnSpc>
                <a:spcPts val="2550"/>
              </a:lnSpc>
              <a:buNone/>
            </a:pPr>
            <a:r>
              <a:rPr lang="en-US" sz="2030" dirty="0">
                <a:solidFill>
                  <a:srgbClr val="1D1B17"/>
                </a:solidFill>
                <a:latin typeface="Noto Serif Bengali" pitchFamily="34" charset="0"/>
                <a:ea typeface="Noto Serif Bengali" pitchFamily="34" charset="-122"/>
                <a:cs typeface="Noto Serif Bengali" pitchFamily="34" charset="-120"/>
              </a:rPr>
              <a:t>১৯৭৫: পাপুয়া নিউ গিনি স্বাধীন দেশ হলো</a:t>
            </a:r>
            <a:endParaRPr lang="en-US" sz="2030" dirty="0"/>
          </a:p>
        </p:txBody>
      </p:sp>
      <p:sp>
        <p:nvSpPr>
          <p:cNvPr id="7" name="Text 5"/>
          <p:cNvSpPr/>
          <p:nvPr/>
        </p:nvSpPr>
        <p:spPr>
          <a:xfrm>
            <a:off x="8717062" y="519900"/>
            <a:ext cx="3093643" cy="310745"/>
          </a:xfrm>
          <a:prstGeom prst="rect">
            <a:avLst/>
          </a:prstGeom>
          <a:ln/>
        </p:spPr>
        <p:txBody>
          <a:bodyPr wrap="square" lIns="0" tIns="0" rIns="0" bIns="0" rtlCol="0" anchor="t">
            <a:spAutoFit/>
          </a:bodyPr>
          <a:lstStyle/>
          <a:p>
            <a:pPr marL="0" indent="0" algn="r">
              <a:lnSpc>
                <a:spcPts val="1224"/>
              </a:lnSpc>
              <a:buNone/>
            </a:pPr>
            <a:r>
              <a:rPr lang="en-US" sz="710" dirty="0">
                <a:solidFill>
                  <a:srgbClr val="6F6659"/>
                </a:solidFill>
                <a:latin typeface="Noto Serif Bengali" pitchFamily="34" charset="0"/>
                <a:ea typeface="Noto Serif Bengali" pitchFamily="34" charset="-122"/>
                <a:cs typeface="Noto Serif Bengali" pitchFamily="34" charset="-120"/>
              </a:rPr>
              <a:t>নিউ গিনি দ্বীপের পূর্ব অংশ অস্ট্রেলিয়ার প্রশাসন থেকে মুক্ত হয় ১৯৭৫ সালের ১৬ সেপ্টেম্বর।</a:t>
            </a:r>
            <a:endParaRPr lang="en-US" sz="710" dirty="0"/>
          </a:p>
        </p:txBody>
      </p:sp>
      <p:sp>
        <p:nvSpPr>
          <p:cNvPr id="8" name="Shape 6"/>
          <p:cNvSpPr/>
          <p:nvPr/>
        </p:nvSpPr>
        <p:spPr>
          <a:xfrm>
            <a:off x="426709" y="1104958"/>
            <a:ext cx="2761943" cy="2956486"/>
          </a:xfrm>
          <a:prstGeom prst="roundRect">
            <a:avLst>
              <a:gd name="adj" fmla="val 1104"/>
            </a:avLst>
          </a:prstGeom>
          <a:solidFill>
            <a:srgbClr val="FFFDF8"/>
          </a:solidFill>
          <a:ln w="7620">
            <a:solidFill>
              <a:srgbClr val="DED3C0"/>
            </a:solidFill>
            <a:prstDash val="solid"/>
          </a:ln>
        </p:spPr>
      </p:sp>
      <p:pic>
        <p:nvPicPr>
          <p:cNvPr id="9" name="Image 0" descr="preencoded.png"/>
          <p:cNvPicPr>
            <a:picLocks noChangeAspect="1"/>
          </p:cNvPicPr>
          <p:nvPr/>
        </p:nvPicPr>
        <p:blipFill>
          <a:blip r:embed="rId3"/>
          <a:stretch>
            <a:fillRect/>
          </a:stretch>
        </p:blipFill>
        <p:spPr>
          <a:xfrm>
            <a:off x="434329" y="1112578"/>
            <a:ext cx="2746703" cy="1904952"/>
          </a:xfrm>
          <a:prstGeom prst="rect">
            <a:avLst/>
          </a:prstGeom>
        </p:spPr>
      </p:pic>
      <p:sp>
        <p:nvSpPr>
          <p:cNvPr id="10" name="Text 7"/>
          <p:cNvSpPr/>
          <p:nvPr/>
        </p:nvSpPr>
        <p:spPr>
          <a:xfrm>
            <a:off x="556246" y="3124208"/>
            <a:ext cx="2540412" cy="125727"/>
          </a:xfrm>
          <a:prstGeom prst="rect">
            <a:avLst/>
          </a:prstGeom>
          <a:ln/>
        </p:spPr>
        <p:txBody>
          <a:bodyPr wrap="square" lIns="0" tIns="0" rIns="0" bIns="0" rtlCol="0" anchor="t">
            <a:spAutoFit/>
          </a:bodyPr>
          <a:lstStyle/>
          <a:p>
            <a:pPr marL="0" indent="0" algn="l">
              <a:lnSpc>
                <a:spcPts val="990"/>
              </a:lnSpc>
              <a:buNone/>
            </a:pPr>
            <a:r>
              <a:rPr lang="en-US" sz="650" kern="0" spc="60" dirty="0">
                <a:solidFill>
                  <a:srgbClr val="A3301F"/>
                </a:solidFill>
                <a:latin typeface="Noto Serif Bengali" pitchFamily="34" charset="0"/>
                <a:ea typeface="Noto Serif Bengali" pitchFamily="34" charset="-122"/>
                <a:cs typeface="Noto Serif Bengali" pitchFamily="34" charset="-120"/>
              </a:rPr>
              <a:t>রাজধানী</a:t>
            </a:r>
            <a:endParaRPr lang="en-US" sz="650" dirty="0"/>
          </a:p>
        </p:txBody>
      </p:sp>
      <p:sp>
        <p:nvSpPr>
          <p:cNvPr id="11" name="Text 8"/>
          <p:cNvSpPr/>
          <p:nvPr/>
        </p:nvSpPr>
        <p:spPr>
          <a:xfrm>
            <a:off x="556246" y="3288034"/>
            <a:ext cx="2540412"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পোর্ট মোরেসবি</a:t>
            </a:r>
            <a:endParaRPr lang="en-US" sz="830" dirty="0"/>
          </a:p>
        </p:txBody>
      </p:sp>
      <p:sp>
        <p:nvSpPr>
          <p:cNvPr id="12" name="Text 9"/>
          <p:cNvSpPr/>
          <p:nvPr/>
        </p:nvSpPr>
        <p:spPr>
          <a:xfrm>
            <a:off x="556246" y="3509008"/>
            <a:ext cx="2540412" cy="310745"/>
          </a:xfrm>
          <a:prstGeom prst="rect">
            <a:avLst/>
          </a:prstGeom>
          <a:ln/>
        </p:spPr>
        <p:txBody>
          <a:bodyPr wrap="square" lIns="0" tIns="0" rIns="0" bIns="0" rtlCol="0" anchor="t">
            <a:spAutoFit/>
          </a:bodyPr>
          <a:lstStyle/>
          <a:p>
            <a:pPr marL="0" indent="0" algn="l">
              <a:lnSpc>
                <a:spcPts val="1224"/>
              </a:lnSpc>
              <a:buNone/>
            </a:pPr>
            <a:r>
              <a:rPr lang="en-US" sz="710" dirty="0">
                <a:solidFill>
                  <a:srgbClr val="6F6659"/>
                </a:solidFill>
                <a:latin typeface="Noto Serif Bengali" pitchFamily="34" charset="0"/>
                <a:ea typeface="Noto Serif Bengali" pitchFamily="34" charset="-122"/>
                <a:cs typeface="Noto Serif Bengali" pitchFamily="34" charset="-120"/>
              </a:rPr>
              <a:t>দেশটির ৬০ শতাংশের বেশি মানুষ এখনও গ্রামে বাস করে, অনেক জায়গায় পৌঁছাতে বিমানই একমাত্র ভরসা।</a:t>
            </a:r>
            <a:endParaRPr lang="en-US" sz="710" dirty="0"/>
          </a:p>
        </p:txBody>
      </p:sp>
      <p:sp>
        <p:nvSpPr>
          <p:cNvPr id="13" name="Shape 10"/>
          <p:cNvSpPr/>
          <p:nvPr/>
        </p:nvSpPr>
        <p:spPr>
          <a:xfrm>
            <a:off x="3325809" y="1104958"/>
            <a:ext cx="4537835" cy="2956486"/>
          </a:xfrm>
          <a:prstGeom prst="roundRect">
            <a:avLst>
              <a:gd name="adj" fmla="val 1031"/>
            </a:avLst>
          </a:prstGeom>
          <a:solidFill>
            <a:srgbClr val="FFFDF8"/>
          </a:solidFill>
          <a:ln w="7620">
            <a:solidFill>
              <a:srgbClr val="DED3C0"/>
            </a:solidFill>
            <a:prstDash val="solid"/>
          </a:ln>
        </p:spPr>
      </p:sp>
      <p:sp>
        <p:nvSpPr>
          <p:cNvPr id="14" name="Text 11"/>
          <p:cNvSpPr/>
          <p:nvPr/>
        </p:nvSpPr>
        <p:spPr>
          <a:xfrm>
            <a:off x="3501064" y="1264974"/>
            <a:ext cx="707912" cy="201925"/>
          </a:xfrm>
          <a:prstGeom prst="roundRect">
            <a:avLst>
              <a:gd name="adj" fmla="val 7547"/>
            </a:avLst>
          </a:prstGeom>
          <a:solidFill>
            <a:srgbClr val="1D1B17"/>
          </a:solidFill>
          <a:ln/>
        </p:spPr>
        <p:txBody>
          <a:bodyPr wrap="square" lIns="0" tIns="0" rIns="0" bIns="0" rtlCol="0" anchor="t">
            <a:spAutoFit/>
          </a:bodyPr>
          <a:lstStyle/>
          <a:p>
            <a:pPr marL="0" indent="0" algn="l">
              <a:lnSpc>
                <a:spcPts val="990"/>
              </a:lnSpc>
              <a:buNone/>
            </a:pPr>
            <a:r>
              <a:rPr lang="en-US" sz="650" kern="0" spc="60" dirty="0">
                <a:solidFill>
                  <a:srgbClr val="F3EDE2"/>
                </a:solidFill>
                <a:latin typeface="Noto Serif Bengali" pitchFamily="34" charset="0"/>
                <a:ea typeface="Noto Serif Bengali" pitchFamily="34" charset="-122"/>
                <a:cs typeface="Noto Serif Bengali" pitchFamily="34" charset="-120"/>
              </a:rPr>
              <a:t>স্বাধীনতার পথ</a:t>
            </a:r>
            <a:endParaRPr lang="en-US" sz="650" dirty="0"/>
          </a:p>
        </p:txBody>
      </p:sp>
      <p:sp>
        <p:nvSpPr>
          <p:cNvPr id="15" name="Text 12"/>
          <p:cNvSpPr/>
          <p:nvPr/>
        </p:nvSpPr>
        <p:spPr>
          <a:xfrm>
            <a:off x="3501064" y="1558337"/>
            <a:ext cx="4250133" cy="916163"/>
          </a:xfrm>
          <a:prstGeom prst="rect">
            <a:avLst/>
          </a:prstGeom>
          <a:ln/>
        </p:spPr>
        <p:txBody>
          <a:bodyPr wrap="square" lIns="0" tIns="0" rIns="0" bIns="0" rtlCol="0" anchor="t">
            <a:spAutoFit/>
          </a:bodyPr>
          <a:lstStyle/>
          <a:p>
            <a:pPr marL="0" indent="0" algn="l">
              <a:lnSpc>
                <a:spcPts val="1443"/>
              </a:lnSpc>
              <a:buNone/>
            </a:pPr>
            <a:r>
              <a:rPr lang="en-US" sz="770" dirty="0">
                <a:solidFill>
                  <a:srgbClr val="3F3A33"/>
                </a:solidFill>
                <a:latin typeface="Noto Serif Bengali" pitchFamily="34" charset="0"/>
                <a:ea typeface="Noto Serif Bengali" pitchFamily="34" charset="-122"/>
                <a:cs typeface="Noto Serif Bengali" pitchFamily="34" charset="-120"/>
              </a:rPr>
              <a:t>নিউ গিনি দ্বীপের পূর্ব অংশ ১৮৮৪ সালে জার্মানির উপনিবেশ হয়, প্রথম বিশ্বযুদ্ধের পর তা অস্ট্রেলিয়ার নিয়ন্ত্রণে আসে। ১৯৪৯ সালে পাপুয়া ও নিউ গিনিকে জুড়ে একটি প্রশাসনিক এলাকা তৈরি করা হয়। দ্বিতীয় বিশ্বযুদ্ধের পর স্বায়ত্তশাসনের দাবি জোরালো হতে থাকে। ১৯৭২ সালে মাইকেল সোমারে প্রধানমন্ত্রী হন, ১৯৭৩ সালে দেশ স্বায়ত্তশাসন পায়, আর ১৯৭৫ সালের ১৬ সেপ্টেম্বর পূর্ণ স্বাধীনতা আসে। সোমারেই হন প্রথম প্রধানমন্ত্রী। স্বাধীনতার সময় জনসংখ্যা ছিল প্রায় ৩০ লাখ।</a:t>
            </a:r>
            <a:endParaRPr lang="en-US" sz="770" dirty="0"/>
          </a:p>
        </p:txBody>
      </p:sp>
      <p:sp>
        <p:nvSpPr>
          <p:cNvPr id="16" name="Shape 13"/>
          <p:cNvSpPr/>
          <p:nvPr/>
        </p:nvSpPr>
        <p:spPr>
          <a:xfrm>
            <a:off x="3501064" y="2581177"/>
            <a:ext cx="4187323" cy="787698"/>
          </a:xfrm>
          <a:prstGeom prst="rect">
            <a:avLst/>
          </a:prstGeom>
          <a:ln/>
        </p:spPr>
      </p:sp>
      <p:sp>
        <p:nvSpPr>
          <p:cNvPr id="17" name="Text 14"/>
          <p:cNvSpPr/>
          <p:nvPr/>
        </p:nvSpPr>
        <p:spPr>
          <a:xfrm>
            <a:off x="3501064" y="2680235"/>
            <a:ext cx="4250133" cy="142871"/>
          </a:xfrm>
          <a:prstGeom prst="rect">
            <a:avLst/>
          </a:prstGeom>
          <a:ln/>
        </p:spPr>
        <p:txBody>
          <a:bodyPr wrap="square" lIns="0" tIns="0" rIns="0" bIns="0" rtlCol="0" anchor="t">
            <a:spAutoFit/>
          </a:bodyPr>
          <a:lstStyle/>
          <a:p>
            <a:pPr marL="0" indent="0" algn="l">
              <a:lnSpc>
                <a:spcPts val="1125"/>
              </a:lnSpc>
              <a:buNone/>
            </a:pPr>
            <a:r>
              <a:rPr lang="en-US" sz="740" b="1" dirty="0">
                <a:solidFill>
                  <a:srgbClr val="17544F"/>
                </a:solidFill>
                <a:latin typeface="Noto Serif Bengali" pitchFamily="34" charset="0"/>
                <a:ea typeface="Noto Serif Bengali" pitchFamily="34" charset="-122"/>
                <a:cs typeface="Noto Serif Bengali" pitchFamily="34" charset="-120"/>
              </a:rPr>
              <a:t>স্বাধীনতার পরের সংকট</a:t>
            </a:r>
            <a:endParaRPr lang="en-US" sz="740" dirty="0"/>
          </a:p>
        </p:txBody>
      </p:sp>
      <p:sp>
        <p:nvSpPr>
          <p:cNvPr id="18" name="Text 15"/>
          <p:cNvSpPr/>
          <p:nvPr/>
        </p:nvSpPr>
        <p:spPr>
          <a:xfrm>
            <a:off x="3501064" y="2868825"/>
            <a:ext cx="4250133" cy="500050"/>
          </a:xfrm>
          <a:prstGeom prst="rect">
            <a:avLst/>
          </a:prstGeom>
          <a:ln/>
        </p:spPr>
        <p:txBody>
          <a:bodyPr wrap="square" lIns="0" tIns="0" rIns="0" bIns="0" rtlCol="0" anchor="t">
            <a:spAutoFit/>
          </a:bodyPr>
          <a:lstStyle/>
          <a:p>
            <a:pPr marL="0" indent="0" algn="l">
              <a:lnSpc>
                <a:spcPts val="1312"/>
              </a:lnSpc>
              <a:buNone/>
            </a:pPr>
            <a:r>
              <a:rPr lang="en-US" sz="740" dirty="0">
                <a:solidFill>
                  <a:srgbClr val="4A4438"/>
                </a:solidFill>
                <a:latin typeface="Noto Serif Bengali" pitchFamily="34" charset="0"/>
                <a:ea typeface="Noto Serif Bengali" pitchFamily="34" charset="-122"/>
                <a:cs typeface="Noto Serif Bengali" pitchFamily="34" charset="-120"/>
              </a:rPr>
              <a:t>বুগেনভিল দ্বীপে তামার খনি ঘিরে ১৯৮৮ থেকে ১৯৯৮ সাল পর্যন্ত গৃহযুদ্ধ চলে, প্রাণ যায় প্রায় ২০ হাজার মানুষের। ২০১৯ সালের গণভোটে ৯৮ শতাংশের বেশি ভোট স্বাধীনতার পক্ষে পড়লেও, সংসদের অনুমোদন এখনও হয়নি।</a:t>
            </a:r>
            <a:endParaRPr lang="en-US" sz="740" dirty="0"/>
          </a:p>
        </p:txBody>
      </p:sp>
      <p:sp>
        <p:nvSpPr>
          <p:cNvPr id="19" name="Shape 16"/>
          <p:cNvSpPr/>
          <p:nvPr/>
        </p:nvSpPr>
        <p:spPr>
          <a:xfrm>
            <a:off x="8000800" y="1104958"/>
            <a:ext cx="3764186" cy="2956486"/>
          </a:xfrm>
          <a:prstGeom prst="roundRect">
            <a:avLst>
              <a:gd name="adj" fmla="val 1031"/>
            </a:avLst>
          </a:prstGeom>
          <a:solidFill>
            <a:srgbClr val="1D1B17"/>
          </a:solidFill>
          <a:ln/>
        </p:spPr>
      </p:sp>
      <p:sp>
        <p:nvSpPr>
          <p:cNvPr id="20" name="Text 17"/>
          <p:cNvSpPr/>
          <p:nvPr/>
        </p:nvSpPr>
        <p:spPr>
          <a:xfrm>
            <a:off x="8168436" y="1257354"/>
            <a:ext cx="3480348" cy="125727"/>
          </a:xfrm>
          <a:prstGeom prst="rect">
            <a:avLst/>
          </a:prstGeom>
          <a:ln/>
        </p:spPr>
        <p:txBody>
          <a:bodyPr wrap="square" lIns="0" tIns="0" rIns="0" bIns="0" rtlCol="0" anchor="t">
            <a:spAutoFit/>
          </a:bodyPr>
          <a:lstStyle/>
          <a:p>
            <a:pPr marL="0" indent="0" algn="l">
              <a:lnSpc>
                <a:spcPts val="990"/>
              </a:lnSpc>
              <a:buNone/>
            </a:pPr>
            <a:r>
              <a:rPr lang="en-US" sz="650" kern="0" spc="120" dirty="0">
                <a:solidFill>
                  <a:srgbClr val="C9A227"/>
                </a:solidFill>
                <a:latin typeface="Noto Serif Bengali" pitchFamily="34" charset="0"/>
                <a:ea typeface="Noto Serif Bengali" pitchFamily="34" charset="-122"/>
                <a:cs typeface="Noto Serif Bengali" pitchFamily="34" charset="-120"/>
              </a:rPr>
              <a:t>দেশটি এক নজরে</a:t>
            </a:r>
            <a:endParaRPr lang="en-US" sz="650" dirty="0"/>
          </a:p>
        </p:txBody>
      </p:sp>
      <p:sp>
        <p:nvSpPr>
          <p:cNvPr id="21" name="Shape 18"/>
          <p:cNvSpPr/>
          <p:nvPr/>
        </p:nvSpPr>
        <p:spPr>
          <a:xfrm>
            <a:off x="8168436" y="1474519"/>
            <a:ext cx="3428914" cy="429686"/>
          </a:xfrm>
          <a:prstGeom prst="rect">
            <a:avLst/>
          </a:prstGeom>
          <a:ln/>
        </p:spPr>
      </p:sp>
      <p:sp>
        <p:nvSpPr>
          <p:cNvPr id="22" name="Text 19"/>
          <p:cNvSpPr/>
          <p:nvPr/>
        </p:nvSpPr>
        <p:spPr>
          <a:xfrm>
            <a:off x="8168436" y="1474519"/>
            <a:ext cx="3480348" cy="167636"/>
          </a:xfrm>
          <a:prstGeom prst="rect">
            <a:avLst/>
          </a:prstGeom>
          <a:ln/>
        </p:spPr>
        <p:txBody>
          <a:bodyPr wrap="square" lIns="0" tIns="0" rIns="0" bIns="0" rtlCol="0" anchor="t">
            <a:spAutoFit/>
          </a:bodyPr>
          <a:lstStyle/>
          <a:p>
            <a:pPr marL="0" indent="0" algn="l">
              <a:lnSpc>
                <a:spcPts val="1320"/>
              </a:lnSpc>
              <a:buNone/>
            </a:pPr>
            <a:r>
              <a:rPr lang="en-US" sz="1310" dirty="0">
                <a:solidFill>
                  <a:srgbClr val="F3EDE2"/>
                </a:solidFill>
                <a:latin typeface="Noto Serif Bengali" pitchFamily="34" charset="0"/>
                <a:ea typeface="Noto Serif Bengali" pitchFamily="34" charset="-122"/>
                <a:cs typeface="Noto Serif Bengali" pitchFamily="34" charset="-120"/>
              </a:rPr>
              <a:t>৪,৬২,৮৪০</a:t>
            </a:r>
            <a:endParaRPr lang="en-US" sz="1310" dirty="0"/>
          </a:p>
        </p:txBody>
      </p:sp>
      <p:sp>
        <p:nvSpPr>
          <p:cNvPr id="23" name="Text 20"/>
          <p:cNvSpPr/>
          <p:nvPr/>
        </p:nvSpPr>
        <p:spPr>
          <a:xfrm>
            <a:off x="8168436" y="1680254"/>
            <a:ext cx="3480348"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A79F95"/>
                </a:solidFill>
                <a:latin typeface="Noto Serif Bengali" pitchFamily="34" charset="0"/>
                <a:ea typeface="Noto Serif Bengali" pitchFamily="34" charset="-122"/>
                <a:cs typeface="Noto Serif Bengali" pitchFamily="34" charset="-120"/>
              </a:rPr>
              <a:t>বর্গকিলোমিটার আয়তন</a:t>
            </a:r>
            <a:endParaRPr lang="en-US" sz="680" dirty="0"/>
          </a:p>
        </p:txBody>
      </p:sp>
      <p:sp>
        <p:nvSpPr>
          <p:cNvPr id="24" name="Shape 21"/>
          <p:cNvSpPr/>
          <p:nvPr/>
        </p:nvSpPr>
        <p:spPr>
          <a:xfrm>
            <a:off x="8168436" y="1980403"/>
            <a:ext cx="3428914" cy="429686"/>
          </a:xfrm>
          <a:prstGeom prst="rect">
            <a:avLst/>
          </a:prstGeom>
          <a:ln/>
        </p:spPr>
      </p:sp>
      <p:sp>
        <p:nvSpPr>
          <p:cNvPr id="25" name="Text 22"/>
          <p:cNvSpPr/>
          <p:nvPr/>
        </p:nvSpPr>
        <p:spPr>
          <a:xfrm>
            <a:off x="8168436" y="1980403"/>
            <a:ext cx="3480348" cy="167636"/>
          </a:xfrm>
          <a:prstGeom prst="rect">
            <a:avLst/>
          </a:prstGeom>
          <a:ln/>
        </p:spPr>
        <p:txBody>
          <a:bodyPr wrap="square" lIns="0" tIns="0" rIns="0" bIns="0" rtlCol="0" anchor="t">
            <a:spAutoFit/>
          </a:bodyPr>
          <a:lstStyle/>
          <a:p>
            <a:pPr marL="0" indent="0" algn="l">
              <a:lnSpc>
                <a:spcPts val="1320"/>
              </a:lnSpc>
              <a:buNone/>
            </a:pPr>
            <a:r>
              <a:rPr lang="en-US" sz="1310" dirty="0">
                <a:solidFill>
                  <a:srgbClr val="F3EDE2"/>
                </a:solidFill>
                <a:latin typeface="Noto Serif Bengali" pitchFamily="34" charset="0"/>
                <a:ea typeface="Noto Serif Bengali" pitchFamily="34" charset="-122"/>
                <a:cs typeface="Noto Serif Bengali" pitchFamily="34" charset="-120"/>
              </a:rPr>
              <a:t>৮৩৯</a:t>
            </a:r>
            <a:endParaRPr lang="en-US" sz="1310" dirty="0"/>
          </a:p>
        </p:txBody>
      </p:sp>
      <p:sp>
        <p:nvSpPr>
          <p:cNvPr id="26" name="Text 23"/>
          <p:cNvSpPr/>
          <p:nvPr/>
        </p:nvSpPr>
        <p:spPr>
          <a:xfrm>
            <a:off x="8168436" y="2186138"/>
            <a:ext cx="3480348"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A79F95"/>
                </a:solidFill>
                <a:latin typeface="Noto Serif Bengali" pitchFamily="34" charset="0"/>
                <a:ea typeface="Noto Serif Bengali" pitchFamily="34" charset="-122"/>
                <a:cs typeface="Noto Serif Bengali" pitchFamily="34" charset="-120"/>
              </a:rPr>
              <a:t>জীবিত ভাষা, বিশ্বে সর্বোচ্চ</a:t>
            </a:r>
            <a:endParaRPr lang="en-US" sz="680" dirty="0"/>
          </a:p>
        </p:txBody>
      </p:sp>
      <p:sp>
        <p:nvSpPr>
          <p:cNvPr id="27" name="Shape 24"/>
          <p:cNvSpPr/>
          <p:nvPr/>
        </p:nvSpPr>
        <p:spPr>
          <a:xfrm>
            <a:off x="8168436" y="2486287"/>
            <a:ext cx="3428914" cy="429686"/>
          </a:xfrm>
          <a:prstGeom prst="rect">
            <a:avLst/>
          </a:prstGeom>
          <a:ln/>
        </p:spPr>
      </p:sp>
      <p:sp>
        <p:nvSpPr>
          <p:cNvPr id="28" name="Text 25"/>
          <p:cNvSpPr/>
          <p:nvPr/>
        </p:nvSpPr>
        <p:spPr>
          <a:xfrm>
            <a:off x="8168436" y="2486287"/>
            <a:ext cx="3480348" cy="167636"/>
          </a:xfrm>
          <a:prstGeom prst="rect">
            <a:avLst/>
          </a:prstGeom>
          <a:ln/>
        </p:spPr>
        <p:txBody>
          <a:bodyPr wrap="square" lIns="0" tIns="0" rIns="0" bIns="0" rtlCol="0" anchor="t">
            <a:spAutoFit/>
          </a:bodyPr>
          <a:lstStyle/>
          <a:p>
            <a:pPr marL="0" indent="0" algn="l">
              <a:lnSpc>
                <a:spcPts val="1320"/>
              </a:lnSpc>
              <a:buNone/>
            </a:pPr>
            <a:r>
              <a:rPr lang="en-US" sz="1310" dirty="0">
                <a:solidFill>
                  <a:srgbClr val="F3EDE2"/>
                </a:solidFill>
                <a:latin typeface="Noto Serif Bengali" pitchFamily="34" charset="0"/>
                <a:ea typeface="Noto Serif Bengali" pitchFamily="34" charset="-122"/>
                <a:cs typeface="Noto Serif Bengali" pitchFamily="34" charset="-120"/>
              </a:rPr>
              <a:t>১০.৬ মিলিয়ন</a:t>
            </a:r>
            <a:endParaRPr lang="en-US" sz="1310" dirty="0"/>
          </a:p>
        </p:txBody>
      </p:sp>
      <p:sp>
        <p:nvSpPr>
          <p:cNvPr id="29" name="Text 26"/>
          <p:cNvSpPr/>
          <p:nvPr/>
        </p:nvSpPr>
        <p:spPr>
          <a:xfrm>
            <a:off x="8168436" y="2692022"/>
            <a:ext cx="3480348"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A79F95"/>
                </a:solidFill>
                <a:latin typeface="Noto Serif Bengali" pitchFamily="34" charset="0"/>
                <a:ea typeface="Noto Serif Bengali" pitchFamily="34" charset="-122"/>
                <a:cs typeface="Noto Serif Bengali" pitchFamily="34" charset="-120"/>
              </a:rPr>
              <a:t>জনসংখ্যা ২০২৪ সালের হিসাবে</a:t>
            </a:r>
            <a:endParaRPr lang="en-US" sz="680" dirty="0"/>
          </a:p>
        </p:txBody>
      </p:sp>
      <p:sp>
        <p:nvSpPr>
          <p:cNvPr id="30" name="Text 27"/>
          <p:cNvSpPr/>
          <p:nvPr/>
        </p:nvSpPr>
        <p:spPr>
          <a:xfrm>
            <a:off x="8168436" y="2992171"/>
            <a:ext cx="3480348" cy="167636"/>
          </a:xfrm>
          <a:prstGeom prst="rect">
            <a:avLst/>
          </a:prstGeom>
          <a:ln/>
        </p:spPr>
        <p:txBody>
          <a:bodyPr wrap="square" lIns="0" tIns="0" rIns="0" bIns="0" rtlCol="0" anchor="t">
            <a:spAutoFit/>
          </a:bodyPr>
          <a:lstStyle/>
          <a:p>
            <a:pPr marL="0" indent="0" algn="l">
              <a:lnSpc>
                <a:spcPts val="1320"/>
              </a:lnSpc>
              <a:buNone/>
            </a:pPr>
            <a:r>
              <a:rPr lang="en-US" sz="1310" dirty="0">
                <a:solidFill>
                  <a:srgbClr val="C9A227"/>
                </a:solidFill>
                <a:latin typeface="Noto Serif Bengali" pitchFamily="34" charset="0"/>
                <a:ea typeface="Noto Serif Bengali" pitchFamily="34" charset="-122"/>
                <a:cs typeface="Noto Serif Bengali" pitchFamily="34" charset="-120"/>
              </a:rPr>
              <a:t>প্রায় ২,৯০০ ডলার</a:t>
            </a:r>
            <a:endParaRPr lang="en-US" sz="1310" dirty="0"/>
          </a:p>
        </p:txBody>
      </p:sp>
      <p:sp>
        <p:nvSpPr>
          <p:cNvPr id="31" name="Text 28"/>
          <p:cNvSpPr/>
          <p:nvPr/>
        </p:nvSpPr>
        <p:spPr>
          <a:xfrm>
            <a:off x="8168436" y="3197905"/>
            <a:ext cx="3480348"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A79F95"/>
                </a:solidFill>
                <a:latin typeface="Noto Serif Bengali" pitchFamily="34" charset="0"/>
                <a:ea typeface="Noto Serif Bengali" pitchFamily="34" charset="-122"/>
                <a:cs typeface="Noto Serif Bengali" pitchFamily="34" charset="-120"/>
              </a:rPr>
              <a:t>মাথাপিছু আয়, সাম্প্রতিক অনুমান</a:t>
            </a:r>
            <a:endParaRPr lang="en-US" sz="680" dirty="0"/>
          </a:p>
        </p:txBody>
      </p:sp>
      <p:sp>
        <p:nvSpPr>
          <p:cNvPr id="32" name="Shape 29"/>
          <p:cNvSpPr/>
          <p:nvPr/>
        </p:nvSpPr>
        <p:spPr>
          <a:xfrm>
            <a:off x="8168436" y="3415427"/>
            <a:ext cx="3428914" cy="493621"/>
          </a:xfrm>
          <a:prstGeom prst="roundRect">
            <a:avLst>
              <a:gd name="adj" fmla="val 4631"/>
            </a:avLst>
          </a:prstGeom>
          <a:solidFill>
            <a:srgbClr val="17544F"/>
          </a:solidFill>
          <a:ln/>
        </p:spPr>
      </p:sp>
      <p:sp>
        <p:nvSpPr>
          <p:cNvPr id="33" name="Text 30"/>
          <p:cNvSpPr/>
          <p:nvPr/>
        </p:nvSpPr>
        <p:spPr>
          <a:xfrm>
            <a:off x="8275113" y="3506865"/>
            <a:ext cx="3263793" cy="310745"/>
          </a:xfrm>
          <a:prstGeom prst="rect">
            <a:avLst/>
          </a:prstGeom>
          <a:ln/>
        </p:spPr>
        <p:txBody>
          <a:bodyPr wrap="square" lIns="0" tIns="0" rIns="0" bIns="0" rtlCol="0" anchor="t">
            <a:spAutoFit/>
          </a:bodyPr>
          <a:lstStyle/>
          <a:p>
            <a:pPr marL="0" indent="0" algn="l">
              <a:lnSpc>
                <a:spcPts val="1224"/>
              </a:lnSpc>
              <a:buNone/>
            </a:pPr>
            <a:r>
              <a:rPr lang="en-US" sz="710" dirty="0">
                <a:solidFill>
                  <a:srgbClr val="DCF0EC"/>
                </a:solidFill>
                <a:latin typeface="Noto Serif Bengali" pitchFamily="34" charset="0"/>
                <a:ea typeface="Noto Serif Bengali" pitchFamily="34" charset="-122"/>
                <a:cs typeface="Noto Serif Bengali" pitchFamily="34" charset="-120"/>
              </a:rPr>
              <a:t>অর্থনীতির মূল ভিত্তি সোনা, তামা ও তরল গ্যাস; ২০১৪ সালে শুরু হওয়া LNG প্রকল্প রাষ্ট্রীয় আয়ের বড় অংশ।</a:t>
            </a:r>
            <a:endParaRPr lang="en-US" sz="710" dirty="0"/>
          </a:p>
        </p:txBody>
      </p:sp>
      <p:sp>
        <p:nvSpPr>
          <p:cNvPr id="34" name="Shape 31"/>
          <p:cNvSpPr/>
          <p:nvPr/>
        </p:nvSpPr>
        <p:spPr>
          <a:xfrm>
            <a:off x="426709" y="4198601"/>
            <a:ext cx="11338277" cy="2400240"/>
          </a:xfrm>
          <a:prstGeom prst="roundRect">
            <a:avLst>
              <a:gd name="adj" fmla="val 1270"/>
            </a:avLst>
          </a:prstGeom>
          <a:solidFill>
            <a:srgbClr val="FFFDF8"/>
          </a:solidFill>
          <a:ln w="7620">
            <a:solidFill>
              <a:srgbClr val="DED3C0"/>
            </a:solidFill>
            <a:prstDash val="solid"/>
          </a:ln>
        </p:spPr>
      </p:sp>
      <p:sp>
        <p:nvSpPr>
          <p:cNvPr id="35" name="Text 32"/>
          <p:cNvSpPr/>
          <p:nvPr/>
        </p:nvSpPr>
        <p:spPr>
          <a:xfrm>
            <a:off x="601965" y="4343377"/>
            <a:ext cx="6245412" cy="171446"/>
          </a:xfrm>
          <a:prstGeom prst="rect">
            <a:avLst/>
          </a:prstGeom>
          <a:ln/>
        </p:spPr>
        <p:txBody>
          <a:bodyPr wrap="square" lIns="0" tIns="0" rIns="0" bIns="0" rtlCol="0" anchor="t">
            <a:spAutoFit/>
          </a:bodyPr>
          <a:lstStyle/>
          <a:p>
            <a:pPr marL="0" indent="0" algn="l">
              <a:lnSpc>
                <a:spcPts val="1350"/>
              </a:lnSpc>
              <a:buNone/>
            </a:pPr>
            <a:r>
              <a:rPr lang="en-US" sz="890" dirty="0">
                <a:solidFill>
                  <a:srgbClr val="1D1B17"/>
                </a:solidFill>
                <a:latin typeface="Noto Serif Bengali" pitchFamily="34" charset="0"/>
                <a:ea typeface="Noto Serif Bengali" pitchFamily="34" charset="-122"/>
                <a:cs typeface="Noto Serif Bengali" pitchFamily="34" charset="-120"/>
              </a:rPr>
              <a:t>স্বাধীনতার পর জনসংখ্যা প্রায় সাড়ে তিন গুণ বেড়েছে</a:t>
            </a:r>
            <a:endParaRPr lang="en-US" sz="890" dirty="0"/>
          </a:p>
        </p:txBody>
      </p:sp>
      <p:pic>
        <p:nvPicPr>
          <p:cNvPr id="36" name="Image 1" descr="preencoded.png"/>
          <p:cNvPicPr>
            <a:picLocks noChangeAspect="1"/>
          </p:cNvPicPr>
          <p:nvPr/>
        </p:nvPicPr>
        <p:blipFill>
          <a:blip r:embed="rId4">
            <a:extLst>
              <a:ext uri="{96DAC541-7B7A-43D3-8B79-37D633B846F1}">
                <asvg:svgBlip xmlns:asvg="http://schemas.microsoft.com/office/drawing/2016/SVG/main" xmlns="" r:embed="rId5"/>
              </a:ext>
            </a:extLst>
          </a:blip>
          <a:stretch>
            <a:fillRect/>
          </a:stretch>
        </p:blipFill>
        <p:spPr>
          <a:xfrm>
            <a:off x="601965" y="4560542"/>
            <a:ext cx="6153115" cy="1523962"/>
          </a:xfrm>
          <a:prstGeom prst="rect">
            <a:avLst/>
          </a:prstGeom>
        </p:spPr>
      </p:pic>
      <p:sp>
        <p:nvSpPr>
          <p:cNvPr id="37" name="Shape 33"/>
          <p:cNvSpPr/>
          <p:nvPr/>
        </p:nvSpPr>
        <p:spPr>
          <a:xfrm>
            <a:off x="6937956" y="4343377"/>
            <a:ext cx="4651775" cy="2110687"/>
          </a:xfrm>
          <a:prstGeom prst="rect">
            <a:avLst/>
          </a:prstGeom>
          <a:ln/>
        </p:spPr>
      </p:sp>
      <p:sp>
        <p:nvSpPr>
          <p:cNvPr id="38" name="Text 34"/>
          <p:cNvSpPr/>
          <p:nvPr/>
        </p:nvSpPr>
        <p:spPr>
          <a:xfrm>
            <a:off x="7113211" y="4343377"/>
            <a:ext cx="4543667" cy="125727"/>
          </a:xfrm>
          <a:prstGeom prst="rect">
            <a:avLst/>
          </a:prstGeom>
          <a:ln/>
        </p:spPr>
        <p:txBody>
          <a:bodyPr wrap="square" lIns="0" tIns="0" rIns="0" bIns="0" rtlCol="0" anchor="t">
            <a:spAutoFit/>
          </a:bodyPr>
          <a:lstStyle/>
          <a:p>
            <a:pPr marL="0" indent="0" algn="l">
              <a:lnSpc>
                <a:spcPts val="990"/>
              </a:lnSpc>
              <a:buNone/>
            </a:pPr>
            <a:r>
              <a:rPr lang="en-US" sz="650" kern="0" spc="60" dirty="0">
                <a:solidFill>
                  <a:srgbClr val="8A7F6D"/>
                </a:solidFill>
                <a:latin typeface="Noto Serif Bengali" pitchFamily="34" charset="0"/>
                <a:ea typeface="Noto Serif Bengali" pitchFamily="34" charset="-122"/>
                <a:cs typeface="Noto Serif Bengali" pitchFamily="34" charset="-120"/>
              </a:rPr>
              <a:t>কেন এই দিনটি তাকাতে শেখায়</a:t>
            </a:r>
            <a:endParaRPr lang="en-US" sz="650" dirty="0"/>
          </a:p>
        </p:txBody>
      </p:sp>
      <p:sp>
        <p:nvSpPr>
          <p:cNvPr id="39" name="Text 35"/>
          <p:cNvSpPr/>
          <p:nvPr/>
        </p:nvSpPr>
        <p:spPr>
          <a:xfrm>
            <a:off x="7113211" y="4530062"/>
            <a:ext cx="4543667" cy="549698"/>
          </a:xfrm>
          <a:prstGeom prst="rect">
            <a:avLst/>
          </a:prstGeom>
          <a:ln/>
        </p:spPr>
        <p:txBody>
          <a:bodyPr wrap="square" lIns="0" tIns="0" rIns="0" bIns="0" rtlCol="0" anchor="t">
            <a:spAutoFit/>
          </a:bodyPr>
          <a:lstStyle/>
          <a:p>
            <a:pPr marL="0" indent="0" algn="l">
              <a:lnSpc>
                <a:spcPts val="1443"/>
              </a:lnSpc>
              <a:buNone/>
            </a:pPr>
            <a:r>
              <a:rPr lang="en-US" sz="770" dirty="0">
                <a:solidFill>
                  <a:srgbClr val="3F3A33"/>
                </a:solidFill>
                <a:latin typeface="Noto Serif Bengali" pitchFamily="34" charset="0"/>
                <a:ea typeface="Noto Serif Bengali" pitchFamily="34" charset="-122"/>
                <a:cs typeface="Noto Serif Bengali" pitchFamily="34" charset="-120"/>
              </a:rPr>
              <a:t>জাতি গঠন কেবল পতাকা ও জাতীয় সংগীত নয়। ৮৩৯টি ভাষার একটি দেশে এক সরকার, এক প্রশাসন আর এক আইন চালু করা মানে হাজারো সম্প্রদায়ের সঙ্গে দর কষাকষি। পাপুয়া নিউ গিনির অভিজ্ঞতা দেখায়, স্বাধীনতা একটি দিনের ঘটনা নয়, দশকের পর দশকের প্রকল্প।</a:t>
            </a:r>
            <a:endParaRPr lang="en-US" sz="770" dirty="0"/>
          </a:p>
        </p:txBody>
      </p:sp>
      <p:pic>
        <p:nvPicPr>
          <p:cNvPr id="40" name="Image 2" descr="preencoded.png"/>
          <p:cNvPicPr>
            <a:picLocks noChangeAspect="1"/>
          </p:cNvPicPr>
          <p:nvPr/>
        </p:nvPicPr>
        <p:blipFill>
          <a:blip r:embed="rId6">
            <a:extLst>
              <a:ext uri="{96DAC541-7B7A-43D3-8B79-37D633B846F1}">
                <asvg:svgBlip xmlns:asvg="http://schemas.microsoft.com/office/drawing/2016/SVG/main" xmlns="" r:embed="rId7"/>
              </a:ext>
            </a:extLst>
          </a:blip>
          <a:stretch>
            <a:fillRect/>
          </a:stretch>
        </p:blipFill>
        <p:spPr>
          <a:xfrm>
            <a:off x="426709" y="335357"/>
            <a:ext cx="11338277" cy="617205"/>
          </a:xfrm>
          <a:prstGeom prst="rect">
            <a:avLst/>
          </a:prstGeom>
        </p:spPr>
      </p:pic>
      <p:pic>
        <p:nvPicPr>
          <p:cNvPr id="41" name="Image 3" descr="preencoded.png"/>
          <p:cNvPicPr>
            <a:picLocks noChangeAspect="1"/>
          </p:cNvPicPr>
          <p:nvPr/>
        </p:nvPicPr>
        <p:blipFill>
          <a:blip r:embed="rId8">
            <a:extLst>
              <a:ext uri="{96DAC541-7B7A-43D3-8B79-37D633B846F1}">
                <asvg:svgBlip xmlns:asvg="http://schemas.microsoft.com/office/drawing/2016/SVG/main" xmlns="" r:embed="rId9"/>
              </a:ext>
            </a:extLst>
          </a:blip>
          <a:stretch>
            <a:fillRect/>
          </a:stretch>
        </p:blipFill>
        <p:spPr>
          <a:xfrm>
            <a:off x="3501064" y="2581177"/>
            <a:ext cx="4187323" cy="787698"/>
          </a:xfrm>
          <a:prstGeom prst="rect">
            <a:avLst/>
          </a:prstGeom>
        </p:spPr>
      </p:pic>
      <p:pic>
        <p:nvPicPr>
          <p:cNvPr id="42" name="Image 4" descr="preencoded.png"/>
          <p:cNvPicPr>
            <a:picLocks noChangeAspect="1"/>
          </p:cNvPicPr>
          <p:nvPr/>
        </p:nvPicPr>
        <p:blipFill>
          <a:blip r:embed="rId10">
            <a:extLst>
              <a:ext uri="{96DAC541-7B7A-43D3-8B79-37D633B846F1}">
                <asvg:svgBlip xmlns:asvg="http://schemas.microsoft.com/office/drawing/2016/SVG/main" xmlns="" r:embed="rId11"/>
              </a:ext>
            </a:extLst>
          </a:blip>
          <a:stretch>
            <a:fillRect/>
          </a:stretch>
        </p:blipFill>
        <p:spPr>
          <a:xfrm>
            <a:off x="8168436" y="1474519"/>
            <a:ext cx="3428914" cy="429686"/>
          </a:xfrm>
          <a:prstGeom prst="rect">
            <a:avLst/>
          </a:prstGeom>
        </p:spPr>
      </p:pic>
      <p:pic>
        <p:nvPicPr>
          <p:cNvPr id="43" name="Image 5" descr="preencoded.png"/>
          <p:cNvPicPr>
            <a:picLocks noChangeAspect="1"/>
          </p:cNvPicPr>
          <p:nvPr/>
        </p:nvPicPr>
        <p:blipFill>
          <a:blip r:embed="rId10">
            <a:extLst>
              <a:ext uri="{96DAC541-7B7A-43D3-8B79-37D633B846F1}">
                <asvg:svgBlip xmlns:asvg="http://schemas.microsoft.com/office/drawing/2016/SVG/main" xmlns="" r:embed="rId12"/>
              </a:ext>
            </a:extLst>
          </a:blip>
          <a:stretch>
            <a:fillRect/>
          </a:stretch>
        </p:blipFill>
        <p:spPr>
          <a:xfrm>
            <a:off x="8168436" y="1980403"/>
            <a:ext cx="3428914" cy="429686"/>
          </a:xfrm>
          <a:prstGeom prst="rect">
            <a:avLst/>
          </a:prstGeom>
        </p:spPr>
      </p:pic>
      <p:pic>
        <p:nvPicPr>
          <p:cNvPr id="44" name="Image 6" descr="preencoded.png"/>
          <p:cNvPicPr>
            <a:picLocks noChangeAspect="1"/>
          </p:cNvPicPr>
          <p:nvPr/>
        </p:nvPicPr>
        <p:blipFill>
          <a:blip r:embed="rId10">
            <a:extLst>
              <a:ext uri="{96DAC541-7B7A-43D3-8B79-37D633B846F1}">
                <asvg:svgBlip xmlns:asvg="http://schemas.microsoft.com/office/drawing/2016/SVG/main" xmlns="" r:embed="rId13"/>
              </a:ext>
            </a:extLst>
          </a:blip>
          <a:stretch>
            <a:fillRect/>
          </a:stretch>
        </p:blipFill>
        <p:spPr>
          <a:xfrm>
            <a:off x="8168436" y="2486287"/>
            <a:ext cx="3428914" cy="429686"/>
          </a:xfrm>
          <a:prstGeom prst="rect">
            <a:avLst/>
          </a:prstGeom>
        </p:spPr>
      </p:pic>
      <p:pic>
        <p:nvPicPr>
          <p:cNvPr id="45" name="Image 7" descr="preencoded.png"/>
          <p:cNvPicPr>
            <a:picLocks noChangeAspect="1"/>
          </p:cNvPicPr>
          <p:nvPr/>
        </p:nvPicPr>
        <p:blipFill>
          <a:blip r:embed="rId14">
            <a:extLst>
              <a:ext uri="{96DAC541-7B7A-43D3-8B79-37D633B846F1}">
                <asvg:svgBlip xmlns:asvg="http://schemas.microsoft.com/office/drawing/2016/SVG/main" xmlns="" r:embed="rId15"/>
              </a:ext>
            </a:extLst>
          </a:blip>
          <a:stretch>
            <a:fillRect/>
          </a:stretch>
        </p:blipFill>
        <p:spPr>
          <a:xfrm>
            <a:off x="6937956" y="4343377"/>
            <a:ext cx="4651775" cy="2110687"/>
          </a:xfrm>
          <a:prstGeom prst="rect">
            <a:avLst/>
          </a:prstGeom>
        </p:spPr>
      </p:pic>
    </p:spTree>
  </p:cSld>
  <p:clrMapOvr>
    <a:masterClrMapping/>
  </p:clrMapOvr>
  <p:transition spd="slow">
    <p:wheel spokes="3"/>
  </p:transition>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F3EDE2"/>
          </a:solidFill>
          <a:ln/>
        </p:spPr>
      </p:sp>
      <p:sp>
        <p:nvSpPr>
          <p:cNvPr id="4" name="Shape 2"/>
          <p:cNvSpPr/>
          <p:nvPr/>
        </p:nvSpPr>
        <p:spPr>
          <a:xfrm>
            <a:off x="426709" y="335357"/>
            <a:ext cx="11338277" cy="617205"/>
          </a:xfrm>
          <a:prstGeom prst="rect">
            <a:avLst/>
          </a:prstGeom>
          <a:ln/>
        </p:spPr>
      </p:sp>
      <p:sp>
        <p:nvSpPr>
          <p:cNvPr id="5" name="Text 3"/>
          <p:cNvSpPr/>
          <p:nvPr/>
        </p:nvSpPr>
        <p:spPr>
          <a:xfrm>
            <a:off x="426709" y="335357"/>
            <a:ext cx="4842397" cy="125727"/>
          </a:xfrm>
          <a:prstGeom prst="rect">
            <a:avLst/>
          </a:prstGeom>
          <a:ln/>
        </p:spPr>
        <p:txBody>
          <a:bodyPr wrap="square" lIns="0" tIns="0" rIns="0" bIns="0" rtlCol="0" anchor="t">
            <a:spAutoFit/>
          </a:bodyPr>
          <a:lstStyle/>
          <a:p>
            <a:pPr marL="0" indent="0" algn="l">
              <a:lnSpc>
                <a:spcPts val="990"/>
              </a:lnSpc>
              <a:buNone/>
            </a:pPr>
            <a:r>
              <a:rPr lang="en-US" sz="650" kern="0" spc="180" dirty="0">
                <a:solidFill>
                  <a:srgbClr val="A3301F"/>
                </a:solidFill>
                <a:latin typeface="Noto Serif Bengali" pitchFamily="34" charset="0"/>
                <a:ea typeface="Noto Serif Bengali" pitchFamily="34" charset="-122"/>
                <a:cs typeface="Noto Serif Bengali" pitchFamily="34" charset="-120"/>
              </a:rPr>
              <a:t>ফেডারেশন</a:t>
            </a:r>
            <a:endParaRPr lang="en-US" sz="650" dirty="0"/>
          </a:p>
        </p:txBody>
      </p:sp>
      <p:sp>
        <p:nvSpPr>
          <p:cNvPr id="6" name="Text 4"/>
          <p:cNvSpPr/>
          <p:nvPr/>
        </p:nvSpPr>
        <p:spPr>
          <a:xfrm>
            <a:off x="426709" y="506803"/>
            <a:ext cx="4842397" cy="323842"/>
          </a:xfrm>
          <a:prstGeom prst="rect">
            <a:avLst/>
          </a:prstGeom>
          <a:ln/>
        </p:spPr>
        <p:txBody>
          <a:bodyPr wrap="square" lIns="0" tIns="0" rIns="0" bIns="0" rtlCol="0" anchor="t">
            <a:spAutoFit/>
          </a:bodyPr>
          <a:lstStyle/>
          <a:p>
            <a:pPr marL="0" indent="0" algn="l">
              <a:lnSpc>
                <a:spcPts val="2550"/>
              </a:lnSpc>
              <a:buNone/>
            </a:pPr>
            <a:r>
              <a:rPr lang="en-US" sz="2030" dirty="0">
                <a:solidFill>
                  <a:srgbClr val="1D1B17"/>
                </a:solidFill>
                <a:latin typeface="Noto Serif Bengali" pitchFamily="34" charset="0"/>
                <a:ea typeface="Noto Serif Bengali" pitchFamily="34" charset="-122"/>
                <a:cs typeface="Noto Serif Bengali" pitchFamily="34" charset="-120"/>
              </a:rPr>
              <a:t>১৯৬৩: চার অঞ্চল মিলে জন্ম নিল মালয়েশিয়া</a:t>
            </a:r>
            <a:endParaRPr lang="en-US" sz="2030" dirty="0"/>
          </a:p>
        </p:txBody>
      </p:sp>
      <p:sp>
        <p:nvSpPr>
          <p:cNvPr id="7" name="Text 5"/>
          <p:cNvSpPr/>
          <p:nvPr/>
        </p:nvSpPr>
        <p:spPr>
          <a:xfrm>
            <a:off x="9236876" y="675272"/>
            <a:ext cx="2566032" cy="155373"/>
          </a:xfrm>
          <a:prstGeom prst="rect">
            <a:avLst/>
          </a:prstGeom>
          <a:ln/>
        </p:spPr>
        <p:txBody>
          <a:bodyPr wrap="square" lIns="0" tIns="0" rIns="0" bIns="0" rtlCol="0" anchor="t">
            <a:spAutoFit/>
          </a:bodyPr>
          <a:lstStyle/>
          <a:p>
            <a:pPr marL="0" indent="0" algn="r">
              <a:lnSpc>
                <a:spcPts val="1224"/>
              </a:lnSpc>
              <a:buNone/>
            </a:pPr>
            <a:r>
              <a:rPr lang="en-US" sz="710" dirty="0">
                <a:solidFill>
                  <a:srgbClr val="6F6659"/>
                </a:solidFill>
                <a:latin typeface="Noto Serif Bengali" pitchFamily="34" charset="0"/>
                <a:ea typeface="Noto Serif Bengali" pitchFamily="34" charset="-122"/>
                <a:cs typeface="Noto Serif Bengali" pitchFamily="34" charset="-120"/>
              </a:rPr>
              <a:t>৯ জুলাই লন্ডনে চুক্তি সই, ১৬ সেপ্টেম্বর ১৯৬৩ ফেডারেশন কার্যকর।</a:t>
            </a:r>
            <a:endParaRPr lang="en-US" sz="710" dirty="0"/>
          </a:p>
        </p:txBody>
      </p:sp>
      <p:sp>
        <p:nvSpPr>
          <p:cNvPr id="8" name="Shape 6"/>
          <p:cNvSpPr/>
          <p:nvPr/>
        </p:nvSpPr>
        <p:spPr>
          <a:xfrm>
            <a:off x="426709" y="1104958"/>
            <a:ext cx="11338277" cy="945928"/>
          </a:xfrm>
          <a:prstGeom prst="roundRect">
            <a:avLst>
              <a:gd name="adj" fmla="val 3222"/>
            </a:avLst>
          </a:prstGeom>
          <a:solidFill>
            <a:srgbClr val="FFFDF8"/>
          </a:solidFill>
          <a:ln w="7620">
            <a:solidFill>
              <a:srgbClr val="DED3C0"/>
            </a:solidFill>
            <a:prstDash val="solid"/>
          </a:ln>
        </p:spPr>
      </p:sp>
      <p:sp>
        <p:nvSpPr>
          <p:cNvPr id="9" name="Text 7"/>
          <p:cNvSpPr/>
          <p:nvPr/>
        </p:nvSpPr>
        <p:spPr>
          <a:xfrm>
            <a:off x="586725" y="1234495"/>
            <a:ext cx="1799630" cy="120012"/>
          </a:xfrm>
          <a:prstGeom prst="rect">
            <a:avLst/>
          </a:prstGeom>
          <a:ln/>
        </p:spPr>
        <p:txBody>
          <a:bodyPr wrap="square" lIns="0" tIns="0" rIns="0" bIns="0" rtlCol="0" anchor="t">
            <a:spAutoFit/>
          </a:bodyPr>
          <a:lstStyle/>
          <a:p>
            <a:pPr marL="0" indent="0" algn="l">
              <a:lnSpc>
                <a:spcPts val="945"/>
              </a:lnSpc>
              <a:buNone/>
            </a:pPr>
            <a:r>
              <a:rPr lang="en-US" sz="620" kern="0" spc="60" dirty="0">
                <a:solidFill>
                  <a:srgbClr val="8A7F6D"/>
                </a:solidFill>
                <a:latin typeface="Noto Serif Bengali" pitchFamily="34" charset="0"/>
                <a:ea typeface="Noto Serif Bengali" pitchFamily="34" charset="-122"/>
                <a:cs typeface="Noto Serif Bengali" pitchFamily="34" charset="-120"/>
              </a:rPr>
              <a:t>১৯৫৭</a:t>
            </a:r>
            <a:endParaRPr lang="en-US" sz="620" dirty="0"/>
          </a:p>
        </p:txBody>
      </p:sp>
      <p:sp>
        <p:nvSpPr>
          <p:cNvPr id="10" name="Text 8"/>
          <p:cNvSpPr/>
          <p:nvPr/>
        </p:nvSpPr>
        <p:spPr>
          <a:xfrm>
            <a:off x="586725" y="1384986"/>
            <a:ext cx="1799630"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মালয় ফেডারেশন</a:t>
            </a:r>
            <a:endParaRPr lang="en-US" sz="830" dirty="0"/>
          </a:p>
        </p:txBody>
      </p:sp>
      <p:sp>
        <p:nvSpPr>
          <p:cNvPr id="11" name="Text 9"/>
          <p:cNvSpPr/>
          <p:nvPr/>
        </p:nvSpPr>
        <p:spPr>
          <a:xfrm>
            <a:off x="586725" y="1575481"/>
            <a:ext cx="1799630"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6F6659"/>
                </a:solidFill>
                <a:latin typeface="Noto Serif Bengali" pitchFamily="34" charset="0"/>
                <a:ea typeface="Noto Serif Bengali" pitchFamily="34" charset="-122"/>
                <a:cs typeface="Noto Serif Bengali" pitchFamily="34" charset="-120"/>
              </a:rPr>
              <a:t>ব্রিটেনের কাছ থেকে স্বাধীন</a:t>
            </a:r>
            <a:endParaRPr lang="en-US" sz="680" dirty="0"/>
          </a:p>
        </p:txBody>
      </p:sp>
      <p:sp>
        <p:nvSpPr>
          <p:cNvPr id="12" name="Text 10"/>
          <p:cNvSpPr/>
          <p:nvPr/>
        </p:nvSpPr>
        <p:spPr>
          <a:xfrm>
            <a:off x="2451197" y="1463565"/>
            <a:ext cx="201087" cy="228594"/>
          </a:xfrm>
          <a:prstGeom prst="rect">
            <a:avLst/>
          </a:prstGeom>
          <a:ln/>
        </p:spPr>
        <p:txBody>
          <a:bodyPr wrap="square" lIns="0" tIns="0" rIns="0" bIns="0" rtlCol="0" anchor="t">
            <a:spAutoFit/>
          </a:bodyPr>
          <a:lstStyle/>
          <a:p>
            <a:pPr marL="0" indent="0" algn="ctr">
              <a:lnSpc>
                <a:spcPts val="1800"/>
              </a:lnSpc>
              <a:buNone/>
            </a:pPr>
            <a:r>
              <a:rPr lang="en-US" sz="1190" dirty="0">
                <a:solidFill>
                  <a:srgbClr val="A3301F"/>
                </a:solidFill>
                <a:latin typeface="Noto Serif Bengali" pitchFamily="34" charset="0"/>
                <a:ea typeface="Noto Serif Bengali" pitchFamily="34" charset="-122"/>
                <a:cs typeface="Noto Serif Bengali" pitchFamily="34" charset="-120"/>
              </a:rPr>
              <a:t>+</a:t>
            </a:r>
            <a:endParaRPr lang="en-US" sz="1190" dirty="0"/>
          </a:p>
        </p:txBody>
      </p:sp>
      <p:sp>
        <p:nvSpPr>
          <p:cNvPr id="13" name="Text 11"/>
          <p:cNvSpPr/>
          <p:nvPr/>
        </p:nvSpPr>
        <p:spPr>
          <a:xfrm>
            <a:off x="2740750" y="1234495"/>
            <a:ext cx="1799630" cy="120012"/>
          </a:xfrm>
          <a:prstGeom prst="rect">
            <a:avLst/>
          </a:prstGeom>
          <a:ln/>
        </p:spPr>
        <p:txBody>
          <a:bodyPr wrap="square" lIns="0" tIns="0" rIns="0" bIns="0" rtlCol="0" anchor="t">
            <a:spAutoFit/>
          </a:bodyPr>
          <a:lstStyle/>
          <a:p>
            <a:pPr marL="0" indent="0" algn="l">
              <a:lnSpc>
                <a:spcPts val="945"/>
              </a:lnSpc>
              <a:buNone/>
            </a:pPr>
            <a:r>
              <a:rPr lang="en-US" sz="620" kern="0" spc="60" dirty="0">
                <a:solidFill>
                  <a:srgbClr val="8A7F6D"/>
                </a:solidFill>
                <a:latin typeface="Noto Serif Bengali" pitchFamily="34" charset="0"/>
                <a:ea typeface="Noto Serif Bengali" pitchFamily="34" charset="-122"/>
                <a:cs typeface="Noto Serif Bengali" pitchFamily="34" charset="-120"/>
              </a:rPr>
              <a:t>ব্রিটিশ বোর্নিও</a:t>
            </a:r>
            <a:endParaRPr lang="en-US" sz="620" dirty="0"/>
          </a:p>
        </p:txBody>
      </p:sp>
      <p:sp>
        <p:nvSpPr>
          <p:cNvPr id="14" name="Text 12"/>
          <p:cNvSpPr/>
          <p:nvPr/>
        </p:nvSpPr>
        <p:spPr>
          <a:xfrm>
            <a:off x="2740750" y="1384986"/>
            <a:ext cx="1799630"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সাবাহ</a:t>
            </a:r>
            <a:endParaRPr lang="en-US" sz="830" dirty="0"/>
          </a:p>
        </p:txBody>
      </p:sp>
      <p:sp>
        <p:nvSpPr>
          <p:cNvPr id="15" name="Text 13"/>
          <p:cNvSpPr/>
          <p:nvPr/>
        </p:nvSpPr>
        <p:spPr>
          <a:xfrm>
            <a:off x="2740750" y="1575481"/>
            <a:ext cx="1799630"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6F6659"/>
                </a:solidFill>
                <a:latin typeface="Noto Serif Bengali" pitchFamily="34" charset="0"/>
                <a:ea typeface="Noto Serif Bengali" pitchFamily="34" charset="-122"/>
                <a:cs typeface="Noto Serif Bengali" pitchFamily="34" charset="-120"/>
              </a:rPr>
              <a:t>উত্তর বোর্নিও অঞ্চল</a:t>
            </a:r>
            <a:endParaRPr lang="en-US" sz="680" dirty="0"/>
          </a:p>
        </p:txBody>
      </p:sp>
      <p:sp>
        <p:nvSpPr>
          <p:cNvPr id="16" name="Text 14"/>
          <p:cNvSpPr/>
          <p:nvPr/>
        </p:nvSpPr>
        <p:spPr>
          <a:xfrm>
            <a:off x="4605222" y="1463565"/>
            <a:ext cx="201087" cy="228594"/>
          </a:xfrm>
          <a:prstGeom prst="rect">
            <a:avLst/>
          </a:prstGeom>
          <a:ln/>
        </p:spPr>
        <p:txBody>
          <a:bodyPr wrap="square" lIns="0" tIns="0" rIns="0" bIns="0" rtlCol="0" anchor="t">
            <a:spAutoFit/>
          </a:bodyPr>
          <a:lstStyle/>
          <a:p>
            <a:pPr marL="0" indent="0" algn="ctr">
              <a:lnSpc>
                <a:spcPts val="1800"/>
              </a:lnSpc>
              <a:buNone/>
            </a:pPr>
            <a:r>
              <a:rPr lang="en-US" sz="1190" dirty="0">
                <a:solidFill>
                  <a:srgbClr val="A3301F"/>
                </a:solidFill>
                <a:latin typeface="Noto Serif Bengali" pitchFamily="34" charset="0"/>
                <a:ea typeface="Noto Serif Bengali" pitchFamily="34" charset="-122"/>
                <a:cs typeface="Noto Serif Bengali" pitchFamily="34" charset="-120"/>
              </a:rPr>
              <a:t>+</a:t>
            </a:r>
            <a:endParaRPr lang="en-US" sz="1190" dirty="0"/>
          </a:p>
        </p:txBody>
      </p:sp>
      <p:sp>
        <p:nvSpPr>
          <p:cNvPr id="17" name="Text 15"/>
          <p:cNvSpPr/>
          <p:nvPr/>
        </p:nvSpPr>
        <p:spPr>
          <a:xfrm>
            <a:off x="4894775" y="1234495"/>
            <a:ext cx="1799630" cy="120012"/>
          </a:xfrm>
          <a:prstGeom prst="rect">
            <a:avLst/>
          </a:prstGeom>
          <a:ln/>
        </p:spPr>
        <p:txBody>
          <a:bodyPr wrap="square" lIns="0" tIns="0" rIns="0" bIns="0" rtlCol="0" anchor="t">
            <a:spAutoFit/>
          </a:bodyPr>
          <a:lstStyle/>
          <a:p>
            <a:pPr marL="0" indent="0" algn="l">
              <a:lnSpc>
                <a:spcPts val="945"/>
              </a:lnSpc>
              <a:buNone/>
            </a:pPr>
            <a:r>
              <a:rPr lang="en-US" sz="620" kern="0" spc="60" dirty="0">
                <a:solidFill>
                  <a:srgbClr val="8A7F6D"/>
                </a:solidFill>
                <a:latin typeface="Noto Serif Bengali" pitchFamily="34" charset="0"/>
                <a:ea typeface="Noto Serif Bengali" pitchFamily="34" charset="-122"/>
                <a:cs typeface="Noto Serif Bengali" pitchFamily="34" charset="-120"/>
              </a:rPr>
              <a:t>ব্রিটিশ বোর্নিও</a:t>
            </a:r>
            <a:endParaRPr lang="en-US" sz="620" dirty="0"/>
          </a:p>
        </p:txBody>
      </p:sp>
      <p:sp>
        <p:nvSpPr>
          <p:cNvPr id="18" name="Text 16"/>
          <p:cNvSpPr/>
          <p:nvPr/>
        </p:nvSpPr>
        <p:spPr>
          <a:xfrm>
            <a:off x="4894775" y="1384986"/>
            <a:ext cx="1799630"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সারাওয়াক</a:t>
            </a:r>
            <a:endParaRPr lang="en-US" sz="830" dirty="0"/>
          </a:p>
        </p:txBody>
      </p:sp>
      <p:sp>
        <p:nvSpPr>
          <p:cNvPr id="19" name="Text 17"/>
          <p:cNvSpPr/>
          <p:nvPr/>
        </p:nvSpPr>
        <p:spPr>
          <a:xfrm>
            <a:off x="4894775" y="1575481"/>
            <a:ext cx="1799630"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6F6659"/>
                </a:solidFill>
                <a:latin typeface="Noto Serif Bengali" pitchFamily="34" charset="0"/>
                <a:ea typeface="Noto Serif Bengali" pitchFamily="34" charset="-122"/>
                <a:cs typeface="Noto Serif Bengali" pitchFamily="34" charset="-120"/>
              </a:rPr>
              <a:t>বিশাল বনভূমির রাজ্য</a:t>
            </a:r>
            <a:endParaRPr lang="en-US" sz="680" dirty="0"/>
          </a:p>
        </p:txBody>
      </p:sp>
      <p:sp>
        <p:nvSpPr>
          <p:cNvPr id="20" name="Text 18"/>
          <p:cNvSpPr/>
          <p:nvPr/>
        </p:nvSpPr>
        <p:spPr>
          <a:xfrm>
            <a:off x="6759247" y="1463565"/>
            <a:ext cx="201087" cy="228594"/>
          </a:xfrm>
          <a:prstGeom prst="rect">
            <a:avLst/>
          </a:prstGeom>
          <a:ln/>
        </p:spPr>
        <p:txBody>
          <a:bodyPr wrap="square" lIns="0" tIns="0" rIns="0" bIns="0" rtlCol="0" anchor="t">
            <a:spAutoFit/>
          </a:bodyPr>
          <a:lstStyle/>
          <a:p>
            <a:pPr marL="0" indent="0" algn="ctr">
              <a:lnSpc>
                <a:spcPts val="1800"/>
              </a:lnSpc>
              <a:buNone/>
            </a:pPr>
            <a:r>
              <a:rPr lang="en-US" sz="1190" dirty="0">
                <a:solidFill>
                  <a:srgbClr val="A3301F"/>
                </a:solidFill>
                <a:latin typeface="Noto Serif Bengali" pitchFamily="34" charset="0"/>
                <a:ea typeface="Noto Serif Bengali" pitchFamily="34" charset="-122"/>
                <a:cs typeface="Noto Serif Bengali" pitchFamily="34" charset="-120"/>
              </a:rPr>
              <a:t>+</a:t>
            </a:r>
            <a:endParaRPr lang="en-US" sz="1190" dirty="0"/>
          </a:p>
        </p:txBody>
      </p:sp>
      <p:sp>
        <p:nvSpPr>
          <p:cNvPr id="21" name="Text 19"/>
          <p:cNvSpPr/>
          <p:nvPr/>
        </p:nvSpPr>
        <p:spPr>
          <a:xfrm>
            <a:off x="7048800" y="1234495"/>
            <a:ext cx="1799630" cy="120012"/>
          </a:xfrm>
          <a:prstGeom prst="rect">
            <a:avLst/>
          </a:prstGeom>
          <a:ln/>
        </p:spPr>
        <p:txBody>
          <a:bodyPr wrap="square" lIns="0" tIns="0" rIns="0" bIns="0" rtlCol="0" anchor="t">
            <a:spAutoFit/>
          </a:bodyPr>
          <a:lstStyle/>
          <a:p>
            <a:pPr marL="0" indent="0" algn="l">
              <a:lnSpc>
                <a:spcPts val="945"/>
              </a:lnSpc>
              <a:buNone/>
            </a:pPr>
            <a:r>
              <a:rPr lang="en-US" sz="620" kern="0" spc="60" dirty="0">
                <a:solidFill>
                  <a:srgbClr val="8A7F6D"/>
                </a:solidFill>
                <a:latin typeface="Noto Serif Bengali" pitchFamily="34" charset="0"/>
                <a:ea typeface="Noto Serif Bengali" pitchFamily="34" charset="-122"/>
                <a:cs typeface="Noto Serif Bengali" pitchFamily="34" charset="-120"/>
              </a:rPr>
              <a:t>বন্দর নগরী</a:t>
            </a:r>
            <a:endParaRPr lang="en-US" sz="620" dirty="0"/>
          </a:p>
        </p:txBody>
      </p:sp>
      <p:sp>
        <p:nvSpPr>
          <p:cNvPr id="22" name="Text 20"/>
          <p:cNvSpPr/>
          <p:nvPr/>
        </p:nvSpPr>
        <p:spPr>
          <a:xfrm>
            <a:off x="7048800" y="1384986"/>
            <a:ext cx="1799630"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সিঙ্গাপুর</a:t>
            </a:r>
            <a:endParaRPr lang="en-US" sz="830" dirty="0"/>
          </a:p>
        </p:txBody>
      </p:sp>
      <p:sp>
        <p:nvSpPr>
          <p:cNvPr id="23" name="Text 21"/>
          <p:cNvSpPr/>
          <p:nvPr/>
        </p:nvSpPr>
        <p:spPr>
          <a:xfrm>
            <a:off x="7048800" y="1575481"/>
            <a:ext cx="1799630"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6F6659"/>
                </a:solidFill>
                <a:latin typeface="Noto Serif Bengali" pitchFamily="34" charset="0"/>
                <a:ea typeface="Noto Serif Bengali" pitchFamily="34" charset="-122"/>
                <a:cs typeface="Noto Serif Bengali" pitchFamily="34" charset="-120"/>
              </a:rPr>
              <a:t>বাণিজ্যকেন্দ্রিক শহর</a:t>
            </a:r>
            <a:endParaRPr lang="en-US" sz="680" dirty="0"/>
          </a:p>
        </p:txBody>
      </p:sp>
      <p:sp>
        <p:nvSpPr>
          <p:cNvPr id="24" name="Text 22"/>
          <p:cNvSpPr/>
          <p:nvPr/>
        </p:nvSpPr>
        <p:spPr>
          <a:xfrm>
            <a:off x="8913272" y="1463565"/>
            <a:ext cx="262960" cy="228594"/>
          </a:xfrm>
          <a:prstGeom prst="rect">
            <a:avLst/>
          </a:prstGeom>
          <a:ln/>
        </p:spPr>
        <p:txBody>
          <a:bodyPr wrap="square" lIns="0" tIns="0" rIns="0" bIns="0" rtlCol="0" anchor="t">
            <a:spAutoFit/>
          </a:bodyPr>
          <a:lstStyle/>
          <a:p>
            <a:pPr marL="0" indent="0" algn="ctr">
              <a:lnSpc>
                <a:spcPts val="1800"/>
              </a:lnSpc>
              <a:buNone/>
            </a:pPr>
            <a:r>
              <a:rPr lang="en-US" sz="1190" dirty="0">
                <a:solidFill>
                  <a:srgbClr val="17544F"/>
                </a:solidFill>
                <a:latin typeface="Noto Serif Bengali" pitchFamily="34" charset="0"/>
                <a:ea typeface="Noto Serif Bengali" pitchFamily="34" charset="-122"/>
                <a:cs typeface="Noto Serif Bengali" pitchFamily="34" charset="-120"/>
              </a:rPr>
              <a:t>=</a:t>
            </a:r>
            <a:endParaRPr lang="en-US" sz="1190" dirty="0"/>
          </a:p>
        </p:txBody>
      </p:sp>
      <p:sp>
        <p:nvSpPr>
          <p:cNvPr id="25" name="Shape 23"/>
          <p:cNvSpPr/>
          <p:nvPr/>
        </p:nvSpPr>
        <p:spPr>
          <a:xfrm>
            <a:off x="9263783" y="1234495"/>
            <a:ext cx="2341067" cy="686854"/>
          </a:xfrm>
          <a:prstGeom prst="roundRect">
            <a:avLst>
              <a:gd name="adj" fmla="val 3328"/>
            </a:avLst>
          </a:prstGeom>
          <a:solidFill>
            <a:srgbClr val="17544F"/>
          </a:solidFill>
          <a:ln/>
        </p:spPr>
      </p:sp>
      <p:sp>
        <p:nvSpPr>
          <p:cNvPr id="26" name="Text 24"/>
          <p:cNvSpPr/>
          <p:nvPr/>
        </p:nvSpPr>
        <p:spPr>
          <a:xfrm>
            <a:off x="9370461" y="1325933"/>
            <a:ext cx="2159628" cy="120012"/>
          </a:xfrm>
          <a:prstGeom prst="rect">
            <a:avLst/>
          </a:prstGeom>
          <a:ln/>
        </p:spPr>
        <p:txBody>
          <a:bodyPr wrap="square" lIns="0" tIns="0" rIns="0" bIns="0" rtlCol="0" anchor="t">
            <a:spAutoFit/>
          </a:bodyPr>
          <a:lstStyle/>
          <a:p>
            <a:pPr marL="0" indent="0" algn="l">
              <a:lnSpc>
                <a:spcPts val="945"/>
              </a:lnSpc>
              <a:buNone/>
            </a:pPr>
            <a:r>
              <a:rPr lang="en-US" sz="620" kern="0" spc="60" dirty="0">
                <a:solidFill>
                  <a:srgbClr val="A8D5CE"/>
                </a:solidFill>
                <a:latin typeface="Noto Serif Bengali" pitchFamily="34" charset="0"/>
                <a:ea typeface="Noto Serif Bengali" pitchFamily="34" charset="-122"/>
                <a:cs typeface="Noto Serif Bengali" pitchFamily="34" charset="-120"/>
              </a:rPr>
              <a:t>১৬ সেপ্টেম্বর ১৯৬৩</a:t>
            </a:r>
            <a:endParaRPr lang="en-US" sz="620" dirty="0"/>
          </a:p>
        </p:txBody>
      </p:sp>
      <p:sp>
        <p:nvSpPr>
          <p:cNvPr id="27" name="Text 25"/>
          <p:cNvSpPr/>
          <p:nvPr/>
        </p:nvSpPr>
        <p:spPr>
          <a:xfrm>
            <a:off x="9370461" y="1476424"/>
            <a:ext cx="2159628" cy="182875"/>
          </a:xfrm>
          <a:prstGeom prst="rect">
            <a:avLst/>
          </a:prstGeom>
          <a:ln/>
        </p:spPr>
        <p:txBody>
          <a:bodyPr wrap="square" lIns="0" tIns="0" rIns="0" bIns="0" rtlCol="0" anchor="t">
            <a:spAutoFit/>
          </a:bodyPr>
          <a:lstStyle/>
          <a:p>
            <a:pPr marL="0" indent="0" algn="l">
              <a:lnSpc>
                <a:spcPts val="1440"/>
              </a:lnSpc>
              <a:buNone/>
            </a:pPr>
            <a:r>
              <a:rPr lang="en-US" sz="950" b="1" dirty="0">
                <a:solidFill>
                  <a:srgbClr val="F0FBF8"/>
                </a:solidFill>
                <a:latin typeface="Noto Serif Bengali" pitchFamily="34" charset="0"/>
                <a:ea typeface="Noto Serif Bengali" pitchFamily="34" charset="-122"/>
                <a:cs typeface="Noto Serif Bengali" pitchFamily="34" charset="-120"/>
              </a:rPr>
              <a:t>মালয়েশিয়া</a:t>
            </a:r>
            <a:endParaRPr lang="en-US" sz="950" dirty="0"/>
          </a:p>
        </p:txBody>
      </p:sp>
      <p:sp>
        <p:nvSpPr>
          <p:cNvPr id="28" name="Text 26"/>
          <p:cNvSpPr/>
          <p:nvPr/>
        </p:nvSpPr>
        <p:spPr>
          <a:xfrm>
            <a:off x="9370461" y="1689778"/>
            <a:ext cx="2159628"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CFE8E3"/>
                </a:solidFill>
                <a:latin typeface="Noto Serif Bengali" pitchFamily="34" charset="0"/>
                <a:ea typeface="Noto Serif Bengali" pitchFamily="34" charset="-122"/>
                <a:cs typeface="Noto Serif Bengali" pitchFamily="34" charset="-120"/>
              </a:rPr>
              <a:t>প্রথম প্রধানমন্ত্রী তুনকু আব্দুল রহমান</a:t>
            </a:r>
            <a:endParaRPr lang="en-US" sz="680" dirty="0"/>
          </a:p>
        </p:txBody>
      </p:sp>
      <p:sp>
        <p:nvSpPr>
          <p:cNvPr id="29" name="Shape 27"/>
          <p:cNvSpPr/>
          <p:nvPr/>
        </p:nvSpPr>
        <p:spPr>
          <a:xfrm>
            <a:off x="426709" y="2172803"/>
            <a:ext cx="5378871" cy="4426038"/>
          </a:xfrm>
          <a:prstGeom prst="roundRect">
            <a:avLst>
              <a:gd name="adj" fmla="val 689"/>
            </a:avLst>
          </a:prstGeom>
          <a:solidFill>
            <a:srgbClr val="FFFDF8"/>
          </a:solidFill>
          <a:ln w="7620">
            <a:solidFill>
              <a:srgbClr val="DED3C0"/>
            </a:solidFill>
            <a:prstDash val="solid"/>
          </a:ln>
        </p:spPr>
      </p:sp>
      <p:sp>
        <p:nvSpPr>
          <p:cNvPr id="30" name="Text 28"/>
          <p:cNvSpPr/>
          <p:nvPr/>
        </p:nvSpPr>
        <p:spPr>
          <a:xfrm>
            <a:off x="601965" y="2332819"/>
            <a:ext cx="5103785" cy="182875"/>
          </a:xfrm>
          <a:prstGeom prst="rect">
            <a:avLst/>
          </a:prstGeom>
          <a:ln/>
        </p:spPr>
        <p:txBody>
          <a:bodyPr wrap="square" lIns="0" tIns="0" rIns="0" bIns="0" rtlCol="0" anchor="t">
            <a:spAutoFit/>
          </a:bodyPr>
          <a:lstStyle/>
          <a:p>
            <a:pPr marL="0" indent="0" algn="l">
              <a:lnSpc>
                <a:spcPts val="1440"/>
              </a:lnSpc>
              <a:buNone/>
            </a:pPr>
            <a:r>
              <a:rPr lang="en-US" sz="950" dirty="0">
                <a:solidFill>
                  <a:srgbClr val="1D1B17"/>
                </a:solidFill>
                <a:latin typeface="Noto Serif Bengali" pitchFamily="34" charset="0"/>
                <a:ea typeface="Noto Serif Bengali" pitchFamily="34" charset="-122"/>
                <a:cs typeface="Noto Serif Bengali" pitchFamily="34" charset="-120"/>
              </a:rPr>
              <a:t>গঠনের প্রথম বছরগুলোতে যা ঘটল</a:t>
            </a:r>
            <a:endParaRPr lang="en-US" sz="950" dirty="0"/>
          </a:p>
        </p:txBody>
      </p:sp>
      <p:sp>
        <p:nvSpPr>
          <p:cNvPr id="31" name="Text 29"/>
          <p:cNvSpPr/>
          <p:nvPr/>
        </p:nvSpPr>
        <p:spPr>
          <a:xfrm>
            <a:off x="601965" y="2591892"/>
            <a:ext cx="5103785" cy="732930"/>
          </a:xfrm>
          <a:prstGeom prst="rect">
            <a:avLst/>
          </a:prstGeom>
          <a:ln/>
        </p:spPr>
        <p:txBody>
          <a:bodyPr wrap="square" lIns="0" tIns="0" rIns="0" bIns="0" rtlCol="0" anchor="t">
            <a:spAutoFit/>
          </a:bodyPr>
          <a:lstStyle/>
          <a:p>
            <a:pPr marL="0" indent="0" algn="l">
              <a:lnSpc>
                <a:spcPts val="1443"/>
              </a:lnSpc>
              <a:buNone/>
            </a:pPr>
            <a:r>
              <a:rPr lang="en-US" sz="770" dirty="0">
                <a:solidFill>
                  <a:srgbClr val="3F3A33"/>
                </a:solidFill>
                <a:latin typeface="Noto Serif Bengali" pitchFamily="34" charset="0"/>
                <a:ea typeface="Noto Serif Bengali" pitchFamily="34" charset="-122"/>
                <a:cs typeface="Noto Serif Bengali" pitchFamily="34" charset="-120"/>
              </a:rPr>
              <a:t>মালয়েশিয়া গঠনের সঙ্গে সঙ্গেই বাধা আসে। ইন্দোনেশিয়া এই ফেডারেশনকে ঔপনিবেশিক চক্রান্ত বলে প্রত্যাখ্যান করে এবং ১৯৬৩ থেকে ১৯৬৬ পর্যন্ত চলে সংঘাত, যা কনফ্রন্টাসি নামে পরিচিত। ফিলিপাইনও সাবাহ নিয়ে দাবি তোলে। ভেতরের রাজনীতিতেও টানাপোড়েন বাড়ে: ১৯৬৫ সালের ৯ আগস্ট সিঙ্গাপুরকে ফেডারেশন থেকে বের করে দেওয়া হয় এবং সিঙ্গাপুর আলাদা রাষ্ট্র হয়। ২০১০ সাল থেকে ১৬ সেপ্টেম্বর মালয়েশিয়ায় সরকারি ছুটি হিসেবে মালয়েশিয়া দিবস পালিত হয়।</a:t>
            </a:r>
            <a:endParaRPr lang="en-US" sz="770" dirty="0"/>
          </a:p>
        </p:txBody>
      </p:sp>
      <p:sp>
        <p:nvSpPr>
          <p:cNvPr id="32" name="Shape 30"/>
          <p:cNvSpPr/>
          <p:nvPr/>
        </p:nvSpPr>
        <p:spPr>
          <a:xfrm>
            <a:off x="601965" y="3431500"/>
            <a:ext cx="5028360" cy="622919"/>
          </a:xfrm>
          <a:prstGeom prst="rect">
            <a:avLst/>
          </a:prstGeom>
          <a:ln/>
        </p:spPr>
      </p:sp>
      <p:sp>
        <p:nvSpPr>
          <p:cNvPr id="33" name="Text 31"/>
          <p:cNvSpPr/>
          <p:nvPr/>
        </p:nvSpPr>
        <p:spPr>
          <a:xfrm>
            <a:off x="601965" y="3530558"/>
            <a:ext cx="587792" cy="161921"/>
          </a:xfrm>
          <a:prstGeom prst="rect">
            <a:avLst/>
          </a:prstGeom>
          <a:ln/>
        </p:spPr>
        <p:txBody>
          <a:bodyPr wrap="square" lIns="0" tIns="0" rIns="0" bIns="0" rtlCol="0" anchor="t">
            <a:spAutoFit/>
          </a:bodyPr>
          <a:lstStyle/>
          <a:p>
            <a:pPr marL="0" indent="0" algn="l">
              <a:lnSpc>
                <a:spcPts val="1125"/>
              </a:lnSpc>
              <a:buNone/>
            </a:pPr>
            <a:r>
              <a:rPr lang="en-US" sz="740" b="1" dirty="0">
                <a:solidFill>
                  <a:srgbClr val="A3301F"/>
                </a:solidFill>
                <a:latin typeface="Noto Serif Bengali" pitchFamily="34" charset="0"/>
                <a:ea typeface="Noto Serif Bengali" pitchFamily="34" charset="-122"/>
                <a:cs typeface="Noto Serif Bengali" pitchFamily="34" charset="-120"/>
              </a:rPr>
              <a:t>কনফ্রন্টাসি</a:t>
            </a:r>
            <a:endParaRPr lang="en-US" sz="740" dirty="0"/>
          </a:p>
        </p:txBody>
      </p:sp>
      <p:sp>
        <p:nvSpPr>
          <p:cNvPr id="34" name="Text 32"/>
          <p:cNvSpPr/>
          <p:nvPr/>
        </p:nvSpPr>
        <p:spPr>
          <a:xfrm>
            <a:off x="1272508" y="3530558"/>
            <a:ext cx="2848326" cy="161921"/>
          </a:xfrm>
          <a:prstGeom prst="rect">
            <a:avLst/>
          </a:prstGeom>
          <a:ln/>
        </p:spPr>
        <p:txBody>
          <a:bodyPr wrap="square" lIns="0" tIns="0" rIns="0" bIns="0" rtlCol="0" anchor="t">
            <a:spAutoFit/>
          </a:bodyPr>
          <a:lstStyle/>
          <a:p>
            <a:pPr marL="0" indent="0" algn="l">
              <a:lnSpc>
                <a:spcPts val="1275"/>
              </a:lnSpc>
              <a:buNone/>
            </a:pPr>
            <a:r>
              <a:rPr lang="en-US" sz="740" dirty="0">
                <a:solidFill>
                  <a:srgbClr val="4A4438"/>
                </a:solidFill>
                <a:latin typeface="Noto Serif Bengali" pitchFamily="34" charset="0"/>
                <a:ea typeface="Noto Serif Bengali" pitchFamily="34" charset="-122"/>
                <a:cs typeface="Noto Serif Bengali" pitchFamily="34" charset="-120"/>
              </a:rPr>
              <a:t>ইন্দোনেশিয়ার বিরোধিতা ও সীমান্ত সংঘাত, তিন বছর ধরে চলা অস্থিরতা।</a:t>
            </a:r>
            <a:endParaRPr lang="en-US" sz="740" dirty="0"/>
          </a:p>
        </p:txBody>
      </p:sp>
      <p:sp>
        <p:nvSpPr>
          <p:cNvPr id="35" name="Text 33"/>
          <p:cNvSpPr/>
          <p:nvPr/>
        </p:nvSpPr>
        <p:spPr>
          <a:xfrm>
            <a:off x="601965" y="3768677"/>
            <a:ext cx="587792" cy="285743"/>
          </a:xfrm>
          <a:prstGeom prst="rect">
            <a:avLst/>
          </a:prstGeom>
          <a:ln/>
        </p:spPr>
        <p:txBody>
          <a:bodyPr wrap="square" lIns="0" tIns="0" rIns="0" bIns="0" rtlCol="0" anchor="t">
            <a:spAutoFit/>
          </a:bodyPr>
          <a:lstStyle/>
          <a:p>
            <a:pPr marL="0" indent="0" algn="l">
              <a:lnSpc>
                <a:spcPts val="1125"/>
              </a:lnSpc>
              <a:buNone/>
            </a:pPr>
            <a:r>
              <a:rPr lang="en-US" sz="740" b="1" dirty="0">
                <a:solidFill>
                  <a:srgbClr val="A3301F"/>
                </a:solidFill>
                <a:latin typeface="Noto Serif Bengali" pitchFamily="34" charset="0"/>
                <a:ea typeface="Noto Serif Bengali" pitchFamily="34" charset="-122"/>
                <a:cs typeface="Noto Serif Bengali" pitchFamily="34" charset="-120"/>
              </a:rPr>
              <a:t>৯ আগস্ট ১৯৬৫</a:t>
            </a:r>
            <a:endParaRPr lang="en-US" sz="740" dirty="0"/>
          </a:p>
        </p:txBody>
      </p:sp>
      <p:sp>
        <p:nvSpPr>
          <p:cNvPr id="36" name="Text 34"/>
          <p:cNvSpPr/>
          <p:nvPr/>
        </p:nvSpPr>
        <p:spPr>
          <a:xfrm>
            <a:off x="1272508" y="3768677"/>
            <a:ext cx="3545846" cy="285743"/>
          </a:xfrm>
          <a:prstGeom prst="rect">
            <a:avLst/>
          </a:prstGeom>
          <a:ln/>
        </p:spPr>
        <p:txBody>
          <a:bodyPr wrap="square" lIns="0" tIns="0" rIns="0" bIns="0" rtlCol="0" anchor="t">
            <a:spAutoFit/>
          </a:bodyPr>
          <a:lstStyle/>
          <a:p>
            <a:pPr marL="0" indent="0" algn="l">
              <a:lnSpc>
                <a:spcPts val="1275"/>
              </a:lnSpc>
              <a:buNone/>
            </a:pPr>
            <a:r>
              <a:rPr lang="en-US" sz="740" dirty="0">
                <a:solidFill>
                  <a:srgbClr val="4A4438"/>
                </a:solidFill>
                <a:latin typeface="Noto Serif Bengali" pitchFamily="34" charset="0"/>
                <a:ea typeface="Noto Serif Bengali" pitchFamily="34" charset="-122"/>
                <a:cs typeface="Noto Serif Bengali" pitchFamily="34" charset="-120"/>
              </a:rPr>
              <a:t>সিঙ্গাপুর আলাদা হয়; কারণ হিসেবে দেখা হয় রাজনৈতিক মতানৈক্য ও জাতিগত টানাপোড়েন।</a:t>
            </a:r>
            <a:endParaRPr lang="en-US" sz="740" dirty="0"/>
          </a:p>
        </p:txBody>
      </p:sp>
      <p:sp>
        <p:nvSpPr>
          <p:cNvPr id="37" name="Shape 35"/>
          <p:cNvSpPr/>
          <p:nvPr/>
        </p:nvSpPr>
        <p:spPr>
          <a:xfrm>
            <a:off x="601965" y="5907343"/>
            <a:ext cx="5028360" cy="531482"/>
          </a:xfrm>
          <a:prstGeom prst="roundRect">
            <a:avLst>
              <a:gd name="adj" fmla="val 4301"/>
            </a:avLst>
          </a:prstGeom>
          <a:solidFill>
            <a:srgbClr val="EFE7D8"/>
          </a:solidFill>
          <a:ln/>
        </p:spPr>
      </p:sp>
      <p:sp>
        <p:nvSpPr>
          <p:cNvPr id="38" name="Text 36"/>
          <p:cNvSpPr/>
          <p:nvPr/>
        </p:nvSpPr>
        <p:spPr>
          <a:xfrm>
            <a:off x="716262" y="6006401"/>
            <a:ext cx="4871762"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3F3A33"/>
                </a:solidFill>
                <a:latin typeface="Noto Serif Bengali" pitchFamily="34" charset="0"/>
                <a:ea typeface="Noto Serif Bengali" pitchFamily="34" charset="-122"/>
                <a:cs typeface="Noto Serif Bengali" pitchFamily="34" charset="-120"/>
              </a:rPr>
              <a:t>আজ মালয়েশিয়া ১৩টি রাজ্য ও ৩টি ফেডারেল টেরিটরির ফেডারেশন। প্রতিটি রাজ্যের নিজস্ব সুলতান বা গভর্নর এবং সীমিত স্বায়ত্তশাসন আছে।</a:t>
            </a:r>
            <a:endParaRPr lang="en-US" sz="740" dirty="0"/>
          </a:p>
        </p:txBody>
      </p:sp>
      <p:sp>
        <p:nvSpPr>
          <p:cNvPr id="39" name="Shape 37"/>
          <p:cNvSpPr/>
          <p:nvPr/>
        </p:nvSpPr>
        <p:spPr>
          <a:xfrm>
            <a:off x="5942737" y="2172803"/>
            <a:ext cx="5822249" cy="3668700"/>
          </a:xfrm>
          <a:prstGeom prst="roundRect">
            <a:avLst>
              <a:gd name="adj" fmla="val 831"/>
            </a:avLst>
          </a:prstGeom>
          <a:solidFill>
            <a:srgbClr val="FFFDF8"/>
          </a:solidFill>
          <a:ln w="7620">
            <a:solidFill>
              <a:srgbClr val="DED3C0"/>
            </a:solidFill>
            <a:prstDash val="solid"/>
          </a:ln>
        </p:spPr>
      </p:sp>
      <p:sp>
        <p:nvSpPr>
          <p:cNvPr id="40" name="Text 38"/>
          <p:cNvSpPr/>
          <p:nvPr/>
        </p:nvSpPr>
        <p:spPr>
          <a:xfrm>
            <a:off x="6102753" y="2317579"/>
            <a:ext cx="2064886" cy="171446"/>
          </a:xfrm>
          <a:prstGeom prst="rect">
            <a:avLst/>
          </a:prstGeom>
          <a:ln/>
        </p:spPr>
        <p:txBody>
          <a:bodyPr wrap="square" lIns="0" tIns="0" rIns="0" bIns="0" rtlCol="0" anchor="t">
            <a:spAutoFit/>
          </a:bodyPr>
          <a:lstStyle/>
          <a:p>
            <a:pPr marL="0" indent="0" algn="l">
              <a:lnSpc>
                <a:spcPts val="1350"/>
              </a:lnSpc>
              <a:buNone/>
            </a:pPr>
            <a:r>
              <a:rPr lang="en-US" sz="890" dirty="0">
                <a:solidFill>
                  <a:srgbClr val="1D1B17"/>
                </a:solidFill>
                <a:latin typeface="Noto Serif Bengali" pitchFamily="34" charset="0"/>
                <a:ea typeface="Noto Serif Bengali" pitchFamily="34" charset="-122"/>
                <a:cs typeface="Noto Serif Bengali" pitchFamily="34" charset="-120"/>
              </a:rPr>
              <a:t>জনসংখ্যা: ৮০ লাখ থেকে ৩ কোটি ৪০ লাখ</a:t>
            </a:r>
            <a:endParaRPr lang="en-US" sz="890" dirty="0"/>
          </a:p>
        </p:txBody>
      </p:sp>
      <p:sp>
        <p:nvSpPr>
          <p:cNvPr id="41" name="Text 39"/>
          <p:cNvSpPr/>
          <p:nvPr/>
        </p:nvSpPr>
        <p:spPr>
          <a:xfrm>
            <a:off x="11366375" y="2348059"/>
            <a:ext cx="242174" cy="125727"/>
          </a:xfrm>
          <a:prstGeom prst="rect">
            <a:avLst/>
          </a:prstGeom>
          <a:ln/>
        </p:spPr>
        <p:txBody>
          <a:bodyPr wrap="square" lIns="0" tIns="0" rIns="0" bIns="0" rtlCol="0" anchor="t">
            <a:spAutoFit/>
          </a:bodyPr>
          <a:lstStyle/>
          <a:p>
            <a:pPr marL="0" indent="0" algn="l">
              <a:lnSpc>
                <a:spcPts val="990"/>
              </a:lnSpc>
              <a:buNone/>
            </a:pPr>
            <a:r>
              <a:rPr lang="en-US" sz="650" dirty="0">
                <a:solidFill>
                  <a:srgbClr val="6F6659"/>
                </a:solidFill>
                <a:latin typeface="Noto Serif Bengali" pitchFamily="34" charset="0"/>
                <a:ea typeface="Noto Serif Bengali" pitchFamily="34" charset="-122"/>
                <a:cs typeface="Noto Serif Bengali" pitchFamily="34" charset="-120"/>
              </a:rPr>
              <a:t>মিলিয়ন</a:t>
            </a:r>
            <a:endParaRPr lang="en-US" sz="650" dirty="0"/>
          </a:p>
        </p:txBody>
      </p:sp>
      <p:pic>
        <p:nvPicPr>
          <p:cNvPr id="42"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6102753" y="2519504"/>
            <a:ext cx="5502217" cy="1752556"/>
          </a:xfrm>
          <a:prstGeom prst="rect">
            <a:avLst/>
          </a:prstGeom>
        </p:spPr>
      </p:pic>
      <p:sp>
        <p:nvSpPr>
          <p:cNvPr id="43" name="Shape 40"/>
          <p:cNvSpPr/>
          <p:nvPr/>
        </p:nvSpPr>
        <p:spPr>
          <a:xfrm>
            <a:off x="5942737" y="5978660"/>
            <a:ext cx="2850166" cy="620181"/>
          </a:xfrm>
          <a:prstGeom prst="roundRect">
            <a:avLst>
              <a:gd name="adj" fmla="val 4915"/>
            </a:avLst>
          </a:prstGeom>
          <a:solidFill>
            <a:srgbClr val="1D1B17"/>
          </a:solidFill>
          <a:ln/>
        </p:spPr>
      </p:sp>
      <p:sp>
        <p:nvSpPr>
          <p:cNvPr id="44" name="Text 41"/>
          <p:cNvSpPr/>
          <p:nvPr/>
        </p:nvSpPr>
        <p:spPr>
          <a:xfrm>
            <a:off x="6079894" y="6100577"/>
            <a:ext cx="2614491" cy="182875"/>
          </a:xfrm>
          <a:prstGeom prst="rect">
            <a:avLst/>
          </a:prstGeom>
          <a:ln/>
        </p:spPr>
        <p:txBody>
          <a:bodyPr wrap="square" lIns="0" tIns="0" rIns="0" bIns="0" rtlCol="0" anchor="t">
            <a:spAutoFit/>
          </a:bodyPr>
          <a:lstStyle/>
          <a:p>
            <a:pPr marL="0" indent="0" algn="l">
              <a:lnSpc>
                <a:spcPts val="1440"/>
              </a:lnSpc>
              <a:buNone/>
            </a:pPr>
            <a:r>
              <a:rPr lang="en-US" sz="1430" dirty="0">
                <a:solidFill>
                  <a:srgbClr val="F3EDE2"/>
                </a:solidFill>
                <a:latin typeface="Noto Serif Bengali" pitchFamily="34" charset="0"/>
                <a:ea typeface="Noto Serif Bengali" pitchFamily="34" charset="-122"/>
                <a:cs typeface="Noto Serif Bengali" pitchFamily="34" charset="-120"/>
              </a:rPr>
              <a:t>প্রায় ৩০০ ডলার</a:t>
            </a:r>
            <a:endParaRPr lang="en-US" sz="1430" dirty="0"/>
          </a:p>
        </p:txBody>
      </p:sp>
      <p:sp>
        <p:nvSpPr>
          <p:cNvPr id="45" name="Text 42"/>
          <p:cNvSpPr/>
          <p:nvPr/>
        </p:nvSpPr>
        <p:spPr>
          <a:xfrm>
            <a:off x="6079894" y="6336791"/>
            <a:ext cx="2614491"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A79F95"/>
                </a:solidFill>
                <a:latin typeface="Noto Serif Bengali" pitchFamily="34" charset="0"/>
                <a:ea typeface="Noto Serif Bengali" pitchFamily="34" charset="-122"/>
                <a:cs typeface="Noto Serif Bengali" pitchFamily="34" charset="-120"/>
              </a:rPr>
              <a:t>১৯৬৩ সালে মাথাপিছু আয়</a:t>
            </a:r>
            <a:endParaRPr lang="en-US" sz="680" dirty="0"/>
          </a:p>
        </p:txBody>
      </p:sp>
      <p:sp>
        <p:nvSpPr>
          <p:cNvPr id="46" name="Shape 43"/>
          <p:cNvSpPr/>
          <p:nvPr/>
        </p:nvSpPr>
        <p:spPr>
          <a:xfrm>
            <a:off x="8914820" y="5978660"/>
            <a:ext cx="2850166" cy="620181"/>
          </a:xfrm>
          <a:prstGeom prst="roundRect">
            <a:avLst>
              <a:gd name="adj" fmla="val 4915"/>
            </a:avLst>
          </a:prstGeom>
          <a:solidFill>
            <a:srgbClr val="17544F"/>
          </a:solidFill>
          <a:ln/>
        </p:spPr>
      </p:sp>
      <p:sp>
        <p:nvSpPr>
          <p:cNvPr id="47" name="Text 44"/>
          <p:cNvSpPr/>
          <p:nvPr/>
        </p:nvSpPr>
        <p:spPr>
          <a:xfrm>
            <a:off x="9051977" y="6100577"/>
            <a:ext cx="2614491" cy="182875"/>
          </a:xfrm>
          <a:prstGeom prst="rect">
            <a:avLst/>
          </a:prstGeom>
          <a:ln/>
        </p:spPr>
        <p:txBody>
          <a:bodyPr wrap="square" lIns="0" tIns="0" rIns="0" bIns="0" rtlCol="0" anchor="t">
            <a:spAutoFit/>
          </a:bodyPr>
          <a:lstStyle/>
          <a:p>
            <a:pPr marL="0" indent="0" algn="l">
              <a:lnSpc>
                <a:spcPts val="1440"/>
              </a:lnSpc>
              <a:buNone/>
            </a:pPr>
            <a:r>
              <a:rPr lang="en-US" sz="1430" dirty="0">
                <a:solidFill>
                  <a:srgbClr val="F0FBF8"/>
                </a:solidFill>
                <a:latin typeface="Noto Serif Bengali" pitchFamily="34" charset="0"/>
                <a:ea typeface="Noto Serif Bengali" pitchFamily="34" charset="-122"/>
                <a:cs typeface="Noto Serif Bengali" pitchFamily="34" charset="-120"/>
              </a:rPr>
              <a:t>প্রায় ১৩,৩০০ ডলার</a:t>
            </a:r>
            <a:endParaRPr lang="en-US" sz="1430" dirty="0"/>
          </a:p>
        </p:txBody>
      </p:sp>
      <p:sp>
        <p:nvSpPr>
          <p:cNvPr id="48" name="Text 45"/>
          <p:cNvSpPr/>
          <p:nvPr/>
        </p:nvSpPr>
        <p:spPr>
          <a:xfrm>
            <a:off x="9051977" y="6336791"/>
            <a:ext cx="2614491" cy="140133"/>
          </a:xfrm>
          <a:prstGeom prst="rect">
            <a:avLst/>
          </a:prstGeom>
          <a:ln/>
        </p:spPr>
        <p:txBody>
          <a:bodyPr wrap="square" lIns="0" tIns="0" rIns="0" bIns="0" rtlCol="0" anchor="t">
            <a:spAutoFit/>
          </a:bodyPr>
          <a:lstStyle/>
          <a:p>
            <a:pPr marL="0" indent="0" algn="l">
              <a:lnSpc>
                <a:spcPts val="1104"/>
              </a:lnSpc>
              <a:buNone/>
            </a:pPr>
            <a:r>
              <a:rPr lang="en-US" sz="680" dirty="0">
                <a:solidFill>
                  <a:srgbClr val="CFE8E3"/>
                </a:solidFill>
                <a:latin typeface="Noto Serif Bengali" pitchFamily="34" charset="0"/>
                <a:ea typeface="Noto Serif Bengali" pitchFamily="34" charset="-122"/>
                <a:cs typeface="Noto Serif Bengali" pitchFamily="34" charset="-120"/>
              </a:rPr>
              <a:t>২০২৪ সালে মাথাপিছু আয়</a:t>
            </a:r>
            <a:endParaRPr lang="en-US" sz="680" dirty="0"/>
          </a:p>
        </p:txBody>
      </p:sp>
      <p:pic>
        <p:nvPicPr>
          <p:cNvPr id="49"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426709" y="335357"/>
            <a:ext cx="11338277" cy="617205"/>
          </a:xfrm>
          <a:prstGeom prst="rect">
            <a:avLst/>
          </a:prstGeom>
        </p:spPr>
      </p:pic>
      <p:pic>
        <p:nvPicPr>
          <p:cNvPr id="50" name="Image 2" descr="preencoded.png"/>
          <p:cNvPicPr>
            <a:picLocks noChangeAspect="1"/>
          </p:cNvPicPr>
          <p:nvPr/>
        </p:nvPicPr>
        <p:blipFill>
          <a:blip r:embed="rId7">
            <a:extLst>
              <a:ext uri="{96DAC541-7B7A-43D3-8B79-37D633B846F1}">
                <asvg:svgBlip xmlns:asvg="http://schemas.microsoft.com/office/drawing/2016/SVG/main" xmlns="" r:embed="rId8"/>
              </a:ext>
            </a:extLst>
          </a:blip>
          <a:stretch>
            <a:fillRect/>
          </a:stretch>
        </p:blipFill>
        <p:spPr>
          <a:xfrm>
            <a:off x="601965" y="3431500"/>
            <a:ext cx="5028360" cy="622919"/>
          </a:xfrm>
          <a:prstGeom prst="rect">
            <a:avLst/>
          </a:prstGeom>
        </p:spPr>
      </p:pic>
    </p:spTree>
  </p:cSld>
  <p:clrMapOvr>
    <a:masterClrMapping/>
  </p:clrMapOvr>
  <p:transition spd="slow">
    <p:wheel spokes="3"/>
  </p:transition>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22262A"/>
          </a:solidFill>
          <a:ln/>
        </p:spPr>
      </p:sp>
      <p:sp>
        <p:nvSpPr>
          <p:cNvPr id="4" name="Shape 2"/>
          <p:cNvSpPr/>
          <p:nvPr/>
        </p:nvSpPr>
        <p:spPr>
          <a:xfrm>
            <a:off x="426709" y="335357"/>
            <a:ext cx="11338277" cy="609585"/>
          </a:xfrm>
          <a:prstGeom prst="rect">
            <a:avLst/>
          </a:prstGeom>
          <a:ln/>
        </p:spPr>
      </p:sp>
      <p:sp>
        <p:nvSpPr>
          <p:cNvPr id="5" name="Text 3"/>
          <p:cNvSpPr/>
          <p:nvPr/>
        </p:nvSpPr>
        <p:spPr>
          <a:xfrm>
            <a:off x="426709" y="335357"/>
            <a:ext cx="3415091" cy="125727"/>
          </a:xfrm>
          <a:prstGeom prst="rect">
            <a:avLst/>
          </a:prstGeom>
          <a:ln/>
        </p:spPr>
        <p:txBody>
          <a:bodyPr wrap="square" lIns="0" tIns="0" rIns="0" bIns="0" rtlCol="0" anchor="t">
            <a:spAutoFit/>
          </a:bodyPr>
          <a:lstStyle/>
          <a:p>
            <a:pPr marL="0" indent="0" algn="l">
              <a:lnSpc>
                <a:spcPts val="990"/>
              </a:lnSpc>
              <a:buNone/>
            </a:pPr>
            <a:r>
              <a:rPr lang="en-US" sz="650" kern="0" spc="180" dirty="0">
                <a:solidFill>
                  <a:srgbClr val="C9A227"/>
                </a:solidFill>
                <a:latin typeface="Noto Serif Bengali" pitchFamily="34" charset="0"/>
                <a:ea typeface="Noto Serif Bengali" pitchFamily="34" charset="-122"/>
                <a:cs typeface="Noto Serif Bengali" pitchFamily="34" charset="-120"/>
              </a:rPr>
              <a:t>৪০৫ বছরের টাইমলাইন</a:t>
            </a:r>
            <a:endParaRPr lang="en-US" sz="650" dirty="0"/>
          </a:p>
        </p:txBody>
      </p:sp>
      <p:sp>
        <p:nvSpPr>
          <p:cNvPr id="6" name="Text 4"/>
          <p:cNvSpPr/>
          <p:nvPr/>
        </p:nvSpPr>
        <p:spPr>
          <a:xfrm>
            <a:off x="426709" y="506803"/>
            <a:ext cx="3415091" cy="323842"/>
          </a:xfrm>
          <a:prstGeom prst="rect">
            <a:avLst/>
          </a:prstGeom>
          <a:ln/>
        </p:spPr>
        <p:txBody>
          <a:bodyPr wrap="square" lIns="0" tIns="0" rIns="0" bIns="0" rtlCol="0" anchor="t">
            <a:spAutoFit/>
          </a:bodyPr>
          <a:lstStyle/>
          <a:p>
            <a:pPr marL="0" indent="0" algn="l">
              <a:lnSpc>
                <a:spcPts val="2550"/>
              </a:lnSpc>
              <a:buNone/>
            </a:pPr>
            <a:r>
              <a:rPr lang="en-US" sz="2030" dirty="0">
                <a:solidFill>
                  <a:srgbClr val="F6F1E8"/>
                </a:solidFill>
                <a:latin typeface="Noto Serif Bengali" pitchFamily="34" charset="0"/>
                <a:ea typeface="Noto Serif Bengali" pitchFamily="34" charset="-122"/>
                <a:cs typeface="Noto Serif Bengali" pitchFamily="34" charset="-120"/>
              </a:rPr>
              <a:t>১৬ সেপ্টেম্বর: আরও যা ঘটেছিল</a:t>
            </a:r>
            <a:endParaRPr lang="en-US" sz="2030" dirty="0"/>
          </a:p>
        </p:txBody>
      </p:sp>
      <p:sp>
        <p:nvSpPr>
          <p:cNvPr id="7" name="Text 5"/>
          <p:cNvSpPr/>
          <p:nvPr/>
        </p:nvSpPr>
        <p:spPr>
          <a:xfrm>
            <a:off x="9014116" y="675272"/>
            <a:ext cx="2792133" cy="155373"/>
          </a:xfrm>
          <a:prstGeom prst="rect">
            <a:avLst/>
          </a:prstGeom>
          <a:ln/>
        </p:spPr>
        <p:txBody>
          <a:bodyPr wrap="square" lIns="0" tIns="0" rIns="0" bIns="0" rtlCol="0" anchor="t">
            <a:spAutoFit/>
          </a:bodyPr>
          <a:lstStyle/>
          <a:p>
            <a:pPr marL="0" indent="0" algn="r">
              <a:lnSpc>
                <a:spcPts val="1224"/>
              </a:lnSpc>
              <a:buNone/>
            </a:pPr>
            <a:r>
              <a:rPr lang="en-US" sz="710" dirty="0">
                <a:solidFill>
                  <a:srgbClr val="A79F95"/>
                </a:solidFill>
                <a:latin typeface="Noto Serif Bengali" pitchFamily="34" charset="0"/>
                <a:ea typeface="Noto Serif Bengali" pitchFamily="34" charset="-122"/>
                <a:cs typeface="Noto Serif Bengali" pitchFamily="34" charset="-120"/>
              </a:rPr>
              <a:t>যুদ্ধ, বোমা, মুদ্রা ও ভালোবাসার রাজনীতি: একই তারিখে ঘটা নয়টি ঘটনা।</a:t>
            </a:r>
            <a:endParaRPr lang="en-US" sz="710" dirty="0"/>
          </a:p>
        </p:txBody>
      </p:sp>
      <p:sp>
        <p:nvSpPr>
          <p:cNvPr id="8" name="Text 6"/>
          <p:cNvSpPr/>
          <p:nvPr/>
        </p:nvSpPr>
        <p:spPr>
          <a:xfrm>
            <a:off x="426709" y="1143057"/>
            <a:ext cx="2156245" cy="152396"/>
          </a:xfrm>
          <a:prstGeom prst="rect">
            <a:avLst/>
          </a:prstGeom>
          <a:ln/>
        </p:spPr>
        <p:txBody>
          <a:bodyPr wrap="square" lIns="0" tIns="0" rIns="0" bIns="0" rtlCol="0" anchor="t">
            <a:spAutoFit/>
          </a:bodyPr>
          <a:lstStyle/>
          <a:p>
            <a:pPr marL="0" indent="0" algn="l">
              <a:lnSpc>
                <a:spcPts val="1200"/>
              </a:lnSpc>
              <a:buNone/>
            </a:pPr>
            <a:r>
              <a:rPr lang="en-US" sz="1190" dirty="0">
                <a:solidFill>
                  <a:srgbClr val="C9A227"/>
                </a:solidFill>
                <a:latin typeface="Noto Serif Bengali" pitchFamily="34" charset="0"/>
                <a:ea typeface="Noto Serif Bengali" pitchFamily="34" charset="-122"/>
                <a:cs typeface="Noto Serif Bengali" pitchFamily="34" charset="-120"/>
              </a:rPr>
              <a:t>১৬২০</a:t>
            </a:r>
            <a:endParaRPr lang="en-US" sz="1190" dirty="0"/>
          </a:p>
        </p:txBody>
      </p:sp>
      <p:sp>
        <p:nvSpPr>
          <p:cNvPr id="9" name="Text 7"/>
          <p:cNvSpPr/>
          <p:nvPr/>
        </p:nvSpPr>
        <p:spPr>
          <a:xfrm>
            <a:off x="426709" y="1356412"/>
            <a:ext cx="2156245" cy="142871"/>
          </a:xfrm>
          <a:prstGeom prst="rect">
            <a:avLst/>
          </a:prstGeom>
          <a:ln/>
        </p:spPr>
        <p:txBody>
          <a:bodyPr wrap="square" lIns="0" tIns="0" rIns="0" bIns="0" rtlCol="0" anchor="t">
            <a:spAutoFit/>
          </a:bodyPr>
          <a:lstStyle/>
          <a:p>
            <a:pPr marL="0" indent="0" algn="l">
              <a:lnSpc>
                <a:spcPts val="1125"/>
              </a:lnSpc>
              <a:buNone/>
            </a:pPr>
            <a:r>
              <a:rPr lang="en-US" sz="740" b="1" dirty="0">
                <a:solidFill>
                  <a:srgbClr val="F3EDE2"/>
                </a:solidFill>
                <a:latin typeface="Noto Serif Bengali" pitchFamily="34" charset="0"/>
                <a:ea typeface="Noto Serif Bengali" pitchFamily="34" charset="-122"/>
                <a:cs typeface="Noto Serif Bengali" pitchFamily="34" charset="-120"/>
              </a:rPr>
              <a:t>মেফ্লাওয়ারের যাত্রা</a:t>
            </a:r>
            <a:endParaRPr lang="en-US" sz="740" dirty="0"/>
          </a:p>
        </p:txBody>
      </p:sp>
      <p:sp>
        <p:nvSpPr>
          <p:cNvPr id="10" name="Text 8"/>
          <p:cNvSpPr/>
          <p:nvPr/>
        </p:nvSpPr>
        <p:spPr>
          <a:xfrm>
            <a:off x="426709" y="1545002"/>
            <a:ext cx="2156245" cy="289077"/>
          </a:xfrm>
          <a:prstGeom prst="rect">
            <a:avLst/>
          </a:prstGeom>
          <a:ln/>
        </p:spPr>
        <p:txBody>
          <a:bodyPr wrap="square" lIns="0" tIns="0" rIns="0" bIns="0" rtlCol="0" anchor="t">
            <a:spAutoFit/>
          </a:bodyPr>
          <a:lstStyle/>
          <a:p>
            <a:pPr marL="0" indent="0" algn="l">
              <a:lnSpc>
                <a:spcPts val="1138"/>
              </a:lnSpc>
              <a:buNone/>
            </a:pPr>
            <a:r>
              <a:rPr lang="en-US" sz="680" dirty="0">
                <a:solidFill>
                  <a:srgbClr val="A79F95"/>
                </a:solidFill>
                <a:latin typeface="Noto Serif Bengali" pitchFamily="34" charset="0"/>
                <a:ea typeface="Noto Serif Bengali" pitchFamily="34" charset="-122"/>
                <a:cs typeface="Noto Serif Bengali" pitchFamily="34" charset="-120"/>
              </a:rPr>
              <a:t>ইংল্যান্ডের প্লিমাথ বন্দর থেকে মেফ্লাওয়ার জাহাজ ছাড়ে, যাত্রী ১০২ জন।</a:t>
            </a:r>
            <a:endParaRPr lang="en-US" sz="680" dirty="0"/>
          </a:p>
        </p:txBody>
      </p:sp>
      <p:sp>
        <p:nvSpPr>
          <p:cNvPr id="11" name="Shape 9"/>
          <p:cNvSpPr/>
          <p:nvPr/>
        </p:nvSpPr>
        <p:spPr>
          <a:xfrm>
            <a:off x="2627287" y="1143057"/>
            <a:ext cx="2284395" cy="691021"/>
          </a:xfrm>
          <a:prstGeom prst="rect">
            <a:avLst/>
          </a:prstGeom>
          <a:ln/>
        </p:spPr>
      </p:sp>
      <p:sp>
        <p:nvSpPr>
          <p:cNvPr id="12" name="Text 10"/>
          <p:cNvSpPr/>
          <p:nvPr/>
        </p:nvSpPr>
        <p:spPr>
          <a:xfrm>
            <a:off x="2711104" y="1143057"/>
            <a:ext cx="2156245" cy="152396"/>
          </a:xfrm>
          <a:prstGeom prst="rect">
            <a:avLst/>
          </a:prstGeom>
          <a:ln/>
        </p:spPr>
        <p:txBody>
          <a:bodyPr wrap="square" lIns="0" tIns="0" rIns="0" bIns="0" rtlCol="0" anchor="t">
            <a:spAutoFit/>
          </a:bodyPr>
          <a:lstStyle/>
          <a:p>
            <a:pPr marL="0" indent="0" algn="l">
              <a:lnSpc>
                <a:spcPts val="1200"/>
              </a:lnSpc>
              <a:buNone/>
            </a:pPr>
            <a:r>
              <a:rPr lang="en-US" sz="1190" dirty="0">
                <a:solidFill>
                  <a:srgbClr val="C9A227"/>
                </a:solidFill>
                <a:latin typeface="Noto Serif Bengali" pitchFamily="34" charset="0"/>
                <a:ea typeface="Noto Serif Bengali" pitchFamily="34" charset="-122"/>
                <a:cs typeface="Noto Serif Bengali" pitchFamily="34" charset="-120"/>
              </a:rPr>
              <a:t>১৮১০</a:t>
            </a:r>
            <a:endParaRPr lang="en-US" sz="1190" dirty="0"/>
          </a:p>
        </p:txBody>
      </p:sp>
      <p:sp>
        <p:nvSpPr>
          <p:cNvPr id="13" name="Text 11"/>
          <p:cNvSpPr/>
          <p:nvPr/>
        </p:nvSpPr>
        <p:spPr>
          <a:xfrm>
            <a:off x="2711104" y="1356412"/>
            <a:ext cx="2156245" cy="142871"/>
          </a:xfrm>
          <a:prstGeom prst="rect">
            <a:avLst/>
          </a:prstGeom>
          <a:ln/>
        </p:spPr>
        <p:txBody>
          <a:bodyPr wrap="square" lIns="0" tIns="0" rIns="0" bIns="0" rtlCol="0" anchor="t">
            <a:spAutoFit/>
          </a:bodyPr>
          <a:lstStyle/>
          <a:p>
            <a:pPr marL="0" indent="0" algn="l">
              <a:lnSpc>
                <a:spcPts val="1125"/>
              </a:lnSpc>
              <a:buNone/>
            </a:pPr>
            <a:r>
              <a:rPr lang="en-US" sz="740" b="1" dirty="0">
                <a:solidFill>
                  <a:srgbClr val="F3EDE2"/>
                </a:solidFill>
                <a:latin typeface="Noto Serif Bengali" pitchFamily="34" charset="0"/>
                <a:ea typeface="Noto Serif Bengali" pitchFamily="34" charset="-122"/>
                <a:cs typeface="Noto Serif Bengali" pitchFamily="34" charset="-120"/>
              </a:rPr>
              <a:t>মেক্সিকোর স্বাধীনতার ডাক</a:t>
            </a:r>
            <a:endParaRPr lang="en-US" sz="740" dirty="0"/>
          </a:p>
        </p:txBody>
      </p:sp>
      <p:sp>
        <p:nvSpPr>
          <p:cNvPr id="14" name="Text 12"/>
          <p:cNvSpPr/>
          <p:nvPr/>
        </p:nvSpPr>
        <p:spPr>
          <a:xfrm>
            <a:off x="2711104" y="1545002"/>
            <a:ext cx="2156245" cy="289077"/>
          </a:xfrm>
          <a:prstGeom prst="rect">
            <a:avLst/>
          </a:prstGeom>
          <a:ln/>
        </p:spPr>
        <p:txBody>
          <a:bodyPr wrap="square" lIns="0" tIns="0" rIns="0" bIns="0" rtlCol="0" anchor="t">
            <a:spAutoFit/>
          </a:bodyPr>
          <a:lstStyle/>
          <a:p>
            <a:pPr marL="0" indent="0" algn="l">
              <a:lnSpc>
                <a:spcPts val="1138"/>
              </a:lnSpc>
              <a:buNone/>
            </a:pPr>
            <a:r>
              <a:rPr lang="en-US" sz="680" dirty="0">
                <a:solidFill>
                  <a:srgbClr val="A79F95"/>
                </a:solidFill>
                <a:latin typeface="Noto Serif Bengali" pitchFamily="34" charset="0"/>
                <a:ea typeface="Noto Serif Bengali" pitchFamily="34" charset="-122"/>
                <a:cs typeface="Noto Serif Bengali" pitchFamily="34" charset="-120"/>
              </a:rPr>
              <a:t>পাদ্রে মিগেল ইদালগো গ্রিতো দে দোলোরেস দিয়ে বিদ্রোহ শুরু করেন।</a:t>
            </a:r>
            <a:endParaRPr lang="en-US" sz="680" dirty="0"/>
          </a:p>
        </p:txBody>
      </p:sp>
      <p:sp>
        <p:nvSpPr>
          <p:cNvPr id="15" name="Shape 13"/>
          <p:cNvSpPr/>
          <p:nvPr/>
        </p:nvSpPr>
        <p:spPr>
          <a:xfrm>
            <a:off x="4911682" y="1143057"/>
            <a:ext cx="2284395" cy="691021"/>
          </a:xfrm>
          <a:prstGeom prst="rect">
            <a:avLst/>
          </a:prstGeom>
          <a:ln/>
        </p:spPr>
      </p:sp>
      <p:sp>
        <p:nvSpPr>
          <p:cNvPr id="16" name="Text 14"/>
          <p:cNvSpPr/>
          <p:nvPr/>
        </p:nvSpPr>
        <p:spPr>
          <a:xfrm>
            <a:off x="4995499" y="1143057"/>
            <a:ext cx="2156245" cy="152396"/>
          </a:xfrm>
          <a:prstGeom prst="rect">
            <a:avLst/>
          </a:prstGeom>
          <a:ln/>
        </p:spPr>
        <p:txBody>
          <a:bodyPr wrap="square" lIns="0" tIns="0" rIns="0" bIns="0" rtlCol="0" anchor="t">
            <a:spAutoFit/>
          </a:bodyPr>
          <a:lstStyle/>
          <a:p>
            <a:pPr marL="0" indent="0" algn="l">
              <a:lnSpc>
                <a:spcPts val="1200"/>
              </a:lnSpc>
              <a:buNone/>
            </a:pPr>
            <a:r>
              <a:rPr lang="en-US" sz="1190" dirty="0">
                <a:solidFill>
                  <a:srgbClr val="C9A227"/>
                </a:solidFill>
                <a:latin typeface="Noto Serif Bengali" pitchFamily="34" charset="0"/>
                <a:ea typeface="Noto Serif Bengali" pitchFamily="34" charset="-122"/>
                <a:cs typeface="Noto Serif Bengali" pitchFamily="34" charset="-120"/>
              </a:rPr>
              <a:t>১৯০৮</a:t>
            </a:r>
            <a:endParaRPr lang="en-US" sz="1190" dirty="0"/>
          </a:p>
        </p:txBody>
      </p:sp>
      <p:sp>
        <p:nvSpPr>
          <p:cNvPr id="17" name="Text 15"/>
          <p:cNvSpPr/>
          <p:nvPr/>
        </p:nvSpPr>
        <p:spPr>
          <a:xfrm>
            <a:off x="4995499" y="1356412"/>
            <a:ext cx="2156245" cy="142871"/>
          </a:xfrm>
          <a:prstGeom prst="rect">
            <a:avLst/>
          </a:prstGeom>
          <a:ln/>
        </p:spPr>
        <p:txBody>
          <a:bodyPr wrap="square" lIns="0" tIns="0" rIns="0" bIns="0" rtlCol="0" anchor="t">
            <a:spAutoFit/>
          </a:bodyPr>
          <a:lstStyle/>
          <a:p>
            <a:pPr marL="0" indent="0" algn="l">
              <a:lnSpc>
                <a:spcPts val="1125"/>
              </a:lnSpc>
              <a:buNone/>
            </a:pPr>
            <a:r>
              <a:rPr lang="en-US" sz="740" b="1" dirty="0">
                <a:solidFill>
                  <a:srgbClr val="F3EDE2"/>
                </a:solidFill>
                <a:latin typeface="Noto Serif Bengali" pitchFamily="34" charset="0"/>
                <a:ea typeface="Noto Serif Bengali" pitchFamily="34" charset="-122"/>
                <a:cs typeface="Noto Serif Bengali" pitchFamily="34" charset="-120"/>
              </a:rPr>
              <a:t>জেনারেল মোটরস প্রতিষ্ঠা</a:t>
            </a:r>
            <a:endParaRPr lang="en-US" sz="740" dirty="0"/>
          </a:p>
        </p:txBody>
      </p:sp>
      <p:sp>
        <p:nvSpPr>
          <p:cNvPr id="18" name="Text 16"/>
          <p:cNvSpPr/>
          <p:nvPr/>
        </p:nvSpPr>
        <p:spPr>
          <a:xfrm>
            <a:off x="4995499" y="1545002"/>
            <a:ext cx="2156245" cy="144538"/>
          </a:xfrm>
          <a:prstGeom prst="rect">
            <a:avLst/>
          </a:prstGeom>
          <a:ln/>
        </p:spPr>
        <p:txBody>
          <a:bodyPr wrap="square" lIns="0" tIns="0" rIns="0" bIns="0" rtlCol="0" anchor="t">
            <a:spAutoFit/>
          </a:bodyPr>
          <a:lstStyle/>
          <a:p>
            <a:pPr marL="0" indent="0" algn="l">
              <a:lnSpc>
                <a:spcPts val="1138"/>
              </a:lnSpc>
              <a:buNone/>
            </a:pPr>
            <a:r>
              <a:rPr lang="en-US" sz="680" dirty="0">
                <a:solidFill>
                  <a:srgbClr val="A79F95"/>
                </a:solidFill>
                <a:latin typeface="Noto Serif Bengali" pitchFamily="34" charset="0"/>
                <a:ea typeface="Noto Serif Bengali" pitchFamily="34" charset="-122"/>
                <a:cs typeface="Noto Serif Bengali" pitchFamily="34" charset="-120"/>
              </a:rPr>
              <a:t>ডুরান্ট মিশিগানের ফ্লিন্টে হোল্ডিং কোম্পানি নিবন্ধন করেন।</a:t>
            </a:r>
            <a:endParaRPr lang="en-US" sz="680" dirty="0"/>
          </a:p>
        </p:txBody>
      </p:sp>
      <p:sp>
        <p:nvSpPr>
          <p:cNvPr id="19" name="Shape 17"/>
          <p:cNvSpPr/>
          <p:nvPr/>
        </p:nvSpPr>
        <p:spPr>
          <a:xfrm>
            <a:off x="7196077" y="1143057"/>
            <a:ext cx="2284395" cy="691021"/>
          </a:xfrm>
          <a:prstGeom prst="rect">
            <a:avLst/>
          </a:prstGeom>
          <a:ln/>
        </p:spPr>
      </p:sp>
      <p:sp>
        <p:nvSpPr>
          <p:cNvPr id="20" name="Text 18"/>
          <p:cNvSpPr/>
          <p:nvPr/>
        </p:nvSpPr>
        <p:spPr>
          <a:xfrm>
            <a:off x="7279895" y="1143057"/>
            <a:ext cx="2156245" cy="152396"/>
          </a:xfrm>
          <a:prstGeom prst="rect">
            <a:avLst/>
          </a:prstGeom>
          <a:ln/>
        </p:spPr>
        <p:txBody>
          <a:bodyPr wrap="square" lIns="0" tIns="0" rIns="0" bIns="0" rtlCol="0" anchor="t">
            <a:spAutoFit/>
          </a:bodyPr>
          <a:lstStyle/>
          <a:p>
            <a:pPr marL="0" indent="0" algn="l">
              <a:lnSpc>
                <a:spcPts val="1200"/>
              </a:lnSpc>
              <a:buNone/>
            </a:pPr>
            <a:r>
              <a:rPr lang="en-US" sz="1190" dirty="0">
                <a:solidFill>
                  <a:srgbClr val="C9A227"/>
                </a:solidFill>
                <a:latin typeface="Noto Serif Bengali" pitchFamily="34" charset="0"/>
                <a:ea typeface="Noto Serif Bengali" pitchFamily="34" charset="-122"/>
                <a:cs typeface="Noto Serif Bengali" pitchFamily="34" charset="-120"/>
              </a:rPr>
              <a:t>১৯২০</a:t>
            </a:r>
            <a:endParaRPr lang="en-US" sz="1190" dirty="0"/>
          </a:p>
        </p:txBody>
      </p:sp>
      <p:sp>
        <p:nvSpPr>
          <p:cNvPr id="21" name="Text 19"/>
          <p:cNvSpPr/>
          <p:nvPr/>
        </p:nvSpPr>
        <p:spPr>
          <a:xfrm>
            <a:off x="7279895" y="1356412"/>
            <a:ext cx="2156245" cy="142871"/>
          </a:xfrm>
          <a:prstGeom prst="rect">
            <a:avLst/>
          </a:prstGeom>
          <a:ln/>
        </p:spPr>
        <p:txBody>
          <a:bodyPr wrap="square" lIns="0" tIns="0" rIns="0" bIns="0" rtlCol="0" anchor="t">
            <a:spAutoFit/>
          </a:bodyPr>
          <a:lstStyle/>
          <a:p>
            <a:pPr marL="0" indent="0" algn="l">
              <a:lnSpc>
                <a:spcPts val="1125"/>
              </a:lnSpc>
              <a:buNone/>
            </a:pPr>
            <a:r>
              <a:rPr lang="en-US" sz="740" b="1" dirty="0">
                <a:solidFill>
                  <a:srgbClr val="F3EDE2"/>
                </a:solidFill>
                <a:latin typeface="Noto Serif Bengali" pitchFamily="34" charset="0"/>
                <a:ea typeface="Noto Serif Bengali" pitchFamily="34" charset="-122"/>
                <a:cs typeface="Noto Serif Bengali" pitchFamily="34" charset="-120"/>
              </a:rPr>
              <a:t>ওয়াল স্ট্রিট বোমা হামলা</a:t>
            </a:r>
            <a:endParaRPr lang="en-US" sz="740" dirty="0"/>
          </a:p>
        </p:txBody>
      </p:sp>
      <p:sp>
        <p:nvSpPr>
          <p:cNvPr id="22" name="Text 20"/>
          <p:cNvSpPr/>
          <p:nvPr/>
        </p:nvSpPr>
        <p:spPr>
          <a:xfrm>
            <a:off x="7279895" y="1545002"/>
            <a:ext cx="2156245" cy="289077"/>
          </a:xfrm>
          <a:prstGeom prst="rect">
            <a:avLst/>
          </a:prstGeom>
          <a:ln/>
        </p:spPr>
        <p:txBody>
          <a:bodyPr wrap="square" lIns="0" tIns="0" rIns="0" bIns="0" rtlCol="0" anchor="t">
            <a:spAutoFit/>
          </a:bodyPr>
          <a:lstStyle/>
          <a:p>
            <a:pPr marL="0" indent="0" algn="l">
              <a:lnSpc>
                <a:spcPts val="1138"/>
              </a:lnSpc>
              <a:buNone/>
            </a:pPr>
            <a:r>
              <a:rPr lang="en-US" sz="680" dirty="0">
                <a:solidFill>
                  <a:srgbClr val="A79F95"/>
                </a:solidFill>
                <a:latin typeface="Noto Serif Bengali" pitchFamily="34" charset="0"/>
                <a:ea typeface="Noto Serif Bengali" pitchFamily="34" charset="-122"/>
                <a:cs typeface="Noto Serif Bengali" pitchFamily="34" charset="-120"/>
              </a:rPr>
              <a:t>ঘোড়ার গাড়িতে রাখা বোমায় ৩৮ জন নিহত, ১৪৩ জন আহত।</a:t>
            </a:r>
            <a:endParaRPr lang="en-US" sz="680" dirty="0"/>
          </a:p>
        </p:txBody>
      </p:sp>
      <p:sp>
        <p:nvSpPr>
          <p:cNvPr id="23" name="Shape 21"/>
          <p:cNvSpPr/>
          <p:nvPr/>
        </p:nvSpPr>
        <p:spPr>
          <a:xfrm>
            <a:off x="9480472" y="1143057"/>
            <a:ext cx="2284395" cy="691021"/>
          </a:xfrm>
          <a:prstGeom prst="rect">
            <a:avLst/>
          </a:prstGeom>
          <a:ln/>
        </p:spPr>
      </p:sp>
      <p:sp>
        <p:nvSpPr>
          <p:cNvPr id="24" name="Text 22"/>
          <p:cNvSpPr/>
          <p:nvPr/>
        </p:nvSpPr>
        <p:spPr>
          <a:xfrm>
            <a:off x="9564290" y="1143057"/>
            <a:ext cx="2156245" cy="152396"/>
          </a:xfrm>
          <a:prstGeom prst="rect">
            <a:avLst/>
          </a:prstGeom>
          <a:ln/>
        </p:spPr>
        <p:txBody>
          <a:bodyPr wrap="square" lIns="0" tIns="0" rIns="0" bIns="0" rtlCol="0" anchor="t">
            <a:spAutoFit/>
          </a:bodyPr>
          <a:lstStyle/>
          <a:p>
            <a:pPr marL="0" indent="0" algn="l">
              <a:lnSpc>
                <a:spcPts val="1200"/>
              </a:lnSpc>
              <a:buNone/>
            </a:pPr>
            <a:r>
              <a:rPr lang="en-US" sz="1190" dirty="0">
                <a:solidFill>
                  <a:srgbClr val="C9A227"/>
                </a:solidFill>
                <a:latin typeface="Noto Serif Bengali" pitchFamily="34" charset="0"/>
                <a:ea typeface="Noto Serif Bengali" pitchFamily="34" charset="-122"/>
                <a:cs typeface="Noto Serif Bengali" pitchFamily="34" charset="-120"/>
              </a:rPr>
              <a:t>১৯৬৩</a:t>
            </a:r>
            <a:endParaRPr lang="en-US" sz="1190" dirty="0"/>
          </a:p>
        </p:txBody>
      </p:sp>
      <p:sp>
        <p:nvSpPr>
          <p:cNvPr id="25" name="Text 23"/>
          <p:cNvSpPr/>
          <p:nvPr/>
        </p:nvSpPr>
        <p:spPr>
          <a:xfrm>
            <a:off x="9564290" y="1356412"/>
            <a:ext cx="2156245" cy="142871"/>
          </a:xfrm>
          <a:prstGeom prst="rect">
            <a:avLst/>
          </a:prstGeom>
          <a:ln/>
        </p:spPr>
        <p:txBody>
          <a:bodyPr wrap="square" lIns="0" tIns="0" rIns="0" bIns="0" rtlCol="0" anchor="t">
            <a:spAutoFit/>
          </a:bodyPr>
          <a:lstStyle/>
          <a:p>
            <a:pPr marL="0" indent="0" algn="l">
              <a:lnSpc>
                <a:spcPts val="1125"/>
              </a:lnSpc>
              <a:buNone/>
            </a:pPr>
            <a:r>
              <a:rPr lang="en-US" sz="740" b="1" dirty="0">
                <a:solidFill>
                  <a:srgbClr val="F3EDE2"/>
                </a:solidFill>
                <a:latin typeface="Noto Serif Bengali" pitchFamily="34" charset="0"/>
                <a:ea typeface="Noto Serif Bengali" pitchFamily="34" charset="-122"/>
                <a:cs typeface="Noto Serif Bengali" pitchFamily="34" charset="-120"/>
              </a:rPr>
              <a:t>মালয়েশিয়ার জন্ম</a:t>
            </a:r>
            <a:endParaRPr lang="en-US" sz="740" dirty="0"/>
          </a:p>
        </p:txBody>
      </p:sp>
      <p:sp>
        <p:nvSpPr>
          <p:cNvPr id="26" name="Text 24"/>
          <p:cNvSpPr/>
          <p:nvPr/>
        </p:nvSpPr>
        <p:spPr>
          <a:xfrm>
            <a:off x="9564290" y="1545002"/>
            <a:ext cx="2156245" cy="289077"/>
          </a:xfrm>
          <a:prstGeom prst="rect">
            <a:avLst/>
          </a:prstGeom>
          <a:ln/>
        </p:spPr>
        <p:txBody>
          <a:bodyPr wrap="square" lIns="0" tIns="0" rIns="0" bIns="0" rtlCol="0" anchor="t">
            <a:spAutoFit/>
          </a:bodyPr>
          <a:lstStyle/>
          <a:p>
            <a:pPr marL="0" indent="0" algn="l">
              <a:lnSpc>
                <a:spcPts val="1138"/>
              </a:lnSpc>
              <a:buNone/>
            </a:pPr>
            <a:r>
              <a:rPr lang="en-US" sz="680" dirty="0">
                <a:solidFill>
                  <a:srgbClr val="A79F95"/>
                </a:solidFill>
                <a:latin typeface="Noto Serif Bengali" pitchFamily="34" charset="0"/>
                <a:ea typeface="Noto Serif Bengali" pitchFamily="34" charset="-122"/>
                <a:cs typeface="Noto Serif Bengali" pitchFamily="34" charset="-120"/>
              </a:rPr>
              <a:t>চার অঞ্চল মিলে ফেডারেশন গঠিত, সিঙ্গাপুরও তখন অন্তর্ভুক্ত।</a:t>
            </a:r>
            <a:endParaRPr lang="en-US" sz="680" dirty="0"/>
          </a:p>
        </p:txBody>
      </p:sp>
      <p:sp>
        <p:nvSpPr>
          <p:cNvPr id="27" name="Shape 25"/>
          <p:cNvSpPr/>
          <p:nvPr/>
        </p:nvSpPr>
        <p:spPr>
          <a:xfrm>
            <a:off x="426709" y="2032194"/>
            <a:ext cx="11338277" cy="15240"/>
          </a:xfrm>
          <a:prstGeom prst="rect">
            <a:avLst/>
          </a:prstGeom>
          <a:solidFill>
            <a:srgbClr val="EFE7DA">
              <a:alpha val="28000"/>
            </a:srgbClr>
          </a:solidFill>
          <a:ln/>
        </p:spPr>
      </p:sp>
      <p:sp>
        <p:nvSpPr>
          <p:cNvPr id="28" name="Shape 26"/>
          <p:cNvSpPr/>
          <p:nvPr/>
        </p:nvSpPr>
        <p:spPr>
          <a:xfrm>
            <a:off x="653399" y="1994095"/>
            <a:ext cx="91438" cy="91438"/>
          </a:xfrm>
          <a:prstGeom prst="ellipse">
            <a:avLst/>
          </a:prstGeom>
          <a:solidFill>
            <a:srgbClr val="C9A227"/>
          </a:solidFill>
          <a:ln/>
        </p:spPr>
      </p:sp>
      <p:sp>
        <p:nvSpPr>
          <p:cNvPr id="29" name="Shape 27"/>
          <p:cNvSpPr/>
          <p:nvPr/>
        </p:nvSpPr>
        <p:spPr>
          <a:xfrm>
            <a:off x="2807662" y="1994095"/>
            <a:ext cx="91438" cy="91438"/>
          </a:xfrm>
          <a:prstGeom prst="ellipse">
            <a:avLst/>
          </a:prstGeom>
          <a:solidFill>
            <a:srgbClr val="C9A227"/>
          </a:solidFill>
          <a:ln/>
        </p:spPr>
      </p:sp>
      <p:sp>
        <p:nvSpPr>
          <p:cNvPr id="30" name="Shape 28"/>
          <p:cNvSpPr/>
          <p:nvPr/>
        </p:nvSpPr>
        <p:spPr>
          <a:xfrm>
            <a:off x="4961925" y="1994095"/>
            <a:ext cx="91438" cy="91438"/>
          </a:xfrm>
          <a:prstGeom prst="ellipse">
            <a:avLst/>
          </a:prstGeom>
          <a:solidFill>
            <a:srgbClr val="C9A227"/>
          </a:solidFill>
          <a:ln/>
        </p:spPr>
      </p:sp>
      <p:sp>
        <p:nvSpPr>
          <p:cNvPr id="31" name="Shape 29"/>
          <p:cNvSpPr/>
          <p:nvPr/>
        </p:nvSpPr>
        <p:spPr>
          <a:xfrm>
            <a:off x="7116188" y="1994095"/>
            <a:ext cx="91438" cy="91438"/>
          </a:xfrm>
          <a:prstGeom prst="ellipse">
            <a:avLst/>
          </a:prstGeom>
          <a:solidFill>
            <a:srgbClr val="C9A227"/>
          </a:solidFill>
          <a:ln/>
        </p:spPr>
      </p:sp>
      <p:sp>
        <p:nvSpPr>
          <p:cNvPr id="32" name="Shape 30"/>
          <p:cNvSpPr/>
          <p:nvPr/>
        </p:nvSpPr>
        <p:spPr>
          <a:xfrm>
            <a:off x="9270451" y="1994095"/>
            <a:ext cx="91438" cy="91438"/>
          </a:xfrm>
          <a:prstGeom prst="ellipse">
            <a:avLst/>
          </a:prstGeom>
          <a:solidFill>
            <a:srgbClr val="C9A227"/>
          </a:solidFill>
          <a:ln/>
        </p:spPr>
      </p:sp>
      <p:sp>
        <p:nvSpPr>
          <p:cNvPr id="33" name="Shape 31"/>
          <p:cNvSpPr/>
          <p:nvPr/>
        </p:nvSpPr>
        <p:spPr>
          <a:xfrm>
            <a:off x="426709" y="2230309"/>
            <a:ext cx="2832188" cy="1218217"/>
          </a:xfrm>
          <a:prstGeom prst="roundRect">
            <a:avLst>
              <a:gd name="adj" fmla="val 2502"/>
            </a:avLst>
          </a:prstGeom>
          <a:solidFill>
            <a:srgbClr val="282C30"/>
          </a:solidFill>
          <a:ln w="7620">
            <a:solidFill>
              <a:srgbClr val="EFE7DA">
                <a:alpha val="14000"/>
              </a:srgbClr>
            </a:solidFill>
            <a:prstDash val="solid"/>
          </a:ln>
        </p:spPr>
      </p:sp>
      <p:sp>
        <p:nvSpPr>
          <p:cNvPr id="34" name="Text 32"/>
          <p:cNvSpPr/>
          <p:nvPr/>
        </p:nvSpPr>
        <p:spPr>
          <a:xfrm>
            <a:off x="586725" y="2375085"/>
            <a:ext cx="2549838" cy="167636"/>
          </a:xfrm>
          <a:prstGeom prst="rect">
            <a:avLst/>
          </a:prstGeom>
          <a:ln/>
        </p:spPr>
        <p:txBody>
          <a:bodyPr wrap="square" lIns="0" tIns="0" rIns="0" bIns="0" rtlCol="0" anchor="t">
            <a:spAutoFit/>
          </a:bodyPr>
          <a:lstStyle/>
          <a:p>
            <a:pPr marL="0" indent="0" algn="l">
              <a:lnSpc>
                <a:spcPts val="1320"/>
              </a:lnSpc>
              <a:buNone/>
            </a:pPr>
            <a:r>
              <a:rPr lang="en-US" sz="1310" dirty="0">
                <a:solidFill>
                  <a:srgbClr val="C9A227"/>
                </a:solidFill>
                <a:latin typeface="Noto Serif Bengali" pitchFamily="34" charset="0"/>
                <a:ea typeface="Noto Serif Bengali" pitchFamily="34" charset="-122"/>
                <a:cs typeface="Noto Serif Bengali" pitchFamily="34" charset="-120"/>
              </a:rPr>
              <a:t>১৯৭৫</a:t>
            </a:r>
            <a:endParaRPr lang="en-US" sz="1310" dirty="0"/>
          </a:p>
        </p:txBody>
      </p:sp>
      <p:sp>
        <p:nvSpPr>
          <p:cNvPr id="35" name="Text 33"/>
          <p:cNvSpPr/>
          <p:nvPr/>
        </p:nvSpPr>
        <p:spPr>
          <a:xfrm>
            <a:off x="586725" y="2603679"/>
            <a:ext cx="2549838" cy="154301"/>
          </a:xfrm>
          <a:prstGeom prst="rect">
            <a:avLst/>
          </a:prstGeom>
          <a:ln/>
        </p:spPr>
        <p:txBody>
          <a:bodyPr wrap="square" lIns="0" tIns="0" rIns="0" bIns="0" rtlCol="0" anchor="t">
            <a:spAutoFit/>
          </a:bodyPr>
          <a:lstStyle/>
          <a:p>
            <a:pPr marL="0" indent="0" algn="l">
              <a:lnSpc>
                <a:spcPts val="1215"/>
              </a:lnSpc>
              <a:buNone/>
            </a:pPr>
            <a:r>
              <a:rPr lang="en-US" sz="800" b="1" dirty="0">
                <a:solidFill>
                  <a:srgbClr val="F3EDE2"/>
                </a:solidFill>
                <a:latin typeface="Noto Serif Bengali" pitchFamily="34" charset="0"/>
                <a:ea typeface="Noto Serif Bengali" pitchFamily="34" charset="-122"/>
                <a:cs typeface="Noto Serif Bengali" pitchFamily="34" charset="-120"/>
              </a:rPr>
              <a:t>পাপুয়া নিউ গিনি স্বাধীন</a:t>
            </a:r>
            <a:endParaRPr lang="en-US" sz="800" dirty="0"/>
          </a:p>
        </p:txBody>
      </p:sp>
      <p:sp>
        <p:nvSpPr>
          <p:cNvPr id="36" name="Text 34"/>
          <p:cNvSpPr/>
          <p:nvPr/>
        </p:nvSpPr>
        <p:spPr>
          <a:xfrm>
            <a:off x="586725" y="2803699"/>
            <a:ext cx="2549838" cy="500050"/>
          </a:xfrm>
          <a:prstGeom prst="rect">
            <a:avLst/>
          </a:prstGeom>
          <a:ln/>
        </p:spPr>
        <p:txBody>
          <a:bodyPr wrap="square" lIns="0" tIns="0" rIns="0" bIns="0" rtlCol="0" anchor="t">
            <a:spAutoFit/>
          </a:bodyPr>
          <a:lstStyle/>
          <a:p>
            <a:pPr marL="0" indent="0" algn="l">
              <a:lnSpc>
                <a:spcPts val="1312"/>
              </a:lnSpc>
              <a:buNone/>
            </a:pPr>
            <a:r>
              <a:rPr lang="en-US" sz="740" dirty="0">
                <a:solidFill>
                  <a:srgbClr val="A79F95"/>
                </a:solidFill>
                <a:latin typeface="Noto Serif Bengali" pitchFamily="34" charset="0"/>
                <a:ea typeface="Noto Serif Bengali" pitchFamily="34" charset="-122"/>
                <a:cs typeface="Noto Serif Bengali" pitchFamily="34" charset="-120"/>
              </a:rPr>
              <a:t>অস্ট্রেলিয়ার প্রশাসন শেষ হয়, মাইকেল সোমারে হন প্রথম প্রধানমন্ত্রী। একই দিনে মোজাম্বিকেও পর্তুগালের কাছ থেকে ক্ষমতা হস্তান্তরের প্রক্রিয়া চলছিল।</a:t>
            </a:r>
            <a:endParaRPr lang="en-US" sz="740" dirty="0"/>
          </a:p>
        </p:txBody>
      </p:sp>
      <p:sp>
        <p:nvSpPr>
          <p:cNvPr id="37" name="Shape 35"/>
          <p:cNvSpPr/>
          <p:nvPr/>
        </p:nvSpPr>
        <p:spPr>
          <a:xfrm>
            <a:off x="3396054" y="2230309"/>
            <a:ext cx="2832188" cy="1218217"/>
          </a:xfrm>
          <a:prstGeom prst="roundRect">
            <a:avLst>
              <a:gd name="adj" fmla="val 2502"/>
            </a:avLst>
          </a:prstGeom>
          <a:solidFill>
            <a:srgbClr val="282C30"/>
          </a:solidFill>
          <a:ln w="7620">
            <a:solidFill>
              <a:srgbClr val="EFE7DA">
                <a:alpha val="14000"/>
              </a:srgbClr>
            </a:solidFill>
            <a:prstDash val="solid"/>
          </a:ln>
        </p:spPr>
      </p:sp>
      <p:sp>
        <p:nvSpPr>
          <p:cNvPr id="38" name="Text 36"/>
          <p:cNvSpPr/>
          <p:nvPr/>
        </p:nvSpPr>
        <p:spPr>
          <a:xfrm>
            <a:off x="3556070" y="2375085"/>
            <a:ext cx="2549838" cy="167636"/>
          </a:xfrm>
          <a:prstGeom prst="rect">
            <a:avLst/>
          </a:prstGeom>
          <a:ln/>
        </p:spPr>
        <p:txBody>
          <a:bodyPr wrap="square" lIns="0" tIns="0" rIns="0" bIns="0" rtlCol="0" anchor="t">
            <a:spAutoFit/>
          </a:bodyPr>
          <a:lstStyle/>
          <a:p>
            <a:pPr marL="0" indent="0" algn="l">
              <a:lnSpc>
                <a:spcPts val="1320"/>
              </a:lnSpc>
              <a:buNone/>
            </a:pPr>
            <a:r>
              <a:rPr lang="en-US" sz="1310" dirty="0">
                <a:solidFill>
                  <a:srgbClr val="C9A227"/>
                </a:solidFill>
                <a:latin typeface="Noto Serif Bengali" pitchFamily="34" charset="0"/>
                <a:ea typeface="Noto Serif Bengali" pitchFamily="34" charset="-122"/>
                <a:cs typeface="Noto Serif Bengali" pitchFamily="34" charset="-120"/>
              </a:rPr>
              <a:t>১৯৮৭</a:t>
            </a:r>
            <a:endParaRPr lang="en-US" sz="1310" dirty="0"/>
          </a:p>
        </p:txBody>
      </p:sp>
      <p:sp>
        <p:nvSpPr>
          <p:cNvPr id="39" name="Text 37"/>
          <p:cNvSpPr/>
          <p:nvPr/>
        </p:nvSpPr>
        <p:spPr>
          <a:xfrm>
            <a:off x="3556070" y="2603679"/>
            <a:ext cx="2549838" cy="154301"/>
          </a:xfrm>
          <a:prstGeom prst="rect">
            <a:avLst/>
          </a:prstGeom>
          <a:ln/>
        </p:spPr>
        <p:txBody>
          <a:bodyPr wrap="square" lIns="0" tIns="0" rIns="0" bIns="0" rtlCol="0" anchor="t">
            <a:spAutoFit/>
          </a:bodyPr>
          <a:lstStyle/>
          <a:p>
            <a:pPr marL="0" indent="0" algn="l">
              <a:lnSpc>
                <a:spcPts val="1215"/>
              </a:lnSpc>
              <a:buNone/>
            </a:pPr>
            <a:r>
              <a:rPr lang="en-US" sz="800" b="1" dirty="0">
                <a:solidFill>
                  <a:srgbClr val="F3EDE2"/>
                </a:solidFill>
                <a:latin typeface="Noto Serif Bengali" pitchFamily="34" charset="0"/>
                <a:ea typeface="Noto Serif Bengali" pitchFamily="34" charset="-122"/>
                <a:cs typeface="Noto Serif Bengali" pitchFamily="34" charset="-120"/>
              </a:rPr>
              <a:t>মন্ট্রিল প্রোটোকল স্বাক্ষর</a:t>
            </a:r>
            <a:endParaRPr lang="en-US" sz="800" dirty="0"/>
          </a:p>
        </p:txBody>
      </p:sp>
      <p:sp>
        <p:nvSpPr>
          <p:cNvPr id="40" name="Text 38"/>
          <p:cNvSpPr/>
          <p:nvPr/>
        </p:nvSpPr>
        <p:spPr>
          <a:xfrm>
            <a:off x="3556070" y="2803699"/>
            <a:ext cx="2549838"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A79F95"/>
                </a:solidFill>
                <a:latin typeface="Noto Serif Bengali" pitchFamily="34" charset="0"/>
                <a:ea typeface="Noto Serif Bengali" pitchFamily="34" charset="-122"/>
                <a:cs typeface="Noto Serif Bengali" pitchFamily="34" charset="-120"/>
              </a:rPr>
              <a:t>২৪টি দেশ ওজোন-ক্ষতিকর গ্যাস বন্ধের চুক্তিতে সই করে; চুক্তিটি কার্যকর হয় ১৯৮৯ সালের ১ জানুয়ারি।</a:t>
            </a:r>
            <a:endParaRPr lang="en-US" sz="740" dirty="0"/>
          </a:p>
        </p:txBody>
      </p:sp>
      <p:sp>
        <p:nvSpPr>
          <p:cNvPr id="41" name="Shape 39"/>
          <p:cNvSpPr/>
          <p:nvPr/>
        </p:nvSpPr>
        <p:spPr>
          <a:xfrm>
            <a:off x="6365398" y="2230309"/>
            <a:ext cx="2832188" cy="1218217"/>
          </a:xfrm>
          <a:prstGeom prst="roundRect">
            <a:avLst>
              <a:gd name="adj" fmla="val 2502"/>
            </a:avLst>
          </a:prstGeom>
          <a:solidFill>
            <a:srgbClr val="282C30"/>
          </a:solidFill>
          <a:ln w="7620">
            <a:solidFill>
              <a:srgbClr val="EFE7DA">
                <a:alpha val="14000"/>
              </a:srgbClr>
            </a:solidFill>
            <a:prstDash val="solid"/>
          </a:ln>
        </p:spPr>
      </p:sp>
      <p:sp>
        <p:nvSpPr>
          <p:cNvPr id="42" name="Text 40"/>
          <p:cNvSpPr/>
          <p:nvPr/>
        </p:nvSpPr>
        <p:spPr>
          <a:xfrm>
            <a:off x="6525414" y="2375085"/>
            <a:ext cx="2549838" cy="167636"/>
          </a:xfrm>
          <a:prstGeom prst="rect">
            <a:avLst/>
          </a:prstGeom>
          <a:ln/>
        </p:spPr>
        <p:txBody>
          <a:bodyPr wrap="square" lIns="0" tIns="0" rIns="0" bIns="0" rtlCol="0" anchor="t">
            <a:spAutoFit/>
          </a:bodyPr>
          <a:lstStyle/>
          <a:p>
            <a:pPr marL="0" indent="0" algn="l">
              <a:lnSpc>
                <a:spcPts val="1320"/>
              </a:lnSpc>
              <a:buNone/>
            </a:pPr>
            <a:r>
              <a:rPr lang="en-US" sz="1310" dirty="0">
                <a:solidFill>
                  <a:srgbClr val="C9A227"/>
                </a:solidFill>
                <a:latin typeface="Noto Serif Bengali" pitchFamily="34" charset="0"/>
                <a:ea typeface="Noto Serif Bengali" pitchFamily="34" charset="-122"/>
                <a:cs typeface="Noto Serif Bengali" pitchFamily="34" charset="-120"/>
              </a:rPr>
              <a:t>১৯৯২</a:t>
            </a:r>
            <a:endParaRPr lang="en-US" sz="1310" dirty="0"/>
          </a:p>
        </p:txBody>
      </p:sp>
      <p:sp>
        <p:nvSpPr>
          <p:cNvPr id="43" name="Text 41"/>
          <p:cNvSpPr/>
          <p:nvPr/>
        </p:nvSpPr>
        <p:spPr>
          <a:xfrm>
            <a:off x="6525414" y="2603679"/>
            <a:ext cx="2549838" cy="154301"/>
          </a:xfrm>
          <a:prstGeom prst="rect">
            <a:avLst/>
          </a:prstGeom>
          <a:ln/>
        </p:spPr>
        <p:txBody>
          <a:bodyPr wrap="square" lIns="0" tIns="0" rIns="0" bIns="0" rtlCol="0" anchor="t">
            <a:spAutoFit/>
          </a:bodyPr>
          <a:lstStyle/>
          <a:p>
            <a:pPr marL="0" indent="0" algn="l">
              <a:lnSpc>
                <a:spcPts val="1215"/>
              </a:lnSpc>
              <a:buNone/>
            </a:pPr>
            <a:r>
              <a:rPr lang="en-US" sz="800" b="1" dirty="0">
                <a:solidFill>
                  <a:srgbClr val="F3EDE2"/>
                </a:solidFill>
                <a:latin typeface="Noto Serif Bengali" pitchFamily="34" charset="0"/>
                <a:ea typeface="Noto Serif Bengali" pitchFamily="34" charset="-122"/>
                <a:cs typeface="Noto Serif Bengali" pitchFamily="34" charset="-120"/>
              </a:rPr>
              <a:t>ব্ল্যাক ওয়েজডেসডে</a:t>
            </a:r>
            <a:endParaRPr lang="en-US" sz="800" dirty="0"/>
          </a:p>
        </p:txBody>
      </p:sp>
      <p:sp>
        <p:nvSpPr>
          <p:cNvPr id="44" name="Text 42"/>
          <p:cNvSpPr/>
          <p:nvPr/>
        </p:nvSpPr>
        <p:spPr>
          <a:xfrm>
            <a:off x="6525414" y="2803699"/>
            <a:ext cx="2549838" cy="500050"/>
          </a:xfrm>
          <a:prstGeom prst="rect">
            <a:avLst/>
          </a:prstGeom>
          <a:ln/>
        </p:spPr>
        <p:txBody>
          <a:bodyPr wrap="square" lIns="0" tIns="0" rIns="0" bIns="0" rtlCol="0" anchor="t">
            <a:spAutoFit/>
          </a:bodyPr>
          <a:lstStyle/>
          <a:p>
            <a:pPr marL="0" indent="0" algn="l">
              <a:lnSpc>
                <a:spcPts val="1312"/>
              </a:lnSpc>
              <a:buNone/>
            </a:pPr>
            <a:r>
              <a:rPr lang="en-US" sz="740" dirty="0">
                <a:solidFill>
                  <a:srgbClr val="A79F95"/>
                </a:solidFill>
                <a:latin typeface="Noto Serif Bengali" pitchFamily="34" charset="0"/>
                <a:ea typeface="Noto Serif Bengali" pitchFamily="34" charset="-122"/>
                <a:cs typeface="Noto Serif Bengali" pitchFamily="34" charset="-120"/>
              </a:rPr>
              <a:t>ব্রিটেন ইউরোপীয় মুদ্রা ব্যবস্থা ছাড়তে বাধ্য হয়। পাউন্ডের দাম পড়ে যায় এবং জর্জ সোরোসের ফান্ড প্রায় ১০০ কোটি ডলার লাভ করে।</a:t>
            </a:r>
            <a:endParaRPr lang="en-US" sz="740" dirty="0"/>
          </a:p>
        </p:txBody>
      </p:sp>
      <p:sp>
        <p:nvSpPr>
          <p:cNvPr id="45" name="Shape 43"/>
          <p:cNvSpPr/>
          <p:nvPr/>
        </p:nvSpPr>
        <p:spPr>
          <a:xfrm>
            <a:off x="9334743" y="2230309"/>
            <a:ext cx="2430362" cy="1218217"/>
          </a:xfrm>
          <a:prstGeom prst="roundRect">
            <a:avLst>
              <a:gd name="adj" fmla="val 2502"/>
            </a:avLst>
          </a:prstGeom>
          <a:solidFill>
            <a:srgbClr val="17544F"/>
          </a:solidFill>
          <a:ln/>
        </p:spPr>
      </p:sp>
      <p:sp>
        <p:nvSpPr>
          <p:cNvPr id="46" name="Text 44"/>
          <p:cNvSpPr/>
          <p:nvPr/>
        </p:nvSpPr>
        <p:spPr>
          <a:xfrm>
            <a:off x="9487139" y="2367465"/>
            <a:ext cx="2157453" cy="167636"/>
          </a:xfrm>
          <a:prstGeom prst="rect">
            <a:avLst/>
          </a:prstGeom>
          <a:ln/>
        </p:spPr>
        <p:txBody>
          <a:bodyPr wrap="square" lIns="0" tIns="0" rIns="0" bIns="0" rtlCol="0" anchor="t">
            <a:spAutoFit/>
          </a:bodyPr>
          <a:lstStyle/>
          <a:p>
            <a:pPr marL="0" indent="0" algn="l">
              <a:lnSpc>
                <a:spcPts val="1320"/>
              </a:lnSpc>
              <a:buNone/>
            </a:pPr>
            <a:r>
              <a:rPr lang="en-US" sz="1310" dirty="0">
                <a:solidFill>
                  <a:srgbClr val="F0FBF8"/>
                </a:solidFill>
                <a:latin typeface="Noto Serif Bengali" pitchFamily="34" charset="0"/>
                <a:ea typeface="Noto Serif Bengali" pitchFamily="34" charset="-122"/>
                <a:cs typeface="Noto Serif Bengali" pitchFamily="34" charset="-120"/>
              </a:rPr>
              <a:t>২০০৭</a:t>
            </a:r>
            <a:endParaRPr lang="en-US" sz="1310" dirty="0"/>
          </a:p>
        </p:txBody>
      </p:sp>
      <p:sp>
        <p:nvSpPr>
          <p:cNvPr id="47" name="Text 45"/>
          <p:cNvSpPr/>
          <p:nvPr/>
        </p:nvSpPr>
        <p:spPr>
          <a:xfrm>
            <a:off x="9487139" y="2596060"/>
            <a:ext cx="2157453" cy="154301"/>
          </a:xfrm>
          <a:prstGeom prst="rect">
            <a:avLst/>
          </a:prstGeom>
          <a:ln/>
        </p:spPr>
        <p:txBody>
          <a:bodyPr wrap="square" lIns="0" tIns="0" rIns="0" bIns="0" rtlCol="0" anchor="t">
            <a:spAutoFit/>
          </a:bodyPr>
          <a:lstStyle/>
          <a:p>
            <a:pPr marL="0" indent="0" algn="l">
              <a:lnSpc>
                <a:spcPts val="1215"/>
              </a:lnSpc>
              <a:buNone/>
            </a:pPr>
            <a:r>
              <a:rPr lang="en-US" sz="800" b="1" dirty="0">
                <a:solidFill>
                  <a:srgbClr val="F0FBF8"/>
                </a:solidFill>
                <a:latin typeface="Noto Serif Bengali" pitchFamily="34" charset="0"/>
                <a:ea typeface="Noto Serif Bengali" pitchFamily="34" charset="-122"/>
                <a:cs typeface="Noto Serif Bengali" pitchFamily="34" charset="-120"/>
              </a:rPr>
              <a:t>ফুকেটে বিমান দুর্ঘটনা</a:t>
            </a:r>
            <a:endParaRPr lang="en-US" sz="800" dirty="0"/>
          </a:p>
        </p:txBody>
      </p:sp>
      <p:sp>
        <p:nvSpPr>
          <p:cNvPr id="48" name="Text 46"/>
          <p:cNvSpPr/>
          <p:nvPr/>
        </p:nvSpPr>
        <p:spPr>
          <a:xfrm>
            <a:off x="9487139" y="2796080"/>
            <a:ext cx="2157453" cy="333367"/>
          </a:xfrm>
          <a:prstGeom prst="rect">
            <a:avLst/>
          </a:prstGeom>
          <a:ln/>
        </p:spPr>
        <p:txBody>
          <a:bodyPr wrap="square" lIns="0" tIns="0" rIns="0" bIns="0" rtlCol="0" anchor="t">
            <a:spAutoFit/>
          </a:bodyPr>
          <a:lstStyle/>
          <a:p>
            <a:pPr marL="0" indent="0" algn="l">
              <a:lnSpc>
                <a:spcPts val="1312"/>
              </a:lnSpc>
              <a:buNone/>
            </a:pPr>
            <a:r>
              <a:rPr lang="en-US" sz="740" dirty="0">
                <a:solidFill>
                  <a:srgbClr val="CFE8E3"/>
                </a:solidFill>
                <a:latin typeface="Noto Serif Bengali" pitchFamily="34" charset="0"/>
                <a:ea typeface="Noto Serif Bengali" pitchFamily="34" charset="-122"/>
                <a:cs typeface="Noto Serif Bengali" pitchFamily="34" charset="-120"/>
              </a:rPr>
              <a:t>ওয়ান-টু-গো ফ্লাইট ২৬৯ থাইল্যান্ডের ফুকেটে অবতরণের সময় বিধ্বস্ত হয়, প্রায় ৯০ জন নিহত হন।</a:t>
            </a:r>
            <a:endParaRPr lang="en-US" sz="740" dirty="0"/>
          </a:p>
        </p:txBody>
      </p:sp>
      <p:sp>
        <p:nvSpPr>
          <p:cNvPr id="49" name="Shape 47"/>
          <p:cNvSpPr/>
          <p:nvPr/>
        </p:nvSpPr>
        <p:spPr>
          <a:xfrm>
            <a:off x="426709" y="5996876"/>
            <a:ext cx="11338277" cy="601965"/>
          </a:xfrm>
          <a:prstGeom prst="rect">
            <a:avLst/>
          </a:prstGeom>
          <a:ln/>
        </p:spPr>
      </p:sp>
      <p:sp>
        <p:nvSpPr>
          <p:cNvPr id="50" name="Text 48"/>
          <p:cNvSpPr/>
          <p:nvPr/>
        </p:nvSpPr>
        <p:spPr>
          <a:xfrm>
            <a:off x="426709" y="6111173"/>
            <a:ext cx="4547655" cy="342891"/>
          </a:xfrm>
          <a:prstGeom prst="rect">
            <a:avLst/>
          </a:prstGeom>
          <a:ln/>
        </p:spPr>
        <p:txBody>
          <a:bodyPr wrap="square" lIns="0" tIns="0" rIns="0" bIns="0" rtlCol="0" anchor="t">
            <a:spAutoFit/>
          </a:bodyPr>
          <a:lstStyle/>
          <a:p>
            <a:pPr marL="0" indent="0" algn="l">
              <a:lnSpc>
                <a:spcPts val="1350"/>
              </a:lnSpc>
              <a:buNone/>
            </a:pPr>
            <a:r>
              <a:rPr lang="en-US" sz="740" dirty="0">
                <a:solidFill>
                  <a:srgbClr val="A79F95"/>
                </a:solidFill>
                <a:latin typeface="Noto Serif Bengali" pitchFamily="34" charset="0"/>
                <a:ea typeface="Noto Serif Bengali" pitchFamily="34" charset="-122"/>
                <a:cs typeface="Noto Serif Bengali" pitchFamily="34" charset="-120"/>
              </a:rPr>
              <a:t>একটি তারিখে এত বৈচিত্র্যময় ঘটনা জমা হওয়া কাকতালীয়, কিন্তু তার পাঠ স্পষ্ট: ইতিহাস রাষ্ট্র, বাজার আর বিজ্ঞান, তিন জায়গাতেই একসঙ্গে লেখা হয়।</a:t>
            </a:r>
            <a:endParaRPr lang="en-US" sz="740" dirty="0"/>
          </a:p>
        </p:txBody>
      </p:sp>
      <p:sp>
        <p:nvSpPr>
          <p:cNvPr id="51" name="Text 49"/>
          <p:cNvSpPr/>
          <p:nvPr/>
        </p:nvSpPr>
        <p:spPr>
          <a:xfrm>
            <a:off x="5135752" y="6111173"/>
            <a:ext cx="3248325" cy="125727"/>
          </a:xfrm>
          <a:prstGeom prst="rect">
            <a:avLst/>
          </a:prstGeom>
          <a:ln/>
        </p:spPr>
        <p:txBody>
          <a:bodyPr wrap="square" lIns="0" tIns="0" rIns="0" bIns="0" rtlCol="0" anchor="t">
            <a:spAutoFit/>
          </a:bodyPr>
          <a:lstStyle/>
          <a:p>
            <a:pPr marL="0" indent="0" algn="l">
              <a:lnSpc>
                <a:spcPts val="990"/>
              </a:lnSpc>
              <a:buNone/>
            </a:pPr>
            <a:r>
              <a:rPr lang="en-US" sz="650" kern="0" spc="60" dirty="0">
                <a:solidFill>
                  <a:srgbClr val="C9A227"/>
                </a:solidFill>
                <a:latin typeface="Noto Serif Bengali" pitchFamily="34" charset="0"/>
                <a:ea typeface="Noto Serif Bengali" pitchFamily="34" charset="-122"/>
                <a:cs typeface="Noto Serif Bengali" pitchFamily="34" charset="-120"/>
              </a:rPr>
              <a:t>২০১০ থেকে</a:t>
            </a:r>
            <a:endParaRPr lang="en-US" sz="650" dirty="0"/>
          </a:p>
        </p:txBody>
      </p:sp>
      <p:sp>
        <p:nvSpPr>
          <p:cNvPr id="52" name="Text 50"/>
          <p:cNvSpPr/>
          <p:nvPr/>
        </p:nvSpPr>
        <p:spPr>
          <a:xfrm>
            <a:off x="5135752" y="6274999"/>
            <a:ext cx="3248325" cy="323842"/>
          </a:xfrm>
          <a:prstGeom prst="rect">
            <a:avLst/>
          </a:prstGeom>
          <a:ln/>
        </p:spPr>
        <p:txBody>
          <a:bodyPr wrap="square" lIns="0" tIns="0" rIns="0" bIns="0" rtlCol="0" anchor="t">
            <a:spAutoFit/>
          </a:bodyPr>
          <a:lstStyle/>
          <a:p>
            <a:pPr marL="0" indent="0" algn="l">
              <a:lnSpc>
                <a:spcPts val="1275"/>
              </a:lnSpc>
              <a:buNone/>
            </a:pPr>
            <a:r>
              <a:rPr lang="en-US" sz="740" dirty="0">
                <a:solidFill>
                  <a:srgbClr val="DED7CD"/>
                </a:solidFill>
                <a:latin typeface="Noto Serif Bengali" pitchFamily="34" charset="0"/>
                <a:ea typeface="Noto Serif Bengali" pitchFamily="34" charset="-122"/>
                <a:cs typeface="Noto Serif Bengali" pitchFamily="34" charset="-120"/>
              </a:rPr>
              <a:t>১৬ সেপ্টেম্বর মালয়েশিয়ায় সরকারি ছুটি মালয়েশিয়া দিবস; মেক্সিকোতে স্বাধীনতা দিবস।</a:t>
            </a:r>
            <a:endParaRPr lang="en-US" sz="740" dirty="0"/>
          </a:p>
        </p:txBody>
      </p:sp>
      <p:sp>
        <p:nvSpPr>
          <p:cNvPr id="53" name="Text 51"/>
          <p:cNvSpPr/>
          <p:nvPr/>
        </p:nvSpPr>
        <p:spPr>
          <a:xfrm>
            <a:off x="8564666" y="6111173"/>
            <a:ext cx="3248325" cy="125727"/>
          </a:xfrm>
          <a:prstGeom prst="rect">
            <a:avLst/>
          </a:prstGeom>
          <a:ln/>
        </p:spPr>
        <p:txBody>
          <a:bodyPr wrap="square" lIns="0" tIns="0" rIns="0" bIns="0" rtlCol="0" anchor="t">
            <a:spAutoFit/>
          </a:bodyPr>
          <a:lstStyle/>
          <a:p>
            <a:pPr marL="0" indent="0" algn="l">
              <a:lnSpc>
                <a:spcPts val="990"/>
              </a:lnSpc>
              <a:buNone/>
            </a:pPr>
            <a:r>
              <a:rPr lang="en-US" sz="650" kern="0" spc="60" dirty="0">
                <a:solidFill>
                  <a:srgbClr val="C9A227"/>
                </a:solidFill>
                <a:latin typeface="Noto Serif Bengali" pitchFamily="34" charset="0"/>
                <a:ea typeface="Noto Serif Bengali" pitchFamily="34" charset="-122"/>
                <a:cs typeface="Noto Serif Bengali" pitchFamily="34" charset="-120"/>
              </a:rPr>
              <a:t>১৯৯৪ থেকে</a:t>
            </a:r>
            <a:endParaRPr lang="en-US" sz="650" dirty="0"/>
          </a:p>
        </p:txBody>
      </p:sp>
      <p:sp>
        <p:nvSpPr>
          <p:cNvPr id="54" name="Text 52"/>
          <p:cNvSpPr/>
          <p:nvPr/>
        </p:nvSpPr>
        <p:spPr>
          <a:xfrm>
            <a:off x="8564666" y="6274999"/>
            <a:ext cx="3248325" cy="161921"/>
          </a:xfrm>
          <a:prstGeom prst="rect">
            <a:avLst/>
          </a:prstGeom>
          <a:ln/>
        </p:spPr>
        <p:txBody>
          <a:bodyPr wrap="square" lIns="0" tIns="0" rIns="0" bIns="0" rtlCol="0" anchor="t">
            <a:spAutoFit/>
          </a:bodyPr>
          <a:lstStyle/>
          <a:p>
            <a:pPr marL="0" indent="0" algn="l">
              <a:lnSpc>
                <a:spcPts val="1275"/>
              </a:lnSpc>
              <a:buNone/>
            </a:pPr>
            <a:r>
              <a:rPr lang="en-US" sz="740" dirty="0">
                <a:solidFill>
                  <a:srgbClr val="DED7CD"/>
                </a:solidFill>
                <a:latin typeface="Noto Serif Bengali" pitchFamily="34" charset="0"/>
                <a:ea typeface="Noto Serif Bengali" pitchFamily="34" charset="-122"/>
                <a:cs typeface="Noto Serif Bengali" pitchFamily="34" charset="-120"/>
              </a:rPr>
              <a:t>একই দিনে জাতিসংঘের ঘোষিত ওজোন স্তর সংরক্ষণ দিবস পালিত হয়।</a:t>
            </a:r>
            <a:endParaRPr lang="en-US" sz="740" dirty="0"/>
          </a:p>
        </p:txBody>
      </p:sp>
      <p:pic>
        <p:nvPicPr>
          <p:cNvPr id="55"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26709" y="335357"/>
            <a:ext cx="11338277" cy="609585"/>
          </a:xfrm>
          <a:prstGeom prst="rect">
            <a:avLst/>
          </a:prstGeom>
        </p:spPr>
      </p:pic>
      <p:pic>
        <p:nvPicPr>
          <p:cNvPr id="56"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2627287" y="1143057"/>
            <a:ext cx="2284395" cy="691021"/>
          </a:xfrm>
          <a:prstGeom prst="rect">
            <a:avLst/>
          </a:prstGeom>
        </p:spPr>
      </p:pic>
      <p:pic>
        <p:nvPicPr>
          <p:cNvPr id="57" name="Image 2" descr="preencoded.png"/>
          <p:cNvPicPr>
            <a:picLocks noChangeAspect="1"/>
          </p:cNvPicPr>
          <p:nvPr/>
        </p:nvPicPr>
        <p:blipFill>
          <a:blip r:embed="rId5">
            <a:extLst>
              <a:ext uri="{96DAC541-7B7A-43D3-8B79-37D633B846F1}">
                <asvg:svgBlip xmlns:asvg="http://schemas.microsoft.com/office/drawing/2016/SVG/main" xmlns="" r:embed="rId7"/>
              </a:ext>
            </a:extLst>
          </a:blip>
          <a:stretch>
            <a:fillRect/>
          </a:stretch>
        </p:blipFill>
        <p:spPr>
          <a:xfrm>
            <a:off x="4911682" y="1143057"/>
            <a:ext cx="2284395" cy="691021"/>
          </a:xfrm>
          <a:prstGeom prst="rect">
            <a:avLst/>
          </a:prstGeom>
        </p:spPr>
      </p:pic>
      <p:pic>
        <p:nvPicPr>
          <p:cNvPr id="58" name="Image 3" descr="preencoded.png"/>
          <p:cNvPicPr>
            <a:picLocks noChangeAspect="1"/>
          </p:cNvPicPr>
          <p:nvPr/>
        </p:nvPicPr>
        <p:blipFill>
          <a:blip r:embed="rId5">
            <a:extLst>
              <a:ext uri="{96DAC541-7B7A-43D3-8B79-37D633B846F1}">
                <asvg:svgBlip xmlns:asvg="http://schemas.microsoft.com/office/drawing/2016/SVG/main" xmlns="" r:embed="rId8"/>
              </a:ext>
            </a:extLst>
          </a:blip>
          <a:stretch>
            <a:fillRect/>
          </a:stretch>
        </p:blipFill>
        <p:spPr>
          <a:xfrm>
            <a:off x="7196077" y="1143057"/>
            <a:ext cx="2284395" cy="691021"/>
          </a:xfrm>
          <a:prstGeom prst="rect">
            <a:avLst/>
          </a:prstGeom>
        </p:spPr>
      </p:pic>
      <p:pic>
        <p:nvPicPr>
          <p:cNvPr id="59" name="Image 4" descr="preencoded.png"/>
          <p:cNvPicPr>
            <a:picLocks noChangeAspect="1"/>
          </p:cNvPicPr>
          <p:nvPr/>
        </p:nvPicPr>
        <p:blipFill>
          <a:blip r:embed="rId5">
            <a:extLst>
              <a:ext uri="{96DAC541-7B7A-43D3-8B79-37D633B846F1}">
                <asvg:svgBlip xmlns:asvg="http://schemas.microsoft.com/office/drawing/2016/SVG/main" xmlns="" r:embed="rId10"/>
              </a:ext>
            </a:extLst>
          </a:blip>
          <a:stretch>
            <a:fillRect/>
          </a:stretch>
        </p:blipFill>
        <p:spPr>
          <a:xfrm>
            <a:off x="9480472" y="1143057"/>
            <a:ext cx="2284395" cy="691021"/>
          </a:xfrm>
          <a:prstGeom prst="rect">
            <a:avLst/>
          </a:prstGeom>
        </p:spPr>
      </p:pic>
      <p:pic>
        <p:nvPicPr>
          <p:cNvPr id="60" name="Image 5" descr="preencoded.png"/>
          <p:cNvPicPr>
            <a:picLocks noChangeAspect="1"/>
          </p:cNvPicPr>
          <p:nvPr/>
        </p:nvPicPr>
        <p:blipFill>
          <a:blip r:embed="rId11">
            <a:extLst>
              <a:ext uri="{96DAC541-7B7A-43D3-8B79-37D633B846F1}">
                <asvg:svgBlip xmlns:asvg="http://schemas.microsoft.com/office/drawing/2016/SVG/main" xmlns="" r:embed="rId12"/>
              </a:ext>
            </a:extLst>
          </a:blip>
          <a:stretch>
            <a:fillRect/>
          </a:stretch>
        </p:blipFill>
        <p:spPr>
          <a:xfrm>
            <a:off x="426709" y="5996876"/>
            <a:ext cx="11338277" cy="601965"/>
          </a:xfrm>
          <a:prstGeom prst="rect">
            <a:avLst/>
          </a:prstGeom>
        </p:spPr>
      </p:pic>
    </p:spTree>
  </p:cSld>
  <p:clrMapOvr>
    <a:masterClrMapping/>
  </p:clrMapOvr>
  <p:transition spd="slow">
    <p:wheel spokes="3"/>
  </p:transition>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Shape 0"/>
          <p:cNvSpPr/>
          <p:nvPr/>
        </p:nvSpPr>
        <p:spPr>
          <a:xfrm>
            <a:off x="0" y="86"/>
            <a:ext cx="12191695" cy="6857829"/>
          </a:xfrm>
          <a:prstGeom prst="rect">
            <a:avLst/>
          </a:prstGeom>
          <a:solidFill>
            <a:srgbClr val="0A0A0A"/>
          </a:solidFill>
          <a:ln/>
        </p:spPr>
      </p:sp>
      <p:sp>
        <p:nvSpPr>
          <p:cNvPr id="3" name="Shape 1"/>
          <p:cNvSpPr/>
          <p:nvPr/>
        </p:nvSpPr>
        <p:spPr>
          <a:xfrm>
            <a:off x="0" y="86"/>
            <a:ext cx="12191695" cy="6857829"/>
          </a:xfrm>
          <a:prstGeom prst="rect">
            <a:avLst/>
          </a:prstGeom>
          <a:solidFill>
            <a:srgbClr val="F3EDE2"/>
          </a:solidFill>
          <a:ln/>
        </p:spPr>
      </p:sp>
      <p:sp>
        <p:nvSpPr>
          <p:cNvPr id="4" name="Shape 2"/>
          <p:cNvSpPr/>
          <p:nvPr/>
        </p:nvSpPr>
        <p:spPr>
          <a:xfrm>
            <a:off x="426709" y="335357"/>
            <a:ext cx="11338277" cy="617205"/>
          </a:xfrm>
          <a:prstGeom prst="rect">
            <a:avLst/>
          </a:prstGeom>
          <a:ln/>
        </p:spPr>
      </p:sp>
      <p:sp>
        <p:nvSpPr>
          <p:cNvPr id="5" name="Text 3"/>
          <p:cNvSpPr/>
          <p:nvPr/>
        </p:nvSpPr>
        <p:spPr>
          <a:xfrm>
            <a:off x="426709" y="335357"/>
            <a:ext cx="4418229" cy="125727"/>
          </a:xfrm>
          <a:prstGeom prst="rect">
            <a:avLst/>
          </a:prstGeom>
          <a:ln/>
        </p:spPr>
        <p:txBody>
          <a:bodyPr wrap="square" lIns="0" tIns="0" rIns="0" bIns="0" rtlCol="0" anchor="t">
            <a:spAutoFit/>
          </a:bodyPr>
          <a:lstStyle/>
          <a:p>
            <a:pPr marL="0" indent="0" algn="l">
              <a:lnSpc>
                <a:spcPts val="990"/>
              </a:lnSpc>
              <a:buNone/>
            </a:pPr>
            <a:r>
              <a:rPr lang="en-US" sz="650" kern="0" spc="180" dirty="0">
                <a:solidFill>
                  <a:srgbClr val="A3301F"/>
                </a:solidFill>
                <a:latin typeface="Noto Serif Bengali" pitchFamily="34" charset="0"/>
                <a:ea typeface="Noto Serif Bengali" pitchFamily="34" charset="-122"/>
                <a:cs typeface="Noto Serif Bengali" pitchFamily="34" charset="-120"/>
              </a:rPr>
              <a:t>মানুষের দিনপঞ্জি</a:t>
            </a:r>
            <a:endParaRPr lang="en-US" sz="650" dirty="0"/>
          </a:p>
        </p:txBody>
      </p:sp>
      <p:sp>
        <p:nvSpPr>
          <p:cNvPr id="6" name="Text 4"/>
          <p:cNvSpPr/>
          <p:nvPr/>
        </p:nvSpPr>
        <p:spPr>
          <a:xfrm>
            <a:off x="426709" y="506803"/>
            <a:ext cx="4418229" cy="323842"/>
          </a:xfrm>
          <a:prstGeom prst="rect">
            <a:avLst/>
          </a:prstGeom>
          <a:ln/>
        </p:spPr>
        <p:txBody>
          <a:bodyPr wrap="square" lIns="0" tIns="0" rIns="0" bIns="0" rtlCol="0" anchor="t">
            <a:spAutoFit/>
          </a:bodyPr>
          <a:lstStyle/>
          <a:p>
            <a:pPr marL="0" indent="0" algn="l">
              <a:lnSpc>
                <a:spcPts val="2550"/>
              </a:lnSpc>
              <a:buNone/>
            </a:pPr>
            <a:r>
              <a:rPr lang="en-US" sz="2030" dirty="0">
                <a:solidFill>
                  <a:srgbClr val="1D1B17"/>
                </a:solidFill>
                <a:latin typeface="Noto Serif Bengali" pitchFamily="34" charset="0"/>
                <a:ea typeface="Noto Serif Bengali" pitchFamily="34" charset="-122"/>
                <a:cs typeface="Noto Serif Bengali" pitchFamily="34" charset="-120"/>
              </a:rPr>
              <a:t>যাঁরা এই দিনে জন্মেছেন, যাঁরা চলে গেছেন</a:t>
            </a:r>
            <a:endParaRPr lang="en-US" sz="2030" dirty="0"/>
          </a:p>
        </p:txBody>
      </p:sp>
      <p:sp>
        <p:nvSpPr>
          <p:cNvPr id="7" name="Text 5"/>
          <p:cNvSpPr/>
          <p:nvPr/>
        </p:nvSpPr>
        <p:spPr>
          <a:xfrm>
            <a:off x="8869458" y="519900"/>
            <a:ext cx="2938961" cy="310745"/>
          </a:xfrm>
          <a:prstGeom prst="rect">
            <a:avLst/>
          </a:prstGeom>
          <a:ln/>
        </p:spPr>
        <p:txBody>
          <a:bodyPr wrap="square" lIns="0" tIns="0" rIns="0" bIns="0" rtlCol="0" anchor="t">
            <a:spAutoFit/>
          </a:bodyPr>
          <a:lstStyle/>
          <a:p>
            <a:pPr marL="0" indent="0" algn="r">
              <a:lnSpc>
                <a:spcPts val="1224"/>
              </a:lnSpc>
              <a:buNone/>
            </a:pPr>
            <a:r>
              <a:rPr lang="en-US" sz="710" dirty="0">
                <a:solidFill>
                  <a:srgbClr val="6F6659"/>
                </a:solidFill>
                <a:latin typeface="Noto Serif Bengali" pitchFamily="34" charset="0"/>
                <a:ea typeface="Noto Serif Bengali" pitchFamily="34" charset="-122"/>
                <a:cs typeface="Noto Serif Bengali" pitchFamily="34" charset="-120"/>
              </a:rPr>
              <a:t>একদিনে একজন নোবেলজয়ী, এক কিংবদন্তি গিটারবাদক, এক অপেরা সম্রাজ্ঞী ও এক শিশু-মনোবিজ্ঞানী।</a:t>
            </a:r>
            <a:endParaRPr lang="en-US" sz="710" dirty="0"/>
          </a:p>
        </p:txBody>
      </p:sp>
      <p:sp>
        <p:nvSpPr>
          <p:cNvPr id="8" name="Shape 6"/>
          <p:cNvSpPr/>
          <p:nvPr/>
        </p:nvSpPr>
        <p:spPr>
          <a:xfrm>
            <a:off x="426709" y="1104958"/>
            <a:ext cx="5585320" cy="5493883"/>
          </a:xfrm>
          <a:prstGeom prst="roundRect">
            <a:avLst>
              <a:gd name="adj" fmla="val 555"/>
            </a:avLst>
          </a:prstGeom>
          <a:solidFill>
            <a:srgbClr val="FFFDF8"/>
          </a:solidFill>
          <a:ln w="7620">
            <a:solidFill>
              <a:srgbClr val="DED3C0"/>
            </a:solidFill>
            <a:prstDash val="solid"/>
          </a:ln>
        </p:spPr>
      </p:sp>
      <p:sp>
        <p:nvSpPr>
          <p:cNvPr id="9" name="Text 7"/>
          <p:cNvSpPr/>
          <p:nvPr/>
        </p:nvSpPr>
        <p:spPr>
          <a:xfrm>
            <a:off x="601965" y="1264974"/>
            <a:ext cx="194319" cy="194305"/>
          </a:xfrm>
          <a:prstGeom prst="rect">
            <a:avLst/>
          </a:prstGeom>
          <a:ln/>
        </p:spPr>
        <p:txBody>
          <a:bodyPr wrap="square" lIns="0" tIns="0" rIns="0" bIns="0" rtlCol="0" anchor="t">
            <a:spAutoFit/>
          </a:bodyPr>
          <a:lstStyle/>
          <a:p>
            <a:pPr marL="0" indent="0" algn="l">
              <a:lnSpc>
                <a:spcPts val="1530"/>
              </a:lnSpc>
              <a:buNone/>
            </a:pPr>
            <a:r>
              <a:rPr lang="en-US" sz="1010" dirty="0">
                <a:solidFill>
                  <a:srgbClr val="17544F"/>
                </a:solidFill>
                <a:latin typeface="Noto Serif Bengali" pitchFamily="34" charset="0"/>
                <a:ea typeface="Noto Serif Bengali" pitchFamily="34" charset="-122"/>
                <a:cs typeface="Noto Serif Bengali" pitchFamily="34" charset="-120"/>
              </a:rPr>
              <a:t>জন্ম</a:t>
            </a:r>
            <a:endParaRPr lang="en-US" sz="1010" dirty="0"/>
          </a:p>
        </p:txBody>
      </p:sp>
      <p:sp>
        <p:nvSpPr>
          <p:cNvPr id="10" name="Text 8"/>
          <p:cNvSpPr/>
          <p:nvPr/>
        </p:nvSpPr>
        <p:spPr>
          <a:xfrm>
            <a:off x="5313388" y="1299263"/>
            <a:ext cx="531236" cy="125727"/>
          </a:xfrm>
          <a:prstGeom prst="rect">
            <a:avLst/>
          </a:prstGeom>
          <a:ln/>
        </p:spPr>
        <p:txBody>
          <a:bodyPr wrap="square" lIns="0" tIns="0" rIns="0" bIns="0" rtlCol="0" anchor="t">
            <a:spAutoFit/>
          </a:bodyPr>
          <a:lstStyle/>
          <a:p>
            <a:pPr marL="0" indent="0" algn="l">
              <a:lnSpc>
                <a:spcPts val="990"/>
              </a:lnSpc>
              <a:buNone/>
            </a:pPr>
            <a:r>
              <a:rPr lang="en-US" sz="650" dirty="0">
                <a:solidFill>
                  <a:srgbClr val="8A7F6D"/>
                </a:solidFill>
                <a:latin typeface="Noto Serif Bengali" pitchFamily="34" charset="0"/>
                <a:ea typeface="Noto Serif Bengali" pitchFamily="34" charset="-122"/>
                <a:cs typeface="Noto Serif Bengali" pitchFamily="34" charset="-120"/>
              </a:rPr>
              <a:t>৫ জন প্রতিনিধি</a:t>
            </a:r>
            <a:endParaRPr lang="en-US" sz="650" dirty="0"/>
          </a:p>
        </p:txBody>
      </p:sp>
      <p:sp>
        <p:nvSpPr>
          <p:cNvPr id="11" name="Shape 9"/>
          <p:cNvSpPr/>
          <p:nvPr/>
        </p:nvSpPr>
        <p:spPr>
          <a:xfrm>
            <a:off x="601965" y="1565957"/>
            <a:ext cx="5234809" cy="431472"/>
          </a:xfrm>
          <a:prstGeom prst="rect">
            <a:avLst/>
          </a:prstGeom>
          <a:ln/>
        </p:spPr>
      </p:sp>
      <p:sp>
        <p:nvSpPr>
          <p:cNvPr id="12" name="Text 10"/>
          <p:cNvSpPr/>
          <p:nvPr/>
        </p:nvSpPr>
        <p:spPr>
          <a:xfrm>
            <a:off x="601965" y="1565957"/>
            <a:ext cx="433110" cy="340034"/>
          </a:xfrm>
          <a:prstGeom prst="rect">
            <a:avLst/>
          </a:prstGeom>
          <a:ln/>
        </p:spPr>
        <p:txBody>
          <a:bodyPr wrap="square" lIns="0" tIns="0" rIns="0" bIns="0" rtlCol="0" anchor="t">
            <a:spAutoFit/>
          </a:bodyPr>
          <a:lstStyle/>
          <a:p>
            <a:pPr marL="0" indent="0" algn="l">
              <a:lnSpc>
                <a:spcPts val="1350"/>
              </a:lnSpc>
              <a:buNone/>
            </a:pPr>
            <a:r>
              <a:rPr lang="en-US" sz="890" b="1" dirty="0">
                <a:solidFill>
                  <a:srgbClr val="17544F"/>
                </a:solidFill>
                <a:latin typeface="Noto Serif Bengali" pitchFamily="34" charset="0"/>
                <a:ea typeface="Noto Serif Bengali" pitchFamily="34" charset="-122"/>
                <a:cs typeface="Noto Serif Bengali" pitchFamily="34" charset="-120"/>
              </a:rPr>
              <a:t>১৮৯১</a:t>
            </a:r>
            <a:endParaRPr lang="en-US" sz="890" dirty="0"/>
          </a:p>
        </p:txBody>
      </p:sp>
      <p:sp>
        <p:nvSpPr>
          <p:cNvPr id="13" name="Text 11"/>
          <p:cNvSpPr/>
          <p:nvPr/>
        </p:nvSpPr>
        <p:spPr>
          <a:xfrm>
            <a:off x="1135352" y="1565957"/>
            <a:ext cx="4092430"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কার্ল ডনিটজ</a:t>
            </a:r>
            <a:endParaRPr lang="en-US" sz="830" dirty="0"/>
          </a:p>
        </p:txBody>
      </p:sp>
      <p:sp>
        <p:nvSpPr>
          <p:cNvPr id="14" name="Text 12"/>
          <p:cNvSpPr/>
          <p:nvPr/>
        </p:nvSpPr>
        <p:spPr>
          <a:xfrm>
            <a:off x="1135352" y="1748832"/>
            <a:ext cx="4092430" cy="157159"/>
          </a:xfrm>
          <a:prstGeom prst="rect">
            <a:avLst/>
          </a:prstGeom>
          <a:ln/>
        </p:spPr>
        <p:txBody>
          <a:bodyPr wrap="square" lIns="0" tIns="0" rIns="0" bIns="0" rtlCol="0" anchor="t">
            <a:spAutoFit/>
          </a:bodyPr>
          <a:lstStyle/>
          <a:p>
            <a:pPr marL="0" indent="0" algn="l">
              <a:lnSpc>
                <a:spcPts val="1237"/>
              </a:lnSpc>
              <a:buNone/>
            </a:pPr>
            <a:r>
              <a:rPr lang="en-US" sz="740" dirty="0">
                <a:solidFill>
                  <a:srgbClr val="4A4438"/>
                </a:solidFill>
                <a:latin typeface="Noto Serif Bengali" pitchFamily="34" charset="0"/>
                <a:ea typeface="Noto Serif Bengali" pitchFamily="34" charset="-122"/>
                <a:cs typeface="Noto Serif Bengali" pitchFamily="34" charset="-120"/>
              </a:rPr>
              <a:t>জার্মান নৌবাহিনীর সেনাপ্রধান; দ্বিতীয় বিশ্বযুদ্ধের শেষ দিনগুলোতে জার্মানির রাষ্ট্রপতির দায়িত্ব পালন করেন।</a:t>
            </a:r>
            <a:endParaRPr lang="en-US" sz="740" dirty="0"/>
          </a:p>
        </p:txBody>
      </p:sp>
      <p:sp>
        <p:nvSpPr>
          <p:cNvPr id="15" name="Shape 13"/>
          <p:cNvSpPr/>
          <p:nvPr/>
        </p:nvSpPr>
        <p:spPr>
          <a:xfrm>
            <a:off x="601965" y="2081246"/>
            <a:ext cx="5234809" cy="431472"/>
          </a:xfrm>
          <a:prstGeom prst="rect">
            <a:avLst/>
          </a:prstGeom>
          <a:ln/>
        </p:spPr>
      </p:sp>
      <p:sp>
        <p:nvSpPr>
          <p:cNvPr id="16" name="Text 14"/>
          <p:cNvSpPr/>
          <p:nvPr/>
        </p:nvSpPr>
        <p:spPr>
          <a:xfrm>
            <a:off x="601965" y="2081246"/>
            <a:ext cx="433110" cy="340034"/>
          </a:xfrm>
          <a:prstGeom prst="rect">
            <a:avLst/>
          </a:prstGeom>
          <a:ln/>
        </p:spPr>
        <p:txBody>
          <a:bodyPr wrap="square" lIns="0" tIns="0" rIns="0" bIns="0" rtlCol="0" anchor="t">
            <a:spAutoFit/>
          </a:bodyPr>
          <a:lstStyle/>
          <a:p>
            <a:pPr marL="0" indent="0" algn="l">
              <a:lnSpc>
                <a:spcPts val="1350"/>
              </a:lnSpc>
              <a:buNone/>
            </a:pPr>
            <a:r>
              <a:rPr lang="en-US" sz="890" b="1" dirty="0">
                <a:solidFill>
                  <a:srgbClr val="17544F"/>
                </a:solidFill>
                <a:latin typeface="Noto Serif Bengali" pitchFamily="34" charset="0"/>
                <a:ea typeface="Noto Serif Bengali" pitchFamily="34" charset="-122"/>
                <a:cs typeface="Noto Serif Bengali" pitchFamily="34" charset="-120"/>
              </a:rPr>
              <a:t>১৮৯৩</a:t>
            </a:r>
            <a:endParaRPr lang="en-US" sz="890" dirty="0"/>
          </a:p>
        </p:txBody>
      </p:sp>
      <p:sp>
        <p:nvSpPr>
          <p:cNvPr id="17" name="Text 15"/>
          <p:cNvSpPr/>
          <p:nvPr/>
        </p:nvSpPr>
        <p:spPr>
          <a:xfrm>
            <a:off x="1135352" y="2081246"/>
            <a:ext cx="3926993"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আলবার্ট সেন্ট-গিয়র্গি</a:t>
            </a:r>
            <a:endParaRPr lang="en-US" sz="830" dirty="0"/>
          </a:p>
        </p:txBody>
      </p:sp>
      <p:sp>
        <p:nvSpPr>
          <p:cNvPr id="18" name="Text 16"/>
          <p:cNvSpPr/>
          <p:nvPr/>
        </p:nvSpPr>
        <p:spPr>
          <a:xfrm>
            <a:off x="1135352" y="2264122"/>
            <a:ext cx="3926993" cy="157159"/>
          </a:xfrm>
          <a:prstGeom prst="rect">
            <a:avLst/>
          </a:prstGeom>
          <a:ln/>
        </p:spPr>
        <p:txBody>
          <a:bodyPr wrap="square" lIns="0" tIns="0" rIns="0" bIns="0" rtlCol="0" anchor="t">
            <a:spAutoFit/>
          </a:bodyPr>
          <a:lstStyle/>
          <a:p>
            <a:pPr marL="0" indent="0" algn="l">
              <a:lnSpc>
                <a:spcPts val="1237"/>
              </a:lnSpc>
              <a:buNone/>
            </a:pPr>
            <a:r>
              <a:rPr lang="en-US" sz="740" dirty="0">
                <a:solidFill>
                  <a:srgbClr val="4A4438"/>
                </a:solidFill>
                <a:latin typeface="Noto Serif Bengali" pitchFamily="34" charset="0"/>
                <a:ea typeface="Noto Serif Bengali" pitchFamily="34" charset="-122"/>
                <a:cs typeface="Noto Serif Bengali" pitchFamily="34" charset="-120"/>
              </a:rPr>
              <a:t>হাঙ্গেরীয় প্রাণরসায়নবিদ; ভিটামিন সি নিয়ে কাজের জন্য ১৯৩৭ সালে চিকিৎসায় নোবেল পুরস্কার পান।</a:t>
            </a:r>
            <a:endParaRPr lang="en-US" sz="740" dirty="0"/>
          </a:p>
        </p:txBody>
      </p:sp>
      <p:sp>
        <p:nvSpPr>
          <p:cNvPr id="19" name="Shape 17"/>
          <p:cNvSpPr/>
          <p:nvPr/>
        </p:nvSpPr>
        <p:spPr>
          <a:xfrm>
            <a:off x="601965" y="2596536"/>
            <a:ext cx="5234809" cy="431472"/>
          </a:xfrm>
          <a:prstGeom prst="rect">
            <a:avLst/>
          </a:prstGeom>
          <a:ln/>
        </p:spPr>
      </p:sp>
      <p:sp>
        <p:nvSpPr>
          <p:cNvPr id="20" name="Text 18"/>
          <p:cNvSpPr/>
          <p:nvPr/>
        </p:nvSpPr>
        <p:spPr>
          <a:xfrm>
            <a:off x="601965" y="2596536"/>
            <a:ext cx="433110" cy="340034"/>
          </a:xfrm>
          <a:prstGeom prst="rect">
            <a:avLst/>
          </a:prstGeom>
          <a:ln/>
        </p:spPr>
        <p:txBody>
          <a:bodyPr wrap="square" lIns="0" tIns="0" rIns="0" bIns="0" rtlCol="0" anchor="t">
            <a:spAutoFit/>
          </a:bodyPr>
          <a:lstStyle/>
          <a:p>
            <a:pPr marL="0" indent="0" algn="l">
              <a:lnSpc>
                <a:spcPts val="1350"/>
              </a:lnSpc>
              <a:buNone/>
            </a:pPr>
            <a:r>
              <a:rPr lang="en-US" sz="890" b="1" dirty="0">
                <a:solidFill>
                  <a:srgbClr val="17544F"/>
                </a:solidFill>
                <a:latin typeface="Noto Serif Bengali" pitchFamily="34" charset="0"/>
                <a:ea typeface="Noto Serif Bengali" pitchFamily="34" charset="-122"/>
                <a:cs typeface="Noto Serif Bengali" pitchFamily="34" charset="-120"/>
              </a:rPr>
              <a:t>১৯২৪</a:t>
            </a:r>
            <a:endParaRPr lang="en-US" sz="890" dirty="0"/>
          </a:p>
        </p:txBody>
      </p:sp>
      <p:sp>
        <p:nvSpPr>
          <p:cNvPr id="21" name="Text 19"/>
          <p:cNvSpPr/>
          <p:nvPr/>
        </p:nvSpPr>
        <p:spPr>
          <a:xfrm>
            <a:off x="1135352" y="2596536"/>
            <a:ext cx="3805543"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লরেন বাকল</a:t>
            </a:r>
            <a:endParaRPr lang="en-US" sz="830" dirty="0"/>
          </a:p>
        </p:txBody>
      </p:sp>
      <p:sp>
        <p:nvSpPr>
          <p:cNvPr id="22" name="Text 20"/>
          <p:cNvSpPr/>
          <p:nvPr/>
        </p:nvSpPr>
        <p:spPr>
          <a:xfrm>
            <a:off x="1135352" y="2779411"/>
            <a:ext cx="3805543" cy="157159"/>
          </a:xfrm>
          <a:prstGeom prst="rect">
            <a:avLst/>
          </a:prstGeom>
          <a:ln/>
        </p:spPr>
        <p:txBody>
          <a:bodyPr wrap="square" lIns="0" tIns="0" rIns="0" bIns="0" rtlCol="0" anchor="t">
            <a:spAutoFit/>
          </a:bodyPr>
          <a:lstStyle/>
          <a:p>
            <a:pPr marL="0" indent="0" algn="l">
              <a:lnSpc>
                <a:spcPts val="1237"/>
              </a:lnSpc>
              <a:buNone/>
            </a:pPr>
            <a:r>
              <a:rPr lang="en-US" sz="740" dirty="0">
                <a:solidFill>
                  <a:srgbClr val="4A4438"/>
                </a:solidFill>
                <a:latin typeface="Noto Serif Bengali" pitchFamily="34" charset="0"/>
                <a:ea typeface="Noto Serif Bengali" pitchFamily="34" charset="-122"/>
                <a:cs typeface="Noto Serif Bengali" pitchFamily="34" charset="-120"/>
              </a:rPr>
              <a:t>হলিউড অভিনেত্রী; হামফ্রে বোগার্টের সঙ্গে অভিনীত ছবি এবং কণ্ঠস্বরের শীতল ভঙ্গির জন্য বিখ্যাত।</a:t>
            </a:r>
            <a:endParaRPr lang="en-US" sz="740" dirty="0"/>
          </a:p>
        </p:txBody>
      </p:sp>
      <p:sp>
        <p:nvSpPr>
          <p:cNvPr id="23" name="Shape 21"/>
          <p:cNvSpPr/>
          <p:nvPr/>
        </p:nvSpPr>
        <p:spPr>
          <a:xfrm>
            <a:off x="601965" y="3111825"/>
            <a:ext cx="5234809" cy="431472"/>
          </a:xfrm>
          <a:prstGeom prst="rect">
            <a:avLst/>
          </a:prstGeom>
          <a:ln/>
        </p:spPr>
      </p:sp>
      <p:sp>
        <p:nvSpPr>
          <p:cNvPr id="24" name="Text 22"/>
          <p:cNvSpPr/>
          <p:nvPr/>
        </p:nvSpPr>
        <p:spPr>
          <a:xfrm>
            <a:off x="601965" y="3111825"/>
            <a:ext cx="433110" cy="340034"/>
          </a:xfrm>
          <a:prstGeom prst="rect">
            <a:avLst/>
          </a:prstGeom>
          <a:ln/>
        </p:spPr>
        <p:txBody>
          <a:bodyPr wrap="square" lIns="0" tIns="0" rIns="0" bIns="0" rtlCol="0" anchor="t">
            <a:spAutoFit/>
          </a:bodyPr>
          <a:lstStyle/>
          <a:p>
            <a:pPr marL="0" indent="0" algn="l">
              <a:lnSpc>
                <a:spcPts val="1350"/>
              </a:lnSpc>
              <a:buNone/>
            </a:pPr>
            <a:r>
              <a:rPr lang="en-US" sz="890" b="1" dirty="0">
                <a:solidFill>
                  <a:srgbClr val="17544F"/>
                </a:solidFill>
                <a:latin typeface="Noto Serif Bengali" pitchFamily="34" charset="0"/>
                <a:ea typeface="Noto Serif Bengali" pitchFamily="34" charset="-122"/>
                <a:cs typeface="Noto Serif Bengali" pitchFamily="34" charset="-120"/>
              </a:rPr>
              <a:t>১৯২৫</a:t>
            </a:r>
            <a:endParaRPr lang="en-US" sz="890" dirty="0"/>
          </a:p>
        </p:txBody>
      </p:sp>
      <p:sp>
        <p:nvSpPr>
          <p:cNvPr id="25" name="Text 23"/>
          <p:cNvSpPr/>
          <p:nvPr/>
        </p:nvSpPr>
        <p:spPr>
          <a:xfrm>
            <a:off x="1135352" y="3111825"/>
            <a:ext cx="3793217"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বি. বি. কিং</a:t>
            </a:r>
            <a:endParaRPr lang="en-US" sz="830" dirty="0"/>
          </a:p>
        </p:txBody>
      </p:sp>
      <p:sp>
        <p:nvSpPr>
          <p:cNvPr id="26" name="Text 24"/>
          <p:cNvSpPr/>
          <p:nvPr/>
        </p:nvSpPr>
        <p:spPr>
          <a:xfrm>
            <a:off x="1135352" y="3294701"/>
            <a:ext cx="3793217" cy="157159"/>
          </a:xfrm>
          <a:prstGeom prst="rect">
            <a:avLst/>
          </a:prstGeom>
          <a:ln/>
        </p:spPr>
        <p:txBody>
          <a:bodyPr wrap="square" lIns="0" tIns="0" rIns="0" bIns="0" rtlCol="0" anchor="t">
            <a:spAutoFit/>
          </a:bodyPr>
          <a:lstStyle/>
          <a:p>
            <a:pPr marL="0" indent="0" algn="l">
              <a:lnSpc>
                <a:spcPts val="1237"/>
              </a:lnSpc>
              <a:buNone/>
            </a:pPr>
            <a:r>
              <a:rPr lang="en-US" sz="740" dirty="0">
                <a:solidFill>
                  <a:srgbClr val="4A4438"/>
                </a:solidFill>
                <a:latin typeface="Noto Serif Bengali" pitchFamily="34" charset="0"/>
                <a:ea typeface="Noto Serif Bengali" pitchFamily="34" charset="-122"/>
                <a:cs typeface="Noto Serif Bengali" pitchFamily="34" charset="-120"/>
              </a:rPr>
              <a:t>ব্লুজ গিটারের কিংবদন্তি; দীর্ঘ ক্যারিয়ারে ১৫টি গ্র্যামি পুরস্কার জেতেন এবং সারা বিশ্বে ঘুরে বাজান।</a:t>
            </a:r>
            <a:endParaRPr lang="en-US" sz="740" dirty="0"/>
          </a:p>
        </p:txBody>
      </p:sp>
      <p:sp>
        <p:nvSpPr>
          <p:cNvPr id="27" name="Text 25"/>
          <p:cNvSpPr/>
          <p:nvPr/>
        </p:nvSpPr>
        <p:spPr>
          <a:xfrm>
            <a:off x="601965" y="3627115"/>
            <a:ext cx="433110" cy="340034"/>
          </a:xfrm>
          <a:prstGeom prst="rect">
            <a:avLst/>
          </a:prstGeom>
          <a:ln/>
        </p:spPr>
        <p:txBody>
          <a:bodyPr wrap="square" lIns="0" tIns="0" rIns="0" bIns="0" rtlCol="0" anchor="t">
            <a:spAutoFit/>
          </a:bodyPr>
          <a:lstStyle/>
          <a:p>
            <a:pPr marL="0" indent="0" algn="l">
              <a:lnSpc>
                <a:spcPts val="1350"/>
              </a:lnSpc>
              <a:buNone/>
            </a:pPr>
            <a:r>
              <a:rPr lang="en-US" sz="890" b="1" dirty="0">
                <a:solidFill>
                  <a:srgbClr val="17544F"/>
                </a:solidFill>
                <a:latin typeface="Noto Serif Bengali" pitchFamily="34" charset="0"/>
                <a:ea typeface="Noto Serif Bengali" pitchFamily="34" charset="-122"/>
                <a:cs typeface="Noto Serif Bengali" pitchFamily="34" charset="-120"/>
              </a:rPr>
              <a:t>১৯৬৮</a:t>
            </a:r>
            <a:endParaRPr lang="en-US" sz="890" dirty="0"/>
          </a:p>
        </p:txBody>
      </p:sp>
      <p:sp>
        <p:nvSpPr>
          <p:cNvPr id="28" name="Text 26"/>
          <p:cNvSpPr/>
          <p:nvPr/>
        </p:nvSpPr>
        <p:spPr>
          <a:xfrm>
            <a:off x="1135352" y="3627115"/>
            <a:ext cx="3489653"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মার্ক অ্যান্থনি</a:t>
            </a:r>
            <a:endParaRPr lang="en-US" sz="830" dirty="0"/>
          </a:p>
        </p:txBody>
      </p:sp>
      <p:sp>
        <p:nvSpPr>
          <p:cNvPr id="29" name="Text 27"/>
          <p:cNvSpPr/>
          <p:nvPr/>
        </p:nvSpPr>
        <p:spPr>
          <a:xfrm>
            <a:off x="1135352" y="3809990"/>
            <a:ext cx="3489653" cy="157159"/>
          </a:xfrm>
          <a:prstGeom prst="rect">
            <a:avLst/>
          </a:prstGeom>
          <a:ln/>
        </p:spPr>
        <p:txBody>
          <a:bodyPr wrap="square" lIns="0" tIns="0" rIns="0" bIns="0" rtlCol="0" anchor="t">
            <a:spAutoFit/>
          </a:bodyPr>
          <a:lstStyle/>
          <a:p>
            <a:pPr marL="0" indent="0" algn="l">
              <a:lnSpc>
                <a:spcPts val="1237"/>
              </a:lnSpc>
              <a:buNone/>
            </a:pPr>
            <a:r>
              <a:rPr lang="en-US" sz="740" dirty="0">
                <a:solidFill>
                  <a:srgbClr val="4A4438"/>
                </a:solidFill>
                <a:latin typeface="Noto Serif Bengali" pitchFamily="34" charset="0"/>
                <a:ea typeface="Noto Serif Bengali" pitchFamily="34" charset="-122"/>
                <a:cs typeface="Noto Serif Bengali" pitchFamily="34" charset="-120"/>
              </a:rPr>
              <a:t>পুয়ের্তো রিকান বংশোদ্ভূত মার্কিন গায়ক; লাতিন সংগীতকে ইংরেজি পপ বাজারে পৌঁছে দেন।</a:t>
            </a:r>
            <a:endParaRPr lang="en-US" sz="740" dirty="0"/>
          </a:p>
        </p:txBody>
      </p:sp>
      <p:sp>
        <p:nvSpPr>
          <p:cNvPr id="30" name="Shape 28"/>
          <p:cNvSpPr/>
          <p:nvPr/>
        </p:nvSpPr>
        <p:spPr>
          <a:xfrm>
            <a:off x="6179666" y="1104958"/>
            <a:ext cx="5585320" cy="5493883"/>
          </a:xfrm>
          <a:prstGeom prst="roundRect">
            <a:avLst>
              <a:gd name="adj" fmla="val 555"/>
            </a:avLst>
          </a:prstGeom>
          <a:solidFill>
            <a:srgbClr val="FFFDF8"/>
          </a:solidFill>
          <a:ln w="7620">
            <a:solidFill>
              <a:srgbClr val="DED3C0"/>
            </a:solidFill>
            <a:prstDash val="solid"/>
          </a:ln>
        </p:spPr>
      </p:sp>
      <p:sp>
        <p:nvSpPr>
          <p:cNvPr id="31" name="Text 29"/>
          <p:cNvSpPr/>
          <p:nvPr/>
        </p:nvSpPr>
        <p:spPr>
          <a:xfrm>
            <a:off x="6354921" y="1264974"/>
            <a:ext cx="203987" cy="194305"/>
          </a:xfrm>
          <a:prstGeom prst="rect">
            <a:avLst/>
          </a:prstGeom>
          <a:ln/>
        </p:spPr>
        <p:txBody>
          <a:bodyPr wrap="square" lIns="0" tIns="0" rIns="0" bIns="0" rtlCol="0" anchor="t">
            <a:spAutoFit/>
          </a:bodyPr>
          <a:lstStyle/>
          <a:p>
            <a:pPr marL="0" indent="0" algn="l">
              <a:lnSpc>
                <a:spcPts val="1530"/>
              </a:lnSpc>
              <a:buNone/>
            </a:pPr>
            <a:r>
              <a:rPr lang="en-US" sz="1010" dirty="0">
                <a:solidFill>
                  <a:srgbClr val="A3301F"/>
                </a:solidFill>
                <a:latin typeface="Noto Serif Bengali" pitchFamily="34" charset="0"/>
                <a:ea typeface="Noto Serif Bengali" pitchFamily="34" charset="-122"/>
                <a:cs typeface="Noto Serif Bengali" pitchFamily="34" charset="-120"/>
              </a:rPr>
              <a:t>মৃত্যু</a:t>
            </a:r>
            <a:endParaRPr lang="en-US" sz="1010" dirty="0"/>
          </a:p>
        </p:txBody>
      </p:sp>
      <p:sp>
        <p:nvSpPr>
          <p:cNvPr id="32" name="Text 30"/>
          <p:cNvSpPr/>
          <p:nvPr/>
        </p:nvSpPr>
        <p:spPr>
          <a:xfrm>
            <a:off x="11070631" y="1299263"/>
            <a:ext cx="526886" cy="125727"/>
          </a:xfrm>
          <a:prstGeom prst="rect">
            <a:avLst/>
          </a:prstGeom>
          <a:ln/>
        </p:spPr>
        <p:txBody>
          <a:bodyPr wrap="square" lIns="0" tIns="0" rIns="0" bIns="0" rtlCol="0" anchor="t">
            <a:spAutoFit/>
          </a:bodyPr>
          <a:lstStyle/>
          <a:p>
            <a:pPr marL="0" indent="0" algn="l">
              <a:lnSpc>
                <a:spcPts val="990"/>
              </a:lnSpc>
              <a:buNone/>
            </a:pPr>
            <a:r>
              <a:rPr lang="en-US" sz="650" dirty="0">
                <a:solidFill>
                  <a:srgbClr val="8A7F6D"/>
                </a:solidFill>
                <a:latin typeface="Noto Serif Bengali" pitchFamily="34" charset="0"/>
                <a:ea typeface="Noto Serif Bengali" pitchFamily="34" charset="-122"/>
                <a:cs typeface="Noto Serif Bengali" pitchFamily="34" charset="-120"/>
              </a:rPr>
              <a:t>৪ জন প্রতিনিধি</a:t>
            </a:r>
            <a:endParaRPr lang="en-US" sz="650" dirty="0"/>
          </a:p>
        </p:txBody>
      </p:sp>
      <p:sp>
        <p:nvSpPr>
          <p:cNvPr id="33" name="Shape 31"/>
          <p:cNvSpPr/>
          <p:nvPr/>
        </p:nvSpPr>
        <p:spPr>
          <a:xfrm>
            <a:off x="6354921" y="1565957"/>
            <a:ext cx="5234809" cy="431472"/>
          </a:xfrm>
          <a:prstGeom prst="rect">
            <a:avLst/>
          </a:prstGeom>
          <a:ln/>
        </p:spPr>
      </p:sp>
      <p:sp>
        <p:nvSpPr>
          <p:cNvPr id="34" name="Text 32"/>
          <p:cNvSpPr/>
          <p:nvPr/>
        </p:nvSpPr>
        <p:spPr>
          <a:xfrm>
            <a:off x="6354921" y="1565957"/>
            <a:ext cx="433110" cy="340034"/>
          </a:xfrm>
          <a:prstGeom prst="rect">
            <a:avLst/>
          </a:prstGeom>
          <a:ln/>
        </p:spPr>
        <p:txBody>
          <a:bodyPr wrap="square" lIns="0" tIns="0" rIns="0" bIns="0" rtlCol="0" anchor="t">
            <a:spAutoFit/>
          </a:bodyPr>
          <a:lstStyle/>
          <a:p>
            <a:pPr marL="0" indent="0" algn="l">
              <a:lnSpc>
                <a:spcPts val="1350"/>
              </a:lnSpc>
              <a:buNone/>
            </a:pPr>
            <a:r>
              <a:rPr lang="en-US" sz="890" b="1" dirty="0">
                <a:solidFill>
                  <a:srgbClr val="A3301F"/>
                </a:solidFill>
                <a:latin typeface="Noto Serif Bengali" pitchFamily="34" charset="0"/>
                <a:ea typeface="Noto Serif Bengali" pitchFamily="34" charset="-122"/>
                <a:cs typeface="Noto Serif Bengali" pitchFamily="34" charset="-120"/>
              </a:rPr>
              <a:t>১৯৭৭</a:t>
            </a:r>
            <a:endParaRPr lang="en-US" sz="890" dirty="0"/>
          </a:p>
        </p:txBody>
      </p:sp>
      <p:sp>
        <p:nvSpPr>
          <p:cNvPr id="35" name="Text 33"/>
          <p:cNvSpPr/>
          <p:nvPr/>
        </p:nvSpPr>
        <p:spPr>
          <a:xfrm>
            <a:off x="6888308" y="1565957"/>
            <a:ext cx="4649407"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মারিয়া কালাস</a:t>
            </a:r>
            <a:endParaRPr lang="en-US" sz="830" dirty="0"/>
          </a:p>
        </p:txBody>
      </p:sp>
      <p:sp>
        <p:nvSpPr>
          <p:cNvPr id="36" name="Text 34"/>
          <p:cNvSpPr/>
          <p:nvPr/>
        </p:nvSpPr>
        <p:spPr>
          <a:xfrm>
            <a:off x="6888308" y="1748832"/>
            <a:ext cx="4649407" cy="157159"/>
          </a:xfrm>
          <a:prstGeom prst="rect">
            <a:avLst/>
          </a:prstGeom>
          <a:ln/>
        </p:spPr>
        <p:txBody>
          <a:bodyPr wrap="square" lIns="0" tIns="0" rIns="0" bIns="0" rtlCol="0" anchor="t">
            <a:spAutoFit/>
          </a:bodyPr>
          <a:lstStyle/>
          <a:p>
            <a:pPr marL="0" indent="0" algn="l">
              <a:lnSpc>
                <a:spcPts val="1237"/>
              </a:lnSpc>
              <a:buNone/>
            </a:pPr>
            <a:r>
              <a:rPr lang="en-US" sz="740" dirty="0">
                <a:solidFill>
                  <a:srgbClr val="4A4438"/>
                </a:solidFill>
                <a:latin typeface="Noto Serif Bengali" pitchFamily="34" charset="0"/>
                <a:ea typeface="Noto Serif Bengali" pitchFamily="34" charset="-122"/>
                <a:cs typeface="Noto Serif Bengali" pitchFamily="34" charset="-120"/>
              </a:rPr>
              <a:t>গ্রিক সোপ্রানো, বিশ শতকের সবচেয়ে প্রভাবশালী অপেরা কণ্ঠ হিসেবে বিবেচিত; মাত্র ৫৩ বছর বয়সে প্যারিসে মারা যান।</a:t>
            </a:r>
            <a:endParaRPr lang="en-US" sz="740" dirty="0"/>
          </a:p>
        </p:txBody>
      </p:sp>
      <p:sp>
        <p:nvSpPr>
          <p:cNvPr id="37" name="Shape 35"/>
          <p:cNvSpPr/>
          <p:nvPr/>
        </p:nvSpPr>
        <p:spPr>
          <a:xfrm>
            <a:off x="6354921" y="2081246"/>
            <a:ext cx="5234809" cy="431472"/>
          </a:xfrm>
          <a:prstGeom prst="rect">
            <a:avLst/>
          </a:prstGeom>
          <a:ln/>
        </p:spPr>
      </p:sp>
      <p:sp>
        <p:nvSpPr>
          <p:cNvPr id="38" name="Text 36"/>
          <p:cNvSpPr/>
          <p:nvPr/>
        </p:nvSpPr>
        <p:spPr>
          <a:xfrm>
            <a:off x="6354921" y="2081246"/>
            <a:ext cx="433110" cy="340034"/>
          </a:xfrm>
          <a:prstGeom prst="rect">
            <a:avLst/>
          </a:prstGeom>
          <a:ln/>
        </p:spPr>
        <p:txBody>
          <a:bodyPr wrap="square" lIns="0" tIns="0" rIns="0" bIns="0" rtlCol="0" anchor="t">
            <a:spAutoFit/>
          </a:bodyPr>
          <a:lstStyle/>
          <a:p>
            <a:pPr marL="0" indent="0" algn="l">
              <a:lnSpc>
                <a:spcPts val="1350"/>
              </a:lnSpc>
              <a:buNone/>
            </a:pPr>
            <a:r>
              <a:rPr lang="en-US" sz="890" b="1" dirty="0">
                <a:solidFill>
                  <a:srgbClr val="A3301F"/>
                </a:solidFill>
                <a:latin typeface="Noto Serif Bengali" pitchFamily="34" charset="0"/>
                <a:ea typeface="Noto Serif Bengali" pitchFamily="34" charset="-122"/>
                <a:cs typeface="Noto Serif Bengali" pitchFamily="34" charset="-120"/>
              </a:rPr>
              <a:t>১৯৭৭</a:t>
            </a:r>
            <a:endParaRPr lang="en-US" sz="890" dirty="0"/>
          </a:p>
        </p:txBody>
      </p:sp>
      <p:sp>
        <p:nvSpPr>
          <p:cNvPr id="39" name="Text 37"/>
          <p:cNvSpPr/>
          <p:nvPr/>
        </p:nvSpPr>
        <p:spPr>
          <a:xfrm>
            <a:off x="6888308" y="2081246"/>
            <a:ext cx="4518289"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মার্ক বোলান</a:t>
            </a:r>
            <a:endParaRPr lang="en-US" sz="830" dirty="0"/>
          </a:p>
        </p:txBody>
      </p:sp>
      <p:sp>
        <p:nvSpPr>
          <p:cNvPr id="40" name="Text 38"/>
          <p:cNvSpPr/>
          <p:nvPr/>
        </p:nvSpPr>
        <p:spPr>
          <a:xfrm>
            <a:off x="6888308" y="2264122"/>
            <a:ext cx="4518289" cy="157159"/>
          </a:xfrm>
          <a:prstGeom prst="rect">
            <a:avLst/>
          </a:prstGeom>
          <a:ln/>
        </p:spPr>
        <p:txBody>
          <a:bodyPr wrap="square" lIns="0" tIns="0" rIns="0" bIns="0" rtlCol="0" anchor="t">
            <a:spAutoFit/>
          </a:bodyPr>
          <a:lstStyle/>
          <a:p>
            <a:pPr marL="0" indent="0" algn="l">
              <a:lnSpc>
                <a:spcPts val="1237"/>
              </a:lnSpc>
              <a:buNone/>
            </a:pPr>
            <a:r>
              <a:rPr lang="en-US" sz="740" dirty="0">
                <a:solidFill>
                  <a:srgbClr val="4A4438"/>
                </a:solidFill>
                <a:latin typeface="Noto Serif Bengali" pitchFamily="34" charset="0"/>
                <a:ea typeface="Noto Serif Bengali" pitchFamily="34" charset="-122"/>
                <a:cs typeface="Noto Serif Bengali" pitchFamily="34" charset="-120"/>
              </a:rPr>
              <a:t>টি. রেক্স ব্যান্ডের গায়ক ও গিটারবাদক, গ্ল্যাম রক ধারার পথিকৃৎ; লন্ডনে গাড়ি দুর্ঘটনায় মাত্র ২৯ বছর বয়সে মৃত্যু।</a:t>
            </a:r>
            <a:endParaRPr lang="en-US" sz="740" dirty="0"/>
          </a:p>
        </p:txBody>
      </p:sp>
      <p:sp>
        <p:nvSpPr>
          <p:cNvPr id="41" name="Shape 39"/>
          <p:cNvSpPr/>
          <p:nvPr/>
        </p:nvSpPr>
        <p:spPr>
          <a:xfrm>
            <a:off x="6354921" y="2596536"/>
            <a:ext cx="5234809" cy="431472"/>
          </a:xfrm>
          <a:prstGeom prst="rect">
            <a:avLst/>
          </a:prstGeom>
          <a:ln/>
        </p:spPr>
      </p:sp>
      <p:sp>
        <p:nvSpPr>
          <p:cNvPr id="42" name="Text 40"/>
          <p:cNvSpPr/>
          <p:nvPr/>
        </p:nvSpPr>
        <p:spPr>
          <a:xfrm>
            <a:off x="6354921" y="2596536"/>
            <a:ext cx="433110" cy="340034"/>
          </a:xfrm>
          <a:prstGeom prst="rect">
            <a:avLst/>
          </a:prstGeom>
          <a:ln/>
        </p:spPr>
        <p:txBody>
          <a:bodyPr wrap="square" lIns="0" tIns="0" rIns="0" bIns="0" rtlCol="0" anchor="t">
            <a:spAutoFit/>
          </a:bodyPr>
          <a:lstStyle/>
          <a:p>
            <a:pPr marL="0" indent="0" algn="l">
              <a:lnSpc>
                <a:spcPts val="1350"/>
              </a:lnSpc>
              <a:buNone/>
            </a:pPr>
            <a:r>
              <a:rPr lang="en-US" sz="890" b="1" dirty="0">
                <a:solidFill>
                  <a:srgbClr val="A3301F"/>
                </a:solidFill>
                <a:latin typeface="Noto Serif Bengali" pitchFamily="34" charset="0"/>
                <a:ea typeface="Noto Serif Bengali" pitchFamily="34" charset="-122"/>
                <a:cs typeface="Noto Serif Bengali" pitchFamily="34" charset="-120"/>
              </a:rPr>
              <a:t>১৯৮০</a:t>
            </a:r>
            <a:endParaRPr lang="en-US" sz="890" dirty="0"/>
          </a:p>
        </p:txBody>
      </p:sp>
      <p:sp>
        <p:nvSpPr>
          <p:cNvPr id="43" name="Text 41"/>
          <p:cNvSpPr/>
          <p:nvPr/>
        </p:nvSpPr>
        <p:spPr>
          <a:xfrm>
            <a:off x="6888308" y="2596536"/>
            <a:ext cx="4182218"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জঁ পিয়াজে</a:t>
            </a:r>
            <a:endParaRPr lang="en-US" sz="830" dirty="0"/>
          </a:p>
        </p:txBody>
      </p:sp>
      <p:sp>
        <p:nvSpPr>
          <p:cNvPr id="44" name="Text 42"/>
          <p:cNvSpPr/>
          <p:nvPr/>
        </p:nvSpPr>
        <p:spPr>
          <a:xfrm>
            <a:off x="6888308" y="2779411"/>
            <a:ext cx="4182218" cy="157159"/>
          </a:xfrm>
          <a:prstGeom prst="rect">
            <a:avLst/>
          </a:prstGeom>
          <a:ln/>
        </p:spPr>
        <p:txBody>
          <a:bodyPr wrap="square" lIns="0" tIns="0" rIns="0" bIns="0" rtlCol="0" anchor="t">
            <a:spAutoFit/>
          </a:bodyPr>
          <a:lstStyle/>
          <a:p>
            <a:pPr marL="0" indent="0" algn="l">
              <a:lnSpc>
                <a:spcPts val="1237"/>
              </a:lnSpc>
              <a:buNone/>
            </a:pPr>
            <a:r>
              <a:rPr lang="en-US" sz="740" dirty="0">
                <a:solidFill>
                  <a:srgbClr val="4A4438"/>
                </a:solidFill>
                <a:latin typeface="Noto Serif Bengali" pitchFamily="34" charset="0"/>
                <a:ea typeface="Noto Serif Bengali" pitchFamily="34" charset="-122"/>
                <a:cs typeface="Noto Serif Bengali" pitchFamily="34" charset="-120"/>
              </a:rPr>
              <a:t>সুইস মনোবিজ্ঞানী; শিশুর বৌদ্ধিক বিকাশের স্তরভিত্তিক তত্ত্বের জন্য বিখ্যাত, ৮৪ বছর বয়সে জেনেভায় মৃত্যু।</a:t>
            </a:r>
            <a:endParaRPr lang="en-US" sz="740" dirty="0"/>
          </a:p>
        </p:txBody>
      </p:sp>
      <p:sp>
        <p:nvSpPr>
          <p:cNvPr id="45" name="Text 43"/>
          <p:cNvSpPr/>
          <p:nvPr/>
        </p:nvSpPr>
        <p:spPr>
          <a:xfrm>
            <a:off x="6354921" y="3111825"/>
            <a:ext cx="433110" cy="340034"/>
          </a:xfrm>
          <a:prstGeom prst="rect">
            <a:avLst/>
          </a:prstGeom>
          <a:ln/>
        </p:spPr>
        <p:txBody>
          <a:bodyPr wrap="square" lIns="0" tIns="0" rIns="0" bIns="0" rtlCol="0" anchor="t">
            <a:spAutoFit/>
          </a:bodyPr>
          <a:lstStyle/>
          <a:p>
            <a:pPr marL="0" indent="0" algn="l">
              <a:lnSpc>
                <a:spcPts val="1350"/>
              </a:lnSpc>
              <a:buNone/>
            </a:pPr>
            <a:r>
              <a:rPr lang="en-US" sz="890" b="1" dirty="0">
                <a:solidFill>
                  <a:srgbClr val="A3301F"/>
                </a:solidFill>
                <a:latin typeface="Noto Serif Bengali" pitchFamily="34" charset="0"/>
                <a:ea typeface="Noto Serif Bengali" pitchFamily="34" charset="-122"/>
                <a:cs typeface="Noto Serif Bengali" pitchFamily="34" charset="-120"/>
              </a:rPr>
              <a:t>২০০৯</a:t>
            </a:r>
            <a:endParaRPr lang="en-US" sz="890" dirty="0"/>
          </a:p>
        </p:txBody>
      </p:sp>
      <p:sp>
        <p:nvSpPr>
          <p:cNvPr id="46" name="Text 44"/>
          <p:cNvSpPr/>
          <p:nvPr/>
        </p:nvSpPr>
        <p:spPr>
          <a:xfrm>
            <a:off x="6888308" y="3111825"/>
            <a:ext cx="3848806" cy="160016"/>
          </a:xfrm>
          <a:prstGeom prst="rect">
            <a:avLst/>
          </a:prstGeom>
          <a:ln/>
        </p:spPr>
        <p:txBody>
          <a:bodyPr wrap="square" lIns="0" tIns="0" rIns="0" bIns="0" rtlCol="0" anchor="t">
            <a:spAutoFit/>
          </a:bodyPr>
          <a:lstStyle/>
          <a:p>
            <a:pPr marL="0" indent="0" algn="l">
              <a:lnSpc>
                <a:spcPts val="1260"/>
              </a:lnSpc>
              <a:buNone/>
            </a:pPr>
            <a:r>
              <a:rPr lang="en-US" sz="830" b="1" dirty="0">
                <a:solidFill>
                  <a:srgbClr val="1D1B17"/>
                </a:solidFill>
                <a:latin typeface="Noto Serif Bengali" pitchFamily="34" charset="0"/>
                <a:ea typeface="Noto Serif Bengali" pitchFamily="34" charset="-122"/>
                <a:cs typeface="Noto Serif Bengali" pitchFamily="34" charset="-120"/>
              </a:rPr>
              <a:t>মেরি ট্রেভার্স</a:t>
            </a:r>
            <a:endParaRPr lang="en-US" sz="830" dirty="0"/>
          </a:p>
        </p:txBody>
      </p:sp>
      <p:sp>
        <p:nvSpPr>
          <p:cNvPr id="47" name="Text 45"/>
          <p:cNvSpPr/>
          <p:nvPr/>
        </p:nvSpPr>
        <p:spPr>
          <a:xfrm>
            <a:off x="6888308" y="3294701"/>
            <a:ext cx="3848806" cy="157159"/>
          </a:xfrm>
          <a:prstGeom prst="rect">
            <a:avLst/>
          </a:prstGeom>
          <a:ln/>
        </p:spPr>
        <p:txBody>
          <a:bodyPr wrap="square" lIns="0" tIns="0" rIns="0" bIns="0" rtlCol="0" anchor="t">
            <a:spAutoFit/>
          </a:bodyPr>
          <a:lstStyle/>
          <a:p>
            <a:pPr marL="0" indent="0" algn="l">
              <a:lnSpc>
                <a:spcPts val="1237"/>
              </a:lnSpc>
              <a:buNone/>
            </a:pPr>
            <a:r>
              <a:rPr lang="en-US" sz="740" dirty="0">
                <a:solidFill>
                  <a:srgbClr val="4A4438"/>
                </a:solidFill>
                <a:latin typeface="Noto Serif Bengali" pitchFamily="34" charset="0"/>
                <a:ea typeface="Noto Serif Bengali" pitchFamily="34" charset="-122"/>
                <a:cs typeface="Noto Serif Bengali" pitchFamily="34" charset="-120"/>
              </a:rPr>
              <a:t>পিটার, পল অ্যান্ড মেরি ত্রয়ীর কণ্ঠশিল্পী; ষাটের দশকের লোকসংগীতকে জনপ্রিয় করার অন্যতম মুখ।</a:t>
            </a:r>
            <a:endParaRPr lang="en-US" sz="740" dirty="0"/>
          </a:p>
        </p:txBody>
      </p:sp>
      <p:sp>
        <p:nvSpPr>
          <p:cNvPr id="48" name="Shape 46"/>
          <p:cNvSpPr/>
          <p:nvPr/>
        </p:nvSpPr>
        <p:spPr>
          <a:xfrm>
            <a:off x="6354921" y="6074026"/>
            <a:ext cx="5234809" cy="364798"/>
          </a:xfrm>
          <a:prstGeom prst="roundRect">
            <a:avLst>
              <a:gd name="adj" fmla="val 6266"/>
            </a:avLst>
          </a:prstGeom>
          <a:solidFill>
            <a:srgbClr val="EFE7D8"/>
          </a:solidFill>
          <a:ln/>
        </p:spPr>
      </p:sp>
      <p:sp>
        <p:nvSpPr>
          <p:cNvPr id="49" name="Text 47"/>
          <p:cNvSpPr/>
          <p:nvPr/>
        </p:nvSpPr>
        <p:spPr>
          <a:xfrm>
            <a:off x="6469218" y="6173084"/>
            <a:ext cx="5081308" cy="166683"/>
          </a:xfrm>
          <a:prstGeom prst="rect">
            <a:avLst/>
          </a:prstGeom>
          <a:ln/>
        </p:spPr>
        <p:txBody>
          <a:bodyPr wrap="square" lIns="0" tIns="0" rIns="0" bIns="0" rtlCol="0" anchor="t">
            <a:spAutoFit/>
          </a:bodyPr>
          <a:lstStyle/>
          <a:p>
            <a:pPr marL="0" indent="0" algn="l">
              <a:lnSpc>
                <a:spcPts val="1312"/>
              </a:lnSpc>
              <a:buNone/>
            </a:pPr>
            <a:r>
              <a:rPr lang="en-US" sz="740" dirty="0">
                <a:solidFill>
                  <a:srgbClr val="3F3A33"/>
                </a:solidFill>
                <a:latin typeface="Noto Serif Bengali" pitchFamily="34" charset="0"/>
                <a:ea typeface="Noto Serif Bengali" pitchFamily="34" charset="-122"/>
                <a:cs typeface="Noto Serif Bengali" pitchFamily="34" charset="-120"/>
              </a:rPr>
              <a:t>এই তালিকা দেখায়, একই তারিখে মানুষের জীবন শুরু হয় আর শেষও হয়। দিনপঞ্জি কেবল ঘটনার নয়, মানুষেরও হিসাব রাখে।</a:t>
            </a:r>
            <a:endParaRPr lang="en-US" sz="740" dirty="0"/>
          </a:p>
        </p:txBody>
      </p:sp>
      <p:pic>
        <p:nvPicPr>
          <p:cNvPr id="50" name="Image 0" descr="preencoded.png"/>
          <p:cNvPicPr>
            <a:picLocks noChangeAspect="1"/>
          </p:cNvPicPr>
          <p:nvPr/>
        </p:nvPicPr>
        <p:blipFill>
          <a:blip r:embed="rId3">
            <a:extLst>
              <a:ext uri="{96DAC541-7B7A-43D3-8B79-37D633B846F1}">
                <asvg:svgBlip xmlns:asvg="http://schemas.microsoft.com/office/drawing/2016/SVG/main" xmlns="" r:embed="rId4"/>
              </a:ext>
            </a:extLst>
          </a:blip>
          <a:stretch>
            <a:fillRect/>
          </a:stretch>
        </p:blipFill>
        <p:spPr>
          <a:xfrm>
            <a:off x="426709" y="335357"/>
            <a:ext cx="11338277" cy="617205"/>
          </a:xfrm>
          <a:prstGeom prst="rect">
            <a:avLst/>
          </a:prstGeom>
        </p:spPr>
      </p:pic>
      <p:pic>
        <p:nvPicPr>
          <p:cNvPr id="51" name="Image 1" descr="preencoded.png"/>
          <p:cNvPicPr>
            <a:picLocks noChangeAspect="1"/>
          </p:cNvPicPr>
          <p:nvPr/>
        </p:nvPicPr>
        <p:blipFill>
          <a:blip r:embed="rId5">
            <a:extLst>
              <a:ext uri="{96DAC541-7B7A-43D3-8B79-37D633B846F1}">
                <asvg:svgBlip xmlns:asvg="http://schemas.microsoft.com/office/drawing/2016/SVG/main" xmlns="" r:embed="rId6"/>
              </a:ext>
            </a:extLst>
          </a:blip>
          <a:stretch>
            <a:fillRect/>
          </a:stretch>
        </p:blipFill>
        <p:spPr>
          <a:xfrm>
            <a:off x="601965" y="1565957"/>
            <a:ext cx="5234809" cy="431472"/>
          </a:xfrm>
          <a:prstGeom prst="rect">
            <a:avLst/>
          </a:prstGeom>
        </p:spPr>
      </p:pic>
      <p:pic>
        <p:nvPicPr>
          <p:cNvPr id="52" name="Image 2" descr="preencoded.png"/>
          <p:cNvPicPr>
            <a:picLocks noChangeAspect="1"/>
          </p:cNvPicPr>
          <p:nvPr/>
        </p:nvPicPr>
        <p:blipFill>
          <a:blip r:embed="rId5">
            <a:extLst>
              <a:ext uri="{96DAC541-7B7A-43D3-8B79-37D633B846F1}">
                <asvg:svgBlip xmlns:asvg="http://schemas.microsoft.com/office/drawing/2016/SVG/main" xmlns="" r:embed="rId7"/>
              </a:ext>
            </a:extLst>
          </a:blip>
          <a:stretch>
            <a:fillRect/>
          </a:stretch>
        </p:blipFill>
        <p:spPr>
          <a:xfrm>
            <a:off x="601965" y="2081246"/>
            <a:ext cx="5234809" cy="431472"/>
          </a:xfrm>
          <a:prstGeom prst="rect">
            <a:avLst/>
          </a:prstGeom>
        </p:spPr>
      </p:pic>
      <p:pic>
        <p:nvPicPr>
          <p:cNvPr id="53" name="Image 3" descr="preencoded.png"/>
          <p:cNvPicPr>
            <a:picLocks noChangeAspect="1"/>
          </p:cNvPicPr>
          <p:nvPr/>
        </p:nvPicPr>
        <p:blipFill>
          <a:blip r:embed="rId5">
            <a:extLst>
              <a:ext uri="{96DAC541-7B7A-43D3-8B79-37D633B846F1}">
                <asvg:svgBlip xmlns:asvg="http://schemas.microsoft.com/office/drawing/2016/SVG/main" xmlns="" r:embed="rId8"/>
              </a:ext>
            </a:extLst>
          </a:blip>
          <a:stretch>
            <a:fillRect/>
          </a:stretch>
        </p:blipFill>
        <p:spPr>
          <a:xfrm>
            <a:off x="601965" y="2596536"/>
            <a:ext cx="5234809" cy="431472"/>
          </a:xfrm>
          <a:prstGeom prst="rect">
            <a:avLst/>
          </a:prstGeom>
        </p:spPr>
      </p:pic>
      <p:pic>
        <p:nvPicPr>
          <p:cNvPr id="54" name="Image 4" descr="preencoded.png"/>
          <p:cNvPicPr>
            <a:picLocks noChangeAspect="1"/>
          </p:cNvPicPr>
          <p:nvPr/>
        </p:nvPicPr>
        <p:blipFill>
          <a:blip r:embed="rId5">
            <a:extLst>
              <a:ext uri="{96DAC541-7B7A-43D3-8B79-37D633B846F1}">
                <asvg:svgBlip xmlns:asvg="http://schemas.microsoft.com/office/drawing/2016/SVG/main" xmlns="" r:embed="rId10"/>
              </a:ext>
            </a:extLst>
          </a:blip>
          <a:stretch>
            <a:fillRect/>
          </a:stretch>
        </p:blipFill>
        <p:spPr>
          <a:xfrm>
            <a:off x="601965" y="3111825"/>
            <a:ext cx="5234809" cy="431472"/>
          </a:xfrm>
          <a:prstGeom prst="rect">
            <a:avLst/>
          </a:prstGeom>
        </p:spPr>
      </p:pic>
      <p:pic>
        <p:nvPicPr>
          <p:cNvPr id="55" name="Image 5" descr="preencoded.png"/>
          <p:cNvPicPr>
            <a:picLocks noChangeAspect="1"/>
          </p:cNvPicPr>
          <p:nvPr/>
        </p:nvPicPr>
        <p:blipFill>
          <a:blip r:embed="rId5">
            <a:extLst>
              <a:ext uri="{96DAC541-7B7A-43D3-8B79-37D633B846F1}">
                <asvg:svgBlip xmlns:asvg="http://schemas.microsoft.com/office/drawing/2016/SVG/main" xmlns="" r:embed="rId12"/>
              </a:ext>
            </a:extLst>
          </a:blip>
          <a:stretch>
            <a:fillRect/>
          </a:stretch>
        </p:blipFill>
        <p:spPr>
          <a:xfrm>
            <a:off x="6354921" y="1565957"/>
            <a:ext cx="5234809" cy="431472"/>
          </a:xfrm>
          <a:prstGeom prst="rect">
            <a:avLst/>
          </a:prstGeom>
        </p:spPr>
      </p:pic>
      <p:pic>
        <p:nvPicPr>
          <p:cNvPr id="56" name="Image 6" descr="preencoded.png"/>
          <p:cNvPicPr>
            <a:picLocks noChangeAspect="1"/>
          </p:cNvPicPr>
          <p:nvPr/>
        </p:nvPicPr>
        <p:blipFill>
          <a:blip r:embed="rId5">
            <a:extLst>
              <a:ext uri="{96DAC541-7B7A-43D3-8B79-37D633B846F1}">
                <asvg:svgBlip xmlns:asvg="http://schemas.microsoft.com/office/drawing/2016/SVG/main" xmlns="" r:embed="rId14"/>
              </a:ext>
            </a:extLst>
          </a:blip>
          <a:stretch>
            <a:fillRect/>
          </a:stretch>
        </p:blipFill>
        <p:spPr>
          <a:xfrm>
            <a:off x="6354921" y="2081246"/>
            <a:ext cx="5234809" cy="431472"/>
          </a:xfrm>
          <a:prstGeom prst="rect">
            <a:avLst/>
          </a:prstGeom>
        </p:spPr>
      </p:pic>
      <p:pic>
        <p:nvPicPr>
          <p:cNvPr id="57" name="Image 7" descr="preencoded.png"/>
          <p:cNvPicPr>
            <a:picLocks noChangeAspect="1"/>
          </p:cNvPicPr>
          <p:nvPr/>
        </p:nvPicPr>
        <p:blipFill>
          <a:blip r:embed="rId5">
            <a:extLst>
              <a:ext uri="{96DAC541-7B7A-43D3-8B79-37D633B846F1}">
                <asvg:svgBlip xmlns:asvg="http://schemas.microsoft.com/office/drawing/2016/SVG/main" xmlns="" r:embed="rId16"/>
              </a:ext>
            </a:extLst>
          </a:blip>
          <a:stretch>
            <a:fillRect/>
          </a:stretch>
        </p:blipFill>
        <p:spPr>
          <a:xfrm>
            <a:off x="6354921" y="2596536"/>
            <a:ext cx="5234809" cy="431472"/>
          </a:xfrm>
          <a:prstGeom prst="rect">
            <a:avLst/>
          </a:prstGeom>
        </p:spPr>
      </p:pic>
    </p:spTree>
  </p:cSld>
  <p:clrMapOvr>
    <a:masterClrMapping/>
  </p:clrMapOvr>
  <p:transition spd="slow">
    <p:wheel spokes="3"/>
  </p:transition>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xmlns=""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3</TotalTime>
  <Words>2471</Words>
  <Application>Microsoft Office PowerPoint</Application>
  <PresentationFormat>Custom</PresentationFormat>
  <Paragraphs>296</Paragraphs>
  <Slides>10</Slides>
  <Notes>10</Notes>
  <HiddenSlides>0</HiddenSlides>
  <MMClips>0</MMClips>
  <ScaleCrop>false</ScaleCrop>
  <HeadingPairs>
    <vt:vector size="4" baseType="variant">
      <vt:variant>
        <vt:lpstr>Theme</vt:lpstr>
      </vt:variant>
      <vt:variant>
        <vt:i4>1</vt:i4>
      </vt:variant>
      <vt:variant>
        <vt:lpstr>Slide Titles</vt:lpstr>
      </vt:variant>
      <vt:variant>
        <vt:i4>10</vt:i4>
      </vt:variant>
    </vt:vector>
  </HeadingPairs>
  <TitlesOfParts>
    <vt:vector size="11" baseType="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PptxGenJS</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Faruk</cp:lastModifiedBy>
  <cp:revision>2</cp:revision>
  <dcterms:created xsi:type="dcterms:W3CDTF">2026-09-16T05:21:08Z</dcterms:created>
  <dcterms:modified xsi:type="dcterms:W3CDTF">2026-09-16T05:31:52Z</dcterms:modified>
</cp:coreProperties>
</file>