
<file path=[Content_Types].xml><?xml version="1.0" encoding="utf-8"?>
<Types xmlns="http://schemas.openxmlformats.org/package/2006/content-types">
  <Default Extension="jfif" ContentType="image/jpeg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notesMasterIdLst>
    <p:notesMasterId r:id="rId37"/>
  </p:notesMasterIdLst>
  <p:sldIdLst>
    <p:sldId id="260" r:id="rId2"/>
    <p:sldId id="293" r:id="rId3"/>
    <p:sldId id="261" r:id="rId4"/>
    <p:sldId id="262" r:id="rId5"/>
    <p:sldId id="271" r:id="rId6"/>
    <p:sldId id="299" r:id="rId7"/>
    <p:sldId id="275" r:id="rId8"/>
    <p:sldId id="294" r:id="rId9"/>
    <p:sldId id="274" r:id="rId10"/>
    <p:sldId id="276" r:id="rId11"/>
    <p:sldId id="295" r:id="rId12"/>
    <p:sldId id="291" r:id="rId13"/>
    <p:sldId id="286" r:id="rId14"/>
    <p:sldId id="287" r:id="rId15"/>
    <p:sldId id="290" r:id="rId16"/>
    <p:sldId id="288" r:id="rId17"/>
    <p:sldId id="272" r:id="rId18"/>
    <p:sldId id="278" r:id="rId19"/>
    <p:sldId id="279" r:id="rId20"/>
    <p:sldId id="296" r:id="rId21"/>
    <p:sldId id="281" r:id="rId22"/>
    <p:sldId id="280" r:id="rId23"/>
    <p:sldId id="282" r:id="rId24"/>
    <p:sldId id="283" r:id="rId25"/>
    <p:sldId id="284" r:id="rId26"/>
    <p:sldId id="298" r:id="rId27"/>
    <p:sldId id="273" r:id="rId28"/>
    <p:sldId id="265" r:id="rId29"/>
    <p:sldId id="297" r:id="rId30"/>
    <p:sldId id="266" r:id="rId31"/>
    <p:sldId id="292" r:id="rId32"/>
    <p:sldId id="267" r:id="rId33"/>
    <p:sldId id="285" r:id="rId34"/>
    <p:sldId id="277" r:id="rId35"/>
    <p:sldId id="269" r:id="rId3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B4677A28-5367-4CF0-8C64-14D1A150DF17}">
          <p14:sldIdLst>
            <p14:sldId id="260"/>
            <p14:sldId id="293"/>
            <p14:sldId id="261"/>
            <p14:sldId id="262"/>
            <p14:sldId id="271"/>
            <p14:sldId id="299"/>
            <p14:sldId id="275"/>
            <p14:sldId id="294"/>
            <p14:sldId id="274"/>
            <p14:sldId id="276"/>
            <p14:sldId id="295"/>
            <p14:sldId id="291"/>
            <p14:sldId id="286"/>
            <p14:sldId id="287"/>
            <p14:sldId id="290"/>
            <p14:sldId id="288"/>
            <p14:sldId id="272"/>
            <p14:sldId id="278"/>
            <p14:sldId id="279"/>
            <p14:sldId id="296"/>
            <p14:sldId id="281"/>
            <p14:sldId id="280"/>
            <p14:sldId id="282"/>
            <p14:sldId id="283"/>
            <p14:sldId id="284"/>
            <p14:sldId id="298"/>
            <p14:sldId id="273"/>
          </p14:sldIdLst>
        </p14:section>
        <p14:section name="Untitled Section" id="{DBBF3AA9-243A-41AE-A78A-A8AFBD19DEFA}">
          <p14:sldIdLst>
            <p14:sldId id="265"/>
            <p14:sldId id="297"/>
            <p14:sldId id="266"/>
            <p14:sldId id="292"/>
            <p14:sldId id="267"/>
            <p14:sldId id="285"/>
            <p14:sldId id="277"/>
            <p14:sldId id="269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75419" autoAdjust="0"/>
  </p:normalViewPr>
  <p:slideViewPr>
    <p:cSldViewPr>
      <p:cViewPr>
        <p:scale>
          <a:sx n="75" d="100"/>
          <a:sy n="75" d="100"/>
        </p:scale>
        <p:origin x="-1236" y="73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516AE4-BEF6-437A-967C-4A2D33635C0F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73828C-1179-4713-BDCF-1E836C03FC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11005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73828C-1179-4713-BDCF-1E836C03FCE4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7645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73828C-1179-4713-BDCF-1E836C03FCE4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212057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73828C-1179-4713-BDCF-1E836C03FCE4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352382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73828C-1179-4713-BDCF-1E836C03FCE4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18286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04389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598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79848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56000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2946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61648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9/25/2026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67695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00068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00163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60715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18910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16406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jfif"/><Relationship Id="rId4" Type="http://schemas.openxmlformats.org/officeDocument/2006/relationships/image" Target="../media/image2.jfi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fif"/><Relationship Id="rId2" Type="http://schemas.openxmlformats.org/officeDocument/2006/relationships/image" Target="../media/image4.jf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fi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mailto:ayeasin564@Gamil.com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fif"/><Relationship Id="rId5" Type="http://schemas.openxmlformats.org/officeDocument/2006/relationships/image" Target="../media/image5.jfif"/><Relationship Id="rId4" Type="http://schemas.openxmlformats.org/officeDocument/2006/relationships/image" Target="../media/image7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fif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fif"/><Relationship Id="rId2" Type="http://schemas.openxmlformats.org/officeDocument/2006/relationships/image" Target="../media/image11.jf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fif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fi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fi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0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fif"/><Relationship Id="rId2" Type="http://schemas.openxmlformats.org/officeDocument/2006/relationships/image" Target="../media/image5.jf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fif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0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0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0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0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0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fif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fif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fif"/><Relationship Id="rId2" Type="http://schemas.openxmlformats.org/officeDocument/2006/relationships/image" Target="../media/image19.jfif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fif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fif"/><Relationship Id="rId2" Type="http://schemas.openxmlformats.org/officeDocument/2006/relationships/image" Target="../media/image22.jf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f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138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স্বাগতম </a:t>
            </a:r>
            <a:endParaRPr lang="en-US" sz="13800" dirty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4287099" y="6896100"/>
            <a:ext cx="366602" cy="342900"/>
          </a:xfr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901" y="1447800"/>
            <a:ext cx="9207499" cy="413384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86624" y="0"/>
            <a:ext cx="1857375" cy="353377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901" y="4648200"/>
            <a:ext cx="9055098" cy="1590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06628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04800"/>
            <a:ext cx="8229600" cy="1143000"/>
          </a:xfrm>
        </p:spPr>
        <p:txBody>
          <a:bodyPr/>
          <a:lstStyle/>
          <a:p>
            <a:r>
              <a:rPr lang="en-US" dirty="0" smtClean="0"/>
              <a:t>  সকলকে শুভেচ্ছা 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1574800"/>
            <a:ext cx="8382000" cy="2143125"/>
          </a:xfr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3800" y="1600200"/>
            <a:ext cx="3352800" cy="10668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276600"/>
            <a:ext cx="9131301" cy="322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16818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8000" dirty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শিক্ষক পরিচিতি</a:t>
            </a:r>
            <a:endParaRPr lang="en-US" sz="8000" dirty="0">
              <a:solidFill>
                <a:srgbClr val="7030A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486400"/>
          </a:xfrm>
        </p:spPr>
        <p:txBody>
          <a:bodyPr>
            <a:normAutofit lnSpcReduction="10000"/>
          </a:bodyPr>
          <a:lstStyle/>
          <a:p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মোঃ ইয়াছিন আলী </a:t>
            </a:r>
          </a:p>
          <a:p>
            <a:r>
              <a:rPr lang="en-US" sz="4800" dirty="0" smtClean="0">
                <a:latin typeface="NikoshBAN" pitchFamily="2" charset="0"/>
                <a:cs typeface="NikoshBAN" pitchFamily="2" charset="0"/>
              </a:rPr>
              <a:t>সহকারি শিক্ষক (গণিত) </a:t>
            </a:r>
          </a:p>
          <a:p>
            <a:r>
              <a:rPr lang="en-US" sz="4800" dirty="0" smtClean="0">
                <a:latin typeface="NikoshBAN" pitchFamily="2" charset="0"/>
                <a:cs typeface="NikoshBAN" pitchFamily="2" charset="0"/>
              </a:rPr>
              <a:t>খাদিজা খাতূন ইসলামিয়া আলিম মাদ্রাসা মোস্তফাপুর                                    </a:t>
            </a:r>
            <a:r>
              <a:rPr lang="en-US" sz="4800" dirty="0">
                <a:latin typeface="NikoshBAN" pitchFamily="2" charset="0"/>
                <a:cs typeface="NikoshBAN" pitchFamily="2" charset="0"/>
              </a:rPr>
              <a:t>E-mail </a:t>
            </a:r>
            <a:r>
              <a:rPr lang="en-US" sz="4800" dirty="0" smtClean="0">
                <a:latin typeface="NikoshBAN" pitchFamily="2" charset="0"/>
                <a:cs typeface="NikoshBAN" pitchFamily="2" charset="0"/>
                <a:hlinkClick r:id="rId3"/>
              </a:rPr>
              <a:t>ayeasin</a:t>
            </a:r>
            <a:r>
              <a:rPr lang="en-US" sz="4800" dirty="0" smtClean="0">
                <a:latin typeface="Times New Roman" pitchFamily="18" charset="0"/>
                <a:cs typeface="Times New Roman" pitchFamily="18" charset="0"/>
                <a:hlinkClick r:id="rId3"/>
              </a:rPr>
              <a:t>564@Gamil.com</a:t>
            </a:r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</a:p>
          <a:p>
            <a:r>
              <a:rPr lang="en-US" sz="4800" dirty="0" smtClean="0">
                <a:latin typeface="NikoshBAN" pitchFamily="2" charset="0"/>
                <a:cs typeface="NikoshBAN" pitchFamily="2" charset="0"/>
              </a:rPr>
              <a:t>মোবাইল নং ০১৭২৪১২১৭৫৪</a:t>
            </a:r>
          </a:p>
          <a:p>
            <a:endParaRPr lang="en-US" sz="4800" dirty="0">
              <a:latin typeface="NikoshBAN" pitchFamily="2" charset="0"/>
              <a:cs typeface="NikoshBAN" pitchFamily="2" charset="0"/>
            </a:endParaRPr>
          </a:p>
          <a:p>
            <a:endParaRPr lang="en-US" sz="48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96100" y="506126"/>
            <a:ext cx="2260600" cy="2160874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6200" y="381000"/>
            <a:ext cx="1905000" cy="9144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2200" y="3860800"/>
            <a:ext cx="2781300" cy="1295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58537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88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পাঠ পরিচিতি </a:t>
            </a:r>
            <a:endParaRPr lang="en-US" sz="8800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399" y="1371600"/>
            <a:ext cx="4267201" cy="3450696"/>
          </a:xfrm>
        </p:spPr>
        <p:txBody>
          <a:bodyPr>
            <a:normAutofit fontScale="92500"/>
          </a:bodyPr>
          <a:lstStyle/>
          <a:p>
            <a:r>
              <a:rPr lang="en-US" sz="4800" dirty="0" smtClean="0">
                <a:latin typeface="NikoshBAN" pitchFamily="2" charset="0"/>
                <a:cs typeface="NikoshBAN" pitchFamily="2" charset="0"/>
              </a:rPr>
              <a:t>সু্ত্রাবলী সংকান্ত আলোচনা ৩য়  অধ্যায় </a:t>
            </a:r>
          </a:p>
          <a:p>
            <a:r>
              <a:rPr lang="en-US" sz="4800" dirty="0" smtClean="0">
                <a:latin typeface="NikoshBAN" pitchFamily="2" charset="0"/>
                <a:cs typeface="NikoshBAN" pitchFamily="2" charset="0"/>
              </a:rPr>
              <a:t>শ্রেণিঃ – ৯ম ও 10ম</a:t>
            </a:r>
          </a:p>
          <a:p>
            <a:r>
              <a:rPr lang="en-US" sz="4800" dirty="0" smtClean="0">
                <a:latin typeface="NikoshBAN" pitchFamily="2" charset="0"/>
                <a:cs typeface="NikoshBAN" pitchFamily="2" charset="0"/>
              </a:rPr>
              <a:t>বিষয়ঃ গণিত 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4400" y="1524000"/>
            <a:ext cx="4191000" cy="52578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4724400"/>
            <a:ext cx="3810000" cy="182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6057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81000" y="152400"/>
            <a:ext cx="8229600" cy="1252728"/>
          </a:xfr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/>
          <a:lstStyle/>
          <a:p>
            <a:r>
              <a:rPr lang="en-US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নিচেরসুত্রাবলী  লক্ষ্য কর :</a:t>
            </a:r>
            <a:endParaRPr lang="en-US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1905000"/>
            <a:ext cx="8839200" cy="5562600"/>
          </a:xfrm>
        </p:spPr>
      </p:pic>
    </p:spTree>
    <p:extLst>
      <p:ext uri="{BB962C8B-B14F-4D97-AF65-F5344CB8AC3E}">
        <p14:creationId xmlns:p14="http://schemas.microsoft.com/office/powerpoint/2010/main" val="405832768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ছবি 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1412" y="3020219"/>
            <a:ext cx="1781175" cy="1685925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9450" y="2586037"/>
            <a:ext cx="2705100" cy="168592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47800"/>
            <a:ext cx="8915400" cy="5257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10780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/>
          <a:lstStyle/>
          <a:p>
            <a:r>
              <a:rPr lang="en-US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নিচেরসুত্রাবলী  লক্ষ্য কর </a:t>
            </a:r>
            <a:r>
              <a:rPr lang="en-US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:</a:t>
            </a:r>
            <a:endParaRPr lang="en-US" dirty="0">
              <a:solidFill>
                <a:srgbClr val="FF0000"/>
              </a:solidFill>
            </a:endParaRPr>
          </a:p>
        </p:txBody>
      </p:sp>
      <p:pic>
        <p:nvPicPr>
          <p:cNvPr id="4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828800"/>
            <a:ext cx="7467600" cy="4495799"/>
          </a:xfrm>
        </p:spPr>
      </p:pic>
    </p:spTree>
    <p:extLst>
      <p:ext uri="{BB962C8B-B14F-4D97-AF65-F5344CB8AC3E}">
        <p14:creationId xmlns:p14="http://schemas.microsoft.com/office/powerpoint/2010/main" val="3581890106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সকলকে শুভেচ্ছা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24000"/>
            <a:ext cx="9144000" cy="5333999"/>
          </a:xfrm>
        </p:spPr>
      </p:pic>
    </p:spTree>
    <p:extLst>
      <p:ext uri="{BB962C8B-B14F-4D97-AF65-F5344CB8AC3E}">
        <p14:creationId xmlns:p14="http://schemas.microsoft.com/office/powerpoint/2010/main" val="16240974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5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পাঠ ঘোষনা : আজকের পাঠ সু্ত্রের সাহায্যে মান নির্ণয় </a:t>
            </a:r>
            <a:endParaRPr lang="en-US" sz="54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1828800"/>
            <a:ext cx="8534399" cy="5029200"/>
          </a:xfrm>
        </p:spPr>
      </p:pic>
    </p:spTree>
    <p:extLst>
      <p:ext uri="{BB962C8B-B14F-4D97-AF65-F5344CB8AC3E}">
        <p14:creationId xmlns:p14="http://schemas.microsoft.com/office/powerpoint/2010/main" val="46425082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166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শিখনফল </a:t>
            </a:r>
            <a:endParaRPr lang="en-US" sz="16600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872067" y="1752600"/>
            <a:ext cx="7408333" cy="4373563"/>
          </a:xfrm>
        </p:spPr>
        <p:txBody>
          <a:bodyPr>
            <a:noAutofit/>
          </a:bodyPr>
          <a:lstStyle/>
          <a:p>
            <a:r>
              <a:rPr lang="en-US" sz="4000" dirty="0">
                <a:latin typeface="NikoshBAN" pitchFamily="2" charset="0"/>
                <a:cs typeface="NikoshBAN" pitchFamily="2" charset="0"/>
              </a:rPr>
              <a:t>শিক্ষাথীরা পাঠ শেষে  সুত্রাবলী সর্ম্পকে জানতে পারবে ।</a:t>
            </a:r>
          </a:p>
          <a:p>
            <a:r>
              <a:rPr lang="en-US" sz="4000" dirty="0">
                <a:latin typeface="NikoshBAN" pitchFamily="2" charset="0"/>
                <a:cs typeface="NikoshBAN" pitchFamily="2" charset="0"/>
              </a:rPr>
              <a:t> সুত্রের সাহায্যে মান নির্ণয় 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করতে 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পারবে ।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  <a:p>
            <a:r>
              <a:rPr lang="en-US" sz="4000" dirty="0">
                <a:latin typeface="NikoshBAN" pitchFamily="2" charset="0"/>
                <a:cs typeface="NikoshBAN" pitchFamily="2" charset="0"/>
              </a:rPr>
              <a:t> সুত্রের সাহায্যে  বর্গ নির্ণয় করতে পারবে ।</a:t>
            </a:r>
          </a:p>
          <a:p>
            <a:pPr marL="457200" indent="-457200"/>
            <a:r>
              <a:rPr lang="en-US" sz="4000" dirty="0">
                <a:latin typeface="NikoshBAN" pitchFamily="2" charset="0"/>
                <a:cs typeface="NikoshBAN" pitchFamily="2" charset="0"/>
              </a:rPr>
              <a:t>সুত্রের সাহায্যে  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ঘন 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নির্ণয় করতে  পারবে ।</a:t>
            </a:r>
          </a:p>
        </p:txBody>
      </p:sp>
      <p:sp>
        <p:nvSpPr>
          <p:cNvPr id="4" name="Rectangle 3"/>
          <p:cNvSpPr/>
          <p:nvPr/>
        </p:nvSpPr>
        <p:spPr>
          <a:xfrm>
            <a:off x="3610839" y="3244334"/>
            <a:ext cx="192232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সকলকে শুভেচ্ছা </a:t>
            </a:r>
          </a:p>
        </p:txBody>
      </p:sp>
    </p:spTree>
    <p:extLst>
      <p:ext uri="{BB962C8B-B14F-4D97-AF65-F5344CB8AC3E}">
        <p14:creationId xmlns:p14="http://schemas.microsoft.com/office/powerpoint/2010/main" val="322792313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সকলকে শুভেচ্ছা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24000"/>
            <a:ext cx="8991600" cy="5181600"/>
          </a:xfrm>
        </p:spPr>
      </p:pic>
    </p:spTree>
    <p:extLst>
      <p:ext uri="{BB962C8B-B14F-4D97-AF65-F5344CB8AC3E}">
        <p14:creationId xmlns:p14="http://schemas.microsoft.com/office/powerpoint/2010/main" val="18246742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NikoshBAN" pitchFamily="2" charset="0"/>
                <a:cs typeface="NikoshBAN" pitchFamily="2" charset="0"/>
              </a:rPr>
              <a:t>উদ্দিপক  নিচে দেওয়া হলো 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  <a:cs typeface="NikoshBAN" pitchFamily="2" charset="0"/>
                      </a:rPr>
                      <m:t>  </m:t>
                    </m:r>
                    <m:sSup>
                      <m:sSupPr>
                        <m:ctrlPr>
                          <a:rPr lang="en-US" i="1" dirty="0" smtClean="0">
                            <a:latin typeface="Cambria Math"/>
                            <a:cs typeface="NikoshBAN" pitchFamily="2" charset="0"/>
                          </a:rPr>
                        </m:ctrlPr>
                      </m:sSupPr>
                      <m:e>
                        <m:r>
                          <a:rPr lang="en-US" b="0" i="1" dirty="0" smtClean="0">
                            <a:latin typeface="Cambria Math"/>
                            <a:cs typeface="NikoshBAN" pitchFamily="2" charset="0"/>
                          </a:rPr>
                          <m:t>𝑥</m:t>
                        </m:r>
                      </m:e>
                      <m:sup>
                        <m:r>
                          <a:rPr lang="en-US" b="0" i="1" dirty="0" smtClean="0">
                            <a:latin typeface="Cambria Math"/>
                            <a:cs typeface="NikoshBAN" pitchFamily="2" charset="0"/>
                          </a:rPr>
                          <m:t>2</m:t>
                        </m:r>
                      </m:sup>
                    </m:sSup>
                    <m:r>
                      <a:rPr lang="en-US" b="0" i="1" smtClean="0">
                        <a:latin typeface="Cambria Math"/>
                        <a:cs typeface="NikoshBAN" pitchFamily="2" charset="0"/>
                      </a:rPr>
                      <m:t>−</m:t>
                    </m:r>
                    <m:r>
                      <a:rPr lang="en-US" b="0" i="1" smtClean="0">
                        <a:latin typeface="Cambria Math"/>
                        <a:cs typeface="NikoshBAN" pitchFamily="2" charset="0"/>
                      </a:rPr>
                      <m:t>5</m:t>
                    </m:r>
                    <m:r>
                      <a:rPr lang="en-US" b="0" i="1" smtClean="0">
                        <a:latin typeface="Cambria Math"/>
                        <a:cs typeface="NikoshBAN" pitchFamily="2" charset="0"/>
                      </a:rPr>
                      <m:t>=</m:t>
                    </m:r>
                    <m:r>
                      <a:rPr lang="en-US" b="0" i="1" smtClean="0">
                        <a:latin typeface="Cambria Math"/>
                        <a:cs typeface="NikoshBAN" pitchFamily="2" charset="0"/>
                      </a:rPr>
                      <m:t>2</m:t>
                    </m:r>
                    <m:rad>
                      <m:radPr>
                        <m:degHide m:val="on"/>
                        <m:ctrlPr>
                          <a:rPr lang="en-US" b="0" i="1" smtClean="0">
                            <a:latin typeface="Cambria Math"/>
                            <a:cs typeface="NikoshBAN" pitchFamily="2" charset="0"/>
                          </a:rPr>
                        </m:ctrlPr>
                      </m:radPr>
                      <m:deg/>
                      <m:e>
                        <m:r>
                          <a:rPr lang="en-US" b="0" i="1" smtClean="0">
                            <a:latin typeface="Cambria Math"/>
                            <a:cs typeface="NikoshBAN" pitchFamily="2" charset="0"/>
                          </a:rPr>
                          <m:t>6</m:t>
                        </m:r>
                        <m:r>
                          <a:rPr lang="en-US" b="0" i="1" smtClean="0">
                            <a:latin typeface="Cambria Math"/>
                            <a:cs typeface="NikoshBAN" pitchFamily="2" charset="0"/>
                          </a:rPr>
                          <m:t> </m:t>
                        </m:r>
                      </m:e>
                    </m:rad>
                  </m:oMath>
                </a14:m>
                <a:r>
                  <a:rPr lang="en-US" dirty="0" smtClean="0">
                    <a:latin typeface="NikoshBAN" pitchFamily="2" charset="0"/>
                    <a:cs typeface="NikoshBAN" pitchFamily="2" charset="0"/>
                  </a:rPr>
                  <a:t>  </a:t>
                </a:r>
              </a:p>
              <a:p>
                <a:r>
                  <a:rPr lang="en-US" dirty="0" smtClean="0">
                    <a:latin typeface="NikoshBAN" pitchFamily="2" charset="0"/>
                    <a:cs typeface="NikoshBAN" pitchFamily="2" charset="0"/>
                  </a:rPr>
                  <a:t>ক.প্রমাণ কর </a:t>
                </a:r>
                <a:r>
                  <a:rPr lang="en-US" dirty="0" err="1" smtClean="0">
                    <a:latin typeface="NikoshBAN" pitchFamily="2" charset="0"/>
                    <a:cs typeface="NikoshBAN" pitchFamily="2" charset="0"/>
                  </a:rPr>
                  <a:t>যে</a:t>
                </a:r>
                <a:r>
                  <a:rPr lang="en-US" dirty="0" smtClean="0">
                    <a:latin typeface="NikoshBAN" pitchFamily="2" charset="0"/>
                    <a:cs typeface="NikoshBAN" pitchFamily="2" charset="0"/>
                  </a:rPr>
                  <a:t> x =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i="1">
                            <a:latin typeface="Cambria Math"/>
                            <a:cs typeface="NikoshBAN" pitchFamily="2" charset="0"/>
                          </a:rPr>
                        </m:ctrlPr>
                      </m:radPr>
                      <m:deg/>
                      <m:e>
                        <m:r>
                          <a:rPr lang="en-US" b="0" i="1" smtClean="0">
                            <a:latin typeface="Cambria Math"/>
                            <a:cs typeface="NikoshBAN" pitchFamily="2" charset="0"/>
                          </a:rPr>
                          <m:t>3</m:t>
                        </m:r>
                        <m:r>
                          <a:rPr lang="en-US" b="0" i="1" smtClean="0">
                            <a:latin typeface="Cambria Math"/>
                            <a:cs typeface="NikoshBAN" pitchFamily="2" charset="0"/>
                          </a:rPr>
                          <m:t> </m:t>
                        </m:r>
                        <m:r>
                          <a:rPr lang="en-US" i="1">
                            <a:latin typeface="Cambria Math"/>
                            <a:cs typeface="NikoshBAN" pitchFamily="2" charset="0"/>
                          </a:rPr>
                          <m:t> </m:t>
                        </m:r>
                      </m:e>
                    </m:rad>
                  </m:oMath>
                </a14:m>
                <a:r>
                  <a:rPr lang="en-US" dirty="0" smtClean="0">
                    <a:latin typeface="NikoshBAN" pitchFamily="2" charset="0"/>
                    <a:cs typeface="NikoshBAN" pitchFamily="2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/>
                        <a:ea typeface="Cambria Math"/>
                        <a:cs typeface="NikoshBAN" pitchFamily="2" charset="0"/>
                      </a:rPr>
                      <m:t>+</m:t>
                    </m:r>
                  </m:oMath>
                </a14:m>
                <a:r>
                  <a:rPr lang="en-US" dirty="0">
                    <a:cs typeface="NikoshBAN" pitchFamily="2" charset="0"/>
                  </a:rPr>
                  <a:t>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i="1">
                            <a:latin typeface="Cambria Math"/>
                            <a:cs typeface="NikoshBAN" pitchFamily="2" charset="0"/>
                          </a:rPr>
                        </m:ctrlPr>
                      </m:radPr>
                      <m:deg/>
                      <m:e>
                        <m:r>
                          <a:rPr lang="en-US" b="0" i="1" smtClean="0">
                            <a:latin typeface="Cambria Math"/>
                            <a:cs typeface="NikoshBAN" pitchFamily="2" charset="0"/>
                          </a:rPr>
                          <m:t>2</m:t>
                        </m:r>
                        <m:r>
                          <a:rPr lang="en-US" i="1">
                            <a:latin typeface="Cambria Math"/>
                            <a:cs typeface="NikoshBAN" pitchFamily="2" charset="0"/>
                          </a:rPr>
                          <m:t>  </m:t>
                        </m:r>
                      </m:e>
                    </m:rad>
                  </m:oMath>
                </a14:m>
                <a:endParaRPr lang="en-US" dirty="0" smtClean="0">
                  <a:latin typeface="NikoshBAN" pitchFamily="2" charset="0"/>
                  <a:ea typeface="Cambria Math"/>
                  <a:cs typeface="NikoshBAN" pitchFamily="2" charset="0"/>
                </a:endParaRPr>
              </a:p>
              <a:p>
                <a:r>
                  <a:rPr lang="en-US" dirty="0" smtClean="0">
                    <a:latin typeface="NikoshBAN" pitchFamily="2" charset="0"/>
                    <a:cs typeface="NikoshBAN" pitchFamily="2" charset="0"/>
                  </a:rPr>
                  <a:t>খ. x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  <a:cs typeface="NikoshBAN" pitchFamily="2" charset="0"/>
                      </a:rPr>
                      <m:t>+</m:t>
                    </m:r>
                  </m:oMath>
                </a14:m>
                <a:r>
                  <a:rPr lang="en-US" dirty="0" smtClean="0">
                    <a:latin typeface="NikoshBAN" pitchFamily="2" charset="0"/>
                    <a:cs typeface="NikoshBAN" pitchFamily="2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 smtClean="0">
                            <a:latin typeface="Cambria Math"/>
                            <a:cs typeface="NikoshBAN" pitchFamily="2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/>
                            <a:cs typeface="NikoshBAN" pitchFamily="2" charset="0"/>
                          </a:rPr>
                          <m:t>1</m:t>
                        </m:r>
                      </m:num>
                      <m:den>
                        <m:r>
                          <a:rPr lang="en-US" b="0" i="1" smtClean="0">
                            <a:latin typeface="Cambria Math"/>
                            <a:cs typeface="NikoshBAN" pitchFamily="2" charset="0"/>
                          </a:rPr>
                          <m:t>𝑥</m:t>
                        </m:r>
                      </m:den>
                    </m:f>
                  </m:oMath>
                </a14:m>
                <a:r>
                  <a:rPr lang="en-US" dirty="0" smtClean="0">
                    <a:latin typeface="NikoshBAN" pitchFamily="2" charset="0"/>
                    <a:cs typeface="NikoshBAN" pitchFamily="2" charset="0"/>
                  </a:rPr>
                  <a:t> এর মান নির্ণয় কর  । </a:t>
                </a:r>
              </a:p>
              <a:p>
                <a:r>
                  <a:rPr lang="en-US" dirty="0" smtClean="0">
                    <a:latin typeface="NikoshBAN" pitchFamily="2" charset="0"/>
                    <a:cs typeface="NikoshBAN" pitchFamily="2" charset="0"/>
                  </a:rPr>
                  <a:t>গ.প্রমাণ কর যে , </a:t>
                </a:r>
                <a:r>
                  <a:rPr lang="en-US" dirty="0">
                    <a:latin typeface="NikoshBAN" pitchFamily="2" charset="0"/>
                    <a:cs typeface="NikoshBAN" pitchFamily="2" charset="0"/>
                  </a:rPr>
                  <a:t>.  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>
                            <a:latin typeface="Cambria Math"/>
                            <a:cs typeface="NikoshBAN" pitchFamily="2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/>
                            <a:cs typeface="NikoshBAN" pitchFamily="2" charset="0"/>
                          </a:rPr>
                          <m:t>𝑥</m:t>
                        </m:r>
                      </m:e>
                      <m:sup>
                        <m:r>
                          <a:rPr lang="en-US" b="0" i="1" smtClean="0">
                            <a:latin typeface="Cambria Math"/>
                            <a:cs typeface="NikoshBAN" pitchFamily="2" charset="0"/>
                          </a:rPr>
                          <m:t>3</m:t>
                        </m:r>
                      </m:sup>
                    </m:sSup>
                  </m:oMath>
                </a14:m>
                <a:r>
                  <a:rPr lang="en-US" dirty="0">
                    <a:latin typeface="NikoshBAN" pitchFamily="2" charset="0"/>
                    <a:cs typeface="NikoshBAN" pitchFamily="2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/>
                        <a:cs typeface="NikoshBAN" pitchFamily="2" charset="0"/>
                      </a:rPr>
                      <m:t>+</m:t>
                    </m:r>
                    <m:f>
                      <m:fPr>
                        <m:ctrlPr>
                          <a:rPr lang="en-US" i="1">
                            <a:latin typeface="Cambria Math"/>
                            <a:cs typeface="NikoshBAN" pitchFamily="2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/>
                            <a:cs typeface="NikoshBAN" pitchFamily="2" charset="0"/>
                          </a:rPr>
                          <m:t>1</m:t>
                        </m:r>
                      </m:num>
                      <m:den>
                        <m:sSup>
                          <m:sSupPr>
                            <m:ctrlPr>
                              <a:rPr lang="en-US" i="1">
                                <a:latin typeface="Cambria Math"/>
                                <a:cs typeface="NikoshBAN" pitchFamily="2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/>
                                <a:cs typeface="NikoshBAN" pitchFamily="2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/>
                                <a:cs typeface="NikoshBAN" pitchFamily="2" charset="0"/>
                              </a:rPr>
                              <m:t>3</m:t>
                            </m:r>
                          </m:sup>
                        </m:sSup>
                      </m:den>
                    </m:f>
                  </m:oMath>
                </a14:m>
                <a:r>
                  <a:rPr lang="en-US" dirty="0" smtClean="0">
                    <a:latin typeface="NikoshBAN" pitchFamily="2" charset="0"/>
                    <a:cs typeface="NikoshBAN" pitchFamily="2" charset="0"/>
                  </a:rPr>
                  <a:t> 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  <a:cs typeface="NikoshBAN" pitchFamily="2" charset="0"/>
                      </a:rPr>
                      <m:t>=</m:t>
                    </m:r>
                    <m:r>
                      <a:rPr lang="en-US" b="0" i="1" smtClean="0">
                        <a:latin typeface="Cambria Math"/>
                        <a:cs typeface="NikoshBAN" pitchFamily="2" charset="0"/>
                      </a:rPr>
                      <m:t>18</m:t>
                    </m:r>
                    <m:r>
                      <a:rPr lang="en-US" b="0" i="1" smtClean="0">
                        <a:latin typeface="Cambria Math"/>
                        <a:cs typeface="NikoshBAN" pitchFamily="2" charset="0"/>
                      </a:rPr>
                      <m:t> </m:t>
                    </m:r>
                    <m:rad>
                      <m:radPr>
                        <m:degHide m:val="on"/>
                        <m:ctrlPr>
                          <a:rPr lang="en-US" i="1">
                            <a:latin typeface="Cambria Math"/>
                            <a:cs typeface="NikoshBAN" pitchFamily="2" charset="0"/>
                          </a:rPr>
                        </m:ctrlPr>
                      </m:radPr>
                      <m:deg/>
                      <m:e>
                        <m:r>
                          <a:rPr lang="en-US" b="0" i="1" smtClean="0">
                            <a:latin typeface="Cambria Math"/>
                            <a:cs typeface="NikoshBAN" pitchFamily="2" charset="0"/>
                          </a:rPr>
                          <m:t>3</m:t>
                        </m:r>
                        <m:r>
                          <a:rPr lang="en-US" i="1">
                            <a:latin typeface="Cambria Math"/>
                            <a:cs typeface="NikoshBAN" pitchFamily="2" charset="0"/>
                          </a:rPr>
                          <m:t> </m:t>
                        </m:r>
                      </m:e>
                    </m:rad>
                  </m:oMath>
                </a14:m>
                <a:endParaRPr lang="en-US" dirty="0">
                  <a:latin typeface="NikoshBAN" pitchFamily="2" charset="0"/>
                  <a:cs typeface="NikoshBAN" pitchFamily="2" charset="0"/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/>
                <a:stretch>
                  <a:fillRect l="-1630" t="-53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389036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NikoshBAN" pitchFamily="2" charset="0"/>
                <a:cs typeface="NikoshBAN" pitchFamily="2" charset="0"/>
              </a:rPr>
              <a:t>উদ্দিপক  এর সমাধান  দেওয়া হলো 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 smtClean="0">
                    <a:latin typeface="NikoshBAN" pitchFamily="2" charset="0"/>
                    <a:cs typeface="NikoshBAN" pitchFamily="2" charset="0"/>
                  </a:rPr>
                  <a:t>ক.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 smtClean="0">
                            <a:latin typeface="Cambria Math"/>
                            <a:cs typeface="NikoshBAN" pitchFamily="2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/>
                            <a:cs typeface="NikoshBAN" pitchFamily="2" charset="0"/>
                          </a:rPr>
                          <m:t>𝑥</m:t>
                        </m:r>
                      </m:e>
                      <m:sup>
                        <m:r>
                          <a:rPr lang="en-US" i="1">
                            <a:latin typeface="Cambria Math"/>
                            <a:cs typeface="NikoshBAN" pitchFamily="2" charset="0"/>
                          </a:rPr>
                          <m:t>2</m:t>
                        </m:r>
                      </m:sup>
                    </m:sSup>
                    <m:r>
                      <a:rPr lang="en-US" i="1">
                        <a:latin typeface="Cambria Math"/>
                        <a:cs typeface="NikoshBAN" pitchFamily="2" charset="0"/>
                      </a:rPr>
                      <m:t>−</m:t>
                    </m:r>
                    <m:r>
                      <a:rPr lang="en-US" b="0" i="1" smtClean="0">
                        <a:latin typeface="Cambria Math"/>
                        <a:cs typeface="NikoshBAN" pitchFamily="2" charset="0"/>
                      </a:rPr>
                      <m:t>5</m:t>
                    </m:r>
                    <m:r>
                      <a:rPr lang="en-US" i="1">
                        <a:latin typeface="Cambria Math"/>
                        <a:cs typeface="NikoshBAN" pitchFamily="2" charset="0"/>
                      </a:rPr>
                      <m:t>=</m:t>
                    </m:r>
                    <m:r>
                      <a:rPr lang="en-US" b="0" i="1" smtClean="0">
                        <a:latin typeface="Cambria Math"/>
                        <a:cs typeface="NikoshBAN" pitchFamily="2" charset="0"/>
                      </a:rPr>
                      <m:t>2</m:t>
                    </m:r>
                    <m:rad>
                      <m:radPr>
                        <m:degHide m:val="on"/>
                        <m:ctrlPr>
                          <a:rPr lang="en-US" i="1">
                            <a:latin typeface="Cambria Math"/>
                            <a:cs typeface="NikoshBAN" pitchFamily="2" charset="0"/>
                          </a:rPr>
                        </m:ctrlPr>
                      </m:radPr>
                      <m:deg/>
                      <m:e>
                        <m:r>
                          <a:rPr lang="en-US" b="0" i="1" smtClean="0">
                            <a:latin typeface="Cambria Math"/>
                            <a:cs typeface="NikoshBAN" pitchFamily="2" charset="0"/>
                          </a:rPr>
                          <m:t>6</m:t>
                        </m:r>
                        <m:r>
                          <a:rPr lang="en-US" i="1">
                            <a:latin typeface="Cambria Math"/>
                            <a:cs typeface="NikoshBAN" pitchFamily="2" charset="0"/>
                          </a:rPr>
                          <m:t> </m:t>
                        </m:r>
                      </m:e>
                    </m:rad>
                  </m:oMath>
                </a14:m>
                <a:endParaRPr lang="en-US" dirty="0" smtClean="0">
                  <a:latin typeface="Times New Roman" pitchFamily="18" charset="0"/>
                  <a:cs typeface="Times New Roman" pitchFamily="18" charset="0"/>
                </a:endParaRPr>
              </a:p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i="1">
                            <a:latin typeface="Cambria Math"/>
                            <a:cs typeface="NikoshBAN" pitchFamily="2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/>
                            <a:cs typeface="NikoshBAN" pitchFamily="2" charset="0"/>
                          </a:rPr>
                          <m:t>𝑥</m:t>
                        </m:r>
                      </m:e>
                      <m:sup>
                        <m:r>
                          <a:rPr lang="en-US" i="1">
                            <a:latin typeface="Cambria Math"/>
                            <a:cs typeface="NikoshBAN" pitchFamily="2" charset="0"/>
                          </a:rPr>
                          <m:t>2</m:t>
                        </m:r>
                      </m:sup>
                    </m:sSup>
                    <m:r>
                      <a:rPr lang="en-US" b="0" i="1" smtClean="0">
                        <a:latin typeface="Cambria Math"/>
                        <a:cs typeface="NikoshBAN" pitchFamily="2" charset="0"/>
                      </a:rPr>
                      <m:t>=</m:t>
                    </m:r>
                    <m:r>
                      <a:rPr lang="en-US" b="0" i="1" smtClean="0">
                        <a:latin typeface="Cambria Math"/>
                        <a:cs typeface="NikoshBAN" pitchFamily="2" charset="0"/>
                      </a:rPr>
                      <m:t>5</m:t>
                    </m:r>
                    <m:r>
                      <a:rPr lang="en-US" b="0" i="1" smtClean="0">
                        <a:latin typeface="Cambria Math"/>
                        <a:cs typeface="NikoshBAN" pitchFamily="2" charset="0"/>
                      </a:rPr>
                      <m:t>+</m:t>
                    </m:r>
                    <m:r>
                      <a:rPr lang="en-US" b="0" i="1" smtClean="0">
                        <a:latin typeface="Cambria Math"/>
                        <a:cs typeface="NikoshBAN" pitchFamily="2" charset="0"/>
                      </a:rPr>
                      <m:t>2</m:t>
                    </m:r>
                  </m:oMath>
                </a14:m>
                <a:r>
                  <a:rPr lang="en-US" dirty="0">
                    <a:cs typeface="NikoshBAN" pitchFamily="2" charset="0"/>
                  </a:rPr>
                  <a:t>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i="1">
                            <a:latin typeface="Cambria Math"/>
                            <a:cs typeface="NikoshBAN" pitchFamily="2" charset="0"/>
                          </a:rPr>
                        </m:ctrlPr>
                      </m:radPr>
                      <m:deg/>
                      <m:e>
                        <m:r>
                          <a:rPr lang="en-US" b="0" i="1" smtClean="0">
                            <a:latin typeface="Cambria Math"/>
                            <a:cs typeface="NikoshBAN" pitchFamily="2" charset="0"/>
                          </a:rPr>
                          <m:t>6</m:t>
                        </m:r>
                        <m:r>
                          <a:rPr lang="en-US" i="1">
                            <a:latin typeface="Cambria Math"/>
                            <a:cs typeface="NikoshBAN" pitchFamily="2" charset="0"/>
                          </a:rPr>
                          <m:t> </m:t>
                        </m:r>
                      </m:e>
                    </m:rad>
                  </m:oMath>
                </a14:m>
                <a:endParaRPr lang="en-US" dirty="0" smtClean="0">
                  <a:latin typeface="Times New Roman" pitchFamily="18" charset="0"/>
                  <a:cs typeface="Times New Roman" pitchFamily="18" charset="0"/>
                </a:endParaRPr>
              </a:p>
              <a:p>
                <a:r>
                  <a:rPr lang="en-US" dirty="0" smtClean="0">
                    <a:latin typeface="Times New Roman" pitchFamily="18" charset="0"/>
                    <a:cs typeface="Times New Roman" pitchFamily="18" charset="0"/>
                  </a:rPr>
                  <a:t>     =  </a:t>
                </a:r>
                <a:r>
                  <a:rPr lang="en-US" dirty="0">
                    <a:latin typeface="Times New Roman" pitchFamily="18" charset="0"/>
                    <a:cs typeface="Times New Roman" pitchFamily="18" charset="0"/>
                  </a:rPr>
                  <a:t>3</a:t>
                </a:r>
                <a:r>
                  <a:rPr lang="en-US" dirty="0" smtClean="0">
                    <a:latin typeface="Times New Roman" pitchFamily="18" charset="0"/>
                    <a:cs typeface="Times New Roman" pitchFamily="18" charset="0"/>
                  </a:rPr>
                  <a:t>+ 2. </a:t>
                </a:r>
                <a:r>
                  <a:rPr lang="en-US" dirty="0" smtClean="0">
                    <a:cs typeface="NikoshBAN" pitchFamily="2" charset="0"/>
                  </a:rPr>
                  <a:t>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i="1">
                            <a:latin typeface="Cambria Math"/>
                            <a:cs typeface="NikoshBAN" pitchFamily="2" charset="0"/>
                          </a:rPr>
                        </m:ctrlPr>
                      </m:radPr>
                      <m:deg/>
                      <m:e>
                        <m:r>
                          <a:rPr lang="en-US" b="0" i="1" smtClean="0">
                            <a:latin typeface="Cambria Math"/>
                            <a:cs typeface="NikoshBAN" pitchFamily="2" charset="0"/>
                          </a:rPr>
                          <m:t>3</m:t>
                        </m:r>
                        <m:r>
                          <a:rPr lang="en-US" b="0" i="1" smtClean="0">
                            <a:latin typeface="Cambria Math"/>
                            <a:cs typeface="NikoshBAN" pitchFamily="2" charset="0"/>
                          </a:rPr>
                          <m:t>  </m:t>
                        </m:r>
                        <m:r>
                          <a:rPr lang="en-US" i="1">
                            <a:latin typeface="Cambria Math"/>
                            <a:cs typeface="NikoshBAN" pitchFamily="2" charset="0"/>
                          </a:rPr>
                          <m:t> </m:t>
                        </m:r>
                      </m:e>
                    </m:rad>
                  </m:oMath>
                </a14:m>
                <a:r>
                  <a:rPr lang="en-US" dirty="0" smtClean="0">
                    <a:latin typeface="Times New Roman" pitchFamily="18" charset="0"/>
                    <a:cs typeface="Times New Roman" pitchFamily="18" charset="0"/>
                  </a:rPr>
                  <a:t>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i="1">
                            <a:latin typeface="Cambria Math"/>
                            <a:cs typeface="NikoshBAN" pitchFamily="2" charset="0"/>
                          </a:rPr>
                        </m:ctrlPr>
                      </m:radPr>
                      <m:deg/>
                      <m:e>
                        <m:r>
                          <a:rPr lang="en-US" b="0" i="1" smtClean="0">
                            <a:latin typeface="Cambria Math"/>
                            <a:cs typeface="NikoshBAN" pitchFamily="2" charset="0"/>
                          </a:rPr>
                          <m:t>2</m:t>
                        </m:r>
                        <m:r>
                          <a:rPr lang="en-US" i="1">
                            <a:latin typeface="Cambria Math"/>
                            <a:cs typeface="NikoshBAN" pitchFamily="2" charset="0"/>
                          </a:rPr>
                          <m:t>  </m:t>
                        </m:r>
                      </m:e>
                    </m:rad>
                    <m:r>
                      <a:rPr lang="en-US" i="1">
                        <a:latin typeface="Cambria Math"/>
                        <a:cs typeface="NikoshBAN" pitchFamily="2" charset="0"/>
                      </a:rPr>
                      <m:t> </m:t>
                    </m:r>
                  </m:oMath>
                </a14:m>
                <a:r>
                  <a:rPr lang="en-US" dirty="0" smtClean="0">
                    <a:latin typeface="Times New Roman" pitchFamily="18" charset="0"/>
                    <a:cs typeface="Times New Roman" pitchFamily="18" charset="0"/>
                  </a:rPr>
                  <a:t>+</a:t>
                </a:r>
                <a:r>
                  <a:rPr lang="en-US" dirty="0">
                    <a:latin typeface="Times New Roman" pitchFamily="18" charset="0"/>
                    <a:cs typeface="Times New Roman" pitchFamily="18" charset="0"/>
                  </a:rPr>
                  <a:t>2</a:t>
                </a:r>
                <a:r>
                  <a:rPr lang="en-US" dirty="0" smtClean="0">
                    <a:latin typeface="Times New Roman" pitchFamily="18" charset="0"/>
                    <a:cs typeface="Times New Roman" pitchFamily="18" charset="0"/>
                  </a:rPr>
                  <a:t> </a:t>
                </a:r>
              </a:p>
              <a:p>
                <a:r>
                  <a:rPr lang="en-US" dirty="0"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en-US" dirty="0" smtClean="0">
                    <a:latin typeface="Times New Roman" pitchFamily="18" charset="0"/>
                    <a:cs typeface="Times New Roman" pitchFamily="18" charset="0"/>
                  </a:rPr>
                  <a:t>     =(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 smtClean="0"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ad>
                          <m:radPr>
                            <m:degHide m:val="on"/>
                            <m:ctrlPr>
                              <a:rPr lang="en-US" i="1" smtClean="0">
                                <a:latin typeface="Cambria Math"/>
                                <a:cs typeface="Times New Roman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b="0" i="1" smtClean="0">
                                <a:latin typeface="Cambria Math"/>
                                <a:cs typeface="Times New Roman" pitchFamily="18" charset="0"/>
                              </a:rPr>
                              <m:t>3</m:t>
                            </m:r>
                            <m:r>
                              <a:rPr lang="en-US" b="0" i="1" smtClean="0">
                                <a:latin typeface="Cambria Math"/>
                                <a:cs typeface="Times New Roman" pitchFamily="18" charset="0"/>
                              </a:rPr>
                              <m:t>)</m:t>
                            </m:r>
                          </m:e>
                        </m:rad>
                      </m:e>
                      <m:sup>
                        <m:r>
                          <a:rPr lang="en-US" i="1" smtClean="0">
                            <a:latin typeface="Cambria Math"/>
                            <a:cs typeface="Times New Roman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dirty="0" smtClean="0">
                    <a:latin typeface="Times New Roman" pitchFamily="18" charset="0"/>
                    <a:cs typeface="Times New Roman" pitchFamily="18" charset="0"/>
                  </a:rPr>
                  <a:t> +2.</a:t>
                </a:r>
                <a:r>
                  <a:rPr lang="en-US" dirty="0">
                    <a:cs typeface="NikoshBAN" pitchFamily="2" charset="0"/>
                  </a:rPr>
                  <a:t>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i="1">
                            <a:latin typeface="Cambria Math"/>
                            <a:cs typeface="NikoshBAN" pitchFamily="2" charset="0"/>
                          </a:rPr>
                        </m:ctrlPr>
                      </m:radPr>
                      <m:deg/>
                      <m:e>
                        <m:r>
                          <a:rPr lang="en-US" b="0" i="1" smtClean="0">
                            <a:latin typeface="Cambria Math"/>
                            <a:cs typeface="NikoshBAN" pitchFamily="2" charset="0"/>
                          </a:rPr>
                          <m:t>3</m:t>
                        </m:r>
                        <m:r>
                          <a:rPr lang="en-US" i="1">
                            <a:latin typeface="Cambria Math"/>
                            <a:cs typeface="NikoshBAN" pitchFamily="2" charset="0"/>
                          </a:rPr>
                          <m:t> </m:t>
                        </m:r>
                      </m:e>
                    </m:rad>
                  </m:oMath>
                </a14:m>
                <a:r>
                  <a:rPr lang="en-US" dirty="0" smtClean="0">
                    <a:latin typeface="Times New Roman" pitchFamily="18" charset="0"/>
                    <a:cs typeface="Times New Roman" pitchFamily="18" charset="0"/>
                  </a:rPr>
                  <a:t>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i="1">
                            <a:latin typeface="Cambria Math"/>
                            <a:cs typeface="NikoshBAN" pitchFamily="2" charset="0"/>
                          </a:rPr>
                        </m:ctrlPr>
                      </m:radPr>
                      <m:deg/>
                      <m:e>
                        <m:r>
                          <a:rPr lang="en-US" b="0" i="1" smtClean="0">
                            <a:latin typeface="Cambria Math"/>
                            <a:cs typeface="NikoshBAN" pitchFamily="2" charset="0"/>
                          </a:rPr>
                          <m:t>2</m:t>
                        </m:r>
                        <m:r>
                          <a:rPr lang="en-US" i="1">
                            <a:latin typeface="Cambria Math"/>
                            <a:cs typeface="NikoshBAN" pitchFamily="2" charset="0"/>
                          </a:rPr>
                          <m:t> </m:t>
                        </m:r>
                      </m:e>
                    </m:rad>
                  </m:oMath>
                </a14:m>
                <a:r>
                  <a:rPr lang="en-US" dirty="0" smtClean="0">
                    <a:latin typeface="Times New Roman" pitchFamily="18" charset="0"/>
                    <a:cs typeface="Times New Roman" pitchFamily="18" charset="0"/>
                  </a:rPr>
                  <a:t> .</a:t>
                </a:r>
                <a:r>
                  <a:rPr lang="en-US" dirty="0" smtClean="0">
                    <a:cs typeface="NikoshBAN" pitchFamily="2" charset="0"/>
                  </a:rPr>
                  <a:t> </a:t>
                </a:r>
                <a:r>
                  <a:rPr lang="en-US" dirty="0" smtClean="0">
                    <a:latin typeface="Times New Roman" pitchFamily="18" charset="0"/>
                    <a:cs typeface="Times New Roman" pitchFamily="18" charset="0"/>
                  </a:rPr>
                  <a:t>+(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 dirty="0" smtClean="0"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m:rPr>
                            <m:nor/>
                          </m:rPr>
                          <a:rPr lang="en-US" dirty="0">
                            <a:latin typeface="Times New Roman" pitchFamily="18" charset="0"/>
                            <a:cs typeface="Times New Roman" pitchFamily="18" charset="0"/>
                          </a:rPr>
                          <m:t>(</m:t>
                        </m:r>
                        <m:sSup>
                          <m:sSupPr>
                            <m:ctrlPr>
                              <a:rPr lang="en-US" i="1">
                                <a:latin typeface="Cambria Math"/>
                                <a:cs typeface="Times New Roman" pitchFamily="18" charset="0"/>
                              </a:rPr>
                            </m:ctrlPr>
                          </m:sSupPr>
                          <m:e>
                            <m:rad>
                              <m:radPr>
                                <m:degHide m:val="on"/>
                                <m:ctrlPr>
                                  <a:rPr lang="en-US" i="1" smtClean="0">
                                    <a:latin typeface="Cambria Math"/>
                                    <a:cs typeface="Times New Roman" pitchFamily="18" charset="0"/>
                                  </a:rPr>
                                </m:ctrlPr>
                              </m:radPr>
                              <m:deg/>
                              <m:e>
                                <m:r>
                                  <a:rPr lang="en-US" b="0" i="1" smtClean="0">
                                    <a:latin typeface="Cambria Math"/>
                                    <a:cs typeface="Times New Roman" pitchFamily="18" charset="0"/>
                                  </a:rPr>
                                  <m:t>2</m:t>
                                </m:r>
                              </m:e>
                            </m:rad>
                            <m:r>
                              <a:rPr lang="en-US" i="1">
                                <a:latin typeface="Cambria Math"/>
                                <a:cs typeface="Times New Roman" pitchFamily="18" charset="0"/>
                              </a:rPr>
                              <m:t>)</m:t>
                            </m:r>
                          </m:e>
                          <m:sup>
                            <m:r>
                              <a:rPr lang="en-US" i="1">
                                <a:latin typeface="Cambria Math"/>
                                <a:cs typeface="Times New Roman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b="0" i="1" dirty="0" smtClean="0">
                            <a:latin typeface="Cambria Math"/>
                            <a:cs typeface="Times New Roman" pitchFamily="18" charset="0"/>
                          </a:rPr>
                          <m:t>)</m:t>
                        </m:r>
                      </m:e>
                      <m:sup/>
                    </m:sSup>
                  </m:oMath>
                </a14:m>
                <a:r>
                  <a:rPr lang="en-US" dirty="0" smtClean="0">
                    <a:latin typeface="Times New Roman" pitchFamily="18" charset="0"/>
                    <a:cs typeface="Times New Roman" pitchFamily="18" charset="0"/>
                  </a:rPr>
                  <a:t> </a:t>
                </a:r>
              </a:p>
              <a:p>
                <a:r>
                  <a:rPr lang="en-US" dirty="0"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en-US" dirty="0" smtClean="0">
                    <a:latin typeface="Times New Roman" pitchFamily="18" charset="0"/>
                    <a:cs typeface="Times New Roman" pitchFamily="18" charset="0"/>
                  </a:rPr>
                  <a:t>      =(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 smtClean="0"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ad>
                          <m:radPr>
                            <m:degHide m:val="on"/>
                            <m:ctrlPr>
                              <a:rPr lang="en-US" i="1" smtClean="0">
                                <a:latin typeface="Cambria Math"/>
                                <a:cs typeface="Times New Roman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b="0" i="1" smtClean="0">
                                <a:latin typeface="Cambria Math"/>
                                <a:cs typeface="Times New Roman" pitchFamily="18" charset="0"/>
                              </a:rPr>
                              <m:t>3</m:t>
                            </m:r>
                          </m:e>
                        </m:rad>
                        <m:r>
                          <a:rPr lang="en-US" b="0" i="1" smtClean="0">
                            <a:latin typeface="Cambria Math"/>
                            <a:cs typeface="Times New Roman" pitchFamily="18" charset="0"/>
                          </a:rPr>
                          <m:t>+</m:t>
                        </m:r>
                        <m:r>
                          <m:rPr>
                            <m:nor/>
                          </m:rPr>
                          <a:rPr lang="en-US" dirty="0">
                            <a:latin typeface="Times New Roman" pitchFamily="18" charset="0"/>
                            <a:cs typeface="Times New Roman" pitchFamily="18" charset="0"/>
                          </a:rPr>
                          <m:t>(</m:t>
                        </m:r>
                        <m:sSup>
                          <m:sSupPr>
                            <m:ctrlPr>
                              <a:rPr lang="en-US" i="1">
                                <a:latin typeface="Cambria Math"/>
                                <a:cs typeface="Times New Roman" pitchFamily="18" charset="0"/>
                              </a:rPr>
                            </m:ctrlPr>
                          </m:sSupPr>
                          <m:e>
                            <m:rad>
                              <m:radPr>
                                <m:degHide m:val="on"/>
                                <m:ctrlPr>
                                  <a:rPr lang="en-US" i="1">
                                    <a:latin typeface="Cambria Math"/>
                                    <a:cs typeface="Times New Roman" pitchFamily="18" charset="0"/>
                                  </a:rPr>
                                </m:ctrlPr>
                              </m:radPr>
                              <m:deg/>
                              <m:e>
                                <m:r>
                                  <a:rPr lang="en-US" b="0" i="1" smtClean="0">
                                    <a:latin typeface="Cambria Math"/>
                                    <a:cs typeface="Times New Roman" pitchFamily="18" charset="0"/>
                                  </a:rPr>
                                  <m:t>2</m:t>
                                </m:r>
                              </m:e>
                            </m:rad>
                            <m:r>
                              <a:rPr lang="en-US" i="1">
                                <a:latin typeface="Cambria Math"/>
                                <a:cs typeface="Times New Roman" pitchFamily="18" charset="0"/>
                              </a:rPr>
                              <m:t>)</m:t>
                            </m:r>
                          </m:e>
                          <m:sup>
                            <m:r>
                              <a:rPr lang="en-US" i="1">
                                <a:latin typeface="Cambria Math"/>
                                <a:cs typeface="Times New Roman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b="0" i="1" smtClean="0">
                            <a:latin typeface="Cambria Math"/>
                            <a:cs typeface="Times New Roman" pitchFamily="18" charset="0"/>
                          </a:rPr>
                          <m:t>)</m:t>
                        </m:r>
                      </m:e>
                      <m:sup/>
                    </m:sSup>
                  </m:oMath>
                </a14:m>
                <a:endParaRPr lang="en-US" dirty="0" smtClean="0">
                  <a:latin typeface="Times New Roman" pitchFamily="18" charset="0"/>
                  <a:cs typeface="Times New Roman" pitchFamily="18" charset="0"/>
                </a:endParaRPr>
              </a:p>
              <a:p>
                <a:r>
                  <a:rPr lang="en-US" dirty="0">
                    <a:latin typeface="Times New Roman" pitchFamily="18" charset="0"/>
                    <a:cs typeface="Times New Roman" pitchFamily="18" charset="0"/>
                  </a:rPr>
                  <a:t>x</a:t>
                </a:r>
                <a:r>
                  <a:rPr lang="en-US" dirty="0" smtClean="0">
                    <a:latin typeface="Times New Roman" pitchFamily="18" charset="0"/>
                    <a:cs typeface="Times New Roman" pitchFamily="18" charset="0"/>
                  </a:rPr>
                  <a:t>    =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i="1">
                            <a:latin typeface="Cambria Math"/>
                            <a:cs typeface="Times New Roman" pitchFamily="18" charset="0"/>
                          </a:rPr>
                        </m:ctrlPr>
                      </m:radPr>
                      <m:deg/>
                      <m:e>
                        <m:r>
                          <a:rPr lang="en-US" b="0" i="1" smtClean="0">
                            <a:latin typeface="Cambria Math"/>
                            <a:cs typeface="Times New Roman" pitchFamily="18" charset="0"/>
                          </a:rPr>
                          <m:t>3</m:t>
                        </m:r>
                      </m:e>
                    </m:rad>
                  </m:oMath>
                </a14:m>
                <a:r>
                  <a:rPr lang="en-US" dirty="0" smtClean="0">
                    <a:latin typeface="Times New Roman" pitchFamily="18" charset="0"/>
                    <a:cs typeface="Times New Roman" pitchFamily="18" charset="0"/>
                  </a:rPr>
                  <a:t>+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i="1">
                            <a:latin typeface="Cambria Math"/>
                            <a:cs typeface="Times New Roman" pitchFamily="18" charset="0"/>
                          </a:rPr>
                        </m:ctrlPr>
                      </m:radPr>
                      <m:deg/>
                      <m:e>
                        <m:r>
                          <a:rPr lang="en-US" b="0" i="1" smtClean="0">
                            <a:latin typeface="Cambria Math"/>
                            <a:cs typeface="Times New Roman" pitchFamily="18" charset="0"/>
                          </a:rPr>
                          <m:t>2</m:t>
                        </m:r>
                      </m:e>
                    </m:rad>
                  </m:oMath>
                </a14:m>
                <a:r>
                  <a:rPr lang="en-US" dirty="0" smtClean="0">
                    <a:latin typeface="Times New Roman" pitchFamily="18" charset="0"/>
                    <a:cs typeface="Times New Roman" pitchFamily="18" charset="0"/>
                  </a:rPr>
                  <a:t> (</a:t>
                </a:r>
                <a:r>
                  <a:rPr lang="en-US" dirty="0" smtClean="0">
                    <a:latin typeface="NikoshBAN" pitchFamily="2" charset="0"/>
                    <a:cs typeface="NikoshBAN" pitchFamily="2" charset="0"/>
                  </a:rPr>
                  <a:t>proved  </a:t>
                </a:r>
                <a:endParaRPr lang="en-US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1630" t="-134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718441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NikoshBAN" pitchFamily="2" charset="0"/>
                <a:cs typeface="NikoshBAN" pitchFamily="2" charset="0"/>
              </a:rPr>
              <a:t>সমাধান 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lnSpcReduction="10000"/>
              </a:bodyPr>
              <a:lstStyle/>
              <a:p>
                <a:r>
                  <a:rPr lang="en-US" dirty="0" smtClean="0">
                    <a:cs typeface="NikoshBAN" pitchFamily="2" charset="0"/>
                  </a:rPr>
                  <a:t>খ.x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  <a:cs typeface="NikoshBAN" pitchFamily="2" charset="0"/>
                      </a:rPr>
                      <m:t>=</m:t>
                    </m:r>
                    <m:rad>
                      <m:radPr>
                        <m:degHide m:val="on"/>
                        <m:ctrlPr>
                          <a:rPr lang="en-US" i="1">
                            <a:latin typeface="Cambria Math"/>
                            <a:cs typeface="Times New Roman" pitchFamily="18" charset="0"/>
                          </a:rPr>
                        </m:ctrlPr>
                      </m:radPr>
                      <m:deg/>
                      <m:e>
                        <m:r>
                          <a:rPr lang="en-US" b="0" i="1" smtClean="0">
                            <a:latin typeface="Cambria Math"/>
                            <a:cs typeface="Times New Roman" pitchFamily="18" charset="0"/>
                          </a:rPr>
                          <m:t>3</m:t>
                        </m:r>
                      </m:e>
                    </m:rad>
                    <m:r>
                      <a:rPr lang="en-US" i="1">
                        <a:latin typeface="Cambria Math"/>
                        <a:cs typeface="NikoshBAN" pitchFamily="2" charset="0"/>
                      </a:rPr>
                      <m:t>+</m:t>
                    </m:r>
                    <m:r>
                      <m:rPr>
                        <m:nor/>
                      </m:rPr>
                      <a:rPr lang="en-US" dirty="0">
                        <a:cs typeface="NikoshBAN" pitchFamily="2" charset="0"/>
                      </a:rPr>
                      <m:t> </m:t>
                    </m:r>
                    <m:rad>
                      <m:radPr>
                        <m:degHide m:val="on"/>
                        <m:ctrlPr>
                          <a:rPr lang="en-US" i="1">
                            <a:latin typeface="Cambria Math"/>
                            <a:cs typeface="NikoshBAN" pitchFamily="2" charset="0"/>
                          </a:rPr>
                        </m:ctrlPr>
                      </m:radPr>
                      <m:deg/>
                      <m:e>
                        <m:r>
                          <a:rPr lang="en-US" b="0" i="1" smtClean="0">
                            <a:latin typeface="Cambria Math"/>
                            <a:cs typeface="NikoshBAN" pitchFamily="2" charset="0"/>
                          </a:rPr>
                          <m:t>2</m:t>
                        </m:r>
                        <m:r>
                          <a:rPr lang="en-US" i="1">
                            <a:latin typeface="Cambria Math"/>
                            <a:cs typeface="NikoshBAN" pitchFamily="2" charset="0"/>
                          </a:rPr>
                          <m:t> </m:t>
                        </m:r>
                      </m:e>
                    </m:rad>
                  </m:oMath>
                </a14:m>
                <a:endParaRPr lang="en-US" dirty="0" smtClean="0">
                  <a:cs typeface="NikoshBAN" pitchFamily="2" charset="0"/>
                </a:endParaRPr>
              </a:p>
              <a:p>
                <a:pPr marL="0" indent="0">
                  <a:buNone/>
                </a:pPr>
                <a:r>
                  <a:rPr lang="en-US" dirty="0" smtClean="0">
                    <a:cs typeface="NikoshBAN" pitchFamily="2" charset="0"/>
                  </a:rPr>
                  <a:t>    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 smtClean="0">
                            <a:latin typeface="Cambria Math"/>
                            <a:cs typeface="NikoshBAN" pitchFamily="2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/>
                            <a:cs typeface="NikoshBAN" pitchFamily="2" charset="0"/>
                          </a:rPr>
                          <m:t>1</m:t>
                        </m:r>
                      </m:num>
                      <m:den>
                        <m:sSup>
                          <m:sSupPr>
                            <m:ctrlPr>
                              <a:rPr lang="en-US" i="1" smtClean="0">
                                <a:latin typeface="Cambria Math"/>
                                <a:cs typeface="NikoshBAN" pitchFamily="2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/>
                                <a:cs typeface="NikoshBAN" pitchFamily="2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/>
                                <a:cs typeface="NikoshBAN" pitchFamily="2" charset="0"/>
                              </a:rPr>
                              <m:t> </m:t>
                            </m:r>
                          </m:sup>
                        </m:sSup>
                      </m:den>
                    </m:f>
                  </m:oMath>
                </a14:m>
                <a:r>
                  <a:rPr lang="en-US" dirty="0" smtClean="0">
                    <a:latin typeface="NikoshBAN" pitchFamily="2" charset="0"/>
                    <a:cs typeface="NikoshBAN" pitchFamily="2" charset="0"/>
                  </a:rPr>
                  <a:t> 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 dirty="0" smtClean="0">
                            <a:latin typeface="Cambria Math"/>
                            <a:cs typeface="NikoshBAN" pitchFamily="2" charset="0"/>
                          </a:rPr>
                        </m:ctrlPr>
                      </m:fPr>
                      <m:num>
                        <m:r>
                          <a:rPr lang="en-US" b="0" i="1" dirty="0" smtClean="0">
                            <a:latin typeface="Cambria Math"/>
                            <a:cs typeface="NikoshBAN" pitchFamily="2" charset="0"/>
                          </a:rPr>
                          <m:t>1</m:t>
                        </m:r>
                      </m:num>
                      <m:den>
                        <m:rad>
                          <m:radPr>
                            <m:degHide m:val="on"/>
                            <m:ctrlPr>
                              <a:rPr lang="en-US" i="1" smtClean="0">
                                <a:latin typeface="Cambria Math"/>
                                <a:cs typeface="Times New Roman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b="0" i="1" smtClean="0">
                                <a:latin typeface="Cambria Math"/>
                                <a:cs typeface="Times New Roman" pitchFamily="18" charset="0"/>
                              </a:rPr>
                              <m:t>3</m:t>
                            </m:r>
                          </m:e>
                        </m:rad>
                        <m:r>
                          <a:rPr lang="en-US" i="1">
                            <a:latin typeface="Cambria Math"/>
                            <a:cs typeface="NikoshBAN" pitchFamily="2" charset="0"/>
                          </a:rPr>
                          <m:t>+</m:t>
                        </m:r>
                        <m:r>
                          <m:rPr>
                            <m:nor/>
                          </m:rPr>
                          <a:rPr lang="en-US" dirty="0">
                            <a:cs typeface="NikoshBAN" pitchFamily="2" charset="0"/>
                          </a:rPr>
                          <m:t> </m:t>
                        </m:r>
                        <m:rad>
                          <m:radPr>
                            <m:degHide m:val="on"/>
                            <m:ctrlPr>
                              <a:rPr lang="en-US" i="1">
                                <a:latin typeface="Cambria Math"/>
                                <a:cs typeface="NikoshBAN" pitchFamily="2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b="0" i="1" smtClean="0">
                                <a:latin typeface="Cambria Math"/>
                                <a:cs typeface="NikoshBAN" pitchFamily="2" charset="0"/>
                              </a:rPr>
                              <m:t>2</m:t>
                            </m:r>
                            <m:r>
                              <a:rPr lang="en-US" i="1">
                                <a:latin typeface="Cambria Math"/>
                                <a:cs typeface="NikoshBAN" pitchFamily="2" charset="0"/>
                              </a:rPr>
                              <m:t> </m:t>
                            </m:r>
                          </m:e>
                        </m:rad>
                      </m:den>
                    </m:f>
                  </m:oMath>
                </a14:m>
                <a:endParaRPr lang="en-US" dirty="0" smtClean="0">
                  <a:latin typeface="NikoshBAN" pitchFamily="2" charset="0"/>
                  <a:cs typeface="NikoshBAN" pitchFamily="2" charset="0"/>
                </a:endParaRPr>
              </a:p>
              <a:p>
                <a:r>
                  <a:rPr lang="en-US" dirty="0"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dirty="0" smtClean="0">
                    <a:latin typeface="NikoshBAN" pitchFamily="2" charset="0"/>
                    <a:cs typeface="NikoshBAN" pitchFamily="2" charset="0"/>
                  </a:rPr>
                  <a:t>      = 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 smtClean="0">
                            <a:latin typeface="Cambria Math"/>
                            <a:cs typeface="NikoshBAN" pitchFamily="2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/>
                            <a:cs typeface="NikoshBAN" pitchFamily="2" charset="0"/>
                          </a:rPr>
                          <m:t>1</m:t>
                        </m:r>
                        <m:r>
                          <a:rPr lang="en-US" b="0" i="1" smtClean="0">
                            <a:latin typeface="Cambria Math"/>
                            <a:cs typeface="NikoshBAN" pitchFamily="2" charset="0"/>
                          </a:rPr>
                          <m:t>(</m:t>
                        </m:r>
                        <m:rad>
                          <m:radPr>
                            <m:degHide m:val="on"/>
                            <m:ctrlPr>
                              <a:rPr lang="en-US" i="1">
                                <a:latin typeface="Cambria Math"/>
                                <a:cs typeface="Times New Roman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b="0" i="1" smtClean="0">
                                <a:latin typeface="Cambria Math"/>
                                <a:cs typeface="Times New Roman" pitchFamily="18" charset="0"/>
                              </a:rPr>
                              <m:t>3</m:t>
                            </m:r>
                          </m:e>
                        </m:rad>
                        <m:r>
                          <a:rPr lang="en-US" b="0" i="1" smtClean="0">
                            <a:latin typeface="Cambria Math"/>
                            <a:cs typeface="NikoshBAN" pitchFamily="2" charset="0"/>
                          </a:rPr>
                          <m:t>−</m:t>
                        </m:r>
                        <m:r>
                          <m:rPr>
                            <m:nor/>
                          </m:rPr>
                          <a:rPr lang="en-US" dirty="0">
                            <a:cs typeface="NikoshBAN" pitchFamily="2" charset="0"/>
                          </a:rPr>
                          <m:t> </m:t>
                        </m:r>
                        <m:rad>
                          <m:radPr>
                            <m:degHide m:val="on"/>
                            <m:ctrlPr>
                              <a:rPr lang="en-US" i="1">
                                <a:latin typeface="Cambria Math"/>
                                <a:cs typeface="NikoshBAN" pitchFamily="2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b="0" i="1" smtClean="0">
                                <a:latin typeface="Cambria Math"/>
                                <a:cs typeface="NikoshBAN" pitchFamily="2" charset="0"/>
                              </a:rPr>
                              <m:t>2</m:t>
                            </m:r>
                            <m:r>
                              <a:rPr lang="en-US" i="1">
                                <a:latin typeface="Cambria Math"/>
                                <a:cs typeface="NikoshBAN" pitchFamily="2" charset="0"/>
                              </a:rPr>
                              <m:t> )</m:t>
                            </m:r>
                          </m:e>
                        </m:rad>
                      </m:num>
                      <m:den>
                        <m:r>
                          <a:rPr lang="en-US" b="0" i="1" smtClean="0">
                            <a:latin typeface="Cambria Math"/>
                            <a:cs typeface="NikoshBAN" pitchFamily="2" charset="0"/>
                          </a:rPr>
                          <m:t>(</m:t>
                        </m:r>
                        <m:rad>
                          <m:radPr>
                            <m:degHide m:val="on"/>
                            <m:ctrlPr>
                              <a:rPr lang="en-US" i="1">
                                <a:latin typeface="Cambria Math"/>
                                <a:cs typeface="Times New Roman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b="0" i="1" smtClean="0">
                                <a:latin typeface="Cambria Math"/>
                                <a:cs typeface="Times New Roman" pitchFamily="18" charset="0"/>
                              </a:rPr>
                              <m:t>3</m:t>
                            </m:r>
                          </m:e>
                        </m:rad>
                        <m:r>
                          <a:rPr lang="en-US" i="1">
                            <a:latin typeface="Cambria Math"/>
                            <a:cs typeface="NikoshBAN" pitchFamily="2" charset="0"/>
                          </a:rPr>
                          <m:t>+</m:t>
                        </m:r>
                        <m:r>
                          <m:rPr>
                            <m:nor/>
                          </m:rPr>
                          <a:rPr lang="en-US" dirty="0">
                            <a:cs typeface="NikoshBAN" pitchFamily="2" charset="0"/>
                          </a:rPr>
                          <m:t> </m:t>
                        </m:r>
                        <m:rad>
                          <m:radPr>
                            <m:degHide m:val="on"/>
                            <m:ctrlPr>
                              <a:rPr lang="en-US" i="1">
                                <a:latin typeface="Cambria Math"/>
                                <a:cs typeface="NikoshBAN" pitchFamily="2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b="0" i="1" smtClean="0">
                                <a:latin typeface="Cambria Math"/>
                                <a:cs typeface="NikoshBAN" pitchFamily="2" charset="0"/>
                              </a:rPr>
                              <m:t>2</m:t>
                            </m:r>
                            <m:r>
                              <a:rPr lang="en-US" b="0" i="1" smtClean="0">
                                <a:latin typeface="Cambria Math"/>
                                <a:cs typeface="NikoshBAN" pitchFamily="2" charset="0"/>
                              </a:rPr>
                              <m:t> )</m:t>
                            </m:r>
                            <m:r>
                              <a:rPr lang="en-US" i="1">
                                <a:latin typeface="Cambria Math"/>
                                <a:cs typeface="NikoshBAN" pitchFamily="2" charset="0"/>
                              </a:rPr>
                              <m:t> </m:t>
                            </m:r>
                          </m:e>
                        </m:rad>
                        <m:r>
                          <a:rPr lang="en-US" b="0" i="1" smtClean="0">
                            <a:latin typeface="Cambria Math"/>
                            <a:cs typeface="NikoshBAN" pitchFamily="2" charset="0"/>
                          </a:rPr>
                          <m:t>(</m:t>
                        </m:r>
                        <m:rad>
                          <m:radPr>
                            <m:degHide m:val="on"/>
                            <m:ctrlPr>
                              <a:rPr lang="en-US" i="1">
                                <a:latin typeface="Cambria Math"/>
                                <a:cs typeface="Times New Roman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b="0" i="1" smtClean="0">
                                <a:latin typeface="Cambria Math"/>
                                <a:cs typeface="Times New Roman" pitchFamily="18" charset="0"/>
                              </a:rPr>
                              <m:t>3</m:t>
                            </m:r>
                          </m:e>
                        </m:rad>
                        <m:r>
                          <a:rPr lang="en-US" b="0" i="1" smtClean="0">
                            <a:latin typeface="Cambria Math"/>
                            <a:cs typeface="NikoshBAN" pitchFamily="2" charset="0"/>
                          </a:rPr>
                          <m:t>−</m:t>
                        </m:r>
                        <m:r>
                          <m:rPr>
                            <m:nor/>
                          </m:rPr>
                          <a:rPr lang="en-US" dirty="0">
                            <a:cs typeface="NikoshBAN" pitchFamily="2" charset="0"/>
                          </a:rPr>
                          <m:t> </m:t>
                        </m:r>
                        <m:rad>
                          <m:radPr>
                            <m:degHide m:val="on"/>
                            <m:ctrlPr>
                              <a:rPr lang="en-US" i="1">
                                <a:latin typeface="Cambria Math"/>
                                <a:cs typeface="NikoshBAN" pitchFamily="2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b="0" i="1" smtClean="0">
                                <a:latin typeface="Cambria Math"/>
                                <a:cs typeface="NikoshBAN" pitchFamily="2" charset="0"/>
                              </a:rPr>
                              <m:t>2</m:t>
                            </m:r>
                            <m:r>
                              <a:rPr lang="en-US" b="0" i="1" smtClean="0">
                                <a:latin typeface="Cambria Math"/>
                                <a:cs typeface="NikoshBAN" pitchFamily="2" charset="0"/>
                              </a:rPr>
                              <m:t>)</m:t>
                            </m:r>
                            <m:r>
                              <a:rPr lang="en-US" i="1">
                                <a:latin typeface="Cambria Math"/>
                                <a:cs typeface="NikoshBAN" pitchFamily="2" charset="0"/>
                              </a:rPr>
                              <m:t> </m:t>
                            </m:r>
                          </m:e>
                        </m:rad>
                      </m:den>
                    </m:f>
                  </m:oMath>
                </a14:m>
                <a:endParaRPr lang="en-US" dirty="0" smtClean="0">
                  <a:latin typeface="NikoshBAN" pitchFamily="2" charset="0"/>
                  <a:cs typeface="NikoshBAN" pitchFamily="2" charset="0"/>
                </a:endParaRPr>
              </a:p>
              <a:p>
                <a:r>
                  <a:rPr lang="en-US" dirty="0"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dirty="0" smtClean="0">
                    <a:latin typeface="NikoshBAN" pitchFamily="2" charset="0"/>
                    <a:cs typeface="NikoshBAN" pitchFamily="2" charset="0"/>
                  </a:rPr>
                  <a:t>     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 smtClean="0">
                            <a:latin typeface="Cambria Math"/>
                            <a:cs typeface="NikoshBAN" pitchFamily="2" charset="0"/>
                          </a:rPr>
                        </m:ctrlPr>
                      </m:fPr>
                      <m:num>
                        <m:rad>
                          <m:radPr>
                            <m:degHide m:val="on"/>
                            <m:ctrlPr>
                              <a:rPr lang="en-US" i="1">
                                <a:latin typeface="Cambria Math"/>
                                <a:cs typeface="Times New Roman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b="0" i="1" smtClean="0">
                                <a:latin typeface="Cambria Math"/>
                                <a:cs typeface="Times New Roman" pitchFamily="18" charset="0"/>
                              </a:rPr>
                              <m:t>3</m:t>
                            </m:r>
                          </m:e>
                        </m:rad>
                        <m:r>
                          <a:rPr lang="en-US" b="0" i="1" smtClean="0">
                            <a:latin typeface="Cambria Math"/>
                            <a:cs typeface="NikoshBAN" pitchFamily="2" charset="0"/>
                          </a:rPr>
                          <m:t>−</m:t>
                        </m:r>
                        <m:r>
                          <m:rPr>
                            <m:nor/>
                          </m:rPr>
                          <a:rPr lang="en-US" dirty="0">
                            <a:cs typeface="NikoshBAN" pitchFamily="2" charset="0"/>
                          </a:rPr>
                          <m:t> </m:t>
                        </m:r>
                        <m:rad>
                          <m:radPr>
                            <m:degHide m:val="on"/>
                            <m:ctrlPr>
                              <a:rPr lang="en-US" i="1">
                                <a:latin typeface="Cambria Math"/>
                                <a:cs typeface="NikoshBAN" pitchFamily="2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b="0" i="1" smtClean="0">
                                <a:latin typeface="Cambria Math"/>
                                <a:cs typeface="NikoshBAN" pitchFamily="2" charset="0"/>
                              </a:rPr>
                              <m:t>2</m:t>
                            </m:r>
                            <m:r>
                              <a:rPr lang="en-US" i="1">
                                <a:latin typeface="Cambria Math"/>
                                <a:cs typeface="NikoshBAN" pitchFamily="2" charset="0"/>
                              </a:rPr>
                              <m:t> </m:t>
                            </m:r>
                          </m:e>
                        </m:rad>
                      </m:num>
                      <m:den>
                        <m:r>
                          <a:rPr lang="en-US" b="0" i="1" smtClean="0">
                            <a:latin typeface="Cambria Math"/>
                            <a:cs typeface="NikoshBAN" pitchFamily="2" charset="0"/>
                          </a:rPr>
                          <m:t>(</m:t>
                        </m:r>
                        <m:sSup>
                          <m:sSupPr>
                            <m:ctrlPr>
                              <a:rPr lang="en-US" i="1" smtClean="0">
                                <a:latin typeface="Cambria Math"/>
                                <a:cs typeface="NikoshBAN" pitchFamily="2" charset="0"/>
                              </a:rPr>
                            </m:ctrlPr>
                          </m:sSupPr>
                          <m:e>
                            <m:rad>
                              <m:radPr>
                                <m:degHide m:val="on"/>
                                <m:ctrlPr>
                                  <a:rPr lang="en-US" i="1">
                                    <a:latin typeface="Cambria Math"/>
                                    <a:cs typeface="Times New Roman" pitchFamily="18" charset="0"/>
                                  </a:rPr>
                                </m:ctrlPr>
                              </m:radPr>
                              <m:deg/>
                              <m:e>
                                <m:r>
                                  <a:rPr lang="en-US" b="0" i="1" smtClean="0">
                                    <a:latin typeface="Cambria Math"/>
                                    <a:cs typeface="Times New Roman" pitchFamily="18" charset="0"/>
                                  </a:rPr>
                                  <m:t>3</m:t>
                                </m:r>
                                <m:r>
                                  <a:rPr lang="en-US" b="0" i="1" smtClean="0">
                                    <a:latin typeface="Cambria Math"/>
                                    <a:cs typeface="Times New Roman" pitchFamily="18" charset="0"/>
                                  </a:rPr>
                                  <m:t>)</m:t>
                                </m:r>
                              </m:e>
                            </m:rad>
                          </m:e>
                          <m:sup>
                            <m:r>
                              <a:rPr lang="en-US" i="1" smtClean="0">
                                <a:latin typeface="Cambria Math"/>
                                <a:cs typeface="NikoshBAN" pitchFamily="2" charset="0"/>
                              </a:rPr>
                              <m:t>2</m:t>
                            </m:r>
                          </m:sup>
                        </m:sSup>
                        <m:r>
                          <a:rPr lang="en-US" b="0" i="1" smtClean="0">
                            <a:latin typeface="Cambria Math"/>
                            <a:cs typeface="NikoshBAN" pitchFamily="2" charset="0"/>
                          </a:rPr>
                          <m:t>−(</m:t>
                        </m:r>
                        <m:sSup>
                          <m:sSupPr>
                            <m:ctrlPr>
                              <a:rPr lang="en-US" b="0" i="1" smtClean="0">
                                <a:latin typeface="Cambria Math"/>
                                <a:cs typeface="NikoshBAN" pitchFamily="2" charset="0"/>
                              </a:rPr>
                            </m:ctrlPr>
                          </m:sSupPr>
                          <m:e>
                            <m:rad>
                              <m:radPr>
                                <m:degHide m:val="on"/>
                                <m:ctrlPr>
                                  <a:rPr lang="en-US" i="1">
                                    <a:latin typeface="Cambria Math"/>
                                    <a:cs typeface="NikoshBAN" pitchFamily="2" charset="0"/>
                                  </a:rPr>
                                </m:ctrlPr>
                              </m:radPr>
                              <m:deg/>
                              <m:e>
                                <m:r>
                                  <a:rPr lang="en-US" b="0" i="1" smtClean="0">
                                    <a:latin typeface="Cambria Math"/>
                                    <a:cs typeface="NikoshBAN" pitchFamily="2" charset="0"/>
                                  </a:rPr>
                                  <m:t>2</m:t>
                                </m:r>
                                <m:r>
                                  <a:rPr lang="en-US" i="1">
                                    <a:latin typeface="Cambria Math"/>
                                    <a:cs typeface="NikoshBAN" pitchFamily="2" charset="0"/>
                                  </a:rPr>
                                  <m:t> </m:t>
                                </m:r>
                              </m:e>
                            </m:rad>
                            <m:r>
                              <a:rPr lang="en-US" b="0" i="1" smtClean="0">
                                <a:latin typeface="Cambria Math"/>
                                <a:cs typeface="NikoshBAN" pitchFamily="2" charset="0"/>
                              </a:rPr>
                              <m:t>)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/>
                                <a:cs typeface="NikoshBAN" pitchFamily="2" charset="0"/>
                              </a:rPr>
                              <m:t>2</m:t>
                            </m:r>
                          </m:sup>
                        </m:sSup>
                      </m:den>
                    </m:f>
                  </m:oMath>
                </a14:m>
                <a:endParaRPr lang="en-US" dirty="0" smtClean="0">
                  <a:latin typeface="NikoshBAN" pitchFamily="2" charset="0"/>
                  <a:cs typeface="NikoshBAN" pitchFamily="2" charset="0"/>
                </a:endParaRPr>
              </a:p>
              <a:p>
                <a:r>
                  <a:rPr lang="en-US" dirty="0"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dirty="0" smtClean="0">
                    <a:latin typeface="NikoshBAN" pitchFamily="2" charset="0"/>
                    <a:cs typeface="NikoshBAN" pitchFamily="2" charset="0"/>
                  </a:rPr>
                  <a:t>   =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 smtClean="0">
                            <a:latin typeface="Cambria Math"/>
                            <a:cs typeface="NikoshBAN" pitchFamily="2" charset="0"/>
                          </a:rPr>
                        </m:ctrlPr>
                      </m:fPr>
                      <m:num>
                        <m:rad>
                          <m:radPr>
                            <m:degHide m:val="on"/>
                            <m:ctrlPr>
                              <a:rPr lang="en-US" i="1">
                                <a:latin typeface="Cambria Math"/>
                                <a:cs typeface="Times New Roman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b="0" i="1" smtClean="0">
                                <a:latin typeface="Cambria Math"/>
                                <a:cs typeface="Times New Roman" pitchFamily="18" charset="0"/>
                              </a:rPr>
                              <m:t>3</m:t>
                            </m:r>
                          </m:e>
                        </m:rad>
                        <m:r>
                          <a:rPr lang="en-US" b="0" i="1" smtClean="0">
                            <a:latin typeface="Cambria Math"/>
                            <a:cs typeface="NikoshBAN" pitchFamily="2" charset="0"/>
                          </a:rPr>
                          <m:t>−</m:t>
                        </m:r>
                        <m:r>
                          <m:rPr>
                            <m:nor/>
                          </m:rPr>
                          <a:rPr lang="en-US" dirty="0">
                            <a:cs typeface="NikoshBAN" pitchFamily="2" charset="0"/>
                          </a:rPr>
                          <m:t> </m:t>
                        </m:r>
                        <m:rad>
                          <m:radPr>
                            <m:degHide m:val="on"/>
                            <m:ctrlPr>
                              <a:rPr lang="en-US" i="1">
                                <a:latin typeface="Cambria Math"/>
                                <a:cs typeface="NikoshBAN" pitchFamily="2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b="0" i="1" smtClean="0">
                                <a:latin typeface="Cambria Math"/>
                                <a:cs typeface="NikoshBAN" pitchFamily="2" charset="0"/>
                              </a:rPr>
                              <m:t>2</m:t>
                            </m:r>
                            <m:r>
                              <a:rPr lang="en-US" i="1">
                                <a:latin typeface="Cambria Math"/>
                                <a:cs typeface="NikoshBAN" pitchFamily="2" charset="0"/>
                              </a:rPr>
                              <m:t> </m:t>
                            </m:r>
                          </m:e>
                        </m:rad>
                      </m:num>
                      <m:den>
                        <m:r>
                          <a:rPr lang="en-US" b="0" i="1" smtClean="0">
                            <a:latin typeface="Cambria Math"/>
                            <a:cs typeface="NikoshBAN" pitchFamily="2" charset="0"/>
                          </a:rPr>
                          <m:t>3</m:t>
                        </m:r>
                        <m:r>
                          <a:rPr lang="en-US" b="0" i="1" smtClean="0">
                            <a:latin typeface="Cambria Math"/>
                            <a:cs typeface="NikoshBAN" pitchFamily="2" charset="0"/>
                          </a:rPr>
                          <m:t>−</m:t>
                        </m:r>
                        <m:r>
                          <a:rPr lang="en-US" b="0" i="1" smtClean="0">
                            <a:latin typeface="Cambria Math"/>
                            <a:cs typeface="NikoshBAN" pitchFamily="2" charset="0"/>
                          </a:rPr>
                          <m:t>2</m:t>
                        </m:r>
                        <m:r>
                          <a:rPr lang="en-US" b="0" i="1" smtClean="0">
                            <a:latin typeface="Cambria Math"/>
                            <a:cs typeface="NikoshBAN" pitchFamily="2" charset="0"/>
                          </a:rPr>
                          <m:t> </m:t>
                        </m:r>
                      </m:den>
                    </m:f>
                  </m:oMath>
                </a14:m>
                <a:endParaRPr lang="en-US" dirty="0" smtClean="0">
                  <a:latin typeface="NikoshBAN" pitchFamily="2" charset="0"/>
                  <a:cs typeface="NikoshBAN" pitchFamily="2" charset="0"/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1852" t="-21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613125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762000"/>
                <a:ext cx="8229600" cy="5364163"/>
              </a:xfrm>
            </p:spPr>
            <p:txBody>
              <a:bodyPr/>
              <a:lstStyle/>
              <a:p>
                <a:r>
                  <a:rPr lang="en-US" dirty="0" smtClean="0">
                    <a:latin typeface="NikoshBAN" pitchFamily="2" charset="0"/>
                    <a:cs typeface="NikoshBAN" pitchFamily="2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>
                            <a:latin typeface="Cambria Math"/>
                            <a:cs typeface="NikoshBAN" pitchFamily="2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/>
                            <a:cs typeface="NikoshBAN" pitchFamily="2" charset="0"/>
                          </a:rPr>
                          <m:t>1</m:t>
                        </m:r>
                      </m:num>
                      <m:den>
                        <m:sSup>
                          <m:sSupPr>
                            <m:ctrlPr>
                              <a:rPr lang="en-US" i="1">
                                <a:latin typeface="Cambria Math"/>
                                <a:cs typeface="NikoshBAN" pitchFamily="2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/>
                                <a:cs typeface="NikoshBAN" pitchFamily="2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US" i="1">
                                <a:latin typeface="Cambria Math"/>
                                <a:cs typeface="NikoshBAN" pitchFamily="2" charset="0"/>
                              </a:rPr>
                              <m:t> </m:t>
                            </m:r>
                          </m:sup>
                        </m:sSup>
                      </m:den>
                    </m:f>
                  </m:oMath>
                </a14:m>
                <a:r>
                  <a:rPr lang="en-US" dirty="0">
                    <a:latin typeface="NikoshBAN" pitchFamily="2" charset="0"/>
                    <a:cs typeface="NikoshBAN" pitchFamily="2" charset="0"/>
                  </a:rPr>
                  <a:t>  </a:t>
                </a:r>
                <a:r>
                  <a:rPr lang="en-US" dirty="0" smtClean="0">
                    <a:latin typeface="NikoshBAN" pitchFamily="2" charset="0"/>
                    <a:cs typeface="NikoshBAN" pitchFamily="2" charset="0"/>
                  </a:rPr>
                  <a:t>= 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i="1">
                            <a:latin typeface="Cambria Math"/>
                            <a:cs typeface="Times New Roman" pitchFamily="18" charset="0"/>
                          </a:rPr>
                        </m:ctrlPr>
                      </m:radPr>
                      <m:deg/>
                      <m:e>
                        <m:r>
                          <a:rPr lang="en-US" b="0" i="1" smtClean="0">
                            <a:latin typeface="Cambria Math"/>
                            <a:cs typeface="Times New Roman" pitchFamily="18" charset="0"/>
                          </a:rPr>
                          <m:t>3</m:t>
                        </m:r>
                      </m:e>
                    </m:rad>
                  </m:oMath>
                </a14:m>
                <a:r>
                  <a:rPr lang="en-US" dirty="0" smtClean="0">
                    <a:latin typeface="NikoshBAN" pitchFamily="2" charset="0"/>
                    <a:cs typeface="NikoshBAN" pitchFamily="2" charset="0"/>
                  </a:rPr>
                  <a:t>--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i="1">
                            <a:latin typeface="Cambria Math"/>
                            <a:cs typeface="Times New Roman" pitchFamily="18" charset="0"/>
                          </a:rPr>
                        </m:ctrlPr>
                      </m:radPr>
                      <m:deg/>
                      <m:e>
                        <m:r>
                          <a:rPr lang="en-US" b="0" i="1" smtClean="0">
                            <a:latin typeface="Cambria Math"/>
                            <a:cs typeface="Times New Roman" pitchFamily="18" charset="0"/>
                          </a:rPr>
                          <m:t>2</m:t>
                        </m:r>
                      </m:e>
                    </m:rad>
                  </m:oMath>
                </a14:m>
                <a:endParaRPr lang="en-US" dirty="0" smtClean="0">
                  <a:latin typeface="NikoshBAN" pitchFamily="2" charset="0"/>
                  <a:cs typeface="NikoshBAN" pitchFamily="2" charset="0"/>
                </a:endParaRPr>
              </a:p>
              <a:p>
                <a:pPr marL="0" indent="0">
                  <a:buNone/>
                </a:pPr>
                <a:r>
                  <a:rPr lang="en-US" dirty="0">
                    <a:latin typeface="Times New Roman" pitchFamily="18" charset="0"/>
                    <a:cs typeface="Times New Roman" pitchFamily="18" charset="0"/>
                  </a:rPr>
                  <a:t>x</a:t>
                </a:r>
                <a:r>
                  <a:rPr lang="en-US" dirty="0" smtClean="0">
                    <a:latin typeface="NikoshBAN" pitchFamily="2" charset="0"/>
                    <a:cs typeface="NikoshBAN" pitchFamily="2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/>
                        <a:ea typeface="Cambria Math"/>
                        <a:cs typeface="NikoshBAN" pitchFamily="2" charset="0"/>
                      </a:rPr>
                      <m:t>+</m:t>
                    </m:r>
                    <m:f>
                      <m:fPr>
                        <m:ctrlPr>
                          <a:rPr lang="en-US" i="1">
                            <a:latin typeface="Cambria Math"/>
                            <a:cs typeface="NikoshBAN" pitchFamily="2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/>
                            <a:cs typeface="NikoshBAN" pitchFamily="2" charset="0"/>
                          </a:rPr>
                          <m:t>1</m:t>
                        </m:r>
                      </m:num>
                      <m:den>
                        <m:r>
                          <a:rPr lang="en-US" b="0" i="1" smtClean="0">
                            <a:latin typeface="Cambria Math"/>
                            <a:cs typeface="NikoshBAN" pitchFamily="2" charset="0"/>
                          </a:rPr>
                          <m:t>𝑥</m:t>
                        </m:r>
                      </m:den>
                    </m:f>
                  </m:oMath>
                </a14:m>
                <a:r>
                  <a:rPr lang="en-US" dirty="0"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dirty="0" smtClean="0">
                    <a:latin typeface="NikoshBAN" pitchFamily="2" charset="0"/>
                    <a:cs typeface="NikoshBAN" pitchFamily="2" charset="0"/>
                  </a:rPr>
                  <a:t>=</a:t>
                </a:r>
                <a:r>
                  <a:rPr lang="en-US" dirty="0">
                    <a:latin typeface="Times New Roman" pitchFamily="18" charset="0"/>
                    <a:cs typeface="Times New Roman" pitchFamily="18" charset="0"/>
                  </a:rPr>
                  <a:t>2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i="1">
                            <a:latin typeface="Cambria Math"/>
                            <a:cs typeface="NikoshBAN" pitchFamily="2" charset="0"/>
                          </a:rPr>
                        </m:ctrlPr>
                      </m:radPr>
                      <m:deg/>
                      <m:e>
                        <m:r>
                          <a:rPr lang="en-US" b="0" i="1" smtClean="0">
                            <a:latin typeface="Cambria Math"/>
                            <a:cs typeface="NikoshBAN" pitchFamily="2" charset="0"/>
                          </a:rPr>
                          <m:t>3</m:t>
                        </m:r>
                        <m:r>
                          <a:rPr lang="en-US" i="1">
                            <a:latin typeface="Cambria Math"/>
                            <a:cs typeface="NikoshBAN" pitchFamily="2" charset="0"/>
                          </a:rPr>
                          <m:t> </m:t>
                        </m:r>
                      </m:e>
                    </m:rad>
                  </m:oMath>
                </a14:m>
                <a:r>
                  <a:rPr lang="en-US" dirty="0" smtClean="0">
                    <a:latin typeface="Times New Roman" pitchFamily="18" charset="0"/>
                    <a:cs typeface="Times New Roman" pitchFamily="18" charset="0"/>
                  </a:rPr>
                  <a:t> Ans. </a:t>
                </a:r>
                <a:r>
                  <a:rPr lang="en-US" dirty="0" smtClean="0">
                    <a:cs typeface="NikoshBAN" pitchFamily="2" charset="0"/>
                  </a:rPr>
                  <a:t> </a:t>
                </a:r>
              </a:p>
              <a:p>
                <a:endParaRPr lang="en-US" dirty="0">
                  <a:latin typeface="NikoshBAN" pitchFamily="2" charset="0"/>
                  <a:cs typeface="NikoshBAN" pitchFamily="2" charset="0"/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762000"/>
                <a:ext cx="8229600" cy="5364163"/>
              </a:xfrm>
              <a:blipFill rotWithShape="1">
                <a:blip r:embed="rId2"/>
                <a:stretch>
                  <a:fillRect l="-18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2097306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NikoshBAN" pitchFamily="2" charset="0"/>
                <a:cs typeface="NikoshBAN" pitchFamily="2" charset="0"/>
              </a:rPr>
              <a:t>সমাধান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dirty="0" smtClean="0">
                    <a:latin typeface="NikoshBAN" pitchFamily="2" charset="0"/>
                    <a:cs typeface="NikoshBAN" pitchFamily="2" charset="0"/>
                  </a:rPr>
                  <a:t>গ . </a:t>
                </a:r>
                <a:r>
                  <a:rPr lang="en-US" dirty="0">
                    <a:latin typeface="NikoshBAN" pitchFamily="2" charset="0"/>
                    <a:cs typeface="NikoshBAN" pitchFamily="2" charset="0"/>
                  </a:rPr>
                  <a:t>x</a:t>
                </a:r>
                <a:r>
                  <a:rPr lang="en-US" dirty="0" smtClean="0">
                    <a:latin typeface="NikoshBAN" pitchFamily="2" charset="0"/>
                    <a:cs typeface="NikoshBAN" pitchFamily="2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  <a:ea typeface="Cambria Math"/>
                        <a:cs typeface="NikoshBAN" pitchFamily="2" charset="0"/>
                      </a:rPr>
                      <m:t>+</m:t>
                    </m:r>
                    <m:f>
                      <m:fPr>
                        <m:ctrlPr>
                          <a:rPr lang="en-US" i="1">
                            <a:latin typeface="Cambria Math"/>
                            <a:cs typeface="NikoshBAN" pitchFamily="2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/>
                            <a:cs typeface="NikoshBAN" pitchFamily="2" charset="0"/>
                          </a:rPr>
                          <m:t>1</m:t>
                        </m:r>
                      </m:num>
                      <m:den>
                        <m:r>
                          <a:rPr lang="en-US" b="0" i="1" smtClean="0">
                            <a:latin typeface="Cambria Math"/>
                            <a:cs typeface="NikoshBAN" pitchFamily="2" charset="0"/>
                          </a:rPr>
                          <m:t>𝑥</m:t>
                        </m:r>
                      </m:den>
                    </m:f>
                  </m:oMath>
                </a14:m>
                <a:r>
                  <a:rPr lang="en-US" dirty="0"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dirty="0" smtClean="0">
                    <a:latin typeface="NikoshBAN" pitchFamily="2" charset="0"/>
                    <a:cs typeface="NikoshBAN" pitchFamily="2" charset="0"/>
                  </a:rPr>
                  <a:t>=</a:t>
                </a:r>
                <a:r>
                  <a:rPr lang="en-US" dirty="0">
                    <a:latin typeface="Times New Roman" pitchFamily="18" charset="0"/>
                    <a:cs typeface="Times New Roman" pitchFamily="18" charset="0"/>
                  </a:rPr>
                  <a:t>2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i="1">
                            <a:latin typeface="Cambria Math"/>
                            <a:cs typeface="NikoshBAN" pitchFamily="2" charset="0"/>
                          </a:rPr>
                        </m:ctrlPr>
                      </m:radPr>
                      <m:deg/>
                      <m:e>
                        <m:r>
                          <a:rPr lang="en-US" b="0" i="1" smtClean="0">
                            <a:latin typeface="Cambria Math"/>
                            <a:cs typeface="NikoshBAN" pitchFamily="2" charset="0"/>
                          </a:rPr>
                          <m:t>3</m:t>
                        </m:r>
                        <m:r>
                          <a:rPr lang="en-US" i="1">
                            <a:latin typeface="Cambria Math"/>
                            <a:cs typeface="NikoshBAN" pitchFamily="2" charset="0"/>
                          </a:rPr>
                          <m:t> </m:t>
                        </m:r>
                      </m:e>
                    </m:rad>
                  </m:oMath>
                </a14:m>
                <a:endParaRPr lang="en-US" dirty="0" smtClean="0"/>
              </a:p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i="1" dirty="0">
                            <a:latin typeface="Cambria Math"/>
                            <a:cs typeface="NikoshBAN" pitchFamily="2" charset="0"/>
                          </a:rPr>
                        </m:ctrlPr>
                      </m:sSupPr>
                      <m:e>
                        <m:r>
                          <a:rPr lang="en-US" b="0" i="1" dirty="0" smtClean="0">
                            <a:latin typeface="Cambria Math"/>
                            <a:cs typeface="NikoshBAN" pitchFamily="2" charset="0"/>
                          </a:rPr>
                          <m:t>𝑥</m:t>
                        </m:r>
                      </m:e>
                      <m:sup>
                        <m:r>
                          <a:rPr lang="en-US" i="1" dirty="0">
                            <a:latin typeface="Cambria Math"/>
                            <a:cs typeface="NikoshBAN" pitchFamily="2" charset="0"/>
                          </a:rPr>
                          <m:t>3</m:t>
                        </m:r>
                      </m:sup>
                    </m:sSup>
                    <m:r>
                      <a:rPr lang="en-US" b="0" i="1" dirty="0" smtClean="0">
                        <a:latin typeface="Cambria Math"/>
                        <a:cs typeface="NikoshBAN" pitchFamily="2" charset="0"/>
                      </a:rPr>
                      <m:t>+</m:t>
                    </m:r>
                  </m:oMath>
                </a14:m>
                <a:r>
                  <a:rPr lang="en-US" dirty="0">
                    <a:latin typeface="NikoshBAN" pitchFamily="2" charset="0"/>
                    <a:cs typeface="NikoshBAN" pitchFamily="2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 dirty="0">
                            <a:latin typeface="Cambria Math"/>
                            <a:cs typeface="NikoshBAN" pitchFamily="2" charset="0"/>
                          </a:rPr>
                        </m:ctrlPr>
                      </m:fPr>
                      <m:num>
                        <m:r>
                          <a:rPr lang="en-US" b="0" i="1" dirty="0" smtClean="0">
                            <a:latin typeface="Cambria Math"/>
                            <a:cs typeface="NikoshBAN" pitchFamily="2" charset="0"/>
                          </a:rPr>
                          <m:t>1</m:t>
                        </m:r>
                      </m:num>
                      <m:den>
                        <m:sSup>
                          <m:sSupPr>
                            <m:ctrlPr>
                              <a:rPr lang="en-US" i="1" dirty="0">
                                <a:latin typeface="Cambria Math"/>
                                <a:cs typeface="NikoshBAN" pitchFamily="2" charset="0"/>
                              </a:rPr>
                            </m:ctrlPr>
                          </m:sSupPr>
                          <m:e>
                            <m:r>
                              <a:rPr lang="en-US" b="0" i="1" dirty="0" smtClean="0">
                                <a:latin typeface="Cambria Math"/>
                                <a:cs typeface="NikoshBAN" pitchFamily="2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US" i="1" dirty="0">
                                <a:latin typeface="Cambria Math"/>
                                <a:cs typeface="NikoshBAN" pitchFamily="2" charset="0"/>
                              </a:rPr>
                              <m:t>3</m:t>
                            </m:r>
                          </m:sup>
                        </m:sSup>
                      </m:den>
                    </m:f>
                  </m:oMath>
                </a14:m>
                <a:r>
                  <a:rPr lang="en-US" dirty="0" smtClean="0"/>
                  <a:t> =(</a:t>
                </a:r>
                <a:r>
                  <a:rPr lang="en-US" dirty="0" smtClean="0">
                    <a:cs typeface="NikoshBAN" pitchFamily="2" charset="0"/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 dirty="0">
                            <a:latin typeface="Cambria Math"/>
                            <a:cs typeface="NikoshBAN" pitchFamily="2" charset="0"/>
                          </a:rPr>
                        </m:ctrlPr>
                      </m:sSupPr>
                      <m:e>
                        <m:r>
                          <m:rPr>
                            <m:nor/>
                          </m:rPr>
                          <a:rPr lang="en-US" b="0" i="0" dirty="0" smtClean="0">
                            <a:latin typeface="Cambria Math"/>
                            <a:cs typeface="NikoshBAN" pitchFamily="2" charset="0"/>
                          </a:rPr>
                          <m:t>x</m:t>
                        </m:r>
                        <m:r>
                          <a:rPr lang="en-US" b="0" i="1" dirty="0" smtClean="0">
                            <a:latin typeface="Cambria Math"/>
                            <a:cs typeface="NikoshBAN" pitchFamily="2" charset="0"/>
                          </a:rPr>
                          <m:t>+</m:t>
                        </m:r>
                        <m:f>
                          <m:fPr>
                            <m:ctrlPr>
                              <a:rPr lang="en-US" i="1">
                                <a:latin typeface="Cambria Math"/>
                                <a:cs typeface="NikoshBAN" pitchFamily="2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/>
                                <a:cs typeface="NikoshBAN" pitchFamily="2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US" b="0" i="1" smtClean="0">
                                <a:latin typeface="Cambria Math"/>
                                <a:cs typeface="NikoshBAN" pitchFamily="2" charset="0"/>
                              </a:rPr>
                              <m:t>𝑥</m:t>
                            </m:r>
                          </m:den>
                        </m:f>
                        <m:r>
                          <a:rPr lang="en-US" b="0" i="1" smtClean="0">
                            <a:latin typeface="Cambria Math"/>
                            <a:cs typeface="NikoshBAN" pitchFamily="2" charset="0"/>
                          </a:rPr>
                          <m:t>)</m:t>
                        </m:r>
                      </m:e>
                      <m:sup>
                        <m:r>
                          <a:rPr lang="en-US" i="1" dirty="0">
                            <a:latin typeface="Cambria Math"/>
                            <a:cs typeface="NikoshBAN" pitchFamily="2" charset="0"/>
                          </a:rPr>
                          <m:t>3</m:t>
                        </m:r>
                      </m:sup>
                    </m:sSup>
                    <m:r>
                      <a:rPr lang="en-US" b="0" i="0" dirty="0" smtClean="0">
                        <a:latin typeface="Cambria Math"/>
                        <a:cs typeface="NikoshBAN" pitchFamily="2" charset="0"/>
                      </a:rPr>
                      <m:t> −</m:t>
                    </m:r>
                  </m:oMath>
                </a14:m>
                <a:r>
                  <a:rPr lang="en-US" dirty="0" smtClean="0"/>
                  <a:t>3.</a:t>
                </a:r>
                <a:r>
                  <a:rPr lang="en-US" dirty="0">
                    <a:latin typeface="Times New Roman" pitchFamily="18" charset="0"/>
                    <a:cs typeface="Times New Roman" pitchFamily="18" charset="0"/>
                  </a:rPr>
                  <a:t>x</a:t>
                </a:r>
                <a:r>
                  <a:rPr lang="en-US" dirty="0" smtClean="0">
                    <a:latin typeface="Times New Roman" pitchFamily="18" charset="0"/>
                    <a:cs typeface="Times New Roman" pitchFamily="18" charset="0"/>
                  </a:rPr>
                  <a:t>.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>
                            <a:latin typeface="Cambria Math"/>
                            <a:cs typeface="NikoshBAN" pitchFamily="2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/>
                            <a:cs typeface="NikoshBAN" pitchFamily="2" charset="0"/>
                          </a:rPr>
                          <m:t>1</m:t>
                        </m:r>
                      </m:num>
                      <m:den>
                        <m:r>
                          <a:rPr lang="en-US" b="0" i="1" smtClean="0">
                            <a:latin typeface="Cambria Math"/>
                            <a:cs typeface="NikoshBAN" pitchFamily="2" charset="0"/>
                          </a:rPr>
                          <m:t>𝑥</m:t>
                        </m:r>
                      </m:den>
                    </m:f>
                  </m:oMath>
                </a14:m>
                <a:r>
                  <a:rPr lang="en-US" dirty="0" smtClean="0"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dirty="0">
                    <a:latin typeface="NikoshBAN" pitchFamily="2" charset="0"/>
                    <a:cs typeface="NikoshBAN" pitchFamily="2" charset="0"/>
                  </a:rPr>
                  <a:t>. </a:t>
                </a:r>
                <a:r>
                  <a:rPr lang="en-US" dirty="0" smtClean="0">
                    <a:latin typeface="NikoshBAN" pitchFamily="2" charset="0"/>
                    <a:cs typeface="NikoshBAN" pitchFamily="2" charset="0"/>
                  </a:rPr>
                  <a:t>(x+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>
                            <a:latin typeface="Cambria Math"/>
                            <a:cs typeface="NikoshBAN" pitchFamily="2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/>
                            <a:cs typeface="NikoshBAN" pitchFamily="2" charset="0"/>
                          </a:rPr>
                          <m:t>1</m:t>
                        </m:r>
                      </m:num>
                      <m:den>
                        <m:r>
                          <a:rPr lang="en-US" b="0" i="1" smtClean="0">
                            <a:latin typeface="Cambria Math"/>
                            <a:cs typeface="NikoshBAN" pitchFamily="2" charset="0"/>
                          </a:rPr>
                          <m:t>𝑥</m:t>
                        </m:r>
                      </m:den>
                    </m:f>
                  </m:oMath>
                </a14:m>
                <a:r>
                  <a:rPr lang="en-US" dirty="0" smtClean="0"/>
                  <a:t>)</a:t>
                </a:r>
              </a:p>
              <a:p>
                <a:r>
                  <a:rPr lang="en-US" dirty="0"/>
                  <a:t> </a:t>
                </a:r>
                <a:r>
                  <a:rPr lang="en-US" dirty="0" smtClean="0"/>
                  <a:t>   = 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 dirty="0" smtClean="0">
                            <a:latin typeface="Cambria Math"/>
                            <a:cs typeface="NikoshBAN" pitchFamily="2" charset="0"/>
                          </a:rPr>
                        </m:ctrlPr>
                      </m:sSupPr>
                      <m:e>
                        <m:r>
                          <a:rPr lang="en-US" b="0" i="1" dirty="0" smtClean="0">
                            <a:latin typeface="Cambria Math"/>
                            <a:cs typeface="NikoshBAN" pitchFamily="2" charset="0"/>
                          </a:rPr>
                          <m:t>2</m:t>
                        </m:r>
                        <m:rad>
                          <m:radPr>
                            <m:degHide m:val="on"/>
                            <m:ctrlPr>
                              <a:rPr lang="en-US" i="1">
                                <a:latin typeface="Cambria Math"/>
                                <a:cs typeface="NikoshBAN" pitchFamily="2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b="0" i="1" smtClean="0">
                                <a:latin typeface="Cambria Math"/>
                                <a:cs typeface="NikoshBAN" pitchFamily="2" charset="0"/>
                              </a:rPr>
                              <m:t>3</m:t>
                            </m:r>
                            <m:r>
                              <a:rPr lang="en-US" i="1">
                                <a:latin typeface="Cambria Math"/>
                                <a:cs typeface="NikoshBAN" pitchFamily="2" charset="0"/>
                              </a:rPr>
                              <m:t> </m:t>
                            </m:r>
                          </m:e>
                        </m:rad>
                        <m:r>
                          <a:rPr lang="en-US" b="0" i="1" dirty="0" smtClean="0">
                            <a:latin typeface="Cambria Math"/>
                            <a:cs typeface="NikoshBAN" pitchFamily="2" charset="0"/>
                          </a:rPr>
                          <m:t>)</m:t>
                        </m:r>
                      </m:e>
                      <m:sup>
                        <m:r>
                          <a:rPr lang="en-US" i="1" dirty="0">
                            <a:latin typeface="Cambria Math"/>
                            <a:cs typeface="NikoshBAN" pitchFamily="2" charset="0"/>
                          </a:rPr>
                          <m:t>3</m:t>
                        </m:r>
                      </m:sup>
                    </m:sSup>
                  </m:oMath>
                </a14:m>
                <a:r>
                  <a:rPr lang="en-US" dirty="0" smtClean="0"/>
                  <a:t> - </a:t>
                </a:r>
                <a:r>
                  <a:rPr lang="en-US" dirty="0"/>
                  <a:t>3.</a:t>
                </a:r>
                <a:r>
                  <a:rPr lang="en-US" dirty="0">
                    <a:cs typeface="NikoshBAN" pitchFamily="2" charset="0"/>
                  </a:rPr>
                  <a:t> </a:t>
                </a:r>
                <a:r>
                  <a:rPr lang="en-US" dirty="0" smtClean="0">
                    <a:cs typeface="NikoshBAN" pitchFamily="2" charset="0"/>
                  </a:rPr>
                  <a:t>2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i="1">
                            <a:latin typeface="Cambria Math"/>
                            <a:cs typeface="NikoshBAN" pitchFamily="2" charset="0"/>
                          </a:rPr>
                        </m:ctrlPr>
                      </m:radPr>
                      <m:deg/>
                      <m:e>
                        <m:r>
                          <a:rPr lang="en-US" b="0" i="1" smtClean="0">
                            <a:latin typeface="Cambria Math"/>
                            <a:cs typeface="NikoshBAN" pitchFamily="2" charset="0"/>
                          </a:rPr>
                          <m:t>3</m:t>
                        </m:r>
                        <m:r>
                          <a:rPr lang="en-US" i="1">
                            <a:latin typeface="Cambria Math"/>
                            <a:cs typeface="NikoshBAN" pitchFamily="2" charset="0"/>
                          </a:rPr>
                          <m:t> </m:t>
                        </m:r>
                      </m:e>
                    </m:rad>
                  </m:oMath>
                </a14:m>
                <a:endParaRPr lang="en-US" dirty="0" smtClean="0">
                  <a:latin typeface="NikoshBAN" pitchFamily="2" charset="0"/>
                  <a:cs typeface="NikoshBAN" pitchFamily="2" charset="0"/>
                </a:endParaRPr>
              </a:p>
              <a:p>
                <a:r>
                  <a:rPr lang="en-US" dirty="0" smtClean="0">
                    <a:latin typeface="NikoshBAN" pitchFamily="2" charset="0"/>
                    <a:cs typeface="NikoshBAN" pitchFamily="2" charset="0"/>
                  </a:rPr>
                  <a:t>   </a:t>
                </a:r>
                <a:r>
                  <a:rPr lang="en-US" dirty="0">
                    <a:latin typeface="Times New Roman" pitchFamily="18" charset="0"/>
                    <a:cs typeface="Times New Roman" pitchFamily="18" charset="0"/>
                  </a:rPr>
                  <a:t>=</a:t>
                </a:r>
                <a:r>
                  <a:rPr lang="en-US" dirty="0" smtClean="0">
                    <a:cs typeface="NikoshBAN" pitchFamily="2" charset="0"/>
                  </a:rPr>
                  <a:t> 24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i="1">
                            <a:latin typeface="Cambria Math"/>
                            <a:cs typeface="NikoshBAN" pitchFamily="2" charset="0"/>
                          </a:rPr>
                        </m:ctrlPr>
                      </m:radPr>
                      <m:deg/>
                      <m:e>
                        <m:r>
                          <a:rPr lang="en-US" b="0" i="1" smtClean="0">
                            <a:latin typeface="Cambria Math"/>
                            <a:cs typeface="NikoshBAN" pitchFamily="2" charset="0"/>
                          </a:rPr>
                          <m:t>3</m:t>
                        </m:r>
                        <m:r>
                          <a:rPr lang="en-US" i="1">
                            <a:latin typeface="Cambria Math"/>
                            <a:cs typeface="NikoshBAN" pitchFamily="2" charset="0"/>
                          </a:rPr>
                          <m:t> </m:t>
                        </m:r>
                      </m:e>
                    </m:rad>
                  </m:oMath>
                </a14:m>
                <a:r>
                  <a:rPr lang="en-US" dirty="0" smtClean="0">
                    <a:latin typeface="NikoshBAN" pitchFamily="2" charset="0"/>
                    <a:cs typeface="NikoshBAN" pitchFamily="2" charset="0"/>
                  </a:rPr>
                  <a:t> --- </a:t>
                </a:r>
                <a:r>
                  <a:rPr lang="en-US" dirty="0"/>
                  <a:t>6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i="1">
                            <a:latin typeface="Cambria Math"/>
                            <a:cs typeface="NikoshBAN" pitchFamily="2" charset="0"/>
                          </a:rPr>
                        </m:ctrlPr>
                      </m:radPr>
                      <m:deg/>
                      <m:e>
                        <m:r>
                          <a:rPr lang="en-US" b="0" i="1" smtClean="0">
                            <a:latin typeface="Cambria Math"/>
                            <a:cs typeface="NikoshBAN" pitchFamily="2" charset="0"/>
                          </a:rPr>
                          <m:t>3</m:t>
                        </m:r>
                        <m:r>
                          <a:rPr lang="en-US" i="1">
                            <a:latin typeface="Cambria Math"/>
                            <a:cs typeface="NikoshBAN" pitchFamily="2" charset="0"/>
                          </a:rPr>
                          <m:t> </m:t>
                        </m:r>
                      </m:e>
                    </m:rad>
                  </m:oMath>
                </a14:m>
                <a:endParaRPr lang="en-US" dirty="0" smtClean="0"/>
              </a:p>
              <a:p>
                <a:r>
                  <a:rPr lang="en-US" dirty="0" smtClean="0"/>
                  <a:t>   =</a:t>
                </a:r>
                <a:r>
                  <a:rPr lang="en-US" dirty="0"/>
                  <a:t> </a:t>
                </a:r>
                <a:r>
                  <a:rPr lang="en-US" dirty="0" smtClean="0"/>
                  <a:t>18 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i="1">
                            <a:latin typeface="Cambria Math"/>
                            <a:cs typeface="NikoshBAN" pitchFamily="2" charset="0"/>
                          </a:rPr>
                        </m:ctrlPr>
                      </m:radPr>
                      <m:deg/>
                      <m:e>
                        <m:r>
                          <a:rPr lang="en-US" b="0" i="1" smtClean="0">
                            <a:latin typeface="Cambria Math"/>
                            <a:cs typeface="NikoshBAN" pitchFamily="2" charset="0"/>
                          </a:rPr>
                          <m:t>3</m:t>
                        </m:r>
                        <m:r>
                          <a:rPr lang="en-US" i="1">
                            <a:latin typeface="Cambria Math"/>
                            <a:cs typeface="NikoshBAN" pitchFamily="2" charset="0"/>
                          </a:rPr>
                          <m:t> </m:t>
                        </m:r>
                      </m:e>
                    </m:rad>
                  </m:oMath>
                </a14:m>
                <a:r>
                  <a:rPr lang="en-US" dirty="0" smtClean="0"/>
                  <a:t> proved . </a:t>
                </a:r>
              </a:p>
              <a:p>
                <a:r>
                  <a:rPr lang="en-US" dirty="0"/>
                  <a:t> </a:t>
                </a:r>
                <a:r>
                  <a:rPr lang="en-US" dirty="0" smtClean="0"/>
                  <a:t>                 </a:t>
                </a: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16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041968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নিম্ন লিখিত মান নির্ণয় কর:</a:t>
            </a:r>
            <a:endParaRPr lang="en-US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1752600"/>
            <a:ext cx="8229600" cy="4876800"/>
          </a:xfrm>
        </p:spPr>
      </p:pic>
    </p:spTree>
    <p:extLst>
      <p:ext uri="{BB962C8B-B14F-4D97-AF65-F5344CB8AC3E}">
        <p14:creationId xmlns:p14="http://schemas.microsoft.com/office/powerpoint/2010/main" val="3206914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সমাধান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Content Placeholder 1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 smtClean="0"/>
                  <a:t>ক. X </a:t>
                </a:r>
                <a14:m>
                  <m:oMath xmlns:m="http://schemas.openxmlformats.org/officeDocument/2006/math">
                    <m:r>
                      <a:rPr lang="en-US" i="1" smtClean="0">
                        <a:latin typeface="Cambria Math"/>
                        <a:ea typeface="Cambria Math"/>
                      </a:rPr>
                      <m:t>−</m:t>
                    </m:r>
                    <m:f>
                      <m:fPr>
                        <m:ctrlPr>
                          <a:rPr lang="en-US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en-US" b="0" i="1" smtClean="0">
                            <a:latin typeface="Cambria Math"/>
                          </a:rPr>
                          <m:t>𝑥</m:t>
                        </m:r>
                      </m:den>
                    </m:f>
                  </m:oMath>
                </a14:m>
                <a:r>
                  <a:rPr lang="en-US" dirty="0" smtClean="0"/>
                  <a:t> </a:t>
                </a:r>
                <a14:m>
                  <m:oMath xmlns:m="http://schemas.openxmlformats.org/officeDocument/2006/math">
                    <m:r>
                      <a:rPr lang="en-US" b="0" i="0" dirty="0" smtClean="0">
                        <a:latin typeface="Cambria Math"/>
                      </a:rPr>
                      <m:t>=</m:t>
                    </m:r>
                    <m:rad>
                      <m:radPr>
                        <m:degHide m:val="on"/>
                        <m:ctrlPr>
                          <a:rPr lang="en-US" i="1" dirty="0" smtClean="0">
                            <a:latin typeface="Cambria Math"/>
                          </a:rPr>
                        </m:ctrlPr>
                      </m:radPr>
                      <m:deg/>
                      <m:e>
                        <m:r>
                          <a:rPr lang="en-US" b="0" i="1" dirty="0" smtClean="0">
                            <a:latin typeface="Cambria Math"/>
                          </a:rPr>
                          <m:t> </m:t>
                        </m:r>
                        <m:r>
                          <a:rPr lang="en-US" b="0" i="1" dirty="0" smtClean="0">
                            <a:latin typeface="Cambria Math"/>
                          </a:rPr>
                          <m:t>3</m:t>
                        </m:r>
                      </m:e>
                    </m:rad>
                  </m:oMath>
                </a14:m>
                <a:endParaRPr lang="en-US" dirty="0" smtClean="0"/>
              </a:p>
              <a:p>
                <a14:m>
                  <m:oMath xmlns:m="http://schemas.openxmlformats.org/officeDocument/2006/math">
                    <m:f>
                      <m:fPr>
                        <m:ctrlPr>
                          <a:rPr lang="en-US" i="1" smtClean="0">
                            <a:latin typeface="Cambria Math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i="1" smtClean="0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i="1" smtClean="0">
                                <a:latin typeface="Cambria Math"/>
                              </a:rPr>
                              <m:t>𝑥</m:t>
                            </m:r>
                          </m:e>
                          <m:sup>
                            <m:r>
                              <a:rPr lang="en-US" i="1" smtClean="0">
                                <a:latin typeface="Cambria Math"/>
                              </a:rPr>
                              <m:t>2</m:t>
                            </m:r>
                          </m:sup>
                        </m:sSup>
                        <m:r>
                          <a:rPr lang="en-US" b="0" i="1" smtClean="0">
                            <a:latin typeface="Cambria Math"/>
                          </a:rPr>
                          <m:t>−</m:t>
                        </m:r>
                        <m:r>
                          <a:rPr lang="en-US" b="0" i="1" smtClean="0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en-US" b="0" i="1" smtClean="0">
                            <a:latin typeface="Cambria Math"/>
                          </a:rPr>
                          <m:t>𝑥</m:t>
                        </m:r>
                      </m:den>
                    </m:f>
                  </m:oMath>
                </a14:m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en-US" dirty="0">
                        <a:latin typeface="Cambria Math"/>
                      </a:rPr>
                      <m:t>=</m:t>
                    </m:r>
                    <m:rad>
                      <m:radPr>
                        <m:degHide m:val="on"/>
                        <m:ctrlPr>
                          <a:rPr lang="en-US" i="1" dirty="0">
                            <a:latin typeface="Cambria Math"/>
                          </a:rPr>
                        </m:ctrlPr>
                      </m:radPr>
                      <m:deg/>
                      <m:e>
                        <m:eqArr>
                          <m:eqArrPr>
                            <m:ctrlPr>
                              <a:rPr lang="en-US" i="1" dirty="0">
                                <a:latin typeface="Cambria Math"/>
                              </a:rPr>
                            </m:ctrlPr>
                          </m:eqArrPr>
                          <m:e>
                            <m:r>
                              <a:rPr lang="en-US" i="1" dirty="0">
                                <a:latin typeface="Cambria Math"/>
                              </a:rPr>
                              <m:t> </m:t>
                            </m:r>
                          </m:e>
                          <m:e>
                            <m:r>
                              <a:rPr lang="en-US" b="0" i="1" dirty="0" smtClean="0">
                                <a:latin typeface="Cambria Math"/>
                              </a:rPr>
                              <m:t>3</m:t>
                            </m:r>
                          </m:e>
                        </m:eqArr>
                      </m:e>
                    </m:rad>
                  </m:oMath>
                </a14:m>
                <a:endParaRPr lang="en-US" dirty="0" smtClean="0"/>
              </a:p>
              <a:p>
                <a:r>
                  <a:rPr lang="en-US" dirty="0" smtClean="0"/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 dirty="0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i="1" dirty="0" smtClean="0">
                            <a:latin typeface="Cambria Math"/>
                          </a:rPr>
                          <m:t>𝑥</m:t>
                        </m:r>
                      </m:e>
                      <m:sup>
                        <m:r>
                          <a:rPr lang="en-US" i="1" dirty="0" smtClean="0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US" b="0" i="1" dirty="0" smtClean="0">
                        <a:latin typeface="Cambria Math"/>
                      </a:rPr>
                      <m:t>−</m:t>
                    </m:r>
                    <m:r>
                      <a:rPr lang="en-US" b="0" i="1" dirty="0" smtClean="0">
                        <a:latin typeface="Cambria Math"/>
                      </a:rPr>
                      <m:t>1</m:t>
                    </m:r>
                    <m:r>
                      <a:rPr lang="en-US" b="0" i="1" dirty="0" smtClean="0">
                        <a:latin typeface="Cambria Math"/>
                      </a:rPr>
                      <m:t>=</m:t>
                    </m:r>
                    <m:r>
                      <a:rPr lang="en-US" b="0" i="1" dirty="0" smtClean="0">
                        <a:latin typeface="Cambria Math"/>
                      </a:rPr>
                      <m:t>𝑥</m:t>
                    </m:r>
                    <m:rad>
                      <m:radPr>
                        <m:degHide m:val="on"/>
                        <m:ctrlPr>
                          <a:rPr lang="en-US" b="0" i="1" dirty="0" smtClean="0">
                            <a:latin typeface="Cambria Math"/>
                          </a:rPr>
                        </m:ctrlPr>
                      </m:radPr>
                      <m:deg/>
                      <m:e>
                        <m:r>
                          <a:rPr lang="en-US" b="0" i="1" dirty="0" smtClean="0">
                            <a:latin typeface="Cambria Math"/>
                          </a:rPr>
                          <m:t>3</m:t>
                        </m:r>
                      </m:e>
                    </m:rad>
                  </m:oMath>
                </a14:m>
                <a:endParaRPr lang="en-US" dirty="0" smtClean="0"/>
              </a:p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i="1" dirty="0">
                            <a:latin typeface="Cambria Math"/>
                          </a:rPr>
                        </m:ctrlPr>
                      </m:sSupPr>
                      <m:e>
                        <m:r>
                          <a:rPr lang="en-US" i="1" dirty="0">
                            <a:latin typeface="Cambria Math"/>
                          </a:rPr>
                          <m:t>𝑥</m:t>
                        </m:r>
                      </m:e>
                      <m:sup>
                        <m:r>
                          <a:rPr lang="en-US" i="1" dirty="0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US" i="1" dirty="0" smtClean="0">
                        <a:latin typeface="Cambria Math"/>
                        <a:ea typeface="Cambria Math"/>
                      </a:rPr>
                      <m:t>−</m:t>
                    </m:r>
                  </m:oMath>
                </a14:m>
                <a:r>
                  <a:rPr lang="en-US" dirty="0"/>
                  <a:t>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i="1" dirty="0">
                            <a:latin typeface="Cambria Math"/>
                          </a:rPr>
                        </m:ctrlPr>
                      </m:radPr>
                      <m:deg/>
                      <m:e>
                        <m:r>
                          <a:rPr lang="en-US" i="1" dirty="0">
                            <a:latin typeface="Cambria Math"/>
                          </a:rPr>
                          <m:t>3</m:t>
                        </m:r>
                      </m:e>
                    </m:rad>
                  </m:oMath>
                </a14:m>
                <a:r>
                  <a:rPr lang="en-US" dirty="0" smtClean="0"/>
                  <a:t> x =1 [ proved]</a:t>
                </a: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2" name="Content Placeholder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16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9835958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সমাধান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 smtClean="0"/>
                  <a:t>খ. </a:t>
                </a:r>
                <a:r>
                  <a:rPr lang="en-US" dirty="0"/>
                  <a:t>X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  <a:ea typeface="Cambria Math"/>
                      </a:rPr>
                      <m:t>−</m:t>
                    </m:r>
                    <m:f>
                      <m:fPr>
                        <m:ctrlPr>
                          <a:rPr lang="en-US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i="1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en-US" i="1">
                            <a:latin typeface="Cambria Math"/>
                          </a:rPr>
                          <m:t>𝑥</m:t>
                        </m:r>
                      </m:den>
                    </m:f>
                  </m:oMath>
                </a14:m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en-US" dirty="0">
                        <a:latin typeface="Cambria Math"/>
                      </a:rPr>
                      <m:t>=</m:t>
                    </m:r>
                    <m:rad>
                      <m:radPr>
                        <m:degHide m:val="on"/>
                        <m:ctrlPr>
                          <a:rPr lang="en-US" i="1" dirty="0">
                            <a:latin typeface="Cambria Math"/>
                          </a:rPr>
                        </m:ctrlPr>
                      </m:radPr>
                      <m:deg/>
                      <m:e>
                        <m:r>
                          <a:rPr lang="en-US" i="1" dirty="0">
                            <a:latin typeface="Cambria Math"/>
                          </a:rPr>
                          <m:t> </m:t>
                        </m:r>
                        <m:r>
                          <a:rPr lang="en-US" i="1" dirty="0">
                            <a:latin typeface="Cambria Math"/>
                          </a:rPr>
                          <m:t>3</m:t>
                        </m:r>
                      </m:e>
                    </m:rad>
                  </m:oMath>
                </a14:m>
                <a:endParaRPr lang="en-US" dirty="0" smtClean="0"/>
              </a:p>
              <a:p>
                <a:r>
                  <a:rPr lang="en-US" dirty="0"/>
                  <a:t> </a:t>
                </a:r>
                <a:r>
                  <a:rPr lang="en-US" dirty="0" smtClean="0"/>
                  <a:t>  (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i="1" smtClean="0">
                            <a:latin typeface="Cambria Math"/>
                          </a:rPr>
                          <m:t>𝑥</m:t>
                        </m:r>
                        <m:r>
                          <a:rPr lang="en-US" b="0" i="1" smtClean="0">
                            <a:latin typeface="Cambria Math"/>
                          </a:rPr>
                          <m:t>+</m:t>
                        </m:r>
                        <m:f>
                          <m:fPr>
                            <m:ctrlPr>
                              <a:rPr lang="en-US" b="0" i="1" smtClean="0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/>
                              </a:rPr>
                              <m:t>1</m:t>
                            </m:r>
                          </m:num>
                          <m:den>
                            <m:r>
                              <a:rPr lang="en-US" b="0" i="1" smtClean="0">
                                <a:latin typeface="Cambria Math"/>
                              </a:rPr>
                              <m:t>𝑥</m:t>
                            </m:r>
                          </m:den>
                        </m:f>
                        <m:r>
                          <a:rPr lang="en-US" b="0" i="1" smtClean="0">
                            <a:latin typeface="Cambria Math"/>
                          </a:rPr>
                          <m:t> )</m:t>
                        </m:r>
                      </m:e>
                      <m:sup>
                        <m:r>
                          <a:rPr lang="en-US" i="1" smtClean="0">
                            <a:latin typeface="Cambria Math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dirty="0" smtClean="0"/>
                  <a:t>=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 dirty="0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b="0" i="1" dirty="0" smtClean="0">
                            <a:latin typeface="Cambria Math"/>
                          </a:rPr>
                          <m:t>(</m:t>
                        </m:r>
                        <m:r>
                          <a:rPr lang="en-US" i="1" dirty="0" smtClean="0">
                            <a:latin typeface="Cambria Math"/>
                          </a:rPr>
                          <m:t>𝑥</m:t>
                        </m:r>
                        <m:r>
                          <a:rPr lang="en-US" b="0" i="1" dirty="0" smtClean="0">
                            <a:latin typeface="Cambria Math"/>
                          </a:rPr>
                          <m:t>−</m:t>
                        </m:r>
                        <m:f>
                          <m:fPr>
                            <m:ctrlPr>
                              <a:rPr lang="en-US" b="0" i="1" dirty="0" smtClean="0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en-US" b="0" i="1" dirty="0" smtClean="0">
                                <a:latin typeface="Cambria Math"/>
                              </a:rPr>
                              <m:t>1</m:t>
                            </m:r>
                          </m:num>
                          <m:den>
                            <m:r>
                              <a:rPr lang="en-US" b="0" i="1" dirty="0" smtClean="0">
                                <a:latin typeface="Cambria Math"/>
                              </a:rPr>
                              <m:t>𝑥</m:t>
                            </m:r>
                          </m:den>
                        </m:f>
                        <m:r>
                          <a:rPr lang="en-US" b="0" i="1" dirty="0" smtClean="0">
                            <a:latin typeface="Cambria Math"/>
                          </a:rPr>
                          <m:t>)</m:t>
                        </m:r>
                      </m:e>
                      <m:sup>
                        <m:r>
                          <a:rPr lang="en-US" i="1" dirty="0" smtClean="0">
                            <a:latin typeface="Cambria Math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dirty="0" smtClean="0"/>
                  <a:t>+4.x.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 dirty="0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US" b="0" i="1" dirty="0" smtClean="0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en-US" b="0" i="1" dirty="0" smtClean="0">
                            <a:latin typeface="Cambria Math"/>
                          </a:rPr>
                          <m:t>𝑥</m:t>
                        </m:r>
                      </m:den>
                    </m:f>
                  </m:oMath>
                </a14:m>
                <a:endParaRPr lang="en-US" dirty="0" smtClean="0"/>
              </a:p>
              <a:p>
                <a:r>
                  <a:rPr lang="en-US" dirty="0"/>
                  <a:t> </a:t>
                </a:r>
                <a:r>
                  <a:rPr lang="en-US" dirty="0" smtClean="0"/>
                  <a:t>                    =(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 smtClean="0">
                            <a:latin typeface="Cambria Math"/>
                          </a:rPr>
                        </m:ctrlPr>
                      </m:sSupPr>
                      <m:e>
                        <m:rad>
                          <m:radPr>
                            <m:degHide m:val="on"/>
                            <m:ctrlPr>
                              <a:rPr lang="en-US" i="1" smtClean="0">
                                <a:latin typeface="Cambria Math"/>
                              </a:rPr>
                            </m:ctrlPr>
                          </m:radPr>
                          <m:deg/>
                          <m:e>
                            <m:r>
                              <a:rPr lang="en-US" b="0" i="1" smtClean="0">
                                <a:latin typeface="Cambria Math"/>
                              </a:rPr>
                              <m:t>3</m:t>
                            </m:r>
                          </m:e>
                        </m:rad>
                        <m:r>
                          <a:rPr lang="en-US" b="0" i="1" smtClean="0">
                            <a:latin typeface="Cambria Math"/>
                          </a:rPr>
                          <m:t>)</m:t>
                        </m:r>
                      </m:e>
                      <m:sup>
                        <m:r>
                          <a:rPr lang="en-US" i="1" smtClean="0">
                            <a:latin typeface="Cambria Math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dirty="0" smtClean="0"/>
                  <a:t>+4</a:t>
                </a:r>
              </a:p>
              <a:p>
                <a:r>
                  <a:rPr lang="en-US" dirty="0"/>
                  <a:t> </a:t>
                </a:r>
                <a:r>
                  <a:rPr lang="en-US" dirty="0" smtClean="0"/>
                  <a:t>                    = 3+4</a:t>
                </a:r>
              </a:p>
              <a:p>
                <a:r>
                  <a:rPr lang="en-US" dirty="0"/>
                  <a:t> </a:t>
                </a:r>
                <a:r>
                  <a:rPr lang="en-US" dirty="0" smtClean="0"/>
                  <a:t>                     =7</a:t>
                </a:r>
              </a:p>
              <a:p>
                <a:r>
                  <a:rPr lang="en-US" dirty="0" smtClean="0"/>
                  <a:t>X +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i="1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en-US" i="1">
                            <a:latin typeface="Cambria Math"/>
                          </a:rPr>
                          <m:t>𝑥</m:t>
                        </m:r>
                      </m:den>
                    </m:f>
                  </m:oMath>
                </a14:m>
                <a:r>
                  <a:rPr lang="en-US" dirty="0" smtClean="0"/>
                  <a:t> = </a:t>
                </a:r>
                <a14:m>
                  <m:oMath xmlns:m="http://schemas.openxmlformats.org/officeDocument/2006/math">
                    <m:r>
                      <a:rPr lang="en-US" dirty="0">
                        <a:latin typeface="Cambria Math"/>
                      </a:rPr>
                      <m:t>=</m:t>
                    </m:r>
                    <m:rad>
                      <m:radPr>
                        <m:degHide m:val="on"/>
                        <m:ctrlPr>
                          <a:rPr lang="en-US" i="1" dirty="0">
                            <a:latin typeface="Cambria Math"/>
                          </a:rPr>
                        </m:ctrlPr>
                      </m:radPr>
                      <m:deg/>
                      <m:e>
                        <m:r>
                          <a:rPr lang="en-US" i="1" dirty="0">
                            <a:latin typeface="Cambria Math"/>
                          </a:rPr>
                          <m:t> </m:t>
                        </m:r>
                        <m:r>
                          <a:rPr lang="en-US" b="0" i="1" dirty="0" smtClean="0">
                            <a:latin typeface="Cambria Math"/>
                          </a:rPr>
                          <m:t>7</m:t>
                        </m:r>
                      </m:e>
                    </m:rad>
                  </m:oMath>
                </a14:m>
                <a:r>
                  <a:rPr lang="en-US" dirty="0" smtClean="0"/>
                  <a:t>    </a:t>
                </a: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16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7512080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সকলকে শুভেচ্ছা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6075" y="4886324"/>
            <a:ext cx="2857500" cy="2047876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0401" y="1625601"/>
            <a:ext cx="3309936" cy="503872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" y="1600201"/>
            <a:ext cx="2847975" cy="52578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1475" y="1625601"/>
            <a:ext cx="2867026" cy="3286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92229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সমাধান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 smtClean="0"/>
                  <a:t>L,H.S =23.(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i="1" smtClean="0">
                            <a:latin typeface="Cambria Math"/>
                          </a:rPr>
                          <m:t>𝑥</m:t>
                        </m:r>
                      </m:e>
                      <m:sup>
                        <m:r>
                          <a:rPr lang="en-US" i="1" smtClean="0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US" b="0" i="1" smtClean="0">
                        <a:latin typeface="Cambria Math"/>
                      </a:rPr>
                      <m:t>+</m:t>
                    </m:r>
                    <m:f>
                      <m:fPr>
                        <m:ctrlPr>
                          <a:rPr lang="en-US" b="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/>
                          </a:rPr>
                          <m:t>1</m:t>
                        </m:r>
                      </m:num>
                      <m:den>
                        <m:sSup>
                          <m:sSupPr>
                            <m:ctrlPr>
                              <a:rPr lang="en-US" b="0" i="1" smtClean="0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/>
                              </a:rPr>
                              <m:t>𝑥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/>
                              </a:rPr>
                              <m:t>2</m:t>
                            </m:r>
                          </m:sup>
                        </m:sSup>
                      </m:den>
                    </m:f>
                  </m:oMath>
                </a14:m>
                <a:r>
                  <a:rPr lang="en-US" dirty="0" smtClean="0"/>
                  <a:t> )</a:t>
                </a:r>
              </a:p>
              <a:p>
                <a:r>
                  <a:rPr lang="en-US" dirty="0"/>
                  <a:t> </a:t>
                </a:r>
                <a:r>
                  <a:rPr lang="en-US" dirty="0" smtClean="0"/>
                  <a:t>      =  23{(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/>
                          </a:rPr>
                          <m:t>𝑥</m:t>
                        </m:r>
                        <m:r>
                          <a:rPr lang="en-US" b="0" i="1" smtClean="0">
                            <a:latin typeface="Cambria Math"/>
                          </a:rPr>
                          <m:t>+</m:t>
                        </m:r>
                        <m:f>
                          <m:fPr>
                            <m:ctrlPr>
                              <a:rPr lang="en-US" b="0" i="1" smtClean="0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/>
                              </a:rPr>
                              <m:t>1</m:t>
                            </m:r>
                          </m:num>
                          <m:den>
                            <m:r>
                              <a:rPr lang="en-US" b="0" i="1" smtClean="0">
                                <a:latin typeface="Cambria Math"/>
                              </a:rPr>
                              <m:t>𝑥</m:t>
                            </m:r>
                          </m:den>
                        </m:f>
                        <m:r>
                          <a:rPr lang="en-US" b="0" i="1" smtClean="0">
                            <a:latin typeface="Cambria Math"/>
                          </a:rPr>
                          <m:t>)</m:t>
                        </m:r>
                      </m:e>
                      <m:sup>
                        <m:r>
                          <a:rPr lang="en-US" i="1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US" i="1" smtClean="0">
                        <a:latin typeface="Cambria Math"/>
                        <a:ea typeface="Cambria Math"/>
                      </a:rPr>
                      <m:t>−</m:t>
                    </m:r>
                    <m:r>
                      <a:rPr lang="en-US" b="0" i="1" smtClean="0">
                        <a:latin typeface="Cambria Math"/>
                        <a:ea typeface="Cambria Math"/>
                      </a:rPr>
                      <m:t>2</m:t>
                    </m:r>
                    <m:r>
                      <a:rPr lang="en-US" b="0" i="1" smtClean="0">
                        <a:latin typeface="Cambria Math"/>
                        <a:ea typeface="Cambria Math"/>
                      </a:rPr>
                      <m:t>.</m:t>
                    </m:r>
                    <m:r>
                      <a:rPr lang="en-US" b="0" i="1" smtClean="0">
                        <a:latin typeface="Cambria Math"/>
                        <a:ea typeface="Cambria Math"/>
                      </a:rPr>
                      <m:t>𝑥</m:t>
                    </m:r>
                    <m:r>
                      <a:rPr lang="en-US" b="0" i="1" smtClean="0">
                        <a:latin typeface="Cambria Math"/>
                        <a:ea typeface="Cambria Math"/>
                      </a:rPr>
                      <m:t>.</m:t>
                    </m:r>
                    <m:f>
                      <m:fPr>
                        <m:ctrlPr>
                          <a:rPr lang="en-US" b="0" i="1" smtClean="0">
                            <a:latin typeface="Cambria Math"/>
                            <a:ea typeface="Cambria Math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/>
                            <a:ea typeface="Cambria Math"/>
                          </a:rPr>
                          <m:t>1</m:t>
                        </m:r>
                      </m:num>
                      <m:den>
                        <m:r>
                          <a:rPr lang="en-US" b="0" i="1" smtClean="0">
                            <a:latin typeface="Cambria Math"/>
                            <a:ea typeface="Cambria Math"/>
                          </a:rPr>
                          <m:t>𝑥</m:t>
                        </m:r>
                      </m:den>
                    </m:f>
                  </m:oMath>
                </a14:m>
                <a:r>
                  <a:rPr lang="en-US" dirty="0" smtClean="0"/>
                  <a:t>}</a:t>
                </a:r>
              </a:p>
              <a:p>
                <a:r>
                  <a:rPr lang="en-US" dirty="0"/>
                  <a:t> </a:t>
                </a:r>
                <a:r>
                  <a:rPr lang="en-US" dirty="0" smtClean="0"/>
                  <a:t>       =23.{(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 smtClean="0">
                            <a:latin typeface="Cambria Math"/>
                          </a:rPr>
                        </m:ctrlPr>
                      </m:sSupPr>
                      <m:e>
                        <m:rad>
                          <m:radPr>
                            <m:degHide m:val="on"/>
                            <m:ctrlPr>
                              <a:rPr lang="en-US" i="1" smtClean="0">
                                <a:latin typeface="Cambria Math"/>
                              </a:rPr>
                            </m:ctrlPr>
                          </m:radPr>
                          <m:deg/>
                          <m:e>
                            <m:r>
                              <a:rPr lang="en-US" b="0" i="1" smtClean="0">
                                <a:latin typeface="Cambria Math"/>
                              </a:rPr>
                              <m:t>7</m:t>
                            </m:r>
                            <m:r>
                              <a:rPr lang="en-US" b="0" i="1" smtClean="0">
                                <a:latin typeface="Cambria Math"/>
                              </a:rPr>
                              <m:t>)</m:t>
                            </m:r>
                          </m:e>
                        </m:rad>
                      </m:e>
                      <m:sup>
                        <m:r>
                          <a:rPr lang="en-US" i="1" smtClean="0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US" i="1" smtClean="0">
                        <a:latin typeface="Cambria Math"/>
                        <a:ea typeface="Cambria Math"/>
                      </a:rPr>
                      <m:t>−</m:t>
                    </m:r>
                    <m:r>
                      <a:rPr lang="en-US" b="0" i="1" smtClean="0">
                        <a:latin typeface="Cambria Math"/>
                        <a:ea typeface="Cambria Math"/>
                      </a:rPr>
                      <m:t>2</m:t>
                    </m:r>
                    <m:r>
                      <a:rPr lang="en-US" b="0" i="1" smtClean="0">
                        <a:latin typeface="Cambria Math"/>
                        <a:ea typeface="Cambria Math"/>
                      </a:rPr>
                      <m:t>}</m:t>
                    </m:r>
                  </m:oMath>
                </a14:m>
                <a:endParaRPr lang="en-US" dirty="0" smtClean="0"/>
              </a:p>
              <a:p>
                <a:r>
                  <a:rPr lang="en-US" dirty="0"/>
                  <a:t> </a:t>
                </a:r>
                <a:r>
                  <a:rPr lang="en-US" dirty="0" smtClean="0"/>
                  <a:t>        =23.(7</a:t>
                </a:r>
                <a14:m>
                  <m:oMath xmlns:m="http://schemas.openxmlformats.org/officeDocument/2006/math">
                    <m:r>
                      <a:rPr lang="en-US" i="1" smtClean="0">
                        <a:latin typeface="Cambria Math"/>
                        <a:ea typeface="Cambria Math"/>
                      </a:rPr>
                      <m:t>−</m:t>
                    </m:r>
                  </m:oMath>
                </a14:m>
                <a:r>
                  <a:rPr lang="en-US" dirty="0" smtClean="0"/>
                  <a:t>2)</a:t>
                </a:r>
              </a:p>
              <a:p>
                <a:r>
                  <a:rPr lang="en-US" dirty="0"/>
                  <a:t> </a:t>
                </a:r>
                <a:r>
                  <a:rPr lang="en-US" dirty="0" smtClean="0"/>
                  <a:t>         = 23.5   </a:t>
                </a:r>
              </a:p>
              <a:p>
                <a:r>
                  <a:rPr lang="en-US" smtClean="0"/>
                  <a:t>          =</a:t>
                </a:r>
                <a:r>
                  <a:rPr lang="en-US" dirty="0" smtClean="0"/>
                  <a:t>115</a:t>
                </a: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16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0419501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সমাধান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 smtClean="0"/>
                  <a:t> R .H.s  X+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i="1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en-US" i="1">
                            <a:latin typeface="Cambria Math"/>
                          </a:rPr>
                          <m:t>𝑥</m:t>
                        </m:r>
                      </m:den>
                    </m:f>
                    <m:r>
                      <a:rPr lang="en-US" b="0" i="0" smtClean="0">
                        <a:latin typeface="Cambria Math"/>
                      </a:rPr>
                      <m:t>=</m:t>
                    </m:r>
                  </m:oMath>
                </a14:m>
                <a:r>
                  <a:rPr lang="en-US" dirty="0" smtClean="0"/>
                  <a:t>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i="1" dirty="0" smtClean="0">
                            <a:latin typeface="Cambria Math"/>
                          </a:rPr>
                        </m:ctrlPr>
                      </m:radPr>
                      <m:deg/>
                      <m:e>
                        <m:r>
                          <a:rPr lang="en-US" b="0" i="1" dirty="0" smtClean="0">
                            <a:latin typeface="Cambria Math"/>
                          </a:rPr>
                          <m:t>7</m:t>
                        </m:r>
                      </m:e>
                    </m:rad>
                  </m:oMath>
                </a14:m>
                <a:endParaRPr lang="en-US" dirty="0" smtClean="0"/>
              </a:p>
              <a:p>
                <a:r>
                  <a:rPr lang="en-US" dirty="0"/>
                  <a:t>R .H.s </a:t>
                </a:r>
                <a:r>
                  <a:rPr lang="en-US" dirty="0" smtClean="0"/>
                  <a:t> =5.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/>
                          </a:rPr>
                          <m:t>(</m:t>
                        </m:r>
                        <m:r>
                          <a:rPr lang="en-US" b="0" i="1" smtClean="0">
                            <a:latin typeface="Cambria Math"/>
                          </a:rPr>
                          <m:t>𝑥</m:t>
                        </m:r>
                      </m:e>
                      <m:sup>
                        <m:r>
                          <a:rPr lang="en-US" b="0" i="1" smtClean="0">
                            <a:latin typeface="Cambria Math"/>
                          </a:rPr>
                          <m:t>4</m:t>
                        </m:r>
                      </m:sup>
                    </m:sSup>
                  </m:oMath>
                </a14:m>
                <a:r>
                  <a:rPr lang="en-US" dirty="0" smtClean="0"/>
                  <a:t>+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 dirty="0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US" b="0" i="1" dirty="0" smtClean="0">
                            <a:latin typeface="Cambria Math"/>
                          </a:rPr>
                          <m:t>1</m:t>
                        </m:r>
                      </m:num>
                      <m:den>
                        <m:sSup>
                          <m:sSupPr>
                            <m:ctrlPr>
                              <a:rPr lang="en-US" i="1" dirty="0" smtClean="0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i="1" dirty="0" smtClean="0">
                                <a:latin typeface="Cambria Math"/>
                              </a:rPr>
                              <m:t>𝑥</m:t>
                            </m:r>
                          </m:e>
                          <m:sup>
                            <m:r>
                              <a:rPr lang="en-US" b="0" i="1" dirty="0" smtClean="0">
                                <a:latin typeface="Cambria Math"/>
                              </a:rPr>
                              <m:t>4</m:t>
                            </m:r>
                          </m:sup>
                        </m:sSup>
                      </m:den>
                    </m:f>
                  </m:oMath>
                </a14:m>
                <a:r>
                  <a:rPr lang="en-US" dirty="0" smtClean="0"/>
                  <a:t>)</a:t>
                </a:r>
              </a:p>
              <a:p>
                <a:r>
                  <a:rPr lang="en-US" dirty="0" smtClean="0"/>
                  <a:t> 5.{ 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 smtClean="0">
                            <a:latin typeface="Cambria Math"/>
                          </a:rPr>
                        </m:ctrlPr>
                      </m:sSupPr>
                      <m:e>
                        <m:sSup>
                          <m:sSupPr>
                            <m:ctrlPr>
                              <a:rPr lang="en-US" i="1" smtClean="0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i="1" smtClean="0">
                                <a:latin typeface="Cambria Math"/>
                              </a:rPr>
                              <m:t>𝑥</m:t>
                            </m:r>
                          </m:e>
                          <m:sup>
                            <m:r>
                              <a:rPr lang="en-US" i="1" smtClean="0">
                                <a:latin typeface="Cambria Math"/>
                              </a:rPr>
                              <m:t>2</m:t>
                            </m:r>
                          </m:sup>
                        </m:sSup>
                        <m:r>
                          <a:rPr lang="en-US" b="0" i="1" smtClean="0">
                            <a:latin typeface="Cambria Math"/>
                          </a:rPr>
                          <m:t>)</m:t>
                        </m:r>
                      </m:e>
                      <m:sup>
                        <m:r>
                          <a:rPr lang="en-US" b="0" i="1" smtClean="0">
                            <a:latin typeface="Cambria Math"/>
                          </a:rPr>
                          <m:t>2</m:t>
                        </m:r>
                      </m:sup>
                    </m:sSup>
                    <m:f>
                      <m:fPr>
                        <m:ctrlPr>
                          <a:rPr lang="en-US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en-US" b="0" i="1" smtClean="0">
                            <a:latin typeface="Cambria Math"/>
                          </a:rPr>
                          <m:t>(</m:t>
                        </m:r>
                        <m:sSup>
                          <m:sSupPr>
                            <m:ctrlPr>
                              <a:rPr lang="en-US" i="1" smtClean="0">
                                <a:latin typeface="Cambria Math"/>
                              </a:rPr>
                            </m:ctrlPr>
                          </m:sSupPr>
                          <m:e>
                            <m:sSup>
                              <m:sSupPr>
                                <m:ctrlPr>
                                  <a:rPr lang="en-US" i="1" smtClean="0">
                                    <a:latin typeface="Cambria Math"/>
                                  </a:rPr>
                                </m:ctrlPr>
                              </m:sSupPr>
                              <m:e>
                                <m:r>
                                  <a:rPr lang="en-US" i="1" smtClean="0">
                                    <a:latin typeface="Cambria Math"/>
                                  </a:rPr>
                                  <m:t>𝑥</m:t>
                                </m:r>
                              </m:e>
                              <m:sup>
                                <m:r>
                                  <a:rPr lang="en-US" i="1" smtClean="0">
                                    <a:latin typeface="Cambria Math"/>
                                  </a:rPr>
                                  <m:t>2</m:t>
                                </m:r>
                              </m:sup>
                            </m:sSup>
                            <m:r>
                              <a:rPr lang="en-US" b="0" i="1" smtClean="0">
                                <a:latin typeface="Cambria Math"/>
                              </a:rPr>
                              <m:t>)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/>
                              </a:rPr>
                              <m:t>2</m:t>
                            </m:r>
                          </m:sup>
                        </m:sSup>
                      </m:den>
                    </m:f>
                  </m:oMath>
                </a14:m>
                <a:r>
                  <a:rPr lang="en-US" dirty="0" smtClean="0"/>
                  <a:t> }= 5{(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 dirty="0" smtClean="0">
                            <a:latin typeface="Cambria Math"/>
                          </a:rPr>
                        </m:ctrlPr>
                      </m:sSupPr>
                      <m:e>
                        <m:sSup>
                          <m:sSupPr>
                            <m:ctrlPr>
                              <a:rPr lang="en-US" i="1" dirty="0" smtClean="0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i="1" dirty="0" smtClean="0">
                                <a:latin typeface="Cambria Math"/>
                              </a:rPr>
                              <m:t>𝑥</m:t>
                            </m:r>
                          </m:e>
                          <m:sup>
                            <m:r>
                              <a:rPr lang="en-US" i="1" dirty="0" smtClean="0">
                                <a:latin typeface="Cambria Math"/>
                              </a:rPr>
                              <m:t>2</m:t>
                            </m:r>
                          </m:sup>
                        </m:sSup>
                        <m:r>
                          <a:rPr lang="en-US" b="0" i="1" dirty="0" smtClean="0">
                            <a:latin typeface="Cambria Math"/>
                          </a:rPr>
                          <m:t>+</m:t>
                        </m:r>
                        <m:f>
                          <m:fPr>
                            <m:ctrlPr>
                              <a:rPr lang="en-US" b="0" i="1" dirty="0" smtClean="0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en-US" b="0" i="1" dirty="0" smtClean="0">
                                <a:latin typeface="Cambria Math"/>
                              </a:rPr>
                              <m:t>1</m:t>
                            </m:r>
                          </m:num>
                          <m:den>
                            <m:sSup>
                              <m:sSupPr>
                                <m:ctrlPr>
                                  <a:rPr lang="en-US" b="0" i="1" dirty="0" smtClean="0">
                                    <a:latin typeface="Cambria Math"/>
                                  </a:rPr>
                                </m:ctrlPr>
                              </m:sSupPr>
                              <m:e>
                                <m:r>
                                  <a:rPr lang="en-US" b="0" i="1" dirty="0" smtClean="0">
                                    <a:latin typeface="Cambria Math"/>
                                  </a:rPr>
                                  <m:t>𝑥</m:t>
                                </m:r>
                              </m:e>
                              <m:sup>
                                <m:r>
                                  <a:rPr lang="en-US" b="0" i="1" dirty="0" smtClean="0">
                                    <a:latin typeface="Cambria Math"/>
                                  </a:rPr>
                                  <m:t>2</m:t>
                                </m:r>
                              </m:sup>
                            </m:sSup>
                          </m:den>
                        </m:f>
                        <m:r>
                          <a:rPr lang="en-US" b="0" i="1" dirty="0" smtClean="0">
                            <a:latin typeface="Cambria Math"/>
                          </a:rPr>
                          <m:t>)</m:t>
                        </m:r>
                      </m:e>
                      <m:sup>
                        <m:r>
                          <a:rPr lang="en-US" b="0" i="1" dirty="0" smtClean="0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US" i="1" dirty="0" smtClean="0">
                        <a:latin typeface="Cambria Math"/>
                        <a:ea typeface="Cambria Math"/>
                      </a:rPr>
                      <m:t>−</m:t>
                    </m:r>
                    <m:r>
                      <a:rPr lang="en-US" b="0" i="1" dirty="0" smtClean="0">
                        <a:latin typeface="Cambria Math"/>
                        <a:ea typeface="Cambria Math"/>
                      </a:rPr>
                      <m:t>2</m:t>
                    </m:r>
                    <m:r>
                      <a:rPr lang="en-US" b="0" i="1" dirty="0" smtClean="0">
                        <a:latin typeface="Cambria Math"/>
                        <a:ea typeface="Cambria Math"/>
                      </a:rPr>
                      <m:t>.</m:t>
                    </m:r>
                    <m:sSup>
                      <m:sSupPr>
                        <m:ctrlPr>
                          <a:rPr lang="en-US" b="0" i="1" dirty="0" smtClean="0">
                            <a:latin typeface="Cambria Math"/>
                            <a:ea typeface="Cambria Math"/>
                          </a:rPr>
                        </m:ctrlPr>
                      </m:sSupPr>
                      <m:e>
                        <m:r>
                          <a:rPr lang="en-US" b="0" i="1" dirty="0" smtClean="0">
                            <a:latin typeface="Cambria Math"/>
                            <a:ea typeface="Cambria Math"/>
                          </a:rPr>
                          <m:t>𝑥</m:t>
                        </m:r>
                      </m:e>
                      <m:sup>
                        <m:r>
                          <a:rPr lang="en-US" b="0" i="1" dirty="0" smtClean="0">
                            <a:latin typeface="Cambria Math"/>
                            <a:ea typeface="Cambria Math"/>
                          </a:rPr>
                          <m:t>2</m:t>
                        </m:r>
                      </m:sup>
                    </m:sSup>
                    <m:r>
                      <a:rPr lang="en-US" b="0" i="1" dirty="0" smtClean="0">
                        <a:latin typeface="Cambria Math"/>
                        <a:ea typeface="Cambria Math"/>
                      </a:rPr>
                      <m:t>.</m:t>
                    </m:r>
                    <m:f>
                      <m:fPr>
                        <m:ctrlPr>
                          <a:rPr lang="en-US" b="0" i="1" dirty="0" smtClean="0">
                            <a:latin typeface="Cambria Math"/>
                            <a:ea typeface="Cambria Math"/>
                          </a:rPr>
                        </m:ctrlPr>
                      </m:fPr>
                      <m:num>
                        <m:r>
                          <a:rPr lang="en-US" b="0" i="1" dirty="0" smtClean="0">
                            <a:latin typeface="Cambria Math"/>
                            <a:ea typeface="Cambria Math"/>
                          </a:rPr>
                          <m:t>1</m:t>
                        </m:r>
                      </m:num>
                      <m:den>
                        <m:sSup>
                          <m:sSupPr>
                            <m:ctrlPr>
                              <a:rPr lang="en-US" b="0" i="1" dirty="0" smtClean="0">
                                <a:latin typeface="Cambria Math"/>
                                <a:ea typeface="Cambria Math"/>
                              </a:rPr>
                            </m:ctrlPr>
                          </m:sSupPr>
                          <m:e>
                            <m:r>
                              <a:rPr lang="en-US" b="0" i="1" dirty="0" smtClean="0">
                                <a:latin typeface="Cambria Math"/>
                                <a:ea typeface="Cambria Math"/>
                              </a:rPr>
                              <m:t>𝑥</m:t>
                            </m:r>
                          </m:e>
                          <m:sup>
                            <m:r>
                              <a:rPr lang="en-US" b="0" i="1" dirty="0" smtClean="0">
                                <a:latin typeface="Cambria Math"/>
                                <a:ea typeface="Cambria Math"/>
                              </a:rPr>
                              <m:t>2</m:t>
                            </m:r>
                          </m:sup>
                        </m:sSup>
                      </m:den>
                    </m:f>
                  </m:oMath>
                </a14:m>
                <a:r>
                  <a:rPr lang="en-US" dirty="0" smtClean="0"/>
                  <a:t>}</a:t>
                </a:r>
              </a:p>
              <a:p>
                <a:r>
                  <a:rPr lang="en-US" dirty="0"/>
                  <a:t> </a:t>
                </a:r>
                <a:r>
                  <a:rPr lang="en-US" dirty="0" smtClean="0"/>
                  <a:t> = 5.[{(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/>
                          </a:rPr>
                          <m:t>𝑥</m:t>
                        </m:r>
                        <m:r>
                          <a:rPr lang="en-US" b="0" i="1" smtClean="0">
                            <a:latin typeface="Cambria Math"/>
                          </a:rPr>
                          <m:t>+</m:t>
                        </m:r>
                        <m:f>
                          <m:fPr>
                            <m:ctrlPr>
                              <a:rPr lang="en-US" b="0" i="1" smtClean="0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/>
                              </a:rPr>
                              <m:t>1</m:t>
                            </m:r>
                          </m:num>
                          <m:den>
                            <m:r>
                              <a:rPr lang="en-US" b="0" i="1" smtClean="0">
                                <a:latin typeface="Cambria Math"/>
                              </a:rPr>
                              <m:t>𝑥</m:t>
                            </m:r>
                          </m:den>
                        </m:f>
                        <m:r>
                          <a:rPr lang="en-US" b="0" i="1" smtClean="0">
                            <a:latin typeface="Cambria Math"/>
                          </a:rPr>
                          <m:t>)</m:t>
                        </m:r>
                      </m:e>
                      <m:sup>
                        <m:r>
                          <a:rPr lang="en-US" b="0" i="1" smtClean="0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US" b="0" i="0" smtClean="0">
                        <a:latin typeface="Cambria Math"/>
                      </a:rPr>
                      <m:t>−</m:t>
                    </m:r>
                    <m:sSup>
                      <m:sSupPr>
                        <m:ctrlPr>
                          <a:rPr lang="en-US" i="1" dirty="0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b="0" i="1" dirty="0" smtClean="0">
                            <a:latin typeface="Cambria Math"/>
                          </a:rPr>
                          <m:t>2</m:t>
                        </m:r>
                        <m:r>
                          <a:rPr lang="en-US" b="0" i="1" dirty="0" smtClean="0">
                            <a:latin typeface="Cambria Math"/>
                          </a:rPr>
                          <m:t>.</m:t>
                        </m:r>
                        <m:r>
                          <a:rPr lang="en-US" b="0" i="1" dirty="0" smtClean="0">
                            <a:latin typeface="Cambria Math"/>
                          </a:rPr>
                          <m:t>𝑥</m:t>
                        </m:r>
                        <m:r>
                          <a:rPr lang="en-US" b="0" i="1" dirty="0" smtClean="0">
                            <a:latin typeface="Cambria Math"/>
                          </a:rPr>
                          <m:t>.</m:t>
                        </m:r>
                        <m:f>
                          <m:fPr>
                            <m:ctrlPr>
                              <a:rPr lang="en-US" b="0" i="1" dirty="0" smtClean="0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en-US" b="0" i="1" dirty="0" smtClean="0">
                                <a:latin typeface="Cambria Math"/>
                              </a:rPr>
                              <m:t>1</m:t>
                            </m:r>
                          </m:num>
                          <m:den>
                            <m:r>
                              <a:rPr lang="en-US" b="0" i="1" dirty="0" smtClean="0">
                                <a:latin typeface="Cambria Math"/>
                              </a:rPr>
                              <m:t>𝑥</m:t>
                            </m:r>
                          </m:den>
                        </m:f>
                        <m:r>
                          <a:rPr lang="en-US" b="0" i="1" dirty="0" smtClean="0">
                            <a:latin typeface="Cambria Math"/>
                          </a:rPr>
                          <m:t>}</m:t>
                        </m:r>
                      </m:e>
                      <m:sup>
                        <m:r>
                          <a:rPr lang="en-US" i="1" dirty="0" smtClean="0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US" i="1" dirty="0" smtClean="0">
                        <a:latin typeface="Cambria Math"/>
                        <a:ea typeface="Cambria Math"/>
                      </a:rPr>
                      <m:t>−</m:t>
                    </m:r>
                  </m:oMath>
                </a14:m>
                <a:r>
                  <a:rPr lang="en-US" dirty="0" smtClean="0"/>
                  <a:t>2]</a:t>
                </a:r>
              </a:p>
              <a:p>
                <a:r>
                  <a:rPr lang="en-US" dirty="0" smtClean="0"/>
                  <a:t>= 5[{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 smtClean="0">
                            <a:latin typeface="Cambria Math"/>
                          </a:rPr>
                        </m:ctrlPr>
                      </m:sSupPr>
                      <m:e>
                        <m:rad>
                          <m:radPr>
                            <m:degHide m:val="on"/>
                            <m:ctrlPr>
                              <a:rPr lang="en-US" i="1" smtClean="0">
                                <a:latin typeface="Cambria Math"/>
                              </a:rPr>
                            </m:ctrlPr>
                          </m:radPr>
                          <m:deg/>
                          <m:e>
                            <m:r>
                              <a:rPr lang="en-US" b="0" i="1" smtClean="0">
                                <a:latin typeface="Cambria Math"/>
                              </a:rPr>
                              <m:t>7</m:t>
                            </m:r>
                            <m:r>
                              <a:rPr lang="en-US" b="0" i="1" smtClean="0">
                                <a:latin typeface="Cambria Math"/>
                              </a:rPr>
                              <m:t>}</m:t>
                            </m:r>
                          </m:e>
                        </m:rad>
                      </m:e>
                      <m:sup>
                        <m:r>
                          <a:rPr lang="en-US" i="1" smtClean="0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US" i="1" smtClean="0">
                        <a:latin typeface="Cambria Math"/>
                        <a:ea typeface="Cambria Math"/>
                      </a:rPr>
                      <m:t>−</m:t>
                    </m:r>
                    <m:r>
                      <a:rPr lang="en-US" b="0" i="1" smtClean="0">
                        <a:latin typeface="Cambria Math"/>
                        <a:ea typeface="Cambria Math"/>
                      </a:rPr>
                      <m:t>2</m:t>
                    </m:r>
                    <m:r>
                      <a:rPr lang="en-US" b="0" i="1" smtClean="0">
                        <a:latin typeface="Cambria Math"/>
                        <a:ea typeface="Cambria Math"/>
                      </a:rPr>
                      <m:t>.</m:t>
                    </m:r>
                    <m:sSup>
                      <m:sSupPr>
                        <m:ctrlPr>
                          <a:rPr lang="en-US" b="0" i="1" smtClean="0">
                            <a:latin typeface="Cambria Math"/>
                            <a:ea typeface="Cambria Math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/>
                            <a:ea typeface="Cambria Math"/>
                          </a:rPr>
                          <m:t>}</m:t>
                        </m:r>
                      </m:e>
                      <m:sup>
                        <m:r>
                          <a:rPr lang="en-US" b="0" i="1" smtClean="0">
                            <a:latin typeface="Cambria Math"/>
                            <a:ea typeface="Cambria Math"/>
                          </a:rPr>
                          <m:t>2</m:t>
                        </m:r>
                      </m:sup>
                    </m:sSup>
                    <m:r>
                      <a:rPr lang="en-US" b="0" i="1" smtClean="0">
                        <a:latin typeface="Cambria Math"/>
                        <a:ea typeface="Cambria Math"/>
                      </a:rPr>
                      <m:t>−</m:t>
                    </m:r>
                    <m:r>
                      <a:rPr lang="en-US" b="0" i="1" smtClean="0">
                        <a:latin typeface="Cambria Math"/>
                        <a:ea typeface="Cambria Math"/>
                      </a:rPr>
                      <m:t>2</m:t>
                    </m:r>
                    <m:r>
                      <a:rPr lang="en-US" b="0" i="1" smtClean="0">
                        <a:latin typeface="Cambria Math"/>
                        <a:ea typeface="Cambria Math"/>
                      </a:rPr>
                      <m:t>]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16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1697812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সমাধান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 smtClean="0"/>
                  <a:t>= 5[{7-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/>
                          </a:rPr>
                          <m:t>2</m:t>
                        </m:r>
                        <m:r>
                          <a:rPr lang="en-US" b="0" i="1" smtClean="0">
                            <a:latin typeface="Cambria Math"/>
                          </a:rPr>
                          <m:t>}</m:t>
                        </m:r>
                      </m:e>
                      <m:sup>
                        <m:r>
                          <a:rPr lang="en-US" i="1" smtClean="0">
                            <a:latin typeface="Cambria Math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dirty="0" smtClean="0"/>
                  <a:t>}-2]</a:t>
                </a:r>
              </a:p>
              <a:p>
                <a:r>
                  <a:rPr lang="en-US" dirty="0"/>
                  <a:t> </a:t>
                </a:r>
                <a:r>
                  <a:rPr lang="en-US" dirty="0" smtClean="0"/>
                  <a:t>=5[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/>
                          </a:rPr>
                          <m:t>5</m:t>
                        </m:r>
                        <m:r>
                          <a:rPr lang="en-US" b="0" i="1" smtClean="0">
                            <a:latin typeface="Cambria Math"/>
                          </a:rPr>
                          <m:t>]</m:t>
                        </m:r>
                      </m:e>
                      <m:sup>
                        <m:r>
                          <a:rPr lang="en-US" i="1" smtClean="0">
                            <a:latin typeface="Cambria Math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dirty="0" smtClean="0"/>
                  <a:t>-2]</a:t>
                </a:r>
              </a:p>
              <a:p>
                <a:r>
                  <a:rPr lang="en-US" dirty="0"/>
                  <a:t> </a:t>
                </a:r>
                <a:r>
                  <a:rPr lang="en-US" dirty="0" smtClean="0"/>
                  <a:t> =5.[25-2]</a:t>
                </a:r>
              </a:p>
              <a:p>
                <a:r>
                  <a:rPr lang="en-US" dirty="0"/>
                  <a:t> </a:t>
                </a:r>
                <a:r>
                  <a:rPr lang="en-US" dirty="0" smtClean="0"/>
                  <a:t> =5.23</a:t>
                </a:r>
              </a:p>
              <a:p>
                <a:r>
                  <a:rPr lang="en-US" dirty="0"/>
                  <a:t> </a:t>
                </a:r>
                <a:r>
                  <a:rPr lang="en-US" dirty="0" smtClean="0"/>
                  <a:t>=115 </a:t>
                </a:r>
              </a:p>
              <a:p>
                <a:r>
                  <a:rPr lang="en-US" dirty="0"/>
                  <a:t>L</a:t>
                </a:r>
                <a:r>
                  <a:rPr lang="en-US" dirty="0" smtClean="0"/>
                  <a:t>.H.S = R.H.s [proved]</a:t>
                </a: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1630" t="-16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72212430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সমাধান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066800"/>
                <a:ext cx="8229600" cy="5059363"/>
              </a:xfrm>
            </p:spPr>
            <p:txBody>
              <a:bodyPr>
                <a:normAutofit lnSpcReduction="10000"/>
              </a:bodyPr>
              <a:lstStyle/>
              <a:p>
                <a:r>
                  <a:rPr lang="en-US" dirty="0" smtClean="0"/>
                  <a:t>সমাধান</a:t>
                </a:r>
                <a:r>
                  <a:rPr lang="en-US" dirty="0"/>
                  <a:t> X+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i="1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en-US" i="1">
                            <a:latin typeface="Cambria Math"/>
                          </a:rPr>
                          <m:t>𝑥</m:t>
                        </m:r>
                      </m:den>
                    </m:f>
                    <m:r>
                      <a:rPr lang="en-US">
                        <a:latin typeface="Cambria Math"/>
                      </a:rPr>
                      <m:t>=</m:t>
                    </m:r>
                  </m:oMath>
                </a14:m>
                <a:r>
                  <a:rPr lang="en-US" dirty="0"/>
                  <a:t>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i="1" dirty="0">
                            <a:latin typeface="Cambria Math"/>
                          </a:rPr>
                        </m:ctrlPr>
                      </m:radPr>
                      <m:deg/>
                      <m:e>
                        <m:r>
                          <a:rPr lang="en-US" b="0" i="1" dirty="0" smtClean="0">
                            <a:latin typeface="Cambria Math"/>
                          </a:rPr>
                          <m:t>7</m:t>
                        </m:r>
                      </m:e>
                    </m:rad>
                  </m:oMath>
                </a14:m>
                <a:endParaRPr lang="en-US" dirty="0" smtClean="0"/>
              </a:p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/>
                          </a:rPr>
                          <m:t>(</m:t>
                        </m:r>
                        <m:r>
                          <a:rPr lang="en-US" i="1">
                            <a:latin typeface="Cambria Math"/>
                          </a:rPr>
                          <m:t>𝑥</m:t>
                        </m:r>
                      </m:e>
                      <m:sup>
                        <m:r>
                          <a:rPr lang="en-US" b="0" i="1" smtClean="0">
                            <a:latin typeface="Cambria Math"/>
                          </a:rPr>
                          <m:t>6</m:t>
                        </m:r>
                      </m:sup>
                    </m:sSup>
                  </m:oMath>
                </a14:m>
                <a:r>
                  <a:rPr lang="en-US" dirty="0"/>
                  <a:t>+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 dirty="0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US" b="0" i="1" dirty="0" smtClean="0">
                            <a:latin typeface="Cambria Math"/>
                          </a:rPr>
                          <m:t>1</m:t>
                        </m:r>
                      </m:num>
                      <m:den>
                        <m:sSup>
                          <m:sSupPr>
                            <m:ctrlPr>
                              <a:rPr lang="en-US" i="1" dirty="0" smtClean="0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i="1" dirty="0" smtClean="0">
                                <a:latin typeface="Cambria Math"/>
                              </a:rPr>
                              <m:t>𝑥</m:t>
                            </m:r>
                          </m:e>
                          <m:sup>
                            <m:r>
                              <a:rPr lang="en-US" b="0" i="1" dirty="0" smtClean="0">
                                <a:latin typeface="Cambria Math"/>
                              </a:rPr>
                              <m:t>6</m:t>
                            </m:r>
                          </m:sup>
                        </m:sSup>
                      </m:den>
                    </m:f>
                  </m:oMath>
                </a14:m>
                <a:r>
                  <a:rPr lang="en-US" dirty="0"/>
                  <a:t>)</a:t>
                </a:r>
                <a:r>
                  <a:rPr lang="en-US" dirty="0" smtClean="0"/>
                  <a:t> =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 dirty="0" smtClean="0">
                            <a:latin typeface="Cambria Math"/>
                          </a:rPr>
                        </m:ctrlPr>
                      </m:sSupPr>
                      <m:e>
                        <m:sSup>
                          <m:sSupPr>
                            <m:ctrlPr>
                              <a:rPr lang="en-US" i="1" dirty="0" smtClean="0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b="0" i="1" dirty="0" smtClean="0">
                                <a:latin typeface="Cambria Math"/>
                              </a:rPr>
                              <m:t>(</m:t>
                            </m:r>
                            <m:r>
                              <a:rPr lang="en-US" b="0" i="1" dirty="0" smtClean="0">
                                <a:latin typeface="Cambria Math"/>
                              </a:rPr>
                              <m:t>𝑥</m:t>
                            </m:r>
                          </m:e>
                          <m:sup>
                            <m:r>
                              <a:rPr lang="en-US" b="0" i="1" dirty="0" smtClean="0">
                                <a:latin typeface="Cambria Math"/>
                              </a:rPr>
                              <m:t>3</m:t>
                            </m:r>
                            <m:r>
                              <a:rPr lang="en-US" b="0" i="1" dirty="0" smtClean="0">
                                <a:latin typeface="Cambria Math"/>
                              </a:rPr>
                              <m:t>)</m:t>
                            </m:r>
                          </m:sup>
                        </m:sSup>
                      </m:e>
                      <m:sup>
                        <m:r>
                          <a:rPr lang="en-US" i="1" dirty="0" smtClean="0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US" b="0" i="1" dirty="0" smtClean="0">
                        <a:latin typeface="Cambria Math"/>
                      </a:rPr>
                      <m:t>+</m:t>
                    </m:r>
                    <m:f>
                      <m:fPr>
                        <m:ctrlPr>
                          <a:rPr lang="en-US" b="0" i="1" dirty="0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US" b="0" i="1" dirty="0" smtClean="0">
                            <a:latin typeface="Cambria Math"/>
                          </a:rPr>
                          <m:t>1</m:t>
                        </m:r>
                      </m:num>
                      <m:den>
                        <m:sSup>
                          <m:sSupPr>
                            <m:ctrlPr>
                              <a:rPr lang="en-US" b="0" i="1" dirty="0" smtClean="0">
                                <a:latin typeface="Cambria Math"/>
                              </a:rPr>
                            </m:ctrlPr>
                          </m:sSupPr>
                          <m:e>
                            <m:sSup>
                              <m:sSupPr>
                                <m:ctrlPr>
                                  <a:rPr lang="en-US" b="0" i="1" dirty="0" smtClean="0">
                                    <a:latin typeface="Cambria Math"/>
                                  </a:rPr>
                                </m:ctrlPr>
                              </m:sSupPr>
                              <m:e>
                                <m:r>
                                  <a:rPr lang="en-US" b="0" i="1" dirty="0" smtClean="0">
                                    <a:latin typeface="Cambria Math"/>
                                  </a:rPr>
                                  <m:t>(</m:t>
                                </m:r>
                                <m:r>
                                  <a:rPr lang="en-US" b="0" i="1" dirty="0" smtClean="0">
                                    <a:latin typeface="Cambria Math"/>
                                  </a:rPr>
                                  <m:t>𝑥</m:t>
                                </m:r>
                              </m:e>
                              <m:sup>
                                <m:r>
                                  <a:rPr lang="en-US" b="0" i="1" dirty="0" smtClean="0">
                                    <a:latin typeface="Cambria Math"/>
                                  </a:rPr>
                                  <m:t>3</m:t>
                                </m:r>
                                <m:r>
                                  <a:rPr lang="en-US" b="0" i="1" dirty="0" smtClean="0">
                                    <a:latin typeface="Cambria Math"/>
                                  </a:rPr>
                                  <m:t>)</m:t>
                                </m:r>
                              </m:sup>
                            </m:sSup>
                          </m:e>
                          <m:sup>
                            <m:r>
                              <a:rPr lang="en-US" b="0" i="1" dirty="0" smtClean="0">
                                <a:latin typeface="Cambria Math"/>
                              </a:rPr>
                              <m:t>2</m:t>
                            </m:r>
                          </m:sup>
                        </m:sSup>
                      </m:den>
                    </m:f>
                  </m:oMath>
                </a14:m>
                <a:endParaRPr lang="en-US" dirty="0" smtClean="0"/>
              </a:p>
              <a:p>
                <a:r>
                  <a:rPr lang="en-US" dirty="0"/>
                  <a:t> </a:t>
                </a:r>
                <a:r>
                  <a:rPr lang="en-US" dirty="0" smtClean="0"/>
                  <a:t>  =(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 smtClean="0">
                            <a:latin typeface="Cambria Math"/>
                          </a:rPr>
                        </m:ctrlPr>
                      </m:sSupPr>
                      <m:e>
                        <m:sSup>
                          <m:sSupPr>
                            <m:ctrlPr>
                              <a:rPr lang="en-US" i="1" smtClean="0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i="1" smtClean="0">
                                <a:latin typeface="Cambria Math"/>
                              </a:rPr>
                              <m:t>𝑥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/>
                              </a:rPr>
                              <m:t>3</m:t>
                            </m:r>
                          </m:sup>
                        </m:sSup>
                        <m:r>
                          <a:rPr lang="en-US" b="0" i="1" smtClean="0">
                            <a:latin typeface="Cambria Math"/>
                          </a:rPr>
                          <m:t>+</m:t>
                        </m:r>
                        <m:f>
                          <m:fPr>
                            <m:ctrlPr>
                              <a:rPr lang="en-US" b="0" i="1" smtClean="0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/>
                              </a:rPr>
                              <m:t>1</m:t>
                            </m:r>
                          </m:num>
                          <m:den>
                            <m:sSup>
                              <m:sSupPr>
                                <m:ctrlPr>
                                  <a:rPr lang="en-US" b="0" i="1" smtClean="0">
                                    <a:latin typeface="Cambria Math"/>
                                  </a:rPr>
                                </m:ctrlPr>
                              </m:sSupPr>
                              <m:e>
                                <m:r>
                                  <a:rPr lang="en-US" b="0" i="1" smtClean="0">
                                    <a:latin typeface="Cambria Math"/>
                                  </a:rPr>
                                  <m:t>𝑥</m:t>
                                </m:r>
                              </m:e>
                              <m:sup>
                                <m:r>
                                  <a:rPr lang="en-US" b="0" i="1" smtClean="0">
                                    <a:latin typeface="Cambria Math"/>
                                  </a:rPr>
                                  <m:t>3</m:t>
                                </m:r>
                              </m:sup>
                            </m:sSup>
                          </m:den>
                        </m:f>
                        <m:r>
                          <a:rPr lang="en-US" b="0" i="1" smtClean="0">
                            <a:latin typeface="Cambria Math"/>
                          </a:rPr>
                          <m:t>)</m:t>
                        </m:r>
                      </m:e>
                      <m:sup>
                        <m:r>
                          <a:rPr lang="en-US" b="0" i="1" smtClean="0">
                            <a:latin typeface="Cambria Math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dirty="0" smtClean="0"/>
                  <a:t>-2.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 dirty="0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i="1" dirty="0" smtClean="0">
                            <a:latin typeface="Cambria Math"/>
                          </a:rPr>
                          <m:t>𝑥</m:t>
                        </m:r>
                      </m:e>
                      <m:sup>
                        <m:r>
                          <a:rPr lang="en-US" b="0" i="1" dirty="0" smtClean="0">
                            <a:latin typeface="Cambria Math"/>
                          </a:rPr>
                          <m:t>3</m:t>
                        </m:r>
                      </m:sup>
                    </m:sSup>
                    <m:f>
                      <m:fPr>
                        <m:ctrlPr>
                          <a:rPr lang="en-US" i="1" dirty="0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US" b="0" i="1" dirty="0" smtClean="0">
                            <a:latin typeface="Cambria Math"/>
                          </a:rPr>
                          <m:t>1</m:t>
                        </m:r>
                      </m:num>
                      <m:den>
                        <m:sSup>
                          <m:sSupPr>
                            <m:ctrlPr>
                              <a:rPr lang="en-US" i="1" dirty="0" smtClean="0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i="1" dirty="0" smtClean="0">
                                <a:latin typeface="Cambria Math"/>
                              </a:rPr>
                              <m:t>𝑥</m:t>
                            </m:r>
                          </m:e>
                          <m:sup>
                            <m:r>
                              <a:rPr lang="en-US" b="0" i="1" dirty="0" smtClean="0">
                                <a:latin typeface="Cambria Math"/>
                              </a:rPr>
                              <m:t>3</m:t>
                            </m:r>
                          </m:sup>
                        </m:sSup>
                      </m:den>
                    </m:f>
                  </m:oMath>
                </a14:m>
                <a:endParaRPr lang="en-US" dirty="0" smtClean="0"/>
              </a:p>
              <a:p>
                <a:r>
                  <a:rPr lang="en-US" dirty="0"/>
                  <a:t> </a:t>
                </a:r>
                <a:r>
                  <a:rPr lang="en-US" dirty="0" smtClean="0"/>
                  <a:t>   =[{(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i="1" smtClean="0">
                            <a:latin typeface="Cambria Math"/>
                          </a:rPr>
                          <m:t>𝑥</m:t>
                        </m:r>
                        <m:r>
                          <a:rPr lang="en-US" b="0" i="1" smtClean="0">
                            <a:latin typeface="Cambria Math"/>
                          </a:rPr>
                          <m:t>+</m:t>
                        </m:r>
                        <m:f>
                          <m:fPr>
                            <m:ctrlPr>
                              <a:rPr lang="en-US" b="0" i="1" smtClean="0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/>
                              </a:rPr>
                              <m:t>1</m:t>
                            </m:r>
                          </m:num>
                          <m:den>
                            <m:r>
                              <a:rPr lang="en-US" b="0" i="1" smtClean="0">
                                <a:latin typeface="Cambria Math"/>
                              </a:rPr>
                              <m:t>𝑥</m:t>
                            </m:r>
                          </m:den>
                        </m:f>
                        <m:r>
                          <a:rPr lang="en-US" b="0" i="1" smtClean="0">
                            <a:latin typeface="Cambria Math"/>
                          </a:rPr>
                          <m:t>)</m:t>
                        </m:r>
                      </m:e>
                      <m:sup>
                        <m:r>
                          <a:rPr lang="en-US" b="0" i="1" smtClean="0">
                            <a:latin typeface="Cambria Math"/>
                          </a:rPr>
                          <m:t>3</m:t>
                        </m:r>
                      </m:sup>
                    </m:sSup>
                  </m:oMath>
                </a14:m>
                <a:r>
                  <a:rPr lang="en-US" dirty="0" smtClean="0"/>
                  <a:t>-3.x.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 dirty="0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US" b="0" i="1" dirty="0" smtClean="0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en-US" b="0" i="1" dirty="0" smtClean="0">
                            <a:latin typeface="Cambria Math"/>
                          </a:rPr>
                          <m:t>𝑥</m:t>
                        </m:r>
                      </m:den>
                    </m:f>
                    <m:r>
                      <a:rPr lang="en-US" b="0" i="0" dirty="0" smtClean="0">
                        <a:latin typeface="Cambria Math"/>
                      </a:rPr>
                      <m:t>(</m:t>
                    </m:r>
                    <m:r>
                      <m:rPr>
                        <m:sty m:val="p"/>
                      </m:rPr>
                      <a:rPr lang="en-US" b="0" i="0" dirty="0" smtClean="0">
                        <a:latin typeface="Cambria Math"/>
                      </a:rPr>
                      <m:t>x</m:t>
                    </m:r>
                    <m:r>
                      <a:rPr lang="en-US" b="0" i="0" dirty="0" smtClean="0">
                        <a:latin typeface="Cambria Math"/>
                      </a:rPr>
                      <m:t>+</m:t>
                    </m:r>
                    <m:sSup>
                      <m:sSupPr>
                        <m:ctrlPr>
                          <a:rPr lang="en-US" b="0" i="1" dirty="0" smtClean="0">
                            <a:latin typeface="Cambria Math"/>
                          </a:rPr>
                        </m:ctrlPr>
                      </m:sSupPr>
                      <m:e>
                        <m:f>
                          <m:fPr>
                            <m:ctrlPr>
                              <a:rPr lang="en-US" b="0" i="1" dirty="0" smtClean="0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en-US" b="0" i="1" dirty="0" smtClean="0">
                                <a:latin typeface="Cambria Math"/>
                              </a:rPr>
                              <m:t>1</m:t>
                            </m:r>
                          </m:num>
                          <m:den>
                            <m:r>
                              <a:rPr lang="en-US" b="0" i="1" dirty="0" smtClean="0">
                                <a:latin typeface="Cambria Math"/>
                              </a:rPr>
                              <m:t>𝑥</m:t>
                            </m:r>
                          </m:den>
                        </m:f>
                        <m:r>
                          <a:rPr lang="en-US" b="0" i="1" dirty="0" smtClean="0">
                            <a:latin typeface="Cambria Math"/>
                          </a:rPr>
                          <m:t>)}</m:t>
                        </m:r>
                      </m:e>
                      <m:sup>
                        <m:r>
                          <a:rPr lang="en-US" b="0" i="1" dirty="0" smtClean="0">
                            <a:latin typeface="Cambria Math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dirty="0" smtClean="0"/>
                  <a:t>]-2</a:t>
                </a:r>
              </a:p>
              <a:p>
                <a:r>
                  <a:rPr lang="en-US" dirty="0"/>
                  <a:t> </a:t>
                </a:r>
                <a:r>
                  <a:rPr lang="en-US" dirty="0" smtClean="0"/>
                  <a:t> =[{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/>
                          </a:rPr>
                          <m:t>(</m:t>
                        </m:r>
                        <m:rad>
                          <m:radPr>
                            <m:degHide m:val="on"/>
                            <m:ctrlPr>
                              <a:rPr lang="en-US" i="1" smtClean="0">
                                <a:latin typeface="Cambria Math"/>
                              </a:rPr>
                            </m:ctrlPr>
                          </m:radPr>
                          <m:deg/>
                          <m:e>
                            <m:r>
                              <a:rPr lang="en-US" b="0" i="1" smtClean="0">
                                <a:latin typeface="Cambria Math"/>
                              </a:rPr>
                              <m:t>7</m:t>
                            </m:r>
                            <m:r>
                              <a:rPr lang="en-US" b="0" i="1" smtClean="0">
                                <a:latin typeface="Cambria Math"/>
                              </a:rPr>
                              <m:t>)</m:t>
                            </m:r>
                          </m:e>
                        </m:rad>
                      </m:e>
                      <m:sup>
                        <m:r>
                          <a:rPr lang="en-US" b="0" i="1" smtClean="0">
                            <a:latin typeface="Cambria Math"/>
                          </a:rPr>
                          <m:t>3</m:t>
                        </m:r>
                      </m:sup>
                    </m:sSup>
                  </m:oMath>
                </a14:m>
                <a:r>
                  <a:rPr lang="en-US" dirty="0" smtClean="0"/>
                  <a:t>-3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 dirty="0" smtClean="0">
                            <a:latin typeface="Cambria Math"/>
                          </a:rPr>
                        </m:ctrlPr>
                      </m:sSupPr>
                      <m:e>
                        <m:rad>
                          <m:radPr>
                            <m:degHide m:val="on"/>
                            <m:ctrlPr>
                              <a:rPr lang="en-US" i="1" dirty="0" smtClean="0">
                                <a:latin typeface="Cambria Math"/>
                              </a:rPr>
                            </m:ctrlPr>
                          </m:radPr>
                          <m:deg/>
                          <m:e>
                            <m:r>
                              <a:rPr lang="en-US" b="0" i="1" dirty="0" smtClean="0">
                                <a:latin typeface="Cambria Math"/>
                              </a:rPr>
                              <m:t>7</m:t>
                            </m:r>
                          </m:e>
                        </m:rad>
                        <m:r>
                          <a:rPr lang="en-US" b="0" i="1" dirty="0" smtClean="0">
                            <a:latin typeface="Cambria Math"/>
                          </a:rPr>
                          <m:t>}</m:t>
                        </m:r>
                      </m:e>
                      <m:sup>
                        <m:r>
                          <a:rPr lang="en-US" b="0" i="1" dirty="0" smtClean="0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US" b="0" i="0" dirty="0" smtClean="0">
                        <a:latin typeface="Cambria Math"/>
                      </a:rPr>
                      <m:t>]</m:t>
                    </m:r>
                  </m:oMath>
                </a14:m>
                <a:r>
                  <a:rPr lang="en-US" dirty="0" smtClean="0"/>
                  <a:t>-2</a:t>
                </a:r>
              </a:p>
              <a:p>
                <a:r>
                  <a:rPr lang="en-US" dirty="0" smtClean="0"/>
                  <a:t>   ={7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i="1" dirty="0">
                            <a:latin typeface="Cambria Math"/>
                          </a:rPr>
                        </m:ctrlPr>
                      </m:radPr>
                      <m:deg/>
                      <m:e>
                        <m:r>
                          <a:rPr lang="en-US" i="1" dirty="0">
                            <a:latin typeface="Cambria Math"/>
                          </a:rPr>
                          <m:t>7</m:t>
                        </m:r>
                      </m:e>
                    </m:rad>
                    <m:r>
                      <a:rPr lang="en-US" i="1" dirty="0" smtClean="0">
                        <a:latin typeface="Cambria Math"/>
                        <a:ea typeface="Cambria Math"/>
                      </a:rPr>
                      <m:t>−</m:t>
                    </m:r>
                  </m:oMath>
                </a14:m>
                <a:r>
                  <a:rPr lang="en-US" dirty="0" smtClean="0"/>
                  <a:t>3.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 smtClean="0">
                            <a:latin typeface="Cambria Math"/>
                          </a:rPr>
                        </m:ctrlPr>
                      </m:sSupPr>
                      <m:e>
                        <m:rad>
                          <m:radPr>
                            <m:degHide m:val="on"/>
                            <m:ctrlPr>
                              <a:rPr lang="en-US" i="1" smtClean="0">
                                <a:latin typeface="Cambria Math"/>
                              </a:rPr>
                            </m:ctrlPr>
                          </m:radPr>
                          <m:deg/>
                          <m:e>
                            <m:r>
                              <a:rPr lang="en-US" b="0" i="1" smtClean="0">
                                <a:latin typeface="Cambria Math"/>
                              </a:rPr>
                              <m:t>7</m:t>
                            </m:r>
                            <m:r>
                              <a:rPr lang="en-US" b="0" i="1" smtClean="0">
                                <a:latin typeface="Cambria Math"/>
                              </a:rPr>
                              <m:t>}</m:t>
                            </m:r>
                          </m:e>
                        </m:rad>
                      </m:e>
                      <m:sup>
                        <m:r>
                          <a:rPr lang="en-US" i="1" smtClean="0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US" i="1" dirty="0" smtClean="0">
                        <a:latin typeface="Cambria Math"/>
                        <a:ea typeface="Cambria Math"/>
                      </a:rPr>
                      <m:t>−</m:t>
                    </m:r>
                  </m:oMath>
                </a14:m>
                <a:r>
                  <a:rPr lang="en-US" dirty="0" smtClean="0"/>
                  <a:t>2</a:t>
                </a: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066800"/>
                <a:ext cx="8229600" cy="5059363"/>
              </a:xfrm>
              <a:blipFill rotWithShape="1">
                <a:blip r:embed="rId2"/>
                <a:stretch>
                  <a:fillRect l="-1630" t="-8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6396425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সমাধান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 smtClean="0"/>
                  <a:t>={ 4.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 smtClean="0">
                            <a:latin typeface="Cambria Math"/>
                          </a:rPr>
                        </m:ctrlPr>
                      </m:sSupPr>
                      <m:e>
                        <m:rad>
                          <m:radPr>
                            <m:degHide m:val="on"/>
                            <m:ctrlPr>
                              <a:rPr lang="en-US" i="1" smtClean="0">
                                <a:latin typeface="Cambria Math"/>
                              </a:rPr>
                            </m:ctrlPr>
                          </m:radPr>
                          <m:deg/>
                          <m:e>
                            <m:r>
                              <a:rPr lang="en-US" b="0" i="1" smtClean="0">
                                <a:latin typeface="Cambria Math"/>
                              </a:rPr>
                              <m:t>7</m:t>
                            </m:r>
                            <m:r>
                              <a:rPr lang="en-US" b="0" i="1" smtClean="0">
                                <a:latin typeface="Cambria Math"/>
                              </a:rPr>
                              <m:t>}</m:t>
                            </m:r>
                          </m:e>
                        </m:rad>
                      </m:e>
                      <m:sup>
                        <m:r>
                          <a:rPr lang="en-US" i="1" smtClean="0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US" b="0" i="0" smtClean="0">
                        <a:latin typeface="Cambria Math"/>
                      </a:rPr>
                      <m:t>−</m:t>
                    </m:r>
                    <m:r>
                      <a:rPr lang="en-US" b="0" i="0" smtClean="0">
                        <a:latin typeface="Cambria Math"/>
                      </a:rPr>
                      <m:t>2</m:t>
                    </m:r>
                  </m:oMath>
                </a14:m>
                <a:endParaRPr lang="en-US" b="0" dirty="0" smtClean="0"/>
              </a:p>
              <a:p>
                <a:r>
                  <a:rPr lang="en-US" dirty="0" smtClean="0"/>
                  <a:t>=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/>
                          </a:rPr>
                          <m:t>4</m:t>
                        </m:r>
                      </m:e>
                      <m:sup>
                        <m:r>
                          <a:rPr lang="en-US" i="1" smtClean="0">
                            <a:latin typeface="Cambria Math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dirty="0" smtClean="0"/>
                  <a:t>.7</a:t>
                </a:r>
                <a14:m>
                  <m:oMath xmlns:m="http://schemas.openxmlformats.org/officeDocument/2006/math">
                    <m:r>
                      <a:rPr lang="en-US">
                        <a:latin typeface="Cambria Math"/>
                      </a:rPr>
                      <m:t>−</m:t>
                    </m:r>
                    <m:r>
                      <a:rPr lang="en-US">
                        <a:latin typeface="Cambria Math"/>
                      </a:rPr>
                      <m:t>2</m:t>
                    </m:r>
                  </m:oMath>
                </a14:m>
                <a:endParaRPr lang="en-US" dirty="0"/>
              </a:p>
              <a:p>
                <a:r>
                  <a:rPr lang="en-US" dirty="0" smtClean="0"/>
                  <a:t>=16.7</a:t>
                </a:r>
                <a14:m>
                  <m:oMath xmlns:m="http://schemas.openxmlformats.org/officeDocument/2006/math">
                    <m:r>
                      <a:rPr lang="en-US">
                        <a:latin typeface="Cambria Math"/>
                      </a:rPr>
                      <m:t>−</m:t>
                    </m:r>
                    <m:r>
                      <a:rPr lang="en-US">
                        <a:latin typeface="Cambria Math"/>
                      </a:rPr>
                      <m:t>2</m:t>
                    </m:r>
                  </m:oMath>
                </a14:m>
                <a:endParaRPr lang="en-US" dirty="0"/>
              </a:p>
              <a:p>
                <a:r>
                  <a:rPr lang="en-US" dirty="0" smtClean="0"/>
                  <a:t>=  112</a:t>
                </a:r>
                <a14:m>
                  <m:oMath xmlns:m="http://schemas.openxmlformats.org/officeDocument/2006/math">
                    <m:r>
                      <a:rPr lang="en-US">
                        <a:latin typeface="Cambria Math"/>
                      </a:rPr>
                      <m:t>−</m:t>
                    </m:r>
                    <m:r>
                      <a:rPr lang="en-US">
                        <a:latin typeface="Cambria Math"/>
                      </a:rPr>
                      <m:t>2</m:t>
                    </m:r>
                  </m:oMath>
                </a14:m>
                <a:endParaRPr lang="en-US" dirty="0"/>
              </a:p>
              <a:p>
                <a:r>
                  <a:rPr lang="en-US" dirty="0" smtClean="0"/>
                  <a:t>=110  Ans .</a:t>
                </a: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16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4114800" y="2971800"/>
                <a:ext cx="48096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i="1" smtClean="0">
                              <a:latin typeface="Cambria Math"/>
                            </a:rPr>
                            <m:t>𝑥</m:t>
                          </m:r>
                        </m:e>
                        <m:sup>
                          <m:r>
                            <a:rPr lang="en-US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14800" y="2971800"/>
                <a:ext cx="480964" cy="369332"/>
              </a:xfrm>
              <a:prstGeom prst="rect">
                <a:avLst/>
              </a:prstGeom>
              <a:blipFill rotWithShape="1">
                <a:blip r:embed="rId3"/>
                <a:stretch>
                  <a:fillRect t="-8333" r="-16456" b="-2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861499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ছবি 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47800"/>
            <a:ext cx="8991600" cy="5410200"/>
          </a:xfrm>
        </p:spPr>
      </p:pic>
    </p:spTree>
    <p:extLst>
      <p:ext uri="{BB962C8B-B14F-4D97-AF65-F5344CB8AC3E}">
        <p14:creationId xmlns:p14="http://schemas.microsoft.com/office/powerpoint/2010/main" val="38192281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নিম্ন লিখিত মান নির্ণয় 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কর:</a:t>
            </a:r>
            <a:endParaRPr lang="en-US" dirty="0">
              <a:solidFill>
                <a:srgbClr val="FF0000"/>
              </a:solidFill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524000"/>
            <a:ext cx="7467600" cy="4876800"/>
          </a:xfrm>
        </p:spPr>
      </p:pic>
    </p:spTree>
    <p:extLst>
      <p:ext uri="{BB962C8B-B14F-4D97-AF65-F5344CB8AC3E}">
        <p14:creationId xmlns:p14="http://schemas.microsoft.com/office/powerpoint/2010/main" val="35881974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6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একক কাজ :</a:t>
            </a:r>
            <a:endParaRPr lang="en-US" sz="66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1828800"/>
            <a:ext cx="8382000" cy="480060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/>
              <p:cNvSpPr/>
              <p:nvPr/>
            </p:nvSpPr>
            <p:spPr>
              <a:xfrm>
                <a:off x="4262011" y="3228015"/>
                <a:ext cx="619978" cy="40197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US" i="1">
                              <a:latin typeface="Cambria Math"/>
                              <a:cs typeface="NikoshBAN" pitchFamily="2" charset="0"/>
                            </a:rPr>
                          </m:ctrlPr>
                        </m:radPr>
                        <m:deg/>
                        <m:e>
                          <m:r>
                            <a:rPr lang="en-US" i="1">
                              <a:latin typeface="Cambria Math"/>
                              <a:cs typeface="NikoshBAN" pitchFamily="2" charset="0"/>
                            </a:rPr>
                            <m:t>8</m:t>
                          </m:r>
                          <m:r>
                            <a:rPr lang="en-US" i="1">
                              <a:latin typeface="Cambria Math"/>
                              <a:cs typeface="NikoshBAN" pitchFamily="2" charset="0"/>
                            </a:rPr>
                            <m:t>  </m:t>
                          </m:r>
                        </m:e>
                      </m:ra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Rectangle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62011" y="3228015"/>
                <a:ext cx="619978" cy="401970"/>
              </a:xfrm>
              <a:prstGeom prst="rect">
                <a:avLst/>
              </a:prstGeom>
              <a:blipFill rotWithShape="1">
                <a:blip r:embed="rId3"/>
                <a:stretch>
                  <a:fillRect r="-12745" b="-2615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2930330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ছবি 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47800"/>
            <a:ext cx="8915399" cy="5410200"/>
          </a:xfrm>
        </p:spPr>
      </p:pic>
    </p:spTree>
    <p:extLst>
      <p:ext uri="{BB962C8B-B14F-4D97-AF65-F5344CB8AC3E}">
        <p14:creationId xmlns:p14="http://schemas.microsoft.com/office/powerpoint/2010/main" val="18888011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153400" cy="2209800"/>
          </a:xfrm>
        </p:spPr>
        <p:txBody>
          <a:bodyPr>
            <a:normAutofit fontScale="90000"/>
          </a:bodyPr>
          <a:lstStyle/>
          <a:p>
            <a:pPr algn="l"/>
            <a:r>
              <a:rPr lang="en-US" sz="153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দলীয়কাজ: 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/>
            </a:r>
            <a:br>
              <a:rPr lang="en-US" dirty="0" smtClean="0">
                <a:latin typeface="NikoshBAN" pitchFamily="2" charset="0"/>
                <a:cs typeface="NikoshBAN" pitchFamily="2" charset="0"/>
              </a:rPr>
            </a:br>
            <a:endParaRPr lang="en-US" dirty="0">
              <a:cs typeface="NikoshBAN" pitchFamily="2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Content Placeholder 6"/>
              <p:cNvSpPr>
                <a:spLocks noGrp="1"/>
              </p:cNvSpPr>
              <p:nvPr>
                <p:ph idx="1"/>
              </p:nvPr>
            </p:nvSpPr>
            <p:spPr>
              <a:xfrm>
                <a:off x="872067" y="2286000"/>
                <a:ext cx="7408333" cy="3840163"/>
              </a:xfrm>
            </p:spPr>
            <p:txBody>
              <a:bodyPr>
                <a:noAutofit/>
              </a:bodyPr>
              <a:lstStyle/>
              <a:p>
                <a:r>
                  <a:rPr lang="en-US" sz="3200" dirty="0" smtClean="0">
                    <a:latin typeface="Times New Roman" pitchFamily="18" charset="0"/>
                    <a:cs typeface="Times New Roman" pitchFamily="18" charset="0"/>
                  </a:rPr>
                  <a:t>1</a:t>
                </a:r>
                <a:r>
                  <a:rPr lang="en-US" sz="3200" dirty="0" smtClean="0">
                    <a:latin typeface="NikoshBAN" pitchFamily="2" charset="0"/>
                    <a:cs typeface="NikoshBAN" pitchFamily="2" charset="0"/>
                  </a:rPr>
                  <a:t>. x+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3200" i="1">
                            <a:latin typeface="Cambria Math"/>
                            <a:cs typeface="NikoshBAN" pitchFamily="2" charset="0"/>
                          </a:rPr>
                        </m:ctrlPr>
                      </m:fPr>
                      <m:num>
                        <m:r>
                          <a:rPr lang="en-US" sz="3200" i="1">
                            <a:latin typeface="Cambria Math"/>
                            <a:cs typeface="NikoshBAN" pitchFamily="2" charset="0"/>
                          </a:rPr>
                          <m:t>1</m:t>
                        </m:r>
                      </m:num>
                      <m:den>
                        <m:r>
                          <a:rPr lang="en-US" sz="3200" i="1">
                            <a:latin typeface="Cambria Math"/>
                            <a:cs typeface="NikoshBAN" pitchFamily="2" charset="0"/>
                          </a:rPr>
                          <m:t>𝑥</m:t>
                        </m:r>
                      </m:den>
                    </m:f>
                  </m:oMath>
                </a14:m>
                <a:r>
                  <a:rPr lang="en-US" sz="3200" dirty="0"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3200" dirty="0" smtClean="0">
                    <a:latin typeface="NikoshBAN" pitchFamily="2" charset="0"/>
                    <a:cs typeface="NikoshBAN" pitchFamily="2" charset="0"/>
                  </a:rPr>
                  <a:t>=</a:t>
                </a:r>
                <a:r>
                  <a:rPr lang="en-US" dirty="0">
                    <a:latin typeface="Times New Roman" pitchFamily="18" charset="0"/>
                    <a:cs typeface="Times New Roman" pitchFamily="18" charset="0"/>
                  </a:rPr>
                  <a:t>2</a:t>
                </a:r>
                <a:r>
                  <a:rPr lang="en-US" sz="3200" dirty="0" smtClean="0"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3200" dirty="0">
                    <a:latin typeface="NikoshBAN" pitchFamily="2" charset="0"/>
                    <a:cs typeface="NikoshBAN" pitchFamily="2" charset="0"/>
                  </a:rPr>
                  <a:t>হলে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3200" i="1">
                            <a:latin typeface="Cambria Math"/>
                            <a:cs typeface="NikoshBAN" pitchFamily="2" charset="0"/>
                          </a:rPr>
                        </m:ctrlPr>
                      </m:sSupPr>
                      <m:e>
                        <m:r>
                          <a:rPr lang="en-US" sz="3200" i="1">
                            <a:latin typeface="Cambria Math"/>
                            <a:cs typeface="NikoshBAN" pitchFamily="2" charset="0"/>
                          </a:rPr>
                          <m:t>𝑥</m:t>
                        </m:r>
                      </m:e>
                      <m:sup>
                        <m:r>
                          <a:rPr lang="en-US" sz="3200" b="0" i="1" smtClean="0">
                            <a:latin typeface="Cambria Math"/>
                            <a:cs typeface="NikoshBAN" pitchFamily="2" charset="0"/>
                          </a:rPr>
                          <m:t>5</m:t>
                        </m:r>
                      </m:sup>
                    </m:sSup>
                    <m:r>
                      <a:rPr lang="en-US" sz="3200" i="1">
                        <a:latin typeface="Cambria Math"/>
                        <a:ea typeface="Cambria Math"/>
                        <a:cs typeface="NikoshBAN" pitchFamily="2" charset="0"/>
                      </a:rPr>
                      <m:t>+</m:t>
                    </m:r>
                    <m:f>
                      <m:fPr>
                        <m:ctrlPr>
                          <a:rPr lang="en-US" sz="3200" i="1">
                            <a:latin typeface="Cambria Math"/>
                            <a:ea typeface="Cambria Math"/>
                            <a:cs typeface="NikoshBAN" pitchFamily="2" charset="0"/>
                          </a:rPr>
                        </m:ctrlPr>
                      </m:fPr>
                      <m:num>
                        <m:r>
                          <a:rPr lang="en-US" sz="3200" i="1">
                            <a:latin typeface="Cambria Math"/>
                            <a:ea typeface="Cambria Math"/>
                            <a:cs typeface="NikoshBAN" pitchFamily="2" charset="0"/>
                          </a:rPr>
                          <m:t>1</m:t>
                        </m:r>
                      </m:num>
                      <m:den>
                        <m:sSup>
                          <m:sSupPr>
                            <m:ctrlPr>
                              <a:rPr lang="en-US" sz="3200" i="1">
                                <a:latin typeface="Cambria Math"/>
                                <a:ea typeface="Cambria Math"/>
                                <a:cs typeface="NikoshBAN" pitchFamily="2" charset="0"/>
                              </a:rPr>
                            </m:ctrlPr>
                          </m:sSupPr>
                          <m:e>
                            <m:r>
                              <a:rPr lang="en-US" sz="3200" i="1">
                                <a:latin typeface="Cambria Math"/>
                                <a:ea typeface="Cambria Math"/>
                                <a:cs typeface="NikoshBAN" pitchFamily="2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US" sz="3200" b="0" i="1" smtClean="0">
                                <a:latin typeface="Cambria Math"/>
                                <a:ea typeface="Cambria Math"/>
                                <a:cs typeface="NikoshBAN" pitchFamily="2" charset="0"/>
                              </a:rPr>
                              <m:t>8</m:t>
                            </m:r>
                          </m:sup>
                        </m:sSup>
                      </m:den>
                    </m:f>
                    <m:r>
                      <a:rPr lang="en-US" sz="3200">
                        <a:latin typeface="Cambria Math"/>
                        <a:ea typeface="Cambria Math"/>
                        <a:cs typeface="NikoshBAN" pitchFamily="2" charset="0"/>
                      </a:rPr>
                      <m:t> </m:t>
                    </m:r>
                    <m:r>
                      <a:rPr lang="en-US" sz="3200">
                        <a:latin typeface="Cambria Math"/>
                        <a:ea typeface="Cambria Math"/>
                        <a:cs typeface="NikoshBAN" pitchFamily="2" charset="0"/>
                      </a:rPr>
                      <m:t>এর</m:t>
                    </m:r>
                    <m:r>
                      <a:rPr lang="en-US" sz="3200">
                        <a:latin typeface="Cambria Math"/>
                        <a:ea typeface="Cambria Math"/>
                        <a:cs typeface="NikoshBAN" pitchFamily="2" charset="0"/>
                      </a:rPr>
                      <m:t> </m:t>
                    </m:r>
                    <m:r>
                      <a:rPr lang="en-US" sz="3200">
                        <a:latin typeface="Cambria Math"/>
                        <a:ea typeface="Cambria Math"/>
                        <a:cs typeface="NikoshBAN" pitchFamily="2" charset="0"/>
                      </a:rPr>
                      <m:t>মান</m:t>
                    </m:r>
                    <m:r>
                      <a:rPr lang="en-US" sz="3200">
                        <a:latin typeface="Cambria Math"/>
                        <a:ea typeface="Cambria Math"/>
                        <a:cs typeface="NikoshBAN" pitchFamily="2" charset="0"/>
                      </a:rPr>
                      <m:t> </m:t>
                    </m:r>
                    <m:r>
                      <a:rPr lang="en-US" sz="3200">
                        <a:latin typeface="Cambria Math"/>
                        <a:ea typeface="Cambria Math"/>
                        <a:cs typeface="NikoshBAN" pitchFamily="2" charset="0"/>
                      </a:rPr>
                      <m:t>নির্ণয়</m:t>
                    </m:r>
                    <m:r>
                      <a:rPr lang="en-US" sz="3200">
                        <a:latin typeface="Cambria Math"/>
                        <a:ea typeface="Cambria Math"/>
                        <a:cs typeface="NikoshBAN" pitchFamily="2" charset="0"/>
                      </a:rPr>
                      <m:t> </m:t>
                    </m:r>
                    <m:r>
                      <a:rPr lang="en-US" sz="3200">
                        <a:latin typeface="Cambria Math"/>
                        <a:ea typeface="Cambria Math"/>
                        <a:cs typeface="NikoshBAN" pitchFamily="2" charset="0"/>
                      </a:rPr>
                      <m:t>কর</m:t>
                    </m:r>
                    <m:r>
                      <a:rPr lang="en-US" sz="3200">
                        <a:latin typeface="Cambria Math"/>
                        <a:ea typeface="Cambria Math"/>
                        <a:cs typeface="NikoshBAN" pitchFamily="2" charset="0"/>
                      </a:rPr>
                      <m:t> </m:t>
                    </m:r>
                    <m:r>
                      <a:rPr lang="en-US" sz="3200">
                        <a:latin typeface="Cambria Math"/>
                        <a:ea typeface="Cambria Math"/>
                        <a:cs typeface="NikoshBAN" pitchFamily="2" charset="0"/>
                      </a:rPr>
                      <m:t>।</m:t>
                    </m:r>
                  </m:oMath>
                </a14:m>
                <a:endParaRPr lang="en-US" sz="3200" dirty="0">
                  <a:latin typeface="NikoshBAN" pitchFamily="2" charset="0"/>
                  <a:cs typeface="NikoshBAN" pitchFamily="2" charset="0"/>
                </a:endParaRPr>
              </a:p>
              <a:p>
                <a:r>
                  <a:rPr lang="en-US" sz="3200" dirty="0">
                    <a:latin typeface="Times New Roman" pitchFamily="18" charset="0"/>
                    <a:cs typeface="Times New Roman" pitchFamily="18" charset="0"/>
                  </a:rPr>
                  <a:t>2</a:t>
                </a:r>
                <a:r>
                  <a:rPr lang="en-US" sz="3200" dirty="0">
                    <a:latin typeface="NikoshBAN" pitchFamily="2" charset="0"/>
                    <a:cs typeface="NikoshBAN" pitchFamily="2" charset="0"/>
                  </a:rPr>
                  <a:t>. y +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3200" i="1">
                            <a:latin typeface="Cambria Math"/>
                            <a:cs typeface="NikoshBAN" pitchFamily="2" charset="0"/>
                          </a:rPr>
                        </m:ctrlPr>
                      </m:fPr>
                      <m:num>
                        <m:r>
                          <a:rPr lang="en-US" sz="3200" i="1">
                            <a:latin typeface="Cambria Math"/>
                            <a:cs typeface="NikoshBAN" pitchFamily="2" charset="0"/>
                          </a:rPr>
                          <m:t>1</m:t>
                        </m:r>
                      </m:num>
                      <m:den>
                        <m:r>
                          <a:rPr lang="en-US" sz="3200" i="1">
                            <a:latin typeface="Cambria Math"/>
                            <a:cs typeface="NikoshBAN" pitchFamily="2" charset="0"/>
                          </a:rPr>
                          <m:t>𝑦</m:t>
                        </m:r>
                      </m:den>
                    </m:f>
                  </m:oMath>
                </a14:m>
                <a:r>
                  <a:rPr lang="en-US" sz="3200" dirty="0"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3200" dirty="0" smtClean="0">
                    <a:latin typeface="NikoshBAN" pitchFamily="2" charset="0"/>
                    <a:cs typeface="NikoshBAN" pitchFamily="2" charset="0"/>
                  </a:rPr>
                  <a:t>=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i="1">
                            <a:latin typeface="Cambria Math"/>
                            <a:cs typeface="NikoshBAN" pitchFamily="2" charset="0"/>
                          </a:rPr>
                        </m:ctrlPr>
                      </m:radPr>
                      <m:deg/>
                      <m:e>
                        <m:r>
                          <a:rPr lang="en-US" b="0" i="1" smtClean="0">
                            <a:latin typeface="Cambria Math"/>
                            <a:cs typeface="NikoshBAN" pitchFamily="2" charset="0"/>
                          </a:rPr>
                          <m:t>12</m:t>
                        </m:r>
                      </m:e>
                    </m:rad>
                  </m:oMath>
                </a14:m>
                <a:r>
                  <a:rPr lang="en-US" sz="3200" dirty="0" smtClean="0">
                    <a:latin typeface="NikoshBAN" pitchFamily="2" charset="0"/>
                    <a:cs typeface="NikoshBAN" pitchFamily="2" charset="0"/>
                  </a:rPr>
                  <a:t>  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3200" i="1" dirty="0">
                            <a:latin typeface="Cambria Math"/>
                            <a:cs typeface="NikoshBAN" pitchFamily="2" charset="0"/>
                          </a:rPr>
                        </m:ctrlPr>
                      </m:sSupPr>
                      <m:e>
                        <m:r>
                          <a:rPr lang="en-US" sz="3200" i="1" dirty="0">
                            <a:latin typeface="Cambria Math"/>
                            <a:cs typeface="NikoshBAN" pitchFamily="2" charset="0"/>
                          </a:rPr>
                          <m:t>𝑦</m:t>
                        </m:r>
                      </m:e>
                      <m:sup>
                        <m:r>
                          <a:rPr lang="en-US" sz="3200" i="1" dirty="0">
                            <a:latin typeface="Cambria Math"/>
                            <a:cs typeface="NikoshBAN" pitchFamily="2" charset="0"/>
                          </a:rPr>
                          <m:t>3</m:t>
                        </m:r>
                      </m:sup>
                    </m:sSup>
                  </m:oMath>
                </a14:m>
                <a:r>
                  <a:rPr lang="en-US" sz="3200" dirty="0">
                    <a:latin typeface="NikoshBAN" pitchFamily="2" charset="0"/>
                    <a:cs typeface="NikoshBAN" pitchFamily="2" charset="0"/>
                  </a:rPr>
                  <a:t> +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3200" i="1" dirty="0">
                            <a:latin typeface="Cambria Math"/>
                            <a:cs typeface="NikoshBAN" pitchFamily="2" charset="0"/>
                          </a:rPr>
                        </m:ctrlPr>
                      </m:fPr>
                      <m:num>
                        <m:r>
                          <a:rPr lang="en-US" sz="3200" i="1" dirty="0">
                            <a:latin typeface="Cambria Math"/>
                            <a:cs typeface="NikoshBAN" pitchFamily="2" charset="0"/>
                          </a:rPr>
                          <m:t>1</m:t>
                        </m:r>
                      </m:num>
                      <m:den>
                        <m:sSup>
                          <m:sSupPr>
                            <m:ctrlPr>
                              <a:rPr lang="en-US" sz="3200" i="1" dirty="0">
                                <a:latin typeface="Cambria Math"/>
                                <a:cs typeface="NikoshBAN" pitchFamily="2" charset="0"/>
                              </a:rPr>
                            </m:ctrlPr>
                          </m:sSupPr>
                          <m:e>
                            <m:r>
                              <a:rPr lang="en-US" sz="3200" b="0" i="1" dirty="0" smtClean="0">
                                <a:latin typeface="Cambria Math"/>
                                <a:cs typeface="NikoshBAN" pitchFamily="2" charset="0"/>
                              </a:rPr>
                              <m:t>𝑦</m:t>
                            </m:r>
                          </m:e>
                          <m:sup>
                            <m:r>
                              <a:rPr lang="en-US" sz="3200" i="1" dirty="0">
                                <a:latin typeface="Cambria Math"/>
                                <a:cs typeface="NikoshBAN" pitchFamily="2" charset="0"/>
                              </a:rPr>
                              <m:t>3</m:t>
                            </m:r>
                          </m:sup>
                        </m:sSup>
                      </m:den>
                    </m:f>
                  </m:oMath>
                </a14:m>
                <a:r>
                  <a:rPr lang="en-US" sz="3200" dirty="0">
                    <a:latin typeface="NikoshBAN" pitchFamily="2" charset="0"/>
                    <a:cs typeface="NikoshBAN" pitchFamily="2" charset="0"/>
                  </a:rPr>
                  <a:t>  এর  মান নিণয় কর ।</a:t>
                </a:r>
              </a:p>
              <a:p>
                <a:r>
                  <a:rPr lang="en-US" sz="3200" dirty="0">
                    <a:latin typeface="Times New Roman" pitchFamily="18" charset="0"/>
                    <a:cs typeface="Times New Roman" pitchFamily="18" charset="0"/>
                  </a:rPr>
                  <a:t>3</a:t>
                </a:r>
                <a:r>
                  <a:rPr lang="en-US" sz="3200" dirty="0">
                    <a:latin typeface="NikoshBAN" pitchFamily="2" charset="0"/>
                    <a:cs typeface="NikoshBAN" pitchFamily="2" charset="0"/>
                  </a:rPr>
                  <a:t>. x=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sz="3200" i="1">
                            <a:latin typeface="Cambria Math"/>
                            <a:cs typeface="NikoshBAN" pitchFamily="2" charset="0"/>
                          </a:rPr>
                        </m:ctrlPr>
                      </m:radPr>
                      <m:deg/>
                      <m:e>
                        <m:r>
                          <a:rPr lang="en-US" sz="3200" b="0" i="1" smtClean="0">
                            <a:latin typeface="Cambria Math"/>
                            <a:cs typeface="NikoshBAN" pitchFamily="2" charset="0"/>
                          </a:rPr>
                          <m:t>13</m:t>
                        </m:r>
                      </m:e>
                    </m:rad>
                    <m:r>
                      <a:rPr lang="en-US" sz="3200" b="0" i="0" smtClean="0">
                        <a:latin typeface="Cambria Math"/>
                        <a:cs typeface="NikoshBAN" pitchFamily="2" charset="0"/>
                      </a:rPr>
                      <m:t>−</m:t>
                    </m:r>
                    <m:rad>
                      <m:radPr>
                        <m:degHide m:val="on"/>
                        <m:ctrlPr>
                          <a:rPr lang="en-US" sz="3200" i="1">
                            <a:latin typeface="Cambria Math"/>
                            <a:cs typeface="NikoshBAN" pitchFamily="2" charset="0"/>
                          </a:rPr>
                        </m:ctrlPr>
                      </m:radPr>
                      <m:deg/>
                      <m:e>
                        <m:r>
                          <a:rPr lang="en-US" sz="3200" b="0" i="1" smtClean="0">
                            <a:latin typeface="Cambria Math"/>
                            <a:cs typeface="NikoshBAN" pitchFamily="2" charset="0"/>
                          </a:rPr>
                          <m:t>10</m:t>
                        </m:r>
                      </m:e>
                    </m:rad>
                  </m:oMath>
                </a14:m>
                <a:r>
                  <a:rPr lang="en-US" sz="3200" dirty="0">
                    <a:latin typeface="NikoshBAN" pitchFamily="2" charset="0"/>
                    <a:cs typeface="NikoshBAN" pitchFamily="2" charset="0"/>
                  </a:rPr>
                  <a:t> হলে </a:t>
                </a:r>
                <a:r>
                  <a:rPr lang="en-US" sz="3200" dirty="0" smtClean="0">
                    <a:latin typeface="NikoshBAN" pitchFamily="2" charset="0"/>
                    <a:cs typeface="NikoshBAN" pitchFamily="2" charset="0"/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3200" i="1" dirty="0">
                            <a:latin typeface="Cambria Math"/>
                            <a:cs typeface="NikoshBAN" pitchFamily="2" charset="0"/>
                          </a:rPr>
                        </m:ctrlPr>
                      </m:sSupPr>
                      <m:e>
                        <m:r>
                          <a:rPr lang="en-US" sz="3200" i="1" dirty="0">
                            <a:latin typeface="Cambria Math"/>
                            <a:cs typeface="NikoshBAN" pitchFamily="2" charset="0"/>
                          </a:rPr>
                          <m:t>𝑥</m:t>
                        </m:r>
                      </m:e>
                      <m:sup>
                        <m:r>
                          <a:rPr lang="en-US" sz="3200" i="1" dirty="0">
                            <a:latin typeface="Cambria Math"/>
                            <a:cs typeface="NikoshBAN" pitchFamily="2" charset="0"/>
                          </a:rPr>
                          <m:t>3</m:t>
                        </m:r>
                      </m:sup>
                    </m:sSup>
                  </m:oMath>
                </a14:m>
                <a:r>
                  <a:rPr lang="en-US" sz="3200" dirty="0"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dirty="0" smtClean="0">
                    <a:latin typeface="NikoshBAN" pitchFamily="2" charset="0"/>
                    <a:cs typeface="NikoshBAN" pitchFamily="2" charset="0"/>
                  </a:rPr>
                  <a:t>+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 dirty="0" smtClean="0">
                            <a:latin typeface="Cambria Math"/>
                            <a:cs typeface="NikoshBAN" pitchFamily="2" charset="0"/>
                          </a:rPr>
                        </m:ctrlPr>
                      </m:fPr>
                      <m:num>
                        <m:r>
                          <a:rPr lang="en-US" b="0" i="1" dirty="0" smtClean="0">
                            <a:latin typeface="Cambria Math"/>
                            <a:cs typeface="NikoshBAN" pitchFamily="2" charset="0"/>
                          </a:rPr>
                          <m:t>27</m:t>
                        </m:r>
                      </m:num>
                      <m:den>
                        <m:sSup>
                          <m:sSupPr>
                            <m:ctrlPr>
                              <a:rPr lang="en-US" i="1" dirty="0" smtClean="0">
                                <a:latin typeface="Cambria Math"/>
                                <a:cs typeface="NikoshBAN" pitchFamily="2" charset="0"/>
                              </a:rPr>
                            </m:ctrlPr>
                          </m:sSupPr>
                          <m:e>
                            <m:r>
                              <a:rPr lang="en-US" i="1" dirty="0" smtClean="0">
                                <a:latin typeface="Cambria Math"/>
                                <a:cs typeface="NikoshBAN" pitchFamily="2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US" b="0" i="1" dirty="0" smtClean="0">
                                <a:latin typeface="Cambria Math"/>
                                <a:cs typeface="NikoshBAN" pitchFamily="2" charset="0"/>
                              </a:rPr>
                              <m:t>3</m:t>
                            </m:r>
                          </m:sup>
                        </m:sSup>
                      </m:den>
                    </m:f>
                  </m:oMath>
                </a14:m>
                <a:r>
                  <a:rPr lang="en-US" dirty="0" smtClean="0"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3200" dirty="0" smtClean="0">
                    <a:latin typeface="NikoshBAN" pitchFamily="2" charset="0"/>
                    <a:cs typeface="NikoshBAN" pitchFamily="2" charset="0"/>
                  </a:rPr>
                  <a:t>এর  </a:t>
                </a:r>
                <a:r>
                  <a:rPr lang="en-US" sz="3200" dirty="0">
                    <a:latin typeface="NikoshBAN" pitchFamily="2" charset="0"/>
                    <a:cs typeface="NikoshBAN" pitchFamily="2" charset="0"/>
                  </a:rPr>
                  <a:t>মান নিণয় কর </a:t>
                </a:r>
                <a:r>
                  <a:rPr lang="en-US" sz="3200" dirty="0" smtClean="0">
                    <a:latin typeface="NikoshBAN" pitchFamily="2" charset="0"/>
                    <a:cs typeface="NikoshBAN" pitchFamily="2" charset="0"/>
                  </a:rPr>
                  <a:t>।</a:t>
                </a:r>
                <a:endParaRPr lang="en-US" sz="3200" dirty="0"/>
              </a:p>
            </p:txBody>
          </p:sp>
        </mc:Choice>
        <mc:Fallback xmlns="">
          <p:sp>
            <p:nvSpPr>
              <p:cNvPr id="7" name="Content Placeholder 6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72067" y="2286000"/>
                <a:ext cx="7408333" cy="3840163"/>
              </a:xfrm>
              <a:blipFill rotWithShape="1">
                <a:blip r:embed="rId3"/>
                <a:stretch>
                  <a:fillRect l="-1811" r="-57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769303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 build="p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ছবি  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24000"/>
            <a:ext cx="5372100" cy="5334001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9399" y="1524000"/>
            <a:ext cx="3733799" cy="5105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050318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128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মূল্যায়ন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dirty="0" smtClean="0">
                    <a:latin typeface="Times New Roman" pitchFamily="18" charset="0"/>
                    <a:cs typeface="Times New Roman" pitchFamily="18" charset="0"/>
                  </a:rPr>
                  <a:t>1</a:t>
                </a:r>
                <a:r>
                  <a:rPr lang="en-US" dirty="0" smtClean="0">
                    <a:latin typeface="NikoshBAN" pitchFamily="2" charset="0"/>
                    <a:cs typeface="NikoshBAN" pitchFamily="2" charset="0"/>
                  </a:rPr>
                  <a:t>. x+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 smtClean="0">
                            <a:latin typeface="Cambria Math"/>
                            <a:cs typeface="NikoshBAN" pitchFamily="2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/>
                            <a:cs typeface="NikoshBAN" pitchFamily="2" charset="0"/>
                          </a:rPr>
                          <m:t>1</m:t>
                        </m:r>
                      </m:num>
                      <m:den>
                        <m:r>
                          <a:rPr lang="en-US" b="0" i="1" smtClean="0">
                            <a:latin typeface="Cambria Math"/>
                            <a:cs typeface="NikoshBAN" pitchFamily="2" charset="0"/>
                          </a:rPr>
                          <m:t>𝑥</m:t>
                        </m:r>
                      </m:den>
                    </m:f>
                  </m:oMath>
                </a14:m>
                <a:r>
                  <a:rPr lang="en-US" dirty="0" smtClean="0"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dirty="0" smtClean="0">
                    <a:latin typeface="Times New Roman" pitchFamily="18" charset="0"/>
                    <a:cs typeface="Times New Roman" pitchFamily="18" charset="0"/>
                  </a:rPr>
                  <a:t>=2 </a:t>
                </a:r>
                <a:r>
                  <a:rPr lang="en-US" dirty="0" smtClean="0">
                    <a:latin typeface="NikoshBAN" pitchFamily="2" charset="0"/>
                    <a:cs typeface="NikoshBAN" pitchFamily="2" charset="0"/>
                  </a:rPr>
                  <a:t>হলে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 smtClean="0">
                            <a:latin typeface="Cambria Math"/>
                            <a:cs typeface="NikoshBAN" pitchFamily="2" charset="0"/>
                          </a:rPr>
                        </m:ctrlPr>
                      </m:sSupPr>
                      <m:e>
                        <m:r>
                          <a:rPr lang="en-US" i="1" smtClean="0">
                            <a:latin typeface="Cambria Math"/>
                            <a:cs typeface="NikoshBAN" pitchFamily="2" charset="0"/>
                          </a:rPr>
                          <m:t>𝑥</m:t>
                        </m:r>
                      </m:e>
                      <m:sup>
                        <m:r>
                          <a:rPr lang="en-US" b="0" i="1" smtClean="0">
                            <a:latin typeface="Cambria Math"/>
                            <a:cs typeface="NikoshBAN" pitchFamily="2" charset="0"/>
                          </a:rPr>
                          <m:t>12</m:t>
                        </m:r>
                      </m:sup>
                    </m:sSup>
                    <m:r>
                      <a:rPr lang="en-US" i="1" smtClean="0">
                        <a:latin typeface="Cambria Math"/>
                        <a:ea typeface="Cambria Math"/>
                        <a:cs typeface="NikoshBAN" pitchFamily="2" charset="0"/>
                      </a:rPr>
                      <m:t>+</m:t>
                    </m:r>
                    <m:f>
                      <m:fPr>
                        <m:ctrlPr>
                          <a:rPr lang="en-US" i="1" smtClean="0">
                            <a:latin typeface="Cambria Math"/>
                            <a:ea typeface="Cambria Math"/>
                            <a:cs typeface="NikoshBAN" pitchFamily="2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/>
                            <a:ea typeface="Cambria Math"/>
                            <a:cs typeface="NikoshBAN" pitchFamily="2" charset="0"/>
                          </a:rPr>
                          <m:t>1</m:t>
                        </m:r>
                      </m:num>
                      <m:den>
                        <m:sSup>
                          <m:sSupPr>
                            <m:ctrlPr>
                              <a:rPr lang="en-US" i="1" smtClean="0">
                                <a:latin typeface="Cambria Math"/>
                                <a:ea typeface="Cambria Math"/>
                                <a:cs typeface="NikoshBAN" pitchFamily="2" charset="0"/>
                              </a:rPr>
                            </m:ctrlPr>
                          </m:sSupPr>
                          <m:e>
                            <m:r>
                              <a:rPr lang="en-US" i="1" smtClean="0">
                                <a:latin typeface="Cambria Math"/>
                                <a:ea typeface="Cambria Math"/>
                                <a:cs typeface="NikoshBAN" pitchFamily="2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/>
                                <a:ea typeface="Cambria Math"/>
                                <a:cs typeface="NikoshBAN" pitchFamily="2" charset="0"/>
                              </a:rPr>
                              <m:t>11</m:t>
                            </m:r>
                          </m:sup>
                        </m:sSup>
                      </m:den>
                    </m:f>
                    <m:r>
                      <a:rPr lang="en-US" b="0" i="0" smtClean="0">
                        <a:latin typeface="Cambria Math"/>
                        <a:ea typeface="Cambria Math"/>
                        <a:cs typeface="NikoshBAN" pitchFamily="2" charset="0"/>
                      </a:rPr>
                      <m:t> </m:t>
                    </m:r>
                    <m:r>
                      <a:rPr lang="en-US" b="0" i="0" smtClean="0">
                        <a:latin typeface="Cambria Math"/>
                        <a:ea typeface="Cambria Math"/>
                        <a:cs typeface="NikoshBAN" pitchFamily="2" charset="0"/>
                      </a:rPr>
                      <m:t>এর</m:t>
                    </m:r>
                    <m:r>
                      <a:rPr lang="en-US" b="0" i="0" smtClean="0">
                        <a:latin typeface="Cambria Math"/>
                        <a:ea typeface="Cambria Math"/>
                        <a:cs typeface="NikoshBAN" pitchFamily="2" charset="0"/>
                      </a:rPr>
                      <m:t> </m:t>
                    </m:r>
                    <m:r>
                      <a:rPr lang="en-US" b="0" i="0" smtClean="0">
                        <a:latin typeface="Cambria Math"/>
                        <a:ea typeface="Cambria Math"/>
                        <a:cs typeface="NikoshBAN" pitchFamily="2" charset="0"/>
                      </a:rPr>
                      <m:t>মান</m:t>
                    </m:r>
                    <m:r>
                      <a:rPr lang="en-US" b="0" i="0" smtClean="0">
                        <a:latin typeface="Cambria Math"/>
                        <a:ea typeface="Cambria Math"/>
                        <a:cs typeface="NikoshBAN" pitchFamily="2" charset="0"/>
                      </a:rPr>
                      <m:t> </m:t>
                    </m:r>
                    <m:r>
                      <a:rPr lang="en-US" b="0" i="0" smtClean="0">
                        <a:latin typeface="Cambria Math"/>
                        <a:ea typeface="Cambria Math"/>
                        <a:cs typeface="NikoshBAN" pitchFamily="2" charset="0"/>
                      </a:rPr>
                      <m:t>নির্ণয়</m:t>
                    </m:r>
                    <m:r>
                      <a:rPr lang="en-US" b="0" i="0" smtClean="0">
                        <a:latin typeface="Cambria Math"/>
                        <a:ea typeface="Cambria Math"/>
                        <a:cs typeface="NikoshBAN" pitchFamily="2" charset="0"/>
                      </a:rPr>
                      <m:t> </m:t>
                    </m:r>
                    <m:r>
                      <a:rPr lang="en-US" b="0" i="0" smtClean="0">
                        <a:latin typeface="Cambria Math"/>
                        <a:ea typeface="Cambria Math"/>
                        <a:cs typeface="NikoshBAN" pitchFamily="2" charset="0"/>
                      </a:rPr>
                      <m:t>কর</m:t>
                    </m:r>
                    <m:r>
                      <a:rPr lang="en-US" b="0" i="0" smtClean="0">
                        <a:latin typeface="Cambria Math"/>
                        <a:ea typeface="Cambria Math"/>
                        <a:cs typeface="NikoshBAN" pitchFamily="2" charset="0"/>
                      </a:rPr>
                      <m:t> </m:t>
                    </m:r>
                    <m:r>
                      <a:rPr lang="en-US" b="0" i="0" smtClean="0">
                        <a:latin typeface="Cambria Math"/>
                        <a:ea typeface="Cambria Math"/>
                        <a:cs typeface="NikoshBAN" pitchFamily="2" charset="0"/>
                      </a:rPr>
                      <m:t>।</m:t>
                    </m:r>
                  </m:oMath>
                </a14:m>
                <a:endParaRPr lang="en-US" dirty="0" smtClean="0">
                  <a:latin typeface="NikoshBAN" pitchFamily="2" charset="0"/>
                  <a:cs typeface="NikoshBAN" pitchFamily="2" charset="0"/>
                </a:endParaRPr>
              </a:p>
              <a:p>
                <a:r>
                  <a:rPr lang="en-US" dirty="0" smtClean="0">
                    <a:latin typeface="Times New Roman" pitchFamily="18" charset="0"/>
                    <a:cs typeface="Times New Roman" pitchFamily="18" charset="0"/>
                  </a:rPr>
                  <a:t>2</a:t>
                </a:r>
                <a:r>
                  <a:rPr lang="en-US" dirty="0" smtClean="0">
                    <a:latin typeface="NikoshBAN" pitchFamily="2" charset="0"/>
                    <a:cs typeface="NikoshBAN" pitchFamily="2" charset="0"/>
                  </a:rPr>
                  <a:t>. y +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 smtClean="0">
                            <a:latin typeface="Cambria Math"/>
                            <a:cs typeface="NikoshBAN" pitchFamily="2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/>
                            <a:cs typeface="NikoshBAN" pitchFamily="2" charset="0"/>
                          </a:rPr>
                          <m:t>1</m:t>
                        </m:r>
                      </m:num>
                      <m:den>
                        <m:r>
                          <a:rPr lang="en-US" b="0" i="1" smtClean="0">
                            <a:latin typeface="Cambria Math"/>
                            <a:cs typeface="NikoshBAN" pitchFamily="2" charset="0"/>
                          </a:rPr>
                          <m:t>𝑦</m:t>
                        </m:r>
                      </m:den>
                    </m:f>
                  </m:oMath>
                </a14:m>
                <a:r>
                  <a:rPr lang="en-US" dirty="0" smtClean="0">
                    <a:latin typeface="NikoshBAN" pitchFamily="2" charset="0"/>
                    <a:cs typeface="NikoshBAN" pitchFamily="2" charset="0"/>
                  </a:rPr>
                  <a:t> =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i="1" dirty="0" smtClean="0">
                            <a:latin typeface="Cambria Math"/>
                            <a:cs typeface="NikoshBAN" pitchFamily="2" charset="0"/>
                          </a:rPr>
                        </m:ctrlPr>
                      </m:radPr>
                      <m:deg/>
                      <m:e>
                        <m:r>
                          <a:rPr lang="en-US" b="0" i="1" dirty="0" smtClean="0">
                            <a:latin typeface="Cambria Math"/>
                            <a:cs typeface="NikoshBAN" pitchFamily="2" charset="0"/>
                          </a:rPr>
                          <m:t>21</m:t>
                        </m:r>
                      </m:e>
                    </m:rad>
                  </m:oMath>
                </a14:m>
                <a:r>
                  <a:rPr lang="en-US" dirty="0" smtClean="0">
                    <a:latin typeface="NikoshBAN" pitchFamily="2" charset="0"/>
                    <a:cs typeface="NikoshBAN" pitchFamily="2" charset="0"/>
                  </a:rPr>
                  <a:t>   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 dirty="0" smtClean="0">
                            <a:latin typeface="Cambria Math"/>
                            <a:cs typeface="NikoshBAN" pitchFamily="2" charset="0"/>
                          </a:rPr>
                        </m:ctrlPr>
                      </m:sSupPr>
                      <m:e>
                        <m:r>
                          <a:rPr lang="en-US" b="0" i="1" dirty="0" smtClean="0">
                            <a:latin typeface="Cambria Math"/>
                            <a:cs typeface="NikoshBAN" pitchFamily="2" charset="0"/>
                          </a:rPr>
                          <m:t>𝑦</m:t>
                        </m:r>
                      </m:e>
                      <m:sup>
                        <m:r>
                          <a:rPr lang="en-US" b="0" i="1" dirty="0" smtClean="0">
                            <a:latin typeface="Cambria Math"/>
                            <a:cs typeface="NikoshBAN" pitchFamily="2" charset="0"/>
                          </a:rPr>
                          <m:t>3</m:t>
                        </m:r>
                      </m:sup>
                    </m:sSup>
                  </m:oMath>
                </a14:m>
                <a:r>
                  <a:rPr lang="en-US" dirty="0" smtClean="0">
                    <a:latin typeface="NikoshBAN" pitchFamily="2" charset="0"/>
                    <a:cs typeface="NikoshBAN" pitchFamily="2" charset="0"/>
                  </a:rPr>
                  <a:t> +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 dirty="0" smtClean="0">
                            <a:latin typeface="Cambria Math"/>
                            <a:cs typeface="NikoshBAN" pitchFamily="2" charset="0"/>
                          </a:rPr>
                        </m:ctrlPr>
                      </m:fPr>
                      <m:num>
                        <m:r>
                          <a:rPr lang="en-US" b="0" i="1" dirty="0" smtClean="0">
                            <a:latin typeface="Cambria Math"/>
                            <a:cs typeface="NikoshBAN" pitchFamily="2" charset="0"/>
                          </a:rPr>
                          <m:t>1</m:t>
                        </m:r>
                      </m:num>
                      <m:den>
                        <m:sSup>
                          <m:sSupPr>
                            <m:ctrlPr>
                              <a:rPr lang="en-US" i="1" dirty="0" smtClean="0">
                                <a:latin typeface="Cambria Math"/>
                                <a:cs typeface="NikoshBAN" pitchFamily="2" charset="0"/>
                              </a:rPr>
                            </m:ctrlPr>
                          </m:sSupPr>
                          <m:e>
                            <m:r>
                              <a:rPr lang="en-US" b="0" i="1" dirty="0" smtClean="0">
                                <a:latin typeface="Cambria Math"/>
                                <a:cs typeface="NikoshBAN" pitchFamily="2" charset="0"/>
                              </a:rPr>
                              <m:t>𝑦</m:t>
                            </m:r>
                          </m:e>
                          <m:sup>
                            <m:r>
                              <a:rPr lang="en-US" b="0" i="1" dirty="0" smtClean="0">
                                <a:latin typeface="Cambria Math"/>
                                <a:cs typeface="NikoshBAN" pitchFamily="2" charset="0"/>
                              </a:rPr>
                              <m:t>3</m:t>
                            </m:r>
                          </m:sup>
                        </m:sSup>
                      </m:den>
                    </m:f>
                  </m:oMath>
                </a14:m>
                <a:r>
                  <a:rPr lang="en-US" dirty="0" smtClean="0">
                    <a:latin typeface="NikoshBAN" pitchFamily="2" charset="0"/>
                    <a:cs typeface="NikoshBAN" pitchFamily="2" charset="0"/>
                  </a:rPr>
                  <a:t>  এর  মান নিণয় কর ।</a:t>
                </a:r>
              </a:p>
              <a:p>
                <a:r>
                  <a:rPr lang="en-US" dirty="0" smtClean="0">
                    <a:latin typeface="Times New Roman" pitchFamily="18" charset="0"/>
                    <a:cs typeface="Times New Roman" pitchFamily="18" charset="0"/>
                  </a:rPr>
                  <a:t>3</a:t>
                </a:r>
                <a:r>
                  <a:rPr lang="en-US" dirty="0" smtClean="0">
                    <a:latin typeface="NikoshBAN" pitchFamily="2" charset="0"/>
                    <a:cs typeface="NikoshBAN" pitchFamily="2" charset="0"/>
                  </a:rPr>
                  <a:t>. x=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i="1" smtClean="0">
                            <a:latin typeface="Cambria Math"/>
                            <a:cs typeface="NikoshBAN" pitchFamily="2" charset="0"/>
                          </a:rPr>
                        </m:ctrlPr>
                      </m:radPr>
                      <m:deg/>
                      <m:e>
                        <m:r>
                          <a:rPr lang="en-US" b="0" i="1" smtClean="0">
                            <a:latin typeface="Cambria Math"/>
                            <a:cs typeface="NikoshBAN" pitchFamily="2" charset="0"/>
                          </a:rPr>
                          <m:t>17</m:t>
                        </m:r>
                      </m:e>
                    </m:rad>
                    <m:r>
                      <a:rPr lang="en-US" b="0" i="0" smtClean="0">
                        <a:latin typeface="Cambria Math"/>
                        <a:cs typeface="NikoshBAN" pitchFamily="2" charset="0"/>
                      </a:rPr>
                      <m:t>−</m:t>
                    </m:r>
                    <m:rad>
                      <m:radPr>
                        <m:degHide m:val="on"/>
                        <m:ctrlPr>
                          <a:rPr lang="en-US" b="0" i="1" smtClean="0">
                            <a:latin typeface="Cambria Math"/>
                            <a:cs typeface="NikoshBAN" pitchFamily="2" charset="0"/>
                          </a:rPr>
                        </m:ctrlPr>
                      </m:radPr>
                      <m:deg/>
                      <m:e>
                        <m:r>
                          <a:rPr lang="en-US" b="0" i="1" smtClean="0">
                            <a:latin typeface="Cambria Math"/>
                            <a:cs typeface="NikoshBAN" pitchFamily="2" charset="0"/>
                          </a:rPr>
                          <m:t>12</m:t>
                        </m:r>
                      </m:e>
                    </m:rad>
                  </m:oMath>
                </a14:m>
                <a:r>
                  <a:rPr lang="en-US" dirty="0" smtClean="0">
                    <a:latin typeface="NikoshBAN" pitchFamily="2" charset="0"/>
                    <a:cs typeface="NikoshBAN" pitchFamily="2" charset="0"/>
                  </a:rPr>
                  <a:t> হলে  , 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 dirty="0" smtClean="0">
                            <a:latin typeface="Cambria Math"/>
                            <a:cs typeface="NikoshBAN" pitchFamily="2" charset="0"/>
                          </a:rPr>
                        </m:ctrlPr>
                      </m:sSupPr>
                      <m:e>
                        <m:r>
                          <a:rPr lang="en-US" i="1" dirty="0" smtClean="0">
                            <a:latin typeface="Cambria Math"/>
                            <a:cs typeface="NikoshBAN" pitchFamily="2" charset="0"/>
                          </a:rPr>
                          <m:t>𝑥</m:t>
                        </m:r>
                      </m:e>
                      <m:sup>
                        <m:r>
                          <a:rPr lang="en-US" b="0" i="1" dirty="0" smtClean="0">
                            <a:latin typeface="Cambria Math"/>
                            <a:cs typeface="NikoshBAN" pitchFamily="2" charset="0"/>
                          </a:rPr>
                          <m:t>3</m:t>
                        </m:r>
                      </m:sup>
                    </m:sSup>
                  </m:oMath>
                </a14:m>
                <a:r>
                  <a:rPr lang="en-US" dirty="0" smtClean="0">
                    <a:latin typeface="NikoshBAN" pitchFamily="2" charset="0"/>
                    <a:cs typeface="NikoshBAN" pitchFamily="2" charset="0"/>
                  </a:rPr>
                  <a:t> +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 dirty="0" smtClean="0">
                            <a:latin typeface="Cambria Math"/>
                            <a:cs typeface="NikoshBAN" pitchFamily="2" charset="0"/>
                          </a:rPr>
                        </m:ctrlPr>
                      </m:fPr>
                      <m:num>
                        <m:r>
                          <a:rPr lang="en-US" b="0" i="1" dirty="0" smtClean="0">
                            <a:latin typeface="Cambria Math"/>
                            <a:cs typeface="NikoshBAN" pitchFamily="2" charset="0"/>
                          </a:rPr>
                          <m:t>125</m:t>
                        </m:r>
                      </m:num>
                      <m:den>
                        <m:sSup>
                          <m:sSupPr>
                            <m:ctrlPr>
                              <a:rPr lang="en-US" i="1" dirty="0" smtClean="0">
                                <a:latin typeface="Cambria Math"/>
                                <a:cs typeface="NikoshBAN" pitchFamily="2" charset="0"/>
                              </a:rPr>
                            </m:ctrlPr>
                          </m:sSupPr>
                          <m:e>
                            <m:r>
                              <a:rPr lang="en-US" i="1" dirty="0" smtClean="0">
                                <a:latin typeface="Cambria Math"/>
                                <a:cs typeface="NikoshBAN" pitchFamily="2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US" b="0" i="1" dirty="0" smtClean="0">
                                <a:latin typeface="Cambria Math"/>
                                <a:cs typeface="NikoshBAN" pitchFamily="2" charset="0"/>
                              </a:rPr>
                              <m:t>3</m:t>
                            </m:r>
                          </m:sup>
                        </m:sSup>
                      </m:den>
                    </m:f>
                  </m:oMath>
                </a14:m>
                <a:r>
                  <a:rPr lang="en-US" dirty="0" smtClean="0"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dirty="0">
                    <a:latin typeface="NikoshBAN" pitchFamily="2" charset="0"/>
                    <a:cs typeface="NikoshBAN" pitchFamily="2" charset="0"/>
                  </a:rPr>
                  <a:t>এর  মান নিণয় কর ।</a:t>
                </a:r>
              </a:p>
              <a:p>
                <a:endParaRPr lang="en-US" dirty="0">
                  <a:latin typeface="NikoshBAN" pitchFamily="2" charset="0"/>
                  <a:cs typeface="NikoshBAN" pitchFamily="2" charset="0"/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16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800085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বাড়ীর কাজ 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1219200"/>
            <a:ext cx="8610600" cy="5638800"/>
          </a:xfrm>
        </p:spPr>
      </p:pic>
    </p:spTree>
    <p:extLst>
      <p:ext uri="{BB962C8B-B14F-4D97-AF65-F5344CB8AC3E}">
        <p14:creationId xmlns:p14="http://schemas.microsoft.com/office/powerpoint/2010/main" val="337143876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72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বাড়ীর কাজ </a:t>
            </a:r>
            <a:endParaRPr lang="en-US" sz="72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Content Placeholder 1"/>
              <p:cNvSpPr>
                <a:spLocks noGrp="1"/>
              </p:cNvSpPr>
              <p:nvPr>
                <p:ph idx="1"/>
              </p:nvPr>
            </p:nvSpPr>
            <p:spPr>
              <a:xfrm>
                <a:off x="609600" y="2057400"/>
                <a:ext cx="7408333" cy="3450696"/>
              </a:xfrm>
            </p:spPr>
            <p:txBody>
              <a:bodyPr>
                <a:normAutofit/>
              </a:bodyPr>
              <a:lstStyle/>
              <a:p>
                <a:r>
                  <a:rPr lang="en-US" sz="4400" dirty="0" smtClean="0">
                    <a:latin typeface="NikoshBAN" pitchFamily="2" charset="0"/>
                    <a:cs typeface="NikoshBAN" pitchFamily="2" charset="0"/>
                  </a:rPr>
                  <a:t>X+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l-GR" sz="4400" i="1" smtClean="0">
                            <a:latin typeface="Cambria Math"/>
                            <a:cs typeface="NikoshBAN" pitchFamily="2" charset="0"/>
                          </a:rPr>
                        </m:ctrlPr>
                      </m:fPr>
                      <m:num>
                        <m:r>
                          <a:rPr lang="en-US" sz="4400" b="0" i="1" smtClean="0">
                            <a:latin typeface="Cambria Math"/>
                            <a:cs typeface="NikoshBAN" pitchFamily="2" charset="0"/>
                          </a:rPr>
                          <m:t>1</m:t>
                        </m:r>
                      </m:num>
                      <m:den>
                        <m:r>
                          <a:rPr lang="en-US" sz="4400" b="0" i="1" smtClean="0">
                            <a:latin typeface="Cambria Math"/>
                            <a:cs typeface="NikoshBAN" pitchFamily="2" charset="0"/>
                          </a:rPr>
                          <m:t>𝑋</m:t>
                        </m:r>
                      </m:den>
                    </m:f>
                  </m:oMath>
                </a14:m>
                <a:r>
                  <a:rPr lang="en-US" sz="4400" dirty="0" smtClean="0">
                    <a:latin typeface="NikoshBAN" pitchFamily="2" charset="0"/>
                    <a:cs typeface="NikoshBAN" pitchFamily="2" charset="0"/>
                  </a:rPr>
                  <a:t> =</a:t>
                </a:r>
                <a:r>
                  <a:rPr lang="en-US" sz="4400" dirty="0">
                    <a:latin typeface="Times New Roman" pitchFamily="18" charset="0"/>
                    <a:cs typeface="Times New Roman" pitchFamily="18" charset="0"/>
                  </a:rPr>
                  <a:t> 2</a:t>
                </a:r>
                <a:r>
                  <a:rPr lang="en-US" sz="4400" dirty="0" smtClean="0">
                    <a:latin typeface="NikoshBAN" pitchFamily="2" charset="0"/>
                    <a:cs typeface="NikoshBAN" pitchFamily="2" charset="0"/>
                  </a:rPr>
                  <a:t> হলে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4400" i="1" smtClean="0">
                            <a:latin typeface="Cambria Math"/>
                            <a:cs typeface="NikoshBAN" pitchFamily="2" charset="0"/>
                          </a:rPr>
                        </m:ctrlPr>
                      </m:sSupPr>
                      <m:e>
                        <m:r>
                          <a:rPr lang="en-US" sz="4400" i="1" smtClean="0">
                            <a:latin typeface="Cambria Math"/>
                            <a:cs typeface="NikoshBAN" pitchFamily="2" charset="0"/>
                          </a:rPr>
                          <m:t>𝑥</m:t>
                        </m:r>
                      </m:e>
                      <m:sup>
                        <m:r>
                          <a:rPr lang="en-US" sz="4400" b="0" i="1" smtClean="0">
                            <a:latin typeface="Cambria Math"/>
                            <a:cs typeface="NikoshBAN" pitchFamily="2" charset="0"/>
                          </a:rPr>
                          <m:t>28</m:t>
                        </m:r>
                      </m:sup>
                    </m:sSup>
                    <m:r>
                      <a:rPr lang="en-US" sz="4400" i="1" smtClean="0">
                        <a:latin typeface="Cambria Math"/>
                        <a:ea typeface="Cambria Math"/>
                        <a:cs typeface="NikoshBAN" pitchFamily="2" charset="0"/>
                      </a:rPr>
                      <m:t>+</m:t>
                    </m:r>
                    <m:f>
                      <m:fPr>
                        <m:ctrlPr>
                          <a:rPr lang="el-GR" sz="4400" i="1" smtClean="0">
                            <a:latin typeface="Cambria Math"/>
                            <a:ea typeface="Cambria Math"/>
                            <a:cs typeface="NikoshBAN" pitchFamily="2" charset="0"/>
                          </a:rPr>
                        </m:ctrlPr>
                      </m:fPr>
                      <m:num>
                        <m:r>
                          <a:rPr lang="en-US" sz="4400" b="0" i="1" smtClean="0">
                            <a:latin typeface="Cambria Math"/>
                            <a:ea typeface="Cambria Math"/>
                            <a:cs typeface="NikoshBAN" pitchFamily="2" charset="0"/>
                          </a:rPr>
                          <m:t>1</m:t>
                        </m:r>
                      </m:num>
                      <m:den>
                        <m:sSup>
                          <m:sSupPr>
                            <m:ctrlPr>
                              <a:rPr lang="en-US" sz="4400" i="1" smtClean="0">
                                <a:latin typeface="Cambria Math"/>
                                <a:ea typeface="Cambria Math"/>
                                <a:cs typeface="NikoshBAN" pitchFamily="2" charset="0"/>
                              </a:rPr>
                            </m:ctrlPr>
                          </m:sSupPr>
                          <m:e>
                            <m:r>
                              <a:rPr lang="en-US" sz="4400" i="1" smtClean="0">
                                <a:latin typeface="Cambria Math"/>
                                <a:ea typeface="Cambria Math"/>
                                <a:cs typeface="NikoshBAN" pitchFamily="2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US" sz="4400" b="0" i="1" smtClean="0">
                                <a:latin typeface="Cambria Math"/>
                                <a:ea typeface="Cambria Math"/>
                                <a:cs typeface="NikoshBAN" pitchFamily="2" charset="0"/>
                              </a:rPr>
                              <m:t>28</m:t>
                            </m:r>
                          </m:sup>
                        </m:sSup>
                      </m:den>
                    </m:f>
                  </m:oMath>
                </a14:m>
                <a:r>
                  <a:rPr lang="en-US" sz="4400" dirty="0" smtClean="0">
                    <a:latin typeface="NikoshBAN" pitchFamily="2" charset="0"/>
                    <a:cs typeface="NikoshBAN" pitchFamily="2" charset="0"/>
                  </a:rPr>
                  <a:t> এর মান নির্ণয় কর ।</a:t>
                </a:r>
                <a:endParaRPr lang="en-US" sz="4400" dirty="0">
                  <a:latin typeface="NikoshBAN" pitchFamily="2" charset="0"/>
                  <a:cs typeface="NikoshBAN" pitchFamily="2" charset="0"/>
                </a:endParaRPr>
              </a:p>
            </p:txBody>
          </p:sp>
        </mc:Choice>
        <mc:Fallback xmlns="">
          <p:sp>
            <p:nvSpPr>
              <p:cNvPr id="2" name="Content Placeholder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09600" y="2057400"/>
                <a:ext cx="7408333" cy="3450696"/>
              </a:xfrm>
              <a:blipFill rotWithShape="1">
                <a:blip r:embed="rId2"/>
                <a:stretch>
                  <a:fillRect l="-2963" r="-246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052604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98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ধন্যবাদ</a:t>
            </a:r>
            <a:r>
              <a:rPr lang="en-US" sz="54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54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6200" y="1435100"/>
            <a:ext cx="8991600" cy="1590675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8350" y="2895600"/>
            <a:ext cx="3295650" cy="39624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025775"/>
            <a:ext cx="5848350" cy="3832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8483235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663</TotalTime>
  <Words>1155</Words>
  <Application>Microsoft Office PowerPoint</Application>
  <PresentationFormat>On-screen Show (4:3)</PresentationFormat>
  <Paragraphs>120</Paragraphs>
  <Slides>35</Slides>
  <Notes>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36" baseType="lpstr">
      <vt:lpstr>Office Theme</vt:lpstr>
      <vt:lpstr>স্বাগতম </vt:lpstr>
      <vt:lpstr>  সকলকে শুভেচ্ছা </vt:lpstr>
      <vt:lpstr>শিক্ষক পরিচিতি</vt:lpstr>
      <vt:lpstr>পাঠ পরিচিতি </vt:lpstr>
      <vt:lpstr>নিচেরসুত্রাবলী  লক্ষ্য কর :</vt:lpstr>
      <vt:lpstr>ছবি </vt:lpstr>
      <vt:lpstr>নিচেরসুত্রাবলী  লক্ষ্য কর :</vt:lpstr>
      <vt:lpstr>সকলকে শুভেচ্ছা</vt:lpstr>
      <vt:lpstr>পাঠ ঘোষনা : আজকের পাঠ সু্ত্রের সাহায্যে মান নির্ণয় </vt:lpstr>
      <vt:lpstr>শিখনফল </vt:lpstr>
      <vt:lpstr>সকলকে শুভেচ্ছা</vt:lpstr>
      <vt:lpstr>উদ্দিপক  নিচে দেওয়া হলো </vt:lpstr>
      <vt:lpstr>উদ্দিপক  এর সমাধান  দেওয়া হলো </vt:lpstr>
      <vt:lpstr>সমাধান </vt:lpstr>
      <vt:lpstr>PowerPoint Presentation</vt:lpstr>
      <vt:lpstr>সমাধান</vt:lpstr>
      <vt:lpstr>নিম্ন লিখিত মান নির্ণয় কর:</vt:lpstr>
      <vt:lpstr>সমাধান</vt:lpstr>
      <vt:lpstr>সমাধান</vt:lpstr>
      <vt:lpstr>সকলকে শুভেচ্ছা</vt:lpstr>
      <vt:lpstr>সমাধান</vt:lpstr>
      <vt:lpstr>সমাধান</vt:lpstr>
      <vt:lpstr>সমাধান</vt:lpstr>
      <vt:lpstr>সমাধান</vt:lpstr>
      <vt:lpstr>সমাধান</vt:lpstr>
      <vt:lpstr>ছবি </vt:lpstr>
      <vt:lpstr>নিম্ন লিখিত মান নির্ণয় কর:</vt:lpstr>
      <vt:lpstr>একক কাজ :</vt:lpstr>
      <vt:lpstr>ছবি </vt:lpstr>
      <vt:lpstr>দলীয়কাজ:  </vt:lpstr>
      <vt:lpstr>ছবি  </vt:lpstr>
      <vt:lpstr>মূল্যায়ন </vt:lpstr>
      <vt:lpstr>বাড়ীর কাজ </vt:lpstr>
      <vt:lpstr>বাড়ীর কাজ </vt:lpstr>
      <vt:lpstr>ধন্যবাদ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স্বাগম</dc:title>
  <dc:creator>FAHMIDA</dc:creator>
  <cp:lastModifiedBy>PC</cp:lastModifiedBy>
  <cp:revision>351</cp:revision>
  <dcterms:created xsi:type="dcterms:W3CDTF">2006-08-16T00:00:00Z</dcterms:created>
  <dcterms:modified xsi:type="dcterms:W3CDTF">2026-09-25T13:12:13Z</dcterms:modified>
</cp:coreProperties>
</file>