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73" r:id="rId2"/>
    <p:sldId id="274" r:id="rId3"/>
    <p:sldId id="275" r:id="rId4"/>
    <p:sldId id="276" r:id="rId5"/>
    <p:sldId id="277" r:id="rId6"/>
    <p:sldId id="257" r:id="rId7"/>
    <p:sldId id="258" r:id="rId8"/>
    <p:sldId id="259" r:id="rId9"/>
    <p:sldId id="260" r:id="rId10"/>
    <p:sldId id="279" r:id="rId11"/>
    <p:sldId id="272" r:id="rId12"/>
    <p:sldId id="286" r:id="rId13"/>
    <p:sldId id="261" r:id="rId14"/>
    <p:sldId id="284" r:id="rId15"/>
    <p:sldId id="262" r:id="rId16"/>
    <p:sldId id="265" r:id="rId17"/>
    <p:sldId id="266" r:id="rId18"/>
    <p:sldId id="288" r:id="rId19"/>
    <p:sldId id="267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sr/3Dko3LXH9KOklfEw/8w" hashData="oweirJ5VbgD0NmccdAiGGfdgZlw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02" autoAdjust="0"/>
    <p:restoredTop sz="94660"/>
  </p:normalViewPr>
  <p:slideViewPr>
    <p:cSldViewPr>
      <p:cViewPr>
        <p:scale>
          <a:sx n="70" d="100"/>
          <a:sy n="70" d="100"/>
        </p:scale>
        <p:origin x="-82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36F11-380C-47C3-8209-230BA80C4006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69347-E0F7-41F3-8598-A791A1460D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69347-E0F7-41F3-8598-A791A1460D8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8108491-B017-4051-852E-E964CD3A80BF}" type="datetime1">
              <a:rPr lang="en-US" smtClean="0"/>
              <a:t>9/14/2026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84BF3BB-2BA6-44C4-84ED-30D099BA05DA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3C110B6-D310-48A6-B088-3AAA2433B042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A378F6-C3F1-48BA-AC6E-96E5FF41CA31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A907BE-0552-4C33-805F-61704C4E7BFA}" type="datetime1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D1A003-E72C-4C2E-A588-2290CF6A87ED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F737E1-551C-4450-80CA-6A777C0A5F10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C2F5CEB-52F2-489B-9387-C75F7E9A8CC1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177AD1-B986-4C65-9B04-11147C0607A2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83FEEE-5370-480E-97F5-0A244C01BB6D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E7A494-2CA0-4E10-BABE-187D7ABD76A6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539C028-B56A-4909-96C5-ECD98D6A3DE0}" type="datetime1">
              <a:rPr lang="en-US" smtClean="0"/>
              <a:t>9/14/2026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47C1A67-1606-4E99-8D10-D83191856A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pic>
        <p:nvPicPr>
          <p:cNvPr id="8" name="Picture 7" descr="স্বাগতম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66801"/>
            <a:ext cx="7619999" cy="4648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58349100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7200" y="1828800"/>
            <a:ext cx="8305800" cy="40626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মোঃ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মিজানুর</a:t>
            </a:r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রহমান</a:t>
            </a:r>
            <a:endParaRPr lang="en-US" sz="44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SutonnyMJ" pitchFamily="2" charset="0"/>
              <a:cs typeface="SutonnyMJ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বিবিএস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অনার্স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), 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এমবিএস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হিসাববিজ্ঞান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বি.এড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এম.এড</a:t>
            </a:r>
            <a:r>
              <a:rPr lang="en-US" sz="28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সহকারী</a:t>
            </a:r>
            <a:r>
              <a:rPr lang="en-US" sz="36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36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ব্যবসায়</a:t>
            </a:r>
            <a:r>
              <a:rPr lang="en-US" sz="36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শিক্ষা</a:t>
            </a:r>
            <a:r>
              <a:rPr lang="en-US" sz="36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আর.আর.টেক্সটাইল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মিলস্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উচ্চ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বিদ্যালয়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।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 descr="miz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1905000"/>
            <a:ext cx="19050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533400"/>
            <a:ext cx="8229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শিক্ষক</a:t>
            </a:r>
            <a:r>
              <a:rPr lang="en-US" sz="4800" b="1" spc="50" dirty="0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spc="50" dirty="0" err="1" smtClean="0">
                <a:ln w="11430">
                  <a:solidFill>
                    <a:srgbClr val="7030A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4800" b="1" spc="50" dirty="0" smtClean="0">
              <a:ln w="11430">
                <a:solidFill>
                  <a:srgbClr val="7030A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81000" y="1752600"/>
            <a:ext cx="85344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বাংলাদেশ</a:t>
            </a:r>
            <a:r>
              <a:rPr lang="en-US" sz="6000" dirty="0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 ও </a:t>
            </a:r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বিশ্বপরিচয়</a:t>
            </a:r>
            <a:endParaRPr lang="en-US" sz="6000" dirty="0" smtClean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শ্রেণি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: ১০ম</a:t>
            </a: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অধ্যায়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পঞ্চম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pPr lvl="0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সময়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	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৫০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 pitchFamily="2" charset="0"/>
                <a:cs typeface="SutonnyMJ" pitchFamily="2" charset="0"/>
              </a:rPr>
              <a:t>মিনিট</a:t>
            </a:r>
            <a:endParaRPr lang="en-US" sz="4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MJ" pitchFamily="2" charset="0"/>
              <a:cs typeface="SutonnyMJ" pitchFamily="2" charset="0"/>
            </a:endParaRPr>
          </a:p>
          <a:p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81000"/>
            <a:ext cx="8458200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6600" b="1" spc="5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b="1" spc="50" dirty="0" err="1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পরিচিতি</a:t>
            </a:r>
            <a:endParaRPr lang="en-US" sz="1050" b="1" spc="50" dirty="0" smtClean="0">
              <a:ln w="11430"/>
              <a:solidFill>
                <a:schemeClr val="accent1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pic>
        <p:nvPicPr>
          <p:cNvPr id="5" name="Picture 4" descr="bgs 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743200"/>
            <a:ext cx="2402458" cy="279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304800"/>
            <a:ext cx="723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নিচের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ছবি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লক্ষ্য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3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করো</a:t>
            </a:r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।</a:t>
            </a:r>
            <a:endParaRPr 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143000"/>
            <a:ext cx="5105400" cy="502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533401"/>
            <a:ext cx="8001000" cy="1834158"/>
          </a:xfrm>
          <a:prstGeom prst="wav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</a:t>
            </a:r>
            <a:r>
              <a:rPr lang="en-US" sz="5400" b="1" dirty="0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শিরোনা</a:t>
            </a:r>
            <a:r>
              <a:rPr lang="en-US" sz="5400" b="1" dirty="0" err="1">
                <a:ln w="1905"/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</a:t>
            </a:r>
            <a:endParaRPr lang="en-US" sz="5400" b="1" dirty="0">
              <a:ln w="1905"/>
              <a:solidFill>
                <a:schemeClr val="bg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743200"/>
            <a:ext cx="75438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বাংলাদেশের নদ-নদী ও পানিসম্পদ</a:t>
            </a:r>
            <a:endParaRPr lang="en-US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514600"/>
            <a:ext cx="81534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002060"/>
                </a:solidFill>
              </a:rPr>
              <a:t>বাংলাদেশের প্রধান নদ-নদীর নাম বলতে পারবে</a:t>
            </a:r>
            <a:r>
              <a:rPr lang="as-IN" sz="2400" b="1" dirty="0" smtClean="0">
                <a:solidFill>
                  <a:srgbClr val="002060"/>
                </a:solidFill>
              </a:rPr>
              <a:t>।</a:t>
            </a:r>
            <a:endParaRPr lang="en-US" sz="2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33400"/>
            <a:ext cx="7772400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শিখনফল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3429000"/>
            <a:ext cx="81534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002060"/>
                </a:solidFill>
              </a:rPr>
              <a:t>বড় নদীগুলোর (পদ্মা, মেঘনা, যমুনা) উৎপত্তি ও প্রবাহপথ বর্ণনা করতে পারবে।</a:t>
            </a:r>
            <a:endParaRPr lang="en-US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648200"/>
            <a:ext cx="815340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002060"/>
                </a:solidFill>
              </a:rPr>
              <a:t>বাংলাদেশের অর্থনৈতিক উন্নয়নে নদ-নদীর গুরুত্ব ব্যাখ্যা করতে পারবে।</a:t>
            </a:r>
            <a:endParaRPr lang="en-US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733490"/>
            <a:ext cx="43434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2400" b="1" dirty="0" smtClean="0">
                <a:solidFill>
                  <a:srgbClr val="7030A0"/>
                </a:solidFill>
              </a:rPr>
              <a:t>এই পাঠ শেষে শিক্ষার্থীরা...</a:t>
            </a: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5562600"/>
            <a:ext cx="815340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as-IN" sz="2000" b="1" dirty="0" smtClean="0">
                <a:solidFill>
                  <a:srgbClr val="002060"/>
                </a:solidFill>
              </a:rPr>
              <a:t>নদী দূষণ ও নাব্যতা হ্রাসের কারণগুলো চিহ্নিত করতে পারবে।</a:t>
            </a:r>
            <a:endParaRPr lang="en-US" sz="20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9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1000"/>
            <a:ext cx="83058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4000" b="1" dirty="0" smtClean="0">
                <a:solidFill>
                  <a:srgbClr val="002060"/>
                </a:solidFill>
              </a:rPr>
              <a:t>নদ-নদীর সাধারণ পরিচিতি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04800" y="1828800"/>
            <a:ext cx="8610600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  </a:t>
            </a:r>
            <a:r>
              <a:rPr lang="as-IN" sz="2800" b="1" dirty="0" smtClean="0"/>
              <a:t>বাংলাদেশ একটি নদীমাতৃক দেশ।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>
                <a:solidFill>
                  <a:srgbClr val="7030A0"/>
                </a:solidFill>
              </a:rPr>
              <a:t>প্রধান নদীসমূহ: </a:t>
            </a:r>
            <a:r>
              <a:rPr lang="as-IN" sz="2800" b="1" dirty="0" smtClean="0"/>
              <a:t>পদ্মা, মেঘনা, যমুনা, ব্রহ্মপুত্র, কর্ণফুলী, তিস্তা, পশুর ও সাঙ্গু।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</a:rPr>
              <a:t> </a:t>
            </a:r>
            <a:r>
              <a:rPr lang="as-IN" sz="2800" b="1" dirty="0" smtClean="0">
                <a:solidFill>
                  <a:srgbClr val="7030A0"/>
                </a:solidFill>
              </a:rPr>
              <a:t>বেশিরভাগ নদীর উৎপত্তি স্থল: </a:t>
            </a:r>
            <a:r>
              <a:rPr lang="as-IN" sz="2800" b="1" dirty="0" smtClean="0"/>
              <a:t>হিমালয়, তিব্বত, আসামের বরাক এবং লুসাই পাহাড়।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/>
              <a:t> </a:t>
            </a:r>
            <a:r>
              <a:rPr lang="as-IN" sz="2800" b="1" dirty="0" smtClean="0">
                <a:solidFill>
                  <a:srgbClr val="7030A0"/>
                </a:solidFill>
              </a:rPr>
              <a:t>নদীগুলোর শেষ গন্তব্য: </a:t>
            </a:r>
            <a:r>
              <a:rPr lang="as-IN" sz="2800" b="1" dirty="0" smtClean="0"/>
              <a:t>বঙ্গোপসাগর।</a:t>
            </a:r>
            <a:endParaRPr lang="as-IN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133600"/>
            <a:ext cx="7924800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as-IN" sz="2800" b="1" dirty="0" smtClean="0">
                <a:solidFill>
                  <a:srgbClr val="0070C0"/>
                </a:solidFill>
              </a:rPr>
              <a:t>উৎপত্তি: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হিমালয়ের গঙ্গোত্রী হিমবাহ (ভারতে নাম ‘গঙ্গা’)।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as-IN" sz="2800" b="1" dirty="0" smtClean="0">
                <a:solidFill>
                  <a:srgbClr val="0070C0"/>
                </a:solidFill>
              </a:rPr>
              <a:t>প্রবেশ: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রাজশাহী জেলা দিয়ে (চাঁপাইনবাবগঞ্জ)।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as-IN" sz="2800" b="1" dirty="0" smtClean="0">
                <a:solidFill>
                  <a:srgbClr val="0070C0"/>
                </a:solidFill>
              </a:rPr>
              <a:t>মিলনস্থল: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গোয়ালন্দের নিকট যমুনার সাথে এবং চাঁদপুরে মেঘনার সাথে।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as-IN" sz="2800" b="1" dirty="0" smtClean="0">
                <a:solidFill>
                  <a:srgbClr val="0070C0"/>
                </a:solidFill>
              </a:rPr>
              <a:t>শাখানদী: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ভাগীরথী, হুগলি, মাথাভাঙ্গা, ইছামতী, ভৈরব, কুমার, কপোতাক্ষ, মধুমতী ইত্যাদি।</a:t>
            </a:r>
            <a:endParaRPr lang="as-I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762000"/>
            <a:ext cx="79248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dirty="0" smtClean="0">
                <a:solidFill>
                  <a:srgbClr val="7030A0"/>
                </a:solidFill>
              </a:rPr>
              <a:t>পদ্মা নদী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572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0070C0"/>
                </a:solidFill>
              </a:rPr>
              <a:t>ব্রহ্মপুত্র ও যমুনা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81000" y="1600200"/>
            <a:ext cx="8534400" cy="46166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0070C0"/>
                </a:solidFill>
              </a:rPr>
              <a:t>ব্রহ্মপুত্রের উৎপত্তি: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তিব্বতের মানস সরোবর।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0070C0"/>
                </a:solidFill>
              </a:rPr>
              <a:t>প্রবেশ: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কুড়িগ্রাম জেলা দিয়ে।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0070C0"/>
                </a:solidFill>
              </a:rPr>
              <a:t>যমুনার সৃষ্টি: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১৭৮৭ সালের ভূমিকম্পে ব্রহ্মপুত্রের তলদেশ উত্থিত হয়ে নতুন স্রোতধারা যমুনা নামে পরিচিত হয়।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0070C0"/>
                </a:solidFill>
              </a:rPr>
              <a:t>উপনদী: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ধরলা ও তিস্তা (ব্রহ্মপুত্রের); করতোয়া ও আত্রাই (যমুনার)।</a:t>
            </a:r>
          </a:p>
          <a:p>
            <a:pPr algn="just">
              <a:lnSpc>
                <a:spcPct val="150000"/>
              </a:lnSpc>
            </a:pPr>
            <a:r>
              <a:rPr lang="as-IN" sz="2800" b="1" dirty="0" smtClean="0">
                <a:solidFill>
                  <a:srgbClr val="0070C0"/>
                </a:solidFill>
              </a:rPr>
              <a:t>শাখানদী:</a:t>
            </a:r>
            <a:r>
              <a:rPr lang="as-IN" sz="2800" dirty="0" smtClean="0">
                <a:solidFill>
                  <a:srgbClr val="0070C0"/>
                </a:solidFill>
              </a:rPr>
              <a:t> </a:t>
            </a:r>
            <a:r>
              <a:rPr lang="as-IN" sz="2800" dirty="0" smtClean="0"/>
              <a:t>ধলেশ্বরী ও বুড়িগঙ্গা।</a:t>
            </a:r>
            <a:endParaRPr lang="as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038600"/>
            <a:ext cx="807720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s-IN" sz="2800" b="1" dirty="0" smtClean="0">
                <a:solidFill>
                  <a:srgbClr val="0070C0"/>
                </a:solidFill>
              </a:rPr>
              <a:t>প্রশ্ন:</a:t>
            </a:r>
            <a:r>
              <a:rPr lang="as-IN" sz="2800" dirty="0" smtClean="0">
                <a:solidFill>
                  <a:srgbClr val="0070C0"/>
                </a:solidFill>
              </a:rPr>
              <a:t> ব্রহ্মপুত্র নদ ও যমুনা নদীর দৈর্ঘ্য ও অববাহিকার আয়তন কত?</a:t>
            </a:r>
            <a:endParaRPr lang="en-US" sz="2800" dirty="0" smtClean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28600"/>
            <a:ext cx="48768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একক কাজ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5638800"/>
            <a:ext cx="28956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800" b="1" dirty="0" smtClean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800" b="1" dirty="0" smtClean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bn-IN" sz="2800" b="1" dirty="0" smtClean="0">
                <a:solidFill>
                  <a:srgbClr val="C00000"/>
                </a:solidFill>
                <a:latin typeface="Arial" charset="0"/>
              </a:rPr>
              <a:t>৩ মিনিট</a:t>
            </a:r>
            <a:endParaRPr lang="en-US" sz="28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 descr="single work.jpg"/>
          <p:cNvPicPr>
            <a:picLocks noChangeAspect="1"/>
          </p:cNvPicPr>
          <p:nvPr/>
        </p:nvPicPr>
        <p:blipFill>
          <a:blip r:embed="rId3"/>
          <a:srcRect r="7500"/>
          <a:stretch>
            <a:fillRect/>
          </a:stretch>
        </p:blipFill>
        <p:spPr>
          <a:xfrm>
            <a:off x="2362200" y="1066800"/>
            <a:ext cx="4745569" cy="2800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1524000"/>
            <a:ext cx="7696200" cy="452431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মেঘনা:</a:t>
            </a:r>
            <a:r>
              <a:rPr lang="as-IN" sz="2400" dirty="0" smtClean="0">
                <a:solidFill>
                  <a:srgbClr val="0070C0"/>
                </a:solidFill>
              </a:rPr>
              <a:t> </a:t>
            </a:r>
            <a:r>
              <a:rPr lang="as-IN" sz="2400" dirty="0" smtClean="0"/>
              <a:t>আসামের বরাক নদী থেকে উৎপত্তি। সিলেটের সুরমা ও কুশিয়ারা নদীর মিলিত স্রোত। ভৈরব বাজারে পুরাতন ব্রহ্মপুত্রের সাথে মিলিত হয়েছে।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কর্ণফুলী:</a:t>
            </a:r>
            <a:r>
              <a:rPr lang="as-IN" sz="2400" dirty="0" smtClean="0">
                <a:solidFill>
                  <a:srgbClr val="0070C0"/>
                </a:solidFill>
              </a:rPr>
              <a:t> </a:t>
            </a:r>
            <a:r>
              <a:rPr lang="as-IN" sz="2400" dirty="0" smtClean="0"/>
              <a:t>পার্বত্য চট্টগ্রামের প্রধান নদী। উৎপত্তি লুসাই পাহাড়ে।</a:t>
            </a:r>
          </a:p>
          <a:p>
            <a:pPr lvl="1" algn="just">
              <a:lnSpc>
                <a:spcPct val="150000"/>
              </a:lnSpc>
            </a:pPr>
            <a:r>
              <a:rPr lang="as-IN" sz="2400" dirty="0" smtClean="0"/>
              <a:t>দৈর্ঘ্য: ৩২০ কি.মি.।</a:t>
            </a:r>
          </a:p>
          <a:p>
            <a:pPr lvl="1" algn="just">
              <a:lnSpc>
                <a:spcPct val="150000"/>
              </a:lnSpc>
            </a:pPr>
            <a:r>
              <a:rPr lang="as-IN" sz="2400" dirty="0" smtClean="0"/>
              <a:t>গুরুত্ব: চট্টগ্রাম বন্দর ও কাপ্তাই জলবিদ্যুৎ কেন্দ্র এই নদীর তীরে অবস্থিত।</a:t>
            </a:r>
            <a:endParaRPr lang="as-IN" sz="24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533400"/>
            <a:ext cx="76962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as-IN" sz="4000" b="1" dirty="0" smtClean="0"/>
              <a:t>মেঘনা ও কর্ণফুলী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86200"/>
            <a:ext cx="8305800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কাজ: পদ্মা ও কর্ণফুলী নদীর ৫টি করে শাখা নদী ও উপনদীর নাম একটি তালিকায় সাজিয়ে লেখো। </a:t>
            </a:r>
            <a:endParaRPr lang="as-IN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81000"/>
            <a:ext cx="81534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s-IN" sz="32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জোড়ায় কাজ</a:t>
            </a:r>
            <a:endParaRPr lang="en-US" sz="32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2895600" cy="365125"/>
          </a:xfrm>
        </p:spPr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5943600"/>
            <a:ext cx="34290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C00000"/>
                </a:solidFill>
              </a:rPr>
              <a:t>সময়: ৫ মিনিট</a:t>
            </a:r>
          </a:p>
        </p:txBody>
      </p:sp>
      <p:pic>
        <p:nvPicPr>
          <p:cNvPr id="6" name="Picture 5" descr="jorai kaj.jpg"/>
          <p:cNvPicPr>
            <a:picLocks noChangeAspect="1"/>
          </p:cNvPicPr>
          <p:nvPr/>
        </p:nvPicPr>
        <p:blipFill>
          <a:blip r:embed="rId2"/>
          <a:srcRect r="5000"/>
          <a:stretch>
            <a:fillRect/>
          </a:stretch>
        </p:blipFill>
        <p:spPr>
          <a:xfrm>
            <a:off x="1905000" y="1219200"/>
            <a:ext cx="5006435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676400"/>
            <a:ext cx="8305800" cy="39703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s-IN" sz="2400" b="1" dirty="0" smtClean="0">
                <a:solidFill>
                  <a:srgbClr val="FF0000"/>
                </a:solidFill>
              </a:rPr>
              <a:t>তিস্তা:</a:t>
            </a:r>
            <a:r>
              <a:rPr lang="as-IN" sz="2400" dirty="0" smtClean="0">
                <a:solidFill>
                  <a:srgbClr val="FF0000"/>
                </a:solidFill>
              </a:rPr>
              <a:t> </a:t>
            </a:r>
            <a:r>
              <a:rPr lang="as-IN" sz="2400" dirty="0" smtClean="0"/>
              <a:t>সিকিমের পার্বত্য অঞ্চল থেকে উৎপত্তি। উত্তরবঙ্গের পানি নিষ্কাশন ও সেচ কাজে তিস্তা ব্যারেজ প্রকল্পের ভূমিকা অপরিসীম।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s-IN" sz="2400" b="1" dirty="0" smtClean="0">
                <a:solidFill>
                  <a:srgbClr val="FF0000"/>
                </a:solidFill>
              </a:rPr>
              <a:t>পশুর:</a:t>
            </a:r>
            <a:r>
              <a:rPr lang="as-IN" sz="2400" dirty="0" smtClean="0">
                <a:solidFill>
                  <a:srgbClr val="FF0000"/>
                </a:solidFill>
              </a:rPr>
              <a:t> </a:t>
            </a:r>
            <a:r>
              <a:rPr lang="as-IN" sz="2400" dirty="0" smtClean="0"/>
              <a:t>খুলনার ভৈরব বা রূপসা থেকে সৃষ্টি হয়ে সুন্দরবনের ভেতর দিয়ে বঙ্গোপসাগরে পড়েছে। মংলা সমুদ্রবন্দরের জন্য এটি গুরুত্বপূর্ণ।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as-IN" sz="2400" b="1" dirty="0" smtClean="0">
                <a:solidFill>
                  <a:srgbClr val="FF0000"/>
                </a:solidFill>
              </a:rPr>
              <a:t>সাঙ্গু, ফেনী ও নাফ:</a:t>
            </a:r>
            <a:r>
              <a:rPr lang="as-IN" sz="2400" dirty="0" smtClean="0">
                <a:solidFill>
                  <a:srgbClr val="FF0000"/>
                </a:solidFill>
              </a:rPr>
              <a:t> </a:t>
            </a:r>
            <a:r>
              <a:rPr lang="as-IN" sz="2400" dirty="0" smtClean="0"/>
              <a:t>পার্বত্য চট্টগ্রাম ও দক্ষিণ-পূর্ব অঞ্চলের নদী। নাফ নদী বাংলাদেশ-মিয়ানমার সীমান্তে অবস্থিত।</a:t>
            </a:r>
            <a:endParaRPr lang="as-IN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1" y="457200"/>
            <a:ext cx="827736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solidFill>
                  <a:srgbClr val="0070C0"/>
                </a:solidFill>
              </a:rPr>
              <a:t>অন্যান্য গুরুত্বপূর্ণ নদী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1371600"/>
            <a:ext cx="8534400" cy="429348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as-IN" sz="2800" dirty="0" smtClean="0"/>
              <a:t>কৃষিকাজে সেচের প্রধান উৎস।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as-IN" sz="2800" dirty="0" smtClean="0"/>
              <a:t>মৎস্য সম্পদের ভাণ্ডার।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as-IN" sz="2800" dirty="0" smtClean="0"/>
              <a:t>জলবিদ্যুৎ ও শিল্পকারখানার পানির যোগান।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as-IN" sz="2800" dirty="0" smtClean="0"/>
              <a:t>সস্তা ও সহজ যোগাযোগ মাধ্যম (নৌপথ)।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as-IN" sz="2800" dirty="0" smtClean="0"/>
              <a:t>পলিমাটি বহনের মাধ্যমে জমির উর্বরতা বৃদ্ধি।</a:t>
            </a:r>
            <a:endParaRPr lang="as-IN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304800"/>
            <a:ext cx="85344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2800" b="1" dirty="0" smtClean="0">
                <a:solidFill>
                  <a:schemeClr val="bg2">
                    <a:lumMod val="50000"/>
                  </a:schemeClr>
                </a:solidFill>
              </a:rPr>
              <a:t>বাংলাদেশের অর্থনীতিতে নদ-নদীর প্রভাব</a:t>
            </a: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9718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Vrinda"/>
              </a:rPr>
              <a:t>।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09800"/>
            <a:ext cx="868680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as-IN" sz="2400" dirty="0" smtClean="0"/>
              <a:t>নদীতে শিল্প ও জলযানের বর্জ্য ফেলা।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as-IN" sz="2400" dirty="0" smtClean="0"/>
              <a:t>দখল ও নাব্যতা সংকট।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as-IN" sz="2400" dirty="0" smtClean="0"/>
              <a:t>পয়ঃনিষ্কাশন প্রবাহ যুক্ত করা।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as-IN" sz="2400" dirty="0" smtClean="0"/>
              <a:t>নদী রক্ষায় আমাদের সবাইকে সচেতন হতে হবে।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304800"/>
            <a:ext cx="74676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600" b="1" dirty="0" smtClean="0">
                <a:solidFill>
                  <a:schemeClr val="bg2">
                    <a:lumMod val="50000"/>
                  </a:schemeClr>
                </a:solidFill>
              </a:rPr>
              <a:t>সমস্যা ও সচেতনতা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990600"/>
            <a:ext cx="8229600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FF0000"/>
                </a:solidFill>
              </a:rPr>
              <a:t>পদ্মা দল:</a:t>
            </a:r>
            <a:r>
              <a:rPr lang="as-IN" sz="2400" dirty="0" smtClean="0">
                <a:solidFill>
                  <a:srgbClr val="FF0000"/>
                </a:solidFill>
              </a:rPr>
              <a:t> </a:t>
            </a:r>
            <a:r>
              <a:rPr lang="as-IN" sz="2400" dirty="0" smtClean="0"/>
              <a:t>বাংলাদেশের কৃষিকাজ ও পলি বিস্তারে মেঘনা নদীর ভূমিকা আলোচনা করো।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0070C0"/>
                </a:solidFill>
              </a:rPr>
              <a:t>মেঘনা দল:</a:t>
            </a:r>
            <a:r>
              <a:rPr lang="as-IN" sz="2400" dirty="0" smtClean="0">
                <a:solidFill>
                  <a:srgbClr val="0070C0"/>
                </a:solidFill>
              </a:rPr>
              <a:t> </a:t>
            </a:r>
            <a:r>
              <a:rPr lang="as-IN" sz="2400" dirty="0" smtClean="0"/>
              <a:t>চট্টগ্রাম ও মংলা সমুদ্রবন্দরের সচলতায় কর্ণফুলী ও পশুর নদীর গুরুত্ব ব্যাখ্যা করো।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7030A0"/>
                </a:solidFill>
              </a:rPr>
              <a:t>যমুনা দল:</a:t>
            </a:r>
            <a:r>
              <a:rPr lang="as-IN" sz="2400" dirty="0" smtClean="0">
                <a:solidFill>
                  <a:srgbClr val="7030A0"/>
                </a:solidFill>
              </a:rPr>
              <a:t> </a:t>
            </a:r>
            <a:r>
              <a:rPr lang="as-IN" sz="2400" dirty="0" smtClean="0"/>
              <a:t>বর্তমানে বাংলাদেশের নদ-নদীগুলো কেন তাদের নাব্যতা হারিয়ে ফেলছে? ৫টি কারণ উল্লেখ করো।</a:t>
            </a:r>
            <a:endParaRPr lang="as-IN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52400"/>
            <a:ext cx="807720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s-IN" sz="3200" b="1" spc="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দলীয় কাজ </a:t>
            </a:r>
            <a:endParaRPr lang="en-US" sz="3200" b="1" spc="50" dirty="0" smtClean="0">
              <a:ln w="11430"/>
              <a:solidFill>
                <a:schemeClr val="bg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486400" y="6019800"/>
            <a:ext cx="28956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সময়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Vrinda"/>
              </a:rPr>
              <a:t>: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Arial" charset="0"/>
              </a:rPr>
              <a:t>১০</a:t>
            </a:r>
            <a:r>
              <a:rPr lang="bn-IN" sz="2400" b="1" dirty="0" smtClean="0">
                <a:solidFill>
                  <a:srgbClr val="C00000"/>
                </a:solidFill>
                <a:latin typeface="Arial" charset="0"/>
              </a:rPr>
              <a:t> মিনিট</a:t>
            </a:r>
            <a:endParaRPr lang="en-US" sz="2400" b="1" dirty="0" smtClean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5" descr="group work.jpg"/>
          <p:cNvPicPr>
            <a:picLocks noChangeAspect="1"/>
          </p:cNvPicPr>
          <p:nvPr/>
        </p:nvPicPr>
        <p:blipFill>
          <a:blip r:embed="rId2"/>
          <a:srcRect r="9167"/>
          <a:stretch>
            <a:fillRect/>
          </a:stretch>
        </p:blipFill>
        <p:spPr>
          <a:xfrm>
            <a:off x="457200" y="4495800"/>
            <a:ext cx="3733800" cy="2243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295400"/>
            <a:ext cx="8534400" cy="515525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800" b="1" dirty="0" smtClean="0"/>
              <a:t>১. বাংলাদেশের প্রধান নদী কয়টি ও কী কী? </a:t>
            </a:r>
            <a:r>
              <a:rPr lang="en-US" sz="2800" b="1" dirty="0" smtClean="0"/>
              <a:t>                                 </a:t>
            </a:r>
            <a:r>
              <a:rPr lang="as-IN" sz="2800" b="1" dirty="0" smtClean="0"/>
              <a:t>২. গঙ্গা নদী কোন জেলা দিয়ে বাংলাদেশে প্রবেশ করে 'পদ্মা' নাম ধারণ করেছে? </a:t>
            </a:r>
            <a:r>
              <a:rPr lang="en-US" sz="2800" b="1" dirty="0" smtClean="0"/>
              <a:t>                                                                    </a:t>
            </a:r>
            <a:r>
              <a:rPr lang="as-IN" sz="2800" b="1" dirty="0" smtClean="0"/>
              <a:t>৩. কত সালের ভূমিকম্পে যমুনা নদীর সৃষ্টি হয়েছিল? </a:t>
            </a:r>
            <a:r>
              <a:rPr lang="en-US" sz="2800" b="1" dirty="0" smtClean="0"/>
              <a:t>                             </a:t>
            </a:r>
            <a:r>
              <a:rPr lang="as-IN" sz="2800" b="1" dirty="0" smtClean="0"/>
              <a:t>৪. নাফ নদী কোন দেশের সীমান্তে অবস্থিত? </a:t>
            </a:r>
            <a:r>
              <a:rPr lang="en-US" sz="2800" b="1" dirty="0" smtClean="0"/>
              <a:t>                                     </a:t>
            </a:r>
            <a:r>
              <a:rPr lang="as-IN" sz="2800" b="1" dirty="0" smtClean="0"/>
              <a:t>৫. তিস্তা ব্যারেজ প্রকল্পটি কেন নির্মিত হয়েছিল?</a:t>
            </a:r>
            <a:endParaRPr lang="en-US" sz="28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81000"/>
            <a:ext cx="85344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4000" b="1" dirty="0" smtClean="0">
                <a:ln w="1905"/>
                <a:solidFill>
                  <a:schemeClr val="bg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মূল্যায়ন</a:t>
            </a: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371600"/>
            <a:ext cx="8534400" cy="50321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FF0000"/>
                </a:solidFill>
              </a:rPr>
              <a:t>১. উত্তর:</a:t>
            </a:r>
            <a:r>
              <a:rPr lang="as-IN" sz="2400" dirty="0" smtClean="0">
                <a:solidFill>
                  <a:srgbClr val="FF0000"/>
                </a:solidFill>
              </a:rPr>
              <a:t> </a:t>
            </a:r>
            <a:r>
              <a:rPr lang="as-IN" sz="2400" b="1" dirty="0" smtClean="0">
                <a:solidFill>
                  <a:schemeClr val="bg2">
                    <a:lumMod val="50000"/>
                  </a:schemeClr>
                </a:solidFill>
              </a:rPr>
              <a:t>বাংলাদেশের প্রধান নদীগুলো হচ্ছে— পদ্মা, মেঘনা, যমুনা, কর্ণফুলী, ব্রহ্মপুত্র, তিস্তা, পশুর এবং সাঙ্গু।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FF0000"/>
                </a:solidFill>
              </a:rPr>
              <a:t>২. উত্তর: </a:t>
            </a:r>
            <a:r>
              <a:rPr lang="as-IN" sz="2400" b="1" dirty="0" smtClean="0"/>
              <a:t>গঙ্গা নদী রাজশাহী অঞ্চলের চাঁপাইনবাবগঞ্জ জেলা দিয়ে বাংলাদেশে প্রবেশ করে 'পদ্মা' নাম ধারণ করেছে।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FF0000"/>
                </a:solidFill>
              </a:rPr>
              <a:t>৩. উত্তর</a:t>
            </a:r>
            <a:r>
              <a:rPr lang="as-IN" sz="2400" b="1" dirty="0" smtClean="0"/>
              <a:t>:</a:t>
            </a:r>
            <a:r>
              <a:rPr lang="as-IN" sz="2400" dirty="0" smtClean="0"/>
              <a:t> </a:t>
            </a:r>
            <a:r>
              <a:rPr lang="as-IN" sz="2400" b="1" dirty="0" smtClean="0">
                <a:solidFill>
                  <a:schemeClr val="bg2">
                    <a:lumMod val="50000"/>
                  </a:schemeClr>
                </a:solidFill>
              </a:rPr>
              <a:t>১৭৮৭ সালে সংঘটিত ভয়াবহ ভূমিকম্পের ফলে যমুনা নদীর সৃষ্টি হয়েছিল।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FF0000"/>
                </a:solidFill>
              </a:rPr>
              <a:t>৪. উত্তর:</a:t>
            </a:r>
            <a:r>
              <a:rPr lang="as-IN" sz="2400" dirty="0" smtClean="0">
                <a:solidFill>
                  <a:srgbClr val="FF0000"/>
                </a:solidFill>
              </a:rPr>
              <a:t> </a:t>
            </a:r>
            <a:r>
              <a:rPr lang="as-IN" sz="2400" b="1" dirty="0" smtClean="0"/>
              <a:t>নাফ নদী বাংলাদেশ ও মিয়ানমার সীমান্তে অবস্থিত।</a:t>
            </a:r>
          </a:p>
          <a:p>
            <a:pPr algn="just">
              <a:lnSpc>
                <a:spcPct val="150000"/>
              </a:lnSpc>
            </a:pPr>
            <a:r>
              <a:rPr lang="as-IN" sz="2400" b="1" dirty="0" smtClean="0">
                <a:solidFill>
                  <a:srgbClr val="FF0000"/>
                </a:solidFill>
              </a:rPr>
              <a:t>৫. উত্তর:</a:t>
            </a:r>
            <a:r>
              <a:rPr lang="as-IN" sz="2400" dirty="0" smtClean="0">
                <a:solidFill>
                  <a:srgbClr val="FF0000"/>
                </a:solidFill>
              </a:rPr>
              <a:t> </a:t>
            </a:r>
            <a:r>
              <a:rPr lang="as-IN" sz="2400" b="1" dirty="0" smtClean="0">
                <a:solidFill>
                  <a:schemeClr val="bg2">
                    <a:lumMod val="50000"/>
                  </a:schemeClr>
                </a:solidFill>
              </a:rPr>
              <a:t>তিস্তা ব্যারেজ প্রকল্পটি উত্তরাঞ্চলের পানি সংরক্ষণ, পানি নিষ্কাশন, পানি সেচ ও বন্যা প্রতিরোধের জন্য নির্মিত হয়েছিল।</a:t>
            </a:r>
            <a:endParaRPr lang="as-IN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81000"/>
            <a:ext cx="853440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উত্তরমালা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0"/>
            <a:ext cx="8305800" cy="22159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as-IN" sz="2400" dirty="0" smtClean="0"/>
              <a:t>"</a:t>
            </a:r>
            <a:r>
              <a:rPr lang="as-IN" sz="2400" b="1" dirty="0" smtClean="0"/>
              <a:t>বাংলাদেশের অর্থনৈতিক সমৃদ্ধি ও জনবসতি গড়ে ওঠার প্রধান কারিগর হলো এদেশের নদ-নদী" — পাঠ্যবইয়ের আলোকে এই বক্তব্যের সপক্ষে তোমার যুক্তি লিখে আনবে।</a:t>
            </a:r>
            <a:endParaRPr lang="en-US" sz="24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28601"/>
            <a:ext cx="6858000" cy="1161633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বাড়ির কাজ </a:t>
            </a:r>
            <a:endParaRPr lang="en-US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 dirty="0"/>
          </a:p>
        </p:txBody>
      </p:sp>
      <p:pic>
        <p:nvPicPr>
          <p:cNvPr id="7" name="Picture 6" descr="barer kaj.jpg"/>
          <p:cNvPicPr>
            <a:picLocks noChangeAspect="1"/>
          </p:cNvPicPr>
          <p:nvPr/>
        </p:nvPicPr>
        <p:blipFill>
          <a:blip r:embed="rId2"/>
          <a:srcRect r="19514"/>
          <a:stretch>
            <a:fillRect/>
          </a:stretch>
        </p:blipFill>
        <p:spPr>
          <a:xfrm>
            <a:off x="1752600" y="1447800"/>
            <a:ext cx="54864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2514600"/>
            <a:ext cx="525780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sz="115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ধন্যবাদ</a:t>
            </a:r>
            <a:endParaRPr lang="en-US" sz="115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MD. MIZANUR RAHMAN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540</TotalTime>
  <Words>799</Words>
  <Application>Microsoft Office PowerPoint</Application>
  <PresentationFormat>On-screen Show (4:3)</PresentationFormat>
  <Paragraphs>100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354</cp:revision>
  <dcterms:created xsi:type="dcterms:W3CDTF">2026-03-11T13:01:56Z</dcterms:created>
  <dcterms:modified xsi:type="dcterms:W3CDTF">2026-09-14T07:37:37Z</dcterms:modified>
</cp:coreProperties>
</file>