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Hind Siliguri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59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23419" y="1117312"/>
            <a:ext cx="5212081" cy="670560"/>
          </a:xfrm>
          <a:prstGeom prst="roundRect">
            <a:avLst>
              <a:gd name="adj" fmla="val 50000"/>
            </a:avLst>
          </a:prstGeom>
          <a:solidFill>
            <a:srgbClr val="0C2D49"/>
          </a:solidFill>
          <a:ln w="9525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166168" y="4519750"/>
            <a:ext cx="9126582" cy="173836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78891" y="2673697"/>
            <a:ext cx="9101137" cy="12343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859"/>
              </a:lnSpc>
            </a:pPr>
            <a:r>
              <a:rPr sz="4050" b="1" i="0" u="none" dirty="0" err="1">
                <a:solidFill>
                  <a:srgbClr val="FFFFFF"/>
                </a:solidFill>
                <a:latin typeface="Hind Siliguri"/>
              </a:rPr>
              <a:t>সাইবার</a:t>
            </a:r>
            <a:r>
              <a:rPr sz="4050" b="1" i="0" u="none" dirty="0">
                <a:solidFill>
                  <a:srgbClr val="FFFFFF"/>
                </a:solidFill>
                <a:latin typeface="Hind Siliguri"/>
              </a:rPr>
              <a:t> </a:t>
            </a:r>
            <a:r>
              <a:rPr sz="4050" b="1" i="0" u="none" dirty="0" err="1">
                <a:solidFill>
                  <a:srgbClr val="FFFFFF"/>
                </a:solidFill>
                <a:latin typeface="Hind Siliguri"/>
              </a:rPr>
              <a:t>নিরাপত্তা</a:t>
            </a:r>
            <a:r>
              <a:rPr sz="4050" b="1" i="0" u="none" dirty="0">
                <a:solidFill>
                  <a:srgbClr val="FFFFFF"/>
                </a:solidFill>
                <a:latin typeface="Hind Siliguri"/>
              </a:rPr>
              <a:t> ও </a:t>
            </a:r>
            <a:r>
              <a:rPr sz="4050" b="1" i="0" u="none" dirty="0" err="1">
                <a:solidFill>
                  <a:srgbClr val="FFFFFF"/>
                </a:solidFill>
                <a:latin typeface="Hind Siliguri"/>
              </a:rPr>
              <a:t>ব্যক্তিগত</a:t>
            </a:r>
            <a:r>
              <a:rPr sz="4050" b="1" i="0" u="none" dirty="0">
                <a:solidFill>
                  <a:srgbClr val="FFFFFF"/>
                </a:solidFill>
                <a:latin typeface="Hind Siliguri"/>
              </a:rPr>
              <a:t> </a:t>
            </a:r>
            <a:r>
              <a:rPr sz="4050" b="1" i="0" u="none" dirty="0" err="1">
                <a:solidFill>
                  <a:srgbClr val="FFFFFF"/>
                </a:solidFill>
                <a:latin typeface="Hind Siliguri"/>
              </a:rPr>
              <a:t>অনলাইন</a:t>
            </a:r>
            <a:r>
              <a:rPr sz="4050" b="1" i="0" u="none" dirty="0">
                <a:solidFill>
                  <a:srgbClr val="FFFFFF"/>
                </a:solidFill>
                <a:latin typeface="Hind Siliguri"/>
              </a:rPr>
              <a:t> </a:t>
            </a:r>
            <a:r>
              <a:rPr sz="4050" b="1" i="0" u="none" dirty="0" err="1">
                <a:solidFill>
                  <a:srgbClr val="FFFFFF"/>
                </a:solidFill>
                <a:latin typeface="Hind Siliguri"/>
              </a:rPr>
              <a:t>সুরক্ষা</a:t>
            </a:r>
            <a:endParaRPr sz="4050" b="1" i="0" u="none" dirty="0">
              <a:solidFill>
                <a:srgbClr val="FFFFFF"/>
              </a:solidFill>
              <a:latin typeface="Hind Siligu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41990" y="4098577"/>
            <a:ext cx="7974939" cy="2885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সচেতনতা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বৃদ্ধি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,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পরিচয়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গোপনীয়তা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রক্ষা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এবং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শক্তিশালী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পাসওয়ার্ড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তৈরির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কার্যকরী</a:t>
            </a:r>
            <a:r>
              <a:rPr sz="1650" b="0" i="0" u="none" dirty="0">
                <a:solidFill>
                  <a:srgbClr val="94A3B8"/>
                </a:solidFill>
                <a:latin typeface="Hind Siliguri"/>
              </a:rPr>
              <a:t> </a:t>
            </a:r>
            <a:r>
              <a:rPr sz="1650" b="0" i="0" u="none" dirty="0" err="1">
                <a:solidFill>
                  <a:srgbClr val="94A3B8"/>
                </a:solidFill>
                <a:latin typeface="Hind Siliguri"/>
              </a:rPr>
              <a:t>কৌশল</a:t>
            </a:r>
            <a:endParaRPr sz="1650" b="0" i="0" u="none" dirty="0">
              <a:solidFill>
                <a:srgbClr val="94A3B8"/>
              </a:solidFill>
              <a:latin typeface="Hind Siligu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7089" y="1314092"/>
            <a:ext cx="4184741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b="1" i="0" u="none" dirty="0" err="1">
                <a:solidFill>
                  <a:srgbClr val="38BDF8"/>
                </a:solidFill>
                <a:latin typeface="Hind Siliguri"/>
              </a:rPr>
              <a:t>ডিজিটাল</a:t>
            </a:r>
            <a:r>
              <a:rPr b="1" i="0" u="none" dirty="0">
                <a:solidFill>
                  <a:srgbClr val="38BDF8"/>
                </a:solidFill>
                <a:latin typeface="Hind Siliguri"/>
              </a:rPr>
              <a:t> </a:t>
            </a:r>
            <a:r>
              <a:rPr b="1" i="0" u="none" dirty="0" err="1">
                <a:solidFill>
                  <a:srgbClr val="38BDF8"/>
                </a:solidFill>
                <a:latin typeface="Hind Siliguri"/>
              </a:rPr>
              <a:t>জীবনের</a:t>
            </a:r>
            <a:r>
              <a:rPr b="1" i="0" u="none" dirty="0">
                <a:solidFill>
                  <a:srgbClr val="38BDF8"/>
                </a:solidFill>
                <a:latin typeface="Hind Siliguri"/>
              </a:rPr>
              <a:t> </a:t>
            </a:r>
            <a:r>
              <a:rPr b="1" i="0" u="none" dirty="0" err="1">
                <a:solidFill>
                  <a:srgbClr val="38BDF8"/>
                </a:solidFill>
                <a:latin typeface="Hind Siliguri"/>
              </a:rPr>
              <a:t>সুরক্ষা</a:t>
            </a:r>
            <a:r>
              <a:rPr b="1" i="0" u="none" dirty="0">
                <a:solidFill>
                  <a:srgbClr val="38BDF8"/>
                </a:solidFill>
                <a:latin typeface="Hind Siliguri"/>
              </a:rPr>
              <a:t> </a:t>
            </a:r>
            <a:r>
              <a:rPr b="1" i="0" u="none" dirty="0" err="1">
                <a:solidFill>
                  <a:srgbClr val="38BDF8"/>
                </a:solidFill>
                <a:latin typeface="Hind Siliguri"/>
              </a:rPr>
              <a:t>গাইড</a:t>
            </a:r>
            <a:endParaRPr b="1" i="0" u="none" dirty="0">
              <a:solidFill>
                <a:srgbClr val="38BDF8"/>
              </a:solidFill>
              <a:latin typeface="Hind Siligu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01242"/>
            <a:ext cx="3505200" cy="22860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801242"/>
            <a:ext cx="3505200" cy="22860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801242"/>
            <a:ext cx="3505200" cy="2286000"/>
          </a:xfrm>
          <a:prstGeom prst="roundRect">
            <a:avLst>
              <a:gd name="adj" fmla="val 666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115567"/>
            <a:ext cx="495300" cy="4953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3115567"/>
            <a:ext cx="495300" cy="4953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525" y="3115567"/>
            <a:ext cx="495300" cy="4953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7275" y="3248917"/>
            <a:ext cx="228600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5362" y="3248917"/>
            <a:ext cx="200025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6300" y="3248917"/>
            <a:ext cx="285750" cy="228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657225"/>
            <a:ext cx="7814854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284C7"/>
                </a:solidFill>
                <a:latin typeface="Hind Siliguri"/>
              </a:rPr>
              <a:t>মৌলিক</a:t>
            </a:r>
            <a:r>
              <a:rPr sz="2800" b="1" i="0" u="none" dirty="0">
                <a:solidFill>
                  <a:srgbClr val="0284C7"/>
                </a:solidFill>
                <a:latin typeface="Hind Siliguri"/>
              </a:rPr>
              <a:t> </a:t>
            </a:r>
            <a:r>
              <a:rPr sz="2800" b="1" i="0" u="none" dirty="0" err="1">
                <a:solidFill>
                  <a:srgbClr val="0284C7"/>
                </a:solidFill>
                <a:latin typeface="Hind Siliguri"/>
              </a:rPr>
              <a:t>ধারণা</a:t>
            </a:r>
            <a:endParaRPr sz="2800" b="1" i="0" u="none" dirty="0">
              <a:solidFill>
                <a:srgbClr val="0284C7"/>
              </a:solidFill>
              <a:latin typeface="Hind Siligu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5454" y="1278612"/>
            <a:ext cx="11582400" cy="4113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সাইবার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নিরাপত্তা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 (</a:t>
            </a: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Cybersecurity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) </a:t>
            </a: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কি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3801367"/>
            <a:ext cx="312039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Hind Siliguri"/>
              </a:rPr>
              <a:t>সিস্টেম সুরক্ষা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4258567"/>
            <a:ext cx="2971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কম্পিউটার, মোবাইল, সার্ভার ও নেটওয়ার্ককে অবৈধ প্রবেশ থেকে মুক্ত রাখার কৌশল।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7725" y="3801367"/>
            <a:ext cx="312039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Hind Siliguri"/>
              </a:rPr>
              <a:t>তথ্য গোপনীয়তা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7725" y="4258567"/>
            <a:ext cx="2971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ব্যক্তিগত ও প্রাতিষ্ঠানিক ডাটা যেন চুরি বা বিকৃত না হয় তা নিশ্চিত করা।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1525" y="3801367"/>
            <a:ext cx="312039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Hind Siliguri"/>
              </a:rPr>
              <a:t>আক্রমণ প্রতিরোধ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1525" y="4258567"/>
            <a:ext cx="297180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Hind Siliguri"/>
              </a:rPr>
              <a:t>হ্যাকারদের ডিজিটাল হামলা, ভাইরাস ও মালওয়্যার নিষ্ক্রিয় রাখার নিরাপত্তা বলয়।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343150"/>
            <a:ext cx="5295900" cy="10001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495675"/>
            <a:ext cx="5295900" cy="10001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4648200"/>
            <a:ext cx="5295900" cy="10001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343150"/>
            <a:ext cx="38100" cy="10001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495675"/>
            <a:ext cx="38100" cy="100012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4648200"/>
            <a:ext cx="38100" cy="10001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185987"/>
            <a:ext cx="5295900" cy="3619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185987"/>
            <a:ext cx="5295900" cy="3619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63748"/>
            <a:ext cx="110680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284C7"/>
                </a:solidFill>
                <a:latin typeface="Hind Siliguri"/>
              </a:rPr>
              <a:t>গুরুত্ব</a:t>
            </a:r>
            <a:endParaRPr sz="1125" b="1" i="0" u="none" dirty="0">
              <a:solidFill>
                <a:srgbClr val="0284C7"/>
              </a:solidFill>
              <a:latin typeface="Hind Siligu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" y="1004887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কেন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সাইবার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নিরাপত্তা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অত্যন্ত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Hind Siliguri"/>
              </a:rPr>
              <a:t>জরুরী</a:t>
            </a:r>
            <a:r>
              <a:rPr sz="2700" b="1" i="0" u="none" dirty="0">
                <a:solidFill>
                  <a:srgbClr val="0F172A"/>
                </a:solidFill>
                <a:latin typeface="Hind Siliguri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2533650"/>
            <a:ext cx="514064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আর্থিক ক্ষতি রোধ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2876550"/>
            <a:ext cx="48958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অনলাইন ব্যাংকিং ও কার্ডের তথ্য চুরি থেকে সুরক্ষা।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3686175"/>
            <a:ext cx="514064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ব্যক্তিগত সম্মান রক্ষা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4029075"/>
            <a:ext cx="48958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সোশ্যাল মিডিয়া অ্যাকাউন্ট হ্যাক ও ব্লাকমেইল প্রতিরোধ।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4838700"/>
            <a:ext cx="514064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ব্ল্যাকমেইল ও প্রতারণা এড়ানো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300" y="5181600"/>
            <a:ext cx="48958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ছবি বা ব্যক্তিগত তথ্য অন্যের হাতে পড়া থেকে রক্ষা।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47950"/>
            <a:ext cx="5372100" cy="1390650"/>
          </a:xfrm>
          <a:prstGeom prst="roundRect">
            <a:avLst>
              <a:gd name="adj" fmla="val 958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10300" y="2647950"/>
            <a:ext cx="5372100" cy="1390650"/>
          </a:xfrm>
          <a:prstGeom prst="roundRect">
            <a:avLst>
              <a:gd name="adj" fmla="val 958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267200"/>
            <a:ext cx="5372100" cy="1114425"/>
          </a:xfrm>
          <a:prstGeom prst="roundRect">
            <a:avLst>
              <a:gd name="adj" fmla="val 1196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0300" y="4267200"/>
            <a:ext cx="5372100" cy="1114425"/>
          </a:xfrm>
          <a:prstGeom prst="roundRect">
            <a:avLst>
              <a:gd name="adj" fmla="val 1196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2886075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425" y="2886075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" y="4505325"/>
            <a:ext cx="457200" cy="4572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425" y="4505325"/>
            <a:ext cx="457200" cy="4572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262" y="3019425"/>
            <a:ext cx="238125" cy="190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1775" y="3019425"/>
            <a:ext cx="190500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262" y="4638675"/>
            <a:ext cx="238125" cy="190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7962" y="4638675"/>
            <a:ext cx="238125" cy="1905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0680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Hind Siliguri"/>
              </a:rPr>
              <a:t>সচেতনতা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7715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ইন্টারনেটে কিভাবে সচেতন থাকবেন?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76375" y="2886075"/>
            <a:ext cx="4580572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সন্দেহজনক লিংকে না ক্লিক করা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76375" y="3248025"/>
            <a:ext cx="4362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অজানা উৎস থেকে আসা মেসেজ বা ইমেইলের লিংকে ক্লিক এড়িয়ে চলুন।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77075" y="2886075"/>
            <a:ext cx="430053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ভুয়া অফার চেনা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3248025"/>
            <a:ext cx="40957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ফ্রি উপহার বা লটারির প্রলোভন দেখালে তা সঙ্গে সঙ্গে বর্জন করুন।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76375" y="4505325"/>
            <a:ext cx="449056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পাবলিক ওয়াইফাই ব্যবহারে সতর্কতা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76375" y="4867275"/>
            <a:ext cx="42767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ফ্রি ওয়াইফাই ব্যবহার করে ব্যাংকিং লেনদেন করা থেকে বিরত থাকুন।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77075" y="4505325"/>
            <a:ext cx="400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বার্তার উৎস যাচাই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77075" y="4867275"/>
            <a:ext cx="38100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পরিচিত কেউ টাকা চাইলে আগে ফোন করে নিশ্চিত হয়ে নিন।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0" y="2314575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3486150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86500" y="4657725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185987"/>
            <a:ext cx="5295900" cy="361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0680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Hind Siliguri"/>
              </a:rPr>
              <a:t>অনলাইন আইডেন্টিটি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715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অনলাইন পরিচিতি শক্তিশালী করার উপায়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6525" y="2514600"/>
            <a:ext cx="524065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প্রাইভেসি সেটিংস কাস্টমাইজ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6525" y="2857500"/>
            <a:ext cx="49911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সোশ্যাল মিডিয়ায় পোস্ট ও তথ্য শুধু বন্ধুদের জন্য উন্মুক্ত রাখুন।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6525" y="3686175"/>
            <a:ext cx="524065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সংবেদনশীল তথ্য গোপন রাখা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6525" y="4029075"/>
            <a:ext cx="49911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ফোন নম্বর, এনআইডি বা জন্মতারিখ জনসমক্ষে শেয়ার করবেন না।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6525" y="4857750"/>
            <a:ext cx="524065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অনলাইন উপস্থিতি সীমিত রাখা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6525" y="5200650"/>
            <a:ext cx="49911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অপ্রয়োজনীয় ওয়েবসাইট ও অ্যাপে প্রোফাইল খোলা থেকে বিরত থাকুন।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47875" y="4405312"/>
            <a:ext cx="3933825" cy="962025"/>
          </a:xfrm>
          <a:prstGeom prst="roundRect">
            <a:avLst>
              <a:gd name="adj" fmla="val 1188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10300" y="4405312"/>
            <a:ext cx="3933825" cy="962025"/>
          </a:xfrm>
          <a:prstGeom prst="roundRect">
            <a:avLst>
              <a:gd name="adj" fmla="val 1188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047875" y="5357812"/>
            <a:ext cx="39338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047875" y="4405312"/>
            <a:ext cx="39338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047875" y="4405312"/>
            <a:ext cx="38100" cy="962025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972175" y="4405312"/>
            <a:ext cx="9525" cy="9620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10300" y="5357812"/>
            <a:ext cx="39338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0300" y="4405312"/>
            <a:ext cx="39338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0300" y="4405312"/>
            <a:ext cx="38100" cy="962025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0134600" y="4405312"/>
            <a:ext cx="9525" cy="9620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110680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Hind Siliguri"/>
              </a:rPr>
              <a:t>পাসওয়ার্ড দুর্বলতা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715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পাসওয়ার্ড সুরক্ষার বাস্তব চিত্র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00612" y="2509837"/>
            <a:ext cx="2988468" cy="1066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sz="8400" b="1" i="0" u="none">
                <a:solidFill>
                  <a:srgbClr val="0284C7"/>
                </a:solidFill>
                <a:latin typeface="Hind Siliguri"/>
              </a:rPr>
              <a:t>৮১%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89609" y="3729037"/>
            <a:ext cx="7012781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1E293B"/>
                </a:solidFill>
                <a:latin typeface="Hind Siliguri"/>
              </a:rPr>
              <a:t>ডাটা ব্রিচ বা হ্যাকিং ঘটে দুর্বল ও অনুমেয় পাসওয়ার্ড ব্যবহারের জন্য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14575" y="4605337"/>
            <a:ext cx="35242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EF4444"/>
                </a:solidFill>
                <a:latin typeface="Hind Siliguri"/>
              </a:rPr>
              <a:t>দুর্বল পাসওয়ার্ড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14575" y="4919662"/>
            <a:ext cx="3524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যেমন: 123456, password, নিজের নাম বা ফোন নম্বর।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7000" y="4605337"/>
            <a:ext cx="35242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6A34A"/>
                </a:solidFill>
                <a:latin typeface="Hind Siliguri"/>
              </a:rPr>
              <a:t>শক্তিশালী পাসওয়ার্ড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7000" y="4919662"/>
            <a:ext cx="35242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Hind Siliguri"/>
              </a:rPr>
              <a:t>যেমন: K#9mP!xL2@vQ — দীর্ঘ ও জটিল অক্ষরের মিশ্রণ।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00375"/>
            <a:ext cx="2600325" cy="2028825"/>
          </a:xfrm>
          <a:prstGeom prst="roundRect">
            <a:avLst>
              <a:gd name="adj" fmla="val 7511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00425" y="3000375"/>
            <a:ext cx="2600325" cy="2028825"/>
          </a:xfrm>
          <a:prstGeom prst="roundRect">
            <a:avLst>
              <a:gd name="adj" fmla="val 7511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3000375"/>
            <a:ext cx="2600325" cy="2028825"/>
          </a:xfrm>
          <a:prstGeom prst="roundRect">
            <a:avLst>
              <a:gd name="adj" fmla="val 7511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82075" y="3000375"/>
            <a:ext cx="2600325" cy="2028825"/>
          </a:xfrm>
          <a:prstGeom prst="roundRect">
            <a:avLst>
              <a:gd name="adj" fmla="val 7511"/>
            </a:avLst>
          </a:prstGeom>
          <a:solidFill>
            <a:srgbClr val="F8FAFC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0680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Hind Siliguri"/>
              </a:rPr>
              <a:t>পাসওয়ার্ড টিপস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715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পাসওয়ার্ড শক্তিশালী করার ৪টি প্রধান নিয়ম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276600"/>
            <a:ext cx="221932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284C7"/>
                </a:solidFill>
                <a:latin typeface="Hind Siliguri"/>
              </a:rPr>
              <a:t>১২+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3819525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দীর্ঘ অক্ষরের দৈর্ঘ্য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4200525"/>
            <a:ext cx="22193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কমপক্ষে ১২ থেকে ১৬ অক্ষরের পাসওয়ার্ড তৈরি করুন।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8550" y="3276600"/>
            <a:ext cx="221932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284C7"/>
                </a:solidFill>
                <a:latin typeface="Hind Siliguri"/>
              </a:rPr>
              <a:t>A#9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8550" y="3819525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বিবিধ অক্ষরের মিশ্রণ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8550" y="4200525"/>
            <a:ext cx="22193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বড় হাত, ছোট হাত, সংখ্যা ও স্পেশাল ক্যারেক্টার (@,#,$) দিন।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29375" y="3276600"/>
            <a:ext cx="221932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284C7"/>
                </a:solidFill>
                <a:latin typeface="Hind Siliguri"/>
              </a:rPr>
              <a:t>১:১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9375" y="3819525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ভিন্ন ভিন্ন পাসওয়ার্ড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9375" y="4200525"/>
            <a:ext cx="22193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প্রতিটি অ্যাকাউন্টের জন্য আলাদা পাসওয়ার্ড ব্যবহার করুন।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20200" y="3276600"/>
            <a:ext cx="2219325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284C7"/>
                </a:solidFill>
                <a:latin typeface="Hind Siliguri"/>
              </a:rPr>
              <a:t>3-6M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0200" y="3819525"/>
            <a:ext cx="233029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নিয়মিত পরিবর্তন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20200" y="4200525"/>
            <a:ext cx="22193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নির্দিষ্ট সময় পরপর পাসওয়ার্ড আপডেট করা বুদ্ধিমানের কাজ।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009775"/>
            <a:ext cx="5295900" cy="131445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476625"/>
            <a:ext cx="5295900" cy="131445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943475"/>
            <a:ext cx="5295900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0680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Hind Siliguri"/>
              </a:rPr>
              <a:t>আধুনিক পদ্ধতি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715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পাসওয়ার্ড মনে রাখার সহজ উপায়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2209800"/>
            <a:ext cx="516064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পাসওয়ার্ড ম্যানেজার ব্যবহার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2571750"/>
            <a:ext cx="49149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Bitwarden বা 1Password এর মতো বিশ্বস্ত অ্যাপে সিকিউরড পাসওয়ার্ড সেভ রাখুন।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3676650"/>
            <a:ext cx="516064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পাসফ্রেজ (Passphrase) টেকনিক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4038600"/>
            <a:ext cx="49149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৪টি এলোমেলো শব্দ দিয়ে বড় পাসওয়ার্ড বানান (যেমন: Green#River$Coffee&amp;Run9)।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5143500"/>
            <a:ext cx="516064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খাতায় না লিখে রাখা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5505450"/>
            <a:ext cx="49149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পাসওয়ার্ড নোটপ্যাড বা কাগজে লিখে জনসমক্ষে রাখা বিপজ্জনক।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365" y="364866"/>
            <a:ext cx="4748946" cy="5734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19437"/>
            <a:ext cx="3555950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17950" y="3119437"/>
            <a:ext cx="3555950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3119437"/>
            <a:ext cx="3555950" cy="1828800"/>
          </a:xfrm>
          <a:prstGeom prst="roundRect">
            <a:avLst>
              <a:gd name="adj" fmla="val 625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4938712"/>
            <a:ext cx="35559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119437"/>
            <a:ext cx="355595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156025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17950" y="4938712"/>
            <a:ext cx="35559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17950" y="3119437"/>
            <a:ext cx="3555950" cy="381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17950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864375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26300" y="4938712"/>
            <a:ext cx="35559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26300" y="3119437"/>
            <a:ext cx="3555950" cy="381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26300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1572726" y="3119437"/>
            <a:ext cx="9525" cy="18288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9600" y="457200"/>
            <a:ext cx="110680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Hind Siliguri"/>
              </a:rPr>
              <a:t>জরুরি নিরাপত্তা স্তর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7715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দ্বি-স্তর নিরাপত্তা (2FA / MFA) চালু করুন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5825" y="3424237"/>
            <a:ext cx="30987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Hind Siliguri"/>
              </a:rPr>
              <a:t>ধাপ ০১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825" y="3738562"/>
            <a:ext cx="325368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সেটিংস অ্যাক্টিভেশন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" y="4119562"/>
            <a:ext cx="30987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ফেসবুক, জিমেইল বা ব্যাংকিং অ্যাপের সিকিউরিটি সেটিংসে যান।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4175" y="3424237"/>
            <a:ext cx="30987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D9488"/>
                </a:solidFill>
                <a:latin typeface="Hind Siliguri"/>
              </a:rPr>
              <a:t>ধাপ ০২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4175" y="3738562"/>
            <a:ext cx="325368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মোবাইল বা অ্যাপ লিংক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4175" y="4119562"/>
            <a:ext cx="30987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Google Authenticator বা এসএমএস ওটিপি সেটআপ করুন।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02525" y="3424237"/>
            <a:ext cx="30987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16A34A"/>
                </a:solidFill>
                <a:latin typeface="Hind Siliguri"/>
              </a:rPr>
              <a:t>ধাপ ০৩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02525" y="3738562"/>
            <a:ext cx="3253687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দ্বিগুণ সুরক্ষা বলয়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02525" y="4119562"/>
            <a:ext cx="30987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পাসওয়ার্ড হ্যাক হলেও ওটিপি ছাড়া কেউ ঢুকতে পারবে না।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0" y="2314575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3486150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86500" y="4657725"/>
            <a:ext cx="5295900" cy="1019175"/>
          </a:xfrm>
          <a:prstGeom prst="roundRect">
            <a:avLst>
              <a:gd name="adj" fmla="val 1121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185987"/>
            <a:ext cx="5295900" cy="361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110680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Hind Siliguri"/>
              </a:rPr>
              <a:t>ডিভাইস সুরক্ষা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715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ফোন ও কম্পিউটারের নিরাপত্তা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86525" y="2514600"/>
            <a:ext cx="524065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অপারেটিং সিস্টেম আপডেট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6525" y="2857500"/>
            <a:ext cx="49911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উইন্ডোজ, অ্যান্ড্রয়েড বা আইওএস নিয়মিত অটো-আপডেট রাখুন।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6525" y="3686175"/>
            <a:ext cx="524065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অ্যান্টিভাইরাস ও ফায়ারওয়াল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6525" y="4029075"/>
            <a:ext cx="49911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ডিভাইসে রিয়েল-টাইম স্ক্যানিং সফটওয়্যার সক্রিয় রাখুন।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6525" y="4857750"/>
            <a:ext cx="524065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পাইরেটেড অ্যাপ বর্জন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6525" y="5200650"/>
            <a:ext cx="49911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ক্র্যাক সফটওয়্যার বা মড অ্যাপ ইনস্টল করা থেকে বিরত থাকুন।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43262"/>
            <a:ext cx="5391150" cy="676275"/>
          </a:xfrm>
          <a:prstGeom prst="roundRect">
            <a:avLst>
              <a:gd name="adj" fmla="val 16901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191250" y="3243262"/>
            <a:ext cx="5391150" cy="676275"/>
          </a:xfrm>
          <a:prstGeom prst="roundRect">
            <a:avLst>
              <a:gd name="adj" fmla="val 16901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110037"/>
            <a:ext cx="5391150" cy="676275"/>
          </a:xfrm>
          <a:prstGeom prst="roundRect">
            <a:avLst>
              <a:gd name="adj" fmla="val 16901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91250" y="4110037"/>
            <a:ext cx="5391150" cy="676275"/>
          </a:xfrm>
          <a:prstGeom prst="roundRect">
            <a:avLst>
              <a:gd name="adj" fmla="val 16901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3467100"/>
            <a:ext cx="228600" cy="2286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5" y="3467100"/>
            <a:ext cx="228600" cy="228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4333875"/>
            <a:ext cx="228600" cy="2286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5" y="4333875"/>
            <a:ext cx="228600" cy="22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068050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0284C7"/>
                </a:solidFill>
                <a:latin typeface="Hind Siliguri"/>
              </a:rPr>
              <a:t>সারসংক্ষেপ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7152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অনলাইন সুরক্ষার গোল্ডেন চেকলিস্ট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28725" y="3443287"/>
            <a:ext cx="34194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১২+ অক্ষরের জটিল পাসওয়ার্ড ব্যবহার নিশ্চিতকরণ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0375" y="3443287"/>
            <a:ext cx="32385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সকল গুরুত্বপূর্ণ অ্যাকাউন্টে টু-ফ্যাক্টর (2FA) চালু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28725" y="4310062"/>
            <a:ext cx="30575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অজানা লিংক বা ইমেইল স্ক্যাম থেকে দূরে থাকা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0375" y="4310062"/>
            <a:ext cx="31242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Hind Siliguri"/>
              </a:rPr>
              <a:t>সোশ্যাল মিডিয়ায় প্রাইভেসি সেটিংস কঠোর রাখা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811" y="1350539"/>
            <a:ext cx="1141445" cy="114144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0179" y="1680221"/>
            <a:ext cx="570723" cy="5707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5861" y="2870956"/>
            <a:ext cx="11050579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sz="3450" b="1" i="0" u="none" dirty="0" err="1">
                <a:solidFill>
                  <a:srgbClr val="FFFFFF"/>
                </a:solidFill>
                <a:latin typeface="Hind Siliguri"/>
              </a:rPr>
              <a:t>সচেতনতাই</a:t>
            </a:r>
            <a:r>
              <a:rPr sz="3450" b="1" i="0" u="none" dirty="0">
                <a:solidFill>
                  <a:srgbClr val="FFFFFF"/>
                </a:solidFill>
                <a:latin typeface="Hind Siliguri"/>
              </a:rPr>
              <a:t> </a:t>
            </a:r>
            <a:r>
              <a:rPr sz="3450" b="1" i="0" u="none" dirty="0" err="1">
                <a:solidFill>
                  <a:srgbClr val="FFFFFF"/>
                </a:solidFill>
                <a:latin typeface="Hind Siliguri"/>
              </a:rPr>
              <a:t>সাইবার</a:t>
            </a:r>
            <a:r>
              <a:rPr sz="3450" b="1" i="0" u="none" dirty="0">
                <a:solidFill>
                  <a:srgbClr val="FFFFFF"/>
                </a:solidFill>
                <a:latin typeface="Hind Siliguri"/>
              </a:rPr>
              <a:t> </a:t>
            </a:r>
            <a:r>
              <a:rPr sz="3450" b="1" i="0" u="none" dirty="0" err="1">
                <a:solidFill>
                  <a:srgbClr val="FFFFFF"/>
                </a:solidFill>
                <a:latin typeface="Hind Siliguri"/>
              </a:rPr>
              <a:t>নিরাপত্তার</a:t>
            </a:r>
            <a:r>
              <a:rPr sz="3450" b="1" i="0" u="none" dirty="0">
                <a:solidFill>
                  <a:srgbClr val="FFFFFF"/>
                </a:solidFill>
                <a:latin typeface="Hind Siliguri"/>
              </a:rPr>
              <a:t> </a:t>
            </a:r>
            <a:r>
              <a:rPr sz="3450" b="1" i="0" u="none" dirty="0" err="1">
                <a:solidFill>
                  <a:srgbClr val="FFFFFF"/>
                </a:solidFill>
                <a:latin typeface="Hind Siliguri"/>
              </a:rPr>
              <a:t>প্রথম</a:t>
            </a:r>
            <a:r>
              <a:rPr sz="3450" b="1" i="0" u="none" dirty="0">
                <a:solidFill>
                  <a:srgbClr val="FFFFFF"/>
                </a:solidFill>
                <a:latin typeface="Hind Siliguri"/>
              </a:rPr>
              <a:t> ও </a:t>
            </a:r>
            <a:r>
              <a:rPr sz="3450" b="1" i="0" u="none" dirty="0" err="1">
                <a:solidFill>
                  <a:srgbClr val="FFFFFF"/>
                </a:solidFill>
                <a:latin typeface="Hind Siliguri"/>
              </a:rPr>
              <a:t>প্রধান</a:t>
            </a:r>
            <a:r>
              <a:rPr sz="3450" b="1" i="0" u="none" dirty="0">
                <a:solidFill>
                  <a:srgbClr val="FFFFFF"/>
                </a:solidFill>
                <a:latin typeface="Hind Siliguri"/>
              </a:rPr>
              <a:t> </a:t>
            </a:r>
            <a:r>
              <a:rPr sz="3450" b="1" i="0" u="none" dirty="0" err="1">
                <a:solidFill>
                  <a:srgbClr val="FFFFFF"/>
                </a:solidFill>
                <a:latin typeface="Hind Siliguri"/>
              </a:rPr>
              <a:t>হাতিয়ার</a:t>
            </a:r>
            <a:endParaRPr sz="3450" b="1" i="0" u="none" dirty="0">
              <a:solidFill>
                <a:srgbClr val="FFFFFF"/>
              </a:solidFill>
              <a:latin typeface="Hind Siligu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32484" y="3849885"/>
            <a:ext cx="6727031" cy="285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Hind Siliguri"/>
              </a:rPr>
              <a:t>আপনার সামান্য ডিজিটাল সতর্কতা বাঁচিয়ে দিতে পারে বড় ধরনের বিপদ থেকে।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548</Words>
  <Application>Microsoft Office PowerPoint</Application>
  <PresentationFormat>Widescreen</PresentationFormat>
  <Paragraphs>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Hind Siliguri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7</cp:revision>
  <dcterms:created xsi:type="dcterms:W3CDTF">2013-01-27T09:14:16Z</dcterms:created>
  <dcterms:modified xsi:type="dcterms:W3CDTF">2026-09-27T07:55:57Z</dcterms:modified>
  <cp:category/>
</cp:coreProperties>
</file>