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71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#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22B0D5-34ED-4DB1-9B28-2F3F4822C5FB}" type="doc">
      <dgm:prSet loTypeId="urn:microsoft.com/office/officeart/2005/8/layout/hierarchy1" loCatId="hierarchy" qsTypeId="urn:microsoft.com/office/officeart/2005/8/quickstyle/simple1#7" qsCatId="simple" csTypeId="urn:microsoft.com/office/officeart/2005/8/colors/accent0_3#3" csCatId="mainScheme"/>
      <dgm:spPr/>
      <dgm:t>
        <a:bodyPr/>
        <a:lstStyle/>
        <a:p>
          <a:endParaRPr lang="en-US"/>
        </a:p>
      </dgm:t>
    </dgm:pt>
    <dgm:pt modelId="{0DF442DF-7F5D-4B18-803A-AD06E5B4345A}">
      <dgm:prSet/>
      <dgm:spPr/>
      <dgm:t>
        <a:bodyPr/>
        <a:lstStyle/>
        <a:p>
          <a:r>
            <a:rPr lang="en-US"/>
            <a:t>নেটওয়ার্ক কানেকটিভিটি ডিভাইন কী তা জানতে পারবে;</a:t>
          </a:r>
        </a:p>
      </dgm:t>
    </dgm:pt>
    <dgm:pt modelId="{E4B3697F-CC01-40FB-869E-15E60F703CAD}" type="parTrans" cxnId="{3FC0ED16-F1D6-4FE4-A800-D473FA6BA839}">
      <dgm:prSet/>
      <dgm:spPr/>
      <dgm:t>
        <a:bodyPr/>
        <a:lstStyle/>
        <a:p>
          <a:endParaRPr lang="en-US"/>
        </a:p>
      </dgm:t>
    </dgm:pt>
    <dgm:pt modelId="{2DBF66F5-0C31-4D25-BF16-A0AFE80854D3}" type="sibTrans" cxnId="{3FC0ED16-F1D6-4FE4-A800-D473FA6BA839}">
      <dgm:prSet/>
      <dgm:spPr/>
      <dgm:t>
        <a:bodyPr/>
        <a:lstStyle/>
        <a:p>
          <a:endParaRPr lang="en-US"/>
        </a:p>
      </dgm:t>
    </dgm:pt>
    <dgm:pt modelId="{7D2AB0D1-AB95-475F-B541-87B9395C2C5F}">
      <dgm:prSet/>
      <dgm:spPr/>
      <dgm:t>
        <a:bodyPr/>
        <a:lstStyle/>
        <a:p>
          <a:r>
            <a:rPr lang="en-US"/>
            <a:t>নেটওয়ার্ক কানেকটিভিটি ডিভাইন সম্পর্কে জানতে পারবে;</a:t>
          </a:r>
        </a:p>
      </dgm:t>
    </dgm:pt>
    <dgm:pt modelId="{A3833A7B-77D7-458B-B1BB-4F9A432FD007}" type="parTrans" cxnId="{20C7BB07-E776-4754-BAC9-BE161A9CBBC3}">
      <dgm:prSet/>
      <dgm:spPr/>
      <dgm:t>
        <a:bodyPr/>
        <a:lstStyle/>
        <a:p>
          <a:endParaRPr lang="en-US"/>
        </a:p>
      </dgm:t>
    </dgm:pt>
    <dgm:pt modelId="{B682A79F-CEB0-469E-AA11-929FA631886F}" type="sibTrans" cxnId="{20C7BB07-E776-4754-BAC9-BE161A9CBBC3}">
      <dgm:prSet/>
      <dgm:spPr/>
      <dgm:t>
        <a:bodyPr/>
        <a:lstStyle/>
        <a:p>
          <a:endParaRPr lang="en-US"/>
        </a:p>
      </dgm:t>
    </dgm:pt>
    <dgm:pt modelId="{651EBDAB-B562-4F8E-B598-7C25508146C6}">
      <dgm:prSet/>
      <dgm:spPr/>
      <dgm:t>
        <a:bodyPr/>
        <a:lstStyle/>
        <a:p>
          <a:r>
            <a:rPr lang="en-US"/>
            <a:t>ল্যান এর বিভিন্ন যন্ত্রাংশের মধ্যে সংযোগ স্থাপন করতে পারবে;</a:t>
          </a:r>
        </a:p>
      </dgm:t>
    </dgm:pt>
    <dgm:pt modelId="{0533347A-EA7E-4AF7-99FF-149239CCB764}" type="parTrans" cxnId="{BC96E593-C987-471D-843C-59D68757B32E}">
      <dgm:prSet/>
      <dgm:spPr/>
      <dgm:t>
        <a:bodyPr/>
        <a:lstStyle/>
        <a:p>
          <a:endParaRPr lang="en-US"/>
        </a:p>
      </dgm:t>
    </dgm:pt>
    <dgm:pt modelId="{A30EA2E3-A9A0-4636-9DD9-321BD68D748F}" type="sibTrans" cxnId="{BC96E593-C987-471D-843C-59D68757B32E}">
      <dgm:prSet/>
      <dgm:spPr/>
      <dgm:t>
        <a:bodyPr/>
        <a:lstStyle/>
        <a:p>
          <a:endParaRPr lang="en-US"/>
        </a:p>
      </dgm:t>
    </dgm:pt>
    <dgm:pt modelId="{6C7ED923-844F-470B-8903-2E5BFE388A75}" type="pres">
      <dgm:prSet presAssocID="{1A22B0D5-34ED-4DB1-9B28-2F3F4822C5F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FE921B5-0088-4E2B-B319-F4084C271812}" type="pres">
      <dgm:prSet presAssocID="{0DF442DF-7F5D-4B18-803A-AD06E5B4345A}" presName="hierRoot1" presStyleCnt="0"/>
      <dgm:spPr/>
    </dgm:pt>
    <dgm:pt modelId="{15AF6C16-DAAD-4759-B3C5-1686CD4012DB}" type="pres">
      <dgm:prSet presAssocID="{0DF442DF-7F5D-4B18-803A-AD06E5B4345A}" presName="composite" presStyleCnt="0"/>
      <dgm:spPr/>
    </dgm:pt>
    <dgm:pt modelId="{A887C27A-F469-4843-A4F5-43A15D69A22B}" type="pres">
      <dgm:prSet presAssocID="{0DF442DF-7F5D-4B18-803A-AD06E5B4345A}" presName="background" presStyleLbl="node0" presStyleIdx="0" presStyleCnt="3"/>
      <dgm:spPr/>
    </dgm:pt>
    <dgm:pt modelId="{E7802B8A-C1CE-4AE2-A106-6C33C1274B88}" type="pres">
      <dgm:prSet presAssocID="{0DF442DF-7F5D-4B18-803A-AD06E5B4345A}" presName="text" presStyleLbl="fgAcc0" presStyleIdx="0" presStyleCnt="3">
        <dgm:presLayoutVars>
          <dgm:chPref val="3"/>
        </dgm:presLayoutVars>
      </dgm:prSet>
      <dgm:spPr/>
    </dgm:pt>
    <dgm:pt modelId="{D091045E-0D7D-44E6-9D0F-BD012F914777}" type="pres">
      <dgm:prSet presAssocID="{0DF442DF-7F5D-4B18-803A-AD06E5B4345A}" presName="hierChild2" presStyleCnt="0"/>
      <dgm:spPr/>
    </dgm:pt>
    <dgm:pt modelId="{1BF11D12-2BC8-4D12-AD3E-430D442D3BB5}" type="pres">
      <dgm:prSet presAssocID="{7D2AB0D1-AB95-475F-B541-87B9395C2C5F}" presName="hierRoot1" presStyleCnt="0"/>
      <dgm:spPr/>
    </dgm:pt>
    <dgm:pt modelId="{22AC3001-5C68-45F8-89CA-FB04388B2ECE}" type="pres">
      <dgm:prSet presAssocID="{7D2AB0D1-AB95-475F-B541-87B9395C2C5F}" presName="composite" presStyleCnt="0"/>
      <dgm:spPr/>
    </dgm:pt>
    <dgm:pt modelId="{4B0979DE-AFAD-473C-928A-F8195A2B4240}" type="pres">
      <dgm:prSet presAssocID="{7D2AB0D1-AB95-475F-B541-87B9395C2C5F}" presName="background" presStyleLbl="node0" presStyleIdx="1" presStyleCnt="3"/>
      <dgm:spPr/>
    </dgm:pt>
    <dgm:pt modelId="{7AF5B10D-55A9-4AE0-B8F9-159F5FDED19A}" type="pres">
      <dgm:prSet presAssocID="{7D2AB0D1-AB95-475F-B541-87B9395C2C5F}" presName="text" presStyleLbl="fgAcc0" presStyleIdx="1" presStyleCnt="3">
        <dgm:presLayoutVars>
          <dgm:chPref val="3"/>
        </dgm:presLayoutVars>
      </dgm:prSet>
      <dgm:spPr/>
    </dgm:pt>
    <dgm:pt modelId="{9A71A0B1-C65D-4F27-973E-181A67664825}" type="pres">
      <dgm:prSet presAssocID="{7D2AB0D1-AB95-475F-B541-87B9395C2C5F}" presName="hierChild2" presStyleCnt="0"/>
      <dgm:spPr/>
    </dgm:pt>
    <dgm:pt modelId="{3202A59D-6576-43D7-A8BD-732735E5C722}" type="pres">
      <dgm:prSet presAssocID="{651EBDAB-B562-4F8E-B598-7C25508146C6}" presName="hierRoot1" presStyleCnt="0"/>
      <dgm:spPr/>
    </dgm:pt>
    <dgm:pt modelId="{32CB6D4D-F18F-469C-862A-1D6CDF94FABE}" type="pres">
      <dgm:prSet presAssocID="{651EBDAB-B562-4F8E-B598-7C25508146C6}" presName="composite" presStyleCnt="0"/>
      <dgm:spPr/>
    </dgm:pt>
    <dgm:pt modelId="{3B7D6D26-9B05-4A2F-A2F9-5AEC96FC9109}" type="pres">
      <dgm:prSet presAssocID="{651EBDAB-B562-4F8E-B598-7C25508146C6}" presName="background" presStyleLbl="node0" presStyleIdx="2" presStyleCnt="3"/>
      <dgm:spPr/>
    </dgm:pt>
    <dgm:pt modelId="{159D5999-D6A3-4BA3-9857-43CB7E3493BA}" type="pres">
      <dgm:prSet presAssocID="{651EBDAB-B562-4F8E-B598-7C25508146C6}" presName="text" presStyleLbl="fgAcc0" presStyleIdx="2" presStyleCnt="3">
        <dgm:presLayoutVars>
          <dgm:chPref val="3"/>
        </dgm:presLayoutVars>
      </dgm:prSet>
      <dgm:spPr/>
    </dgm:pt>
    <dgm:pt modelId="{7A1F8319-6C5B-4E31-A51F-91C375E99878}" type="pres">
      <dgm:prSet presAssocID="{651EBDAB-B562-4F8E-B598-7C25508146C6}" presName="hierChild2" presStyleCnt="0"/>
      <dgm:spPr/>
    </dgm:pt>
  </dgm:ptLst>
  <dgm:cxnLst>
    <dgm:cxn modelId="{A6C42701-85DA-4D8D-B61F-9A627D7F9A14}" type="presOf" srcId="{7D2AB0D1-AB95-475F-B541-87B9395C2C5F}" destId="{7AF5B10D-55A9-4AE0-B8F9-159F5FDED19A}" srcOrd="0" destOrd="0" presId="urn:microsoft.com/office/officeart/2005/8/layout/hierarchy1"/>
    <dgm:cxn modelId="{20C7BB07-E776-4754-BAC9-BE161A9CBBC3}" srcId="{1A22B0D5-34ED-4DB1-9B28-2F3F4822C5FB}" destId="{7D2AB0D1-AB95-475F-B541-87B9395C2C5F}" srcOrd="1" destOrd="0" parTransId="{A3833A7B-77D7-458B-B1BB-4F9A432FD007}" sibTransId="{B682A79F-CEB0-469E-AA11-929FA631886F}"/>
    <dgm:cxn modelId="{3FC0ED16-F1D6-4FE4-A800-D473FA6BA839}" srcId="{1A22B0D5-34ED-4DB1-9B28-2F3F4822C5FB}" destId="{0DF442DF-7F5D-4B18-803A-AD06E5B4345A}" srcOrd="0" destOrd="0" parTransId="{E4B3697F-CC01-40FB-869E-15E60F703CAD}" sibTransId="{2DBF66F5-0C31-4D25-BF16-A0AFE80854D3}"/>
    <dgm:cxn modelId="{58280E84-47AB-448B-AD43-BFC452CB8F7C}" type="presOf" srcId="{651EBDAB-B562-4F8E-B598-7C25508146C6}" destId="{159D5999-D6A3-4BA3-9857-43CB7E3493BA}" srcOrd="0" destOrd="0" presId="urn:microsoft.com/office/officeart/2005/8/layout/hierarchy1"/>
    <dgm:cxn modelId="{BC96E593-C987-471D-843C-59D68757B32E}" srcId="{1A22B0D5-34ED-4DB1-9B28-2F3F4822C5FB}" destId="{651EBDAB-B562-4F8E-B598-7C25508146C6}" srcOrd="2" destOrd="0" parTransId="{0533347A-EA7E-4AF7-99FF-149239CCB764}" sibTransId="{A30EA2E3-A9A0-4636-9DD9-321BD68D748F}"/>
    <dgm:cxn modelId="{049581A6-D1DF-4698-A350-DD3DFA120771}" type="presOf" srcId="{1A22B0D5-34ED-4DB1-9B28-2F3F4822C5FB}" destId="{6C7ED923-844F-470B-8903-2E5BFE388A75}" srcOrd="0" destOrd="0" presId="urn:microsoft.com/office/officeart/2005/8/layout/hierarchy1"/>
    <dgm:cxn modelId="{0008ADC1-064A-4F2A-80EA-2BCF1B526EF7}" type="presOf" srcId="{0DF442DF-7F5D-4B18-803A-AD06E5B4345A}" destId="{E7802B8A-C1CE-4AE2-A106-6C33C1274B88}" srcOrd="0" destOrd="0" presId="urn:microsoft.com/office/officeart/2005/8/layout/hierarchy1"/>
    <dgm:cxn modelId="{BA1892C3-8887-4359-B1E8-203C310F098D}" type="presParOf" srcId="{6C7ED923-844F-470B-8903-2E5BFE388A75}" destId="{9FE921B5-0088-4E2B-B319-F4084C271812}" srcOrd="0" destOrd="0" presId="urn:microsoft.com/office/officeart/2005/8/layout/hierarchy1"/>
    <dgm:cxn modelId="{AD8EEACC-3737-4421-9AEC-FE515F77235E}" type="presParOf" srcId="{9FE921B5-0088-4E2B-B319-F4084C271812}" destId="{15AF6C16-DAAD-4759-B3C5-1686CD4012DB}" srcOrd="0" destOrd="0" presId="urn:microsoft.com/office/officeart/2005/8/layout/hierarchy1"/>
    <dgm:cxn modelId="{E7CAD161-8FBB-4091-9868-291998F66E0C}" type="presParOf" srcId="{15AF6C16-DAAD-4759-B3C5-1686CD4012DB}" destId="{A887C27A-F469-4843-A4F5-43A15D69A22B}" srcOrd="0" destOrd="0" presId="urn:microsoft.com/office/officeart/2005/8/layout/hierarchy1"/>
    <dgm:cxn modelId="{647CB590-4E38-4BE8-919D-4AB57ED7D8C6}" type="presParOf" srcId="{15AF6C16-DAAD-4759-B3C5-1686CD4012DB}" destId="{E7802B8A-C1CE-4AE2-A106-6C33C1274B88}" srcOrd="1" destOrd="0" presId="urn:microsoft.com/office/officeart/2005/8/layout/hierarchy1"/>
    <dgm:cxn modelId="{171DB754-5F68-432F-8F9B-8AC1022E9FCE}" type="presParOf" srcId="{9FE921B5-0088-4E2B-B319-F4084C271812}" destId="{D091045E-0D7D-44E6-9D0F-BD012F914777}" srcOrd="1" destOrd="0" presId="urn:microsoft.com/office/officeart/2005/8/layout/hierarchy1"/>
    <dgm:cxn modelId="{723A5966-1B39-4F32-9ED1-1BC35978B94F}" type="presParOf" srcId="{6C7ED923-844F-470B-8903-2E5BFE388A75}" destId="{1BF11D12-2BC8-4D12-AD3E-430D442D3BB5}" srcOrd="1" destOrd="0" presId="urn:microsoft.com/office/officeart/2005/8/layout/hierarchy1"/>
    <dgm:cxn modelId="{EA4AE76F-A602-49DC-9594-CC86F6B9F8EB}" type="presParOf" srcId="{1BF11D12-2BC8-4D12-AD3E-430D442D3BB5}" destId="{22AC3001-5C68-45F8-89CA-FB04388B2ECE}" srcOrd="0" destOrd="0" presId="urn:microsoft.com/office/officeart/2005/8/layout/hierarchy1"/>
    <dgm:cxn modelId="{6994A4DC-6916-48BB-90CC-874D51A36AFB}" type="presParOf" srcId="{22AC3001-5C68-45F8-89CA-FB04388B2ECE}" destId="{4B0979DE-AFAD-473C-928A-F8195A2B4240}" srcOrd="0" destOrd="0" presId="urn:microsoft.com/office/officeart/2005/8/layout/hierarchy1"/>
    <dgm:cxn modelId="{4C85DD0C-C586-419F-8A53-2AABA6A9BC11}" type="presParOf" srcId="{22AC3001-5C68-45F8-89CA-FB04388B2ECE}" destId="{7AF5B10D-55A9-4AE0-B8F9-159F5FDED19A}" srcOrd="1" destOrd="0" presId="urn:microsoft.com/office/officeart/2005/8/layout/hierarchy1"/>
    <dgm:cxn modelId="{856B4C09-DC0A-4913-A5E5-D9844C3FDFC6}" type="presParOf" srcId="{1BF11D12-2BC8-4D12-AD3E-430D442D3BB5}" destId="{9A71A0B1-C65D-4F27-973E-181A67664825}" srcOrd="1" destOrd="0" presId="urn:microsoft.com/office/officeart/2005/8/layout/hierarchy1"/>
    <dgm:cxn modelId="{E7002A8E-E922-4C85-AA8D-C4D2EE8A716F}" type="presParOf" srcId="{6C7ED923-844F-470B-8903-2E5BFE388A75}" destId="{3202A59D-6576-43D7-A8BD-732735E5C722}" srcOrd="2" destOrd="0" presId="urn:microsoft.com/office/officeart/2005/8/layout/hierarchy1"/>
    <dgm:cxn modelId="{5C7B32A9-B715-4E07-9855-5DA2F826D569}" type="presParOf" srcId="{3202A59D-6576-43D7-A8BD-732735E5C722}" destId="{32CB6D4D-F18F-469C-862A-1D6CDF94FABE}" srcOrd="0" destOrd="0" presId="urn:microsoft.com/office/officeart/2005/8/layout/hierarchy1"/>
    <dgm:cxn modelId="{F2CCDD41-BB8B-4159-88D4-B7AC7A4A4954}" type="presParOf" srcId="{32CB6D4D-F18F-469C-862A-1D6CDF94FABE}" destId="{3B7D6D26-9B05-4A2F-A2F9-5AEC96FC9109}" srcOrd="0" destOrd="0" presId="urn:microsoft.com/office/officeart/2005/8/layout/hierarchy1"/>
    <dgm:cxn modelId="{D005B8C3-63CA-4111-B143-C8C037ED8186}" type="presParOf" srcId="{32CB6D4D-F18F-469C-862A-1D6CDF94FABE}" destId="{159D5999-D6A3-4BA3-9857-43CB7E3493BA}" srcOrd="1" destOrd="0" presId="urn:microsoft.com/office/officeart/2005/8/layout/hierarchy1"/>
    <dgm:cxn modelId="{265C40FF-C753-4F97-8B1E-1AFC9FAA503A}" type="presParOf" srcId="{3202A59D-6576-43D7-A8BD-732735E5C722}" destId="{7A1F8319-6C5B-4E31-A51F-91C375E9987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87C27A-F469-4843-A4F5-43A15D69A22B}">
      <dsp:nvSpPr>
        <dsp:cNvPr id="0" name=""/>
        <dsp:cNvSpPr/>
      </dsp:nvSpPr>
      <dsp:spPr>
        <a:xfrm>
          <a:off x="0" y="706671"/>
          <a:ext cx="3073451" cy="195164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802B8A-C1CE-4AE2-A106-6C33C1274B88}">
      <dsp:nvSpPr>
        <dsp:cNvPr id="0" name=""/>
        <dsp:cNvSpPr/>
      </dsp:nvSpPr>
      <dsp:spPr>
        <a:xfrm>
          <a:off x="341494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নেটওয়ার্ক কানেকটিভিটি ডিভাইন কী তা জানতে পারবে;</a:t>
          </a:r>
        </a:p>
      </dsp:txBody>
      <dsp:txXfrm>
        <a:off x="398656" y="1088253"/>
        <a:ext cx="2959127" cy="1837317"/>
      </dsp:txXfrm>
    </dsp:sp>
    <dsp:sp modelId="{4B0979DE-AFAD-473C-928A-F8195A2B4240}">
      <dsp:nvSpPr>
        <dsp:cNvPr id="0" name=""/>
        <dsp:cNvSpPr/>
      </dsp:nvSpPr>
      <dsp:spPr>
        <a:xfrm>
          <a:off x="3756441" y="706671"/>
          <a:ext cx="3073451" cy="195164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F5B10D-55A9-4AE0-B8F9-159F5FDED19A}">
      <dsp:nvSpPr>
        <dsp:cNvPr id="0" name=""/>
        <dsp:cNvSpPr/>
      </dsp:nvSpPr>
      <dsp:spPr>
        <a:xfrm>
          <a:off x="4097935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নেটওয়ার্ক কানেকটিভিটি ডিভাইন সম্পর্কে জানতে পারবে;</a:t>
          </a:r>
        </a:p>
      </dsp:txBody>
      <dsp:txXfrm>
        <a:off x="4155097" y="1088253"/>
        <a:ext cx="2959127" cy="1837317"/>
      </dsp:txXfrm>
    </dsp:sp>
    <dsp:sp modelId="{3B7D6D26-9B05-4A2F-A2F9-5AEC96FC9109}">
      <dsp:nvSpPr>
        <dsp:cNvPr id="0" name=""/>
        <dsp:cNvSpPr/>
      </dsp:nvSpPr>
      <dsp:spPr>
        <a:xfrm>
          <a:off x="7512882" y="706671"/>
          <a:ext cx="3073451" cy="195164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9D5999-D6A3-4BA3-9857-43CB7E3493BA}">
      <dsp:nvSpPr>
        <dsp:cNvPr id="0" name=""/>
        <dsp:cNvSpPr/>
      </dsp:nvSpPr>
      <dsp:spPr>
        <a:xfrm>
          <a:off x="7854377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ল্যান এর বিভিন্ন যন্ত্রাংশের মধ্যে সংযোগ স্থাপন করতে পারবে;</a:t>
          </a:r>
        </a:p>
      </dsp:txBody>
      <dsp:txXfrm>
        <a:off x="7911539" y="1088253"/>
        <a:ext cx="2959127" cy="18373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3C180-BB7D-DBD5-A15F-522394D438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31697C-C474-F49E-8F5C-4AA25A29D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2E14C-6D5E-DBF7-9C77-54CCA16B6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A4FA-0331-45F3-B82E-F5E82FB8DF1D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57CB8-9598-390B-E532-AD54FDC53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92C15A-F6F5-60CC-0702-B564F8C2B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BE17-F77E-4025-880A-2B059AF1E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51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39811-7D46-5E87-6829-F319A2D9A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E616C-47F3-D49A-B82A-4BDDD8C06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09593-74C2-3CA5-C7A4-C5228B5A6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A4FA-0331-45F3-B82E-F5E82FB8DF1D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A06135-692F-1B1E-A1CA-C6A1D5ACF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684A9-46D2-6A6D-84DF-870647669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BE17-F77E-4025-880A-2B059AF1E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947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C1FA0-0A78-7E64-FB22-8928CFB64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C75EE3-B917-D392-706B-21E1528D0F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4EE10-7AA8-74BF-BC86-9D8C512F9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A4FA-0331-45F3-B82E-F5E82FB8DF1D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88950-2F11-D427-5C35-11ADFAC72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334E53-6B4D-32DE-82F5-436294DD0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BE17-F77E-4025-880A-2B059AF1E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7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526EF-CEB8-8E4E-A84C-57F9EC220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ABBA0-48DC-8700-9FD0-20FE504646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52DEDF-6ACC-76C0-8AE7-BB8DBAD680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E4E7B9-3D0D-7195-F829-057867805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A4FA-0331-45F3-B82E-F5E82FB8DF1D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FCB384-C768-E436-9C5C-2ADB7ABF1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564CD4-E0A1-0178-D8A5-8BA5C5876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BE17-F77E-4025-880A-2B059AF1E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336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675CB-473B-6EC2-0E1F-589BF0DC7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C064D4-3E7E-C45B-762C-C1A73BE00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E04177-E9A8-B869-21F0-3807417363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24EC91-FC10-5E72-6380-46B642FB83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BF80DA-1FCE-8A00-DD60-BA836BCE50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A3A98B-AE2C-A4BB-FB6B-B65965AF1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A4FA-0331-45F3-B82E-F5E82FB8DF1D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5B8FD3-1964-00D4-21BD-656202C8E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889BBB-908F-1488-B453-0B788BF72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BE17-F77E-4025-880A-2B059AF1E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540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74282-00F1-8617-8C33-B55B455BE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C01D35-B829-F768-F33A-E394A73F4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A4FA-0331-45F3-B82E-F5E82FB8DF1D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476E35-CB3A-0045-9DC4-452C6F99D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922220-D394-0019-56FD-555A20235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BE17-F77E-4025-880A-2B059AF1E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411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38E77D-A530-0C67-3D7B-3DF828DDD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A4FA-0331-45F3-B82E-F5E82FB8DF1D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26E62D-2EFF-ACF3-BBC2-50CE8046D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5F152E-211C-C0A0-93A5-BE779B340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BE17-F77E-4025-880A-2B059AF1E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158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0ED5C-BBA9-2109-8649-0333FCF10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7BD30-E1C3-8DD7-6107-00B1710C5D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EF9708-CB62-767E-5DCF-AF03E666A7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6474A8-7F89-4FEF-00E8-84102D6F7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A4FA-0331-45F3-B82E-F5E82FB8DF1D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C566A1-44C4-64C3-D241-F7BFF8073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5A347-2084-EC1D-6F9D-157B90631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BE17-F77E-4025-880A-2B059AF1E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193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90F9E-EF1E-17CE-EA5D-FC4C4F11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3D6766-BE8F-420A-6024-7DC752D21B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BFC29-2930-E21D-093D-B8928CC241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8DE6EF-917C-ADF6-D1BE-B6C6F4622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A4FA-0331-45F3-B82E-F5E82FB8DF1D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E5D5E7-90A5-6267-0749-A37E767EE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752442-0E8C-271C-9263-BBF854205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BE17-F77E-4025-880A-2B059AF1E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026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08B39-9CE5-182D-FC1A-7CCDFA369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B23256-416F-3FD7-63B5-BBCE90D3D6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391B1-E6FF-A938-DBB6-972BD57FE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A4FA-0331-45F3-B82E-F5E82FB8DF1D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E7C58D-51E8-4817-E704-212A362BD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2687A7-7498-D6F4-32AB-DFCDF1661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BE17-F77E-4025-880A-2B059AF1E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568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D22E94-5F66-C746-D11F-279D80FCCF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D74CE0-00B5-1692-776A-C29D974691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19AFC-0272-4DD8-92B0-2E1DB390D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A4FA-0331-45F3-B82E-F5E82FB8DF1D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96298-0A96-1796-B28E-FEDA7B468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6E10DF-4D44-AA6C-4B36-B8F3A73C2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CBE17-F77E-4025-880A-2B059AF1E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789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011943-B6FF-D4B5-191A-493F4F586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C425A-011D-C092-66F0-0F29AFF72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13DF9E-F9F3-365A-C256-2DC1EB09C5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8EA4FA-0331-45F3-B82E-F5E82FB8DF1D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8C346C-9333-BC07-5EF2-F338F3C213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210040-C547-5064-A6CC-CC58BD987E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FCBE17-F77E-4025-880A-2B059AF1E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574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3001AFEA-2442-4A9F-BA37-8C469F306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458090-FE71-6CC5-0A67-480E349B7D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202" y="716252"/>
            <a:ext cx="5624764" cy="3260397"/>
          </a:xfrm>
        </p:spPr>
        <p:txBody>
          <a:bodyPr>
            <a:normAutofit/>
          </a:bodyPr>
          <a:lstStyle/>
          <a:p>
            <a:pPr algn="l"/>
            <a:r>
              <a:rPr lang="en-US" dirty="0" err="1">
                <a:solidFill>
                  <a:srgbClr val="FFFFFF"/>
                </a:solidFill>
              </a:rPr>
              <a:t>আজকের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ক্লাসে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 err="1">
                <a:solidFill>
                  <a:srgbClr val="FFFFFF"/>
                </a:solidFill>
              </a:rPr>
              <a:t>সবাইকে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স্বাগতম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55E9CD0-04B0-4A3C-B291-AD913379C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DD8BF3B-6066-418C-8D1A-75C5E396F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Block Arc 31">
            <a:extLst>
              <a:ext uri="{FF2B5EF4-FFF2-40B4-BE49-F238E27FC236}">
                <a16:creationId xmlns:a16="http://schemas.microsoft.com/office/drawing/2014/main" id="{80BC66F9-7A74-4286-AD22-1174052CC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8142CC3-2B5C-48E6-9DF0-6C8ACBAF2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B2D303B-3DD0-4319-9EAD-361847FEC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6A89C79-8EF3-4AF9-B3D9-59A883F41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EFE5CE34-4543-42E5-B82C-1F3D12422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872052">
            <a:off x="6113252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72AF41FE-63D7-4695-81D2-66D2510E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80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8D436F-9ACD-4C92-AFC8-C934C527A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0538E0-A884-4E60-A6AB-77D830E2F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3478" y="0"/>
            <a:ext cx="465738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362B50-66AE-AA73-73B0-96D161979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162" y="3050434"/>
            <a:ext cx="3722933" cy="757130"/>
          </a:xfrm>
          <a:ln w="25400" cap="sq">
            <a:solidFill>
              <a:srgbClr val="FFFFFF"/>
            </a:solidFill>
            <a:miter lim="800000"/>
          </a:ln>
        </p:spPr>
        <p:txBody>
          <a:bodyPr wrap="square">
            <a:normAutofit/>
          </a:bodyPr>
          <a:lstStyle/>
          <a:p>
            <a:pPr algn="ctr"/>
            <a:r>
              <a:rPr lang="en-US" sz="2800">
                <a:solidFill>
                  <a:srgbClr val="FFFFFF"/>
                </a:solidFill>
              </a:rPr>
              <a:t>পরিচিতি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0D7DD0-1C67-4D4C-9E06-678233DB84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53478" cy="6858000"/>
          </a:xfrm>
          <a:prstGeom prst="rect">
            <a:avLst/>
          </a:prstGeom>
          <a:solidFill>
            <a:srgbClr val="40404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AC8E8-FE1D-E0CD-6309-7960B43381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74536" y="640080"/>
            <a:ext cx="5053066" cy="2546604"/>
          </a:xfrm>
        </p:spPr>
        <p:txBody>
          <a:bodyPr>
            <a:normAutofit/>
          </a:bodyPr>
          <a:lstStyle/>
          <a:p>
            <a:r>
              <a:rPr lang="en-US" sz="2000"/>
              <a:t>শফিকুল ইসলাম </a:t>
            </a:r>
          </a:p>
          <a:p>
            <a:r>
              <a:rPr lang="en-US" sz="2000"/>
              <a:t>ট্রেড ইন্সট্রাক্টর</a:t>
            </a:r>
          </a:p>
          <a:p>
            <a:r>
              <a:rPr lang="en-US" sz="2000"/>
              <a:t>কনেশ্বর এসসি এডওয়ার্ড ইনস্টিটিউশন</a:t>
            </a:r>
          </a:p>
          <a:p>
            <a:r>
              <a:rPr lang="en-US" sz="2000"/>
              <a:t>ডামুড্যা,শরীয়তপুর।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ABA68C-C568-14A6-3042-2D7707FD27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70204" y="3671315"/>
            <a:ext cx="5057398" cy="2546605"/>
          </a:xfrm>
        </p:spPr>
        <p:txBody>
          <a:bodyPr>
            <a:normAutofit/>
          </a:bodyPr>
          <a:lstStyle/>
          <a:p>
            <a:r>
              <a:rPr lang="en-US" sz="2000" dirty="0" err="1"/>
              <a:t>দশম</a:t>
            </a:r>
            <a:r>
              <a:rPr lang="en-US" sz="2000" dirty="0"/>
              <a:t> : </a:t>
            </a:r>
            <a:r>
              <a:rPr lang="en-US" sz="2000" dirty="0" err="1"/>
              <a:t>শ্রেণি</a:t>
            </a:r>
            <a:r>
              <a:rPr lang="en-US" sz="2000" dirty="0"/>
              <a:t>( </a:t>
            </a:r>
            <a:r>
              <a:rPr lang="en-US" sz="2000" dirty="0" err="1"/>
              <a:t>কারিগরি</a:t>
            </a:r>
            <a:r>
              <a:rPr lang="en-US" sz="2000" dirty="0"/>
              <a:t>)</a:t>
            </a:r>
          </a:p>
          <a:p>
            <a:r>
              <a:rPr lang="en-US" sz="2000" dirty="0" err="1"/>
              <a:t>বিষয়</a:t>
            </a:r>
            <a:r>
              <a:rPr lang="en-US" sz="2000" dirty="0"/>
              <a:t>: </a:t>
            </a:r>
            <a:r>
              <a:rPr lang="en-US" sz="2000" dirty="0" err="1"/>
              <a:t>জেনারেল</a:t>
            </a:r>
            <a:r>
              <a:rPr lang="en-US" sz="2000" dirty="0"/>
              <a:t> </a:t>
            </a:r>
            <a:r>
              <a:rPr lang="en-US" sz="2000" dirty="0" err="1"/>
              <a:t>ইলেকট্রিক্যাল</a:t>
            </a:r>
            <a:r>
              <a:rPr lang="en-US" sz="2000" dirty="0"/>
              <a:t> </a:t>
            </a:r>
            <a:r>
              <a:rPr lang="en-US" sz="2000" dirty="0" err="1"/>
              <a:t>ওয়ার্কস</a:t>
            </a:r>
            <a:endParaRPr lang="en-US" sz="2000" dirty="0"/>
          </a:p>
          <a:p>
            <a:r>
              <a:rPr lang="en-US" sz="2000" dirty="0" err="1"/>
              <a:t>প্রথম</a:t>
            </a:r>
            <a:r>
              <a:rPr lang="en-US" sz="2000" dirty="0"/>
              <a:t> : </a:t>
            </a:r>
            <a:r>
              <a:rPr lang="en-US" sz="2000" dirty="0" err="1"/>
              <a:t>অধ্যায়</a:t>
            </a:r>
            <a:endParaRPr lang="en-US" sz="2000" dirty="0"/>
          </a:p>
          <a:p>
            <a:r>
              <a:rPr lang="en-US" sz="2000" dirty="0" err="1"/>
              <a:t>কমিউনিকেশন</a:t>
            </a:r>
            <a:r>
              <a:rPr lang="en-US" sz="2000" dirty="0"/>
              <a:t> </a:t>
            </a:r>
            <a:r>
              <a:rPr lang="en-US" sz="2000" dirty="0" err="1"/>
              <a:t>সিস্টেম</a:t>
            </a:r>
            <a:endParaRPr lang="en-US" sz="2000" dirty="0"/>
          </a:p>
          <a:p>
            <a:r>
              <a:rPr lang="en-US" sz="2000" dirty="0" err="1"/>
              <a:t>পাঠ</a:t>
            </a:r>
            <a:r>
              <a:rPr lang="en-US" sz="2000" dirty="0"/>
              <a:t>: </a:t>
            </a:r>
            <a:r>
              <a:rPr lang="en-US" sz="2000" dirty="0" err="1"/>
              <a:t>নেটওয়ার্ক</a:t>
            </a:r>
            <a:r>
              <a:rPr lang="en-US" sz="2000" dirty="0"/>
              <a:t> </a:t>
            </a:r>
            <a:r>
              <a:rPr lang="en-US" sz="2000" dirty="0" err="1"/>
              <a:t>কানেকটিভিটি</a:t>
            </a:r>
            <a:r>
              <a:rPr lang="en-US" sz="2000" dirty="0"/>
              <a:t> </a:t>
            </a:r>
            <a:r>
              <a:rPr lang="en-US" sz="2000" dirty="0" err="1"/>
              <a:t>ডিভাইস</a:t>
            </a:r>
            <a:r>
              <a:rPr lang="en-US" sz="2000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0689721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795635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E9CE67-2919-6847-F90E-B28D4FD861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7" b="1511"/>
          <a:stretch>
            <a:fillRect/>
          </a:stretch>
        </p:blipFill>
        <p:spPr>
          <a:xfrm>
            <a:off x="838200" y="704765"/>
            <a:ext cx="10628376" cy="544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5189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EC0F7C-2A2F-E841-96D1-049F2DFD8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শিখনফল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982EE53-EE71-F612-14AE-070DDAC26C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6818650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10823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FE15D9-0E28-68A1-4F36-AA2350801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62567" y="818984"/>
            <a:ext cx="6714699" cy="3178689"/>
          </a:xfrm>
        </p:spPr>
        <p:txBody>
          <a:bodyPr>
            <a:normAutofit/>
          </a:bodyPr>
          <a:lstStyle/>
          <a:p>
            <a:pPr algn="l"/>
            <a:r>
              <a:rPr lang="en-US" sz="4800">
                <a:solidFill>
                  <a:srgbClr val="FFFFFF"/>
                </a:solidFill>
              </a:rPr>
              <a:t>ল্যানে ব্যবহৃত কানেকটিভিটি ডিভাইস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B1AEC2-0ACC-46BF-FB5E-00D9889187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85397" y="4960961"/>
            <a:ext cx="7055893" cy="1078054"/>
          </a:xfrm>
        </p:spPr>
        <p:txBody>
          <a:bodyPr>
            <a:normAutofit fontScale="92500"/>
          </a:bodyPr>
          <a:lstStyle/>
          <a:p>
            <a:pPr algn="l"/>
            <a:r>
              <a:rPr lang="en-US" sz="2200">
                <a:solidFill>
                  <a:srgbClr val="FFFFFF"/>
                </a:solidFill>
              </a:rPr>
              <a:t>একটি নেটওয়ার্ক যে ডিভাইস এর মাধ্যমে সম্প্রসারণ (Expansion) করা হয় তাকে নেটওয়ার্ক কানেকটিভিটি ডিভাইস বলা হয়। </a:t>
            </a:r>
            <a:br>
              <a:rPr lang="en-US" sz="2200">
                <a:solidFill>
                  <a:srgbClr val="FFFFFF"/>
                </a:solidFill>
              </a:rPr>
            </a:br>
            <a:endParaRPr lang="en-US" sz="2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108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Slide Background Fill">
            <a:extLst>
              <a:ext uri="{FF2B5EF4-FFF2-40B4-BE49-F238E27FC236}">
                <a16:creationId xmlns:a16="http://schemas.microsoft.com/office/drawing/2014/main" id="{03AF1C04-3FEF-41BD-BB84-2F263765B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D5E267-EB6F-47DF-ABEF-2C1BED44D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49" cy="6858000"/>
            <a:chOff x="-2848" y="0"/>
            <a:chExt cx="12188949" cy="6858000"/>
          </a:xfrm>
        </p:grpSpPr>
        <p:sp>
          <p:nvSpPr>
            <p:cNvPr id="26" name="Color Cover">
              <a:extLst>
                <a:ext uri="{FF2B5EF4-FFF2-40B4-BE49-F238E27FC236}">
                  <a16:creationId xmlns:a16="http://schemas.microsoft.com/office/drawing/2014/main" id="{4BA86AA3-0623-4268-861E-ADA01A7C07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Color Cover">
              <a:extLst>
                <a:ext uri="{FF2B5EF4-FFF2-40B4-BE49-F238E27FC236}">
                  <a16:creationId xmlns:a16="http://schemas.microsoft.com/office/drawing/2014/main" id="{72692EF2-4C1F-4ED7-9C00-6CF92783E2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6828D02-A05D-412B-9F20-B68E970B9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30" name="Color">
              <a:extLst>
                <a:ext uri="{FF2B5EF4-FFF2-40B4-BE49-F238E27FC236}">
                  <a16:creationId xmlns:a16="http://schemas.microsoft.com/office/drawing/2014/main" id="{A1A8E50E-11DE-480E-A93B-F503760BCC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Color">
              <a:extLst>
                <a:ext uri="{FF2B5EF4-FFF2-40B4-BE49-F238E27FC236}">
                  <a16:creationId xmlns:a16="http://schemas.microsoft.com/office/drawing/2014/main" id="{D2E2EE99-89A4-435B-B61A-3C8B5B2B2D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7" name="Graphic 6" descr="Processor">
            <a:extLst>
              <a:ext uri="{FF2B5EF4-FFF2-40B4-BE49-F238E27FC236}">
                <a16:creationId xmlns:a16="http://schemas.microsoft.com/office/drawing/2014/main" id="{90BC6EF1-5FAC-5B9E-B5C8-DD429DC612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77026" y="1131373"/>
            <a:ext cx="4571936" cy="4571936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7A18589-FFA0-D9B9-EA3D-F8D0AD56C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5" y="819015"/>
            <a:ext cx="5501548" cy="2353362"/>
          </a:xfrm>
        </p:spPr>
        <p:txBody>
          <a:bodyPr anchor="b">
            <a:normAutofit fontScale="90000"/>
          </a:bodyPr>
          <a:lstStyle/>
          <a:p>
            <a:r>
              <a:rPr lang="en-US" sz="4800">
                <a:solidFill>
                  <a:schemeClr val="bg1"/>
                </a:solidFill>
              </a:rPr>
              <a:t>নেটওয়ার্ক কানেকটিভিটি ডিভাইসগুলো হচ্ছে-</a:t>
            </a:r>
            <a:br>
              <a:rPr lang="en-US" sz="4800">
                <a:solidFill>
                  <a:schemeClr val="bg1"/>
                </a:solidFill>
              </a:rPr>
            </a:br>
            <a:endParaRPr lang="en-US" sz="480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40B15-6464-04E6-CE73-BAFF5770F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4985" y="3442089"/>
            <a:ext cx="5501548" cy="257357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US" sz="1800">
              <a:solidFill>
                <a:schemeClr val="bg1"/>
              </a:solidFill>
            </a:endParaRPr>
          </a:p>
          <a:p>
            <a:r>
              <a:rPr lang="en-US" sz="1800">
                <a:solidFill>
                  <a:schemeClr val="bg1"/>
                </a:solidFill>
              </a:rPr>
              <a:t>১. নেটওয়ার্ক ইন্টারফেস কার্ড (NIC-Network Interface Card)</a:t>
            </a:r>
            <a:br>
              <a:rPr lang="en-US" sz="1800">
                <a:solidFill>
                  <a:schemeClr val="bg1"/>
                </a:solidFill>
              </a:rPr>
            </a:br>
            <a:r>
              <a:rPr lang="en-US" sz="1800">
                <a:solidFill>
                  <a:schemeClr val="bg1"/>
                </a:solidFill>
              </a:rPr>
              <a:t>২. রিপিটার (Repeater)</a:t>
            </a:r>
            <a:br>
              <a:rPr lang="en-US" sz="1800">
                <a:solidFill>
                  <a:schemeClr val="bg1"/>
                </a:solidFill>
              </a:rPr>
            </a:br>
            <a:r>
              <a:rPr lang="en-US" sz="1800">
                <a:solidFill>
                  <a:schemeClr val="bg1"/>
                </a:solidFill>
              </a:rPr>
              <a:t>৩. হাব (Hub)</a:t>
            </a:r>
            <a:br>
              <a:rPr lang="en-US" sz="1800">
                <a:solidFill>
                  <a:schemeClr val="bg1"/>
                </a:solidFill>
              </a:rPr>
            </a:br>
            <a:r>
              <a:rPr lang="en-US" sz="1800">
                <a:solidFill>
                  <a:schemeClr val="bg1"/>
                </a:solidFill>
              </a:rPr>
              <a:t>৪. সুইচ (Switch)</a:t>
            </a:r>
            <a:br>
              <a:rPr lang="en-US" sz="1800">
                <a:solidFill>
                  <a:schemeClr val="bg1"/>
                </a:solidFill>
              </a:rPr>
            </a:br>
            <a:r>
              <a:rPr lang="en-US" sz="1800">
                <a:solidFill>
                  <a:schemeClr val="bg1"/>
                </a:solidFill>
              </a:rPr>
              <a:t>৫. ব্রিজ (Bridge)</a:t>
            </a:r>
            <a:br>
              <a:rPr lang="en-US" sz="1800">
                <a:solidFill>
                  <a:schemeClr val="bg1"/>
                </a:solidFill>
              </a:rPr>
            </a:br>
            <a:r>
              <a:rPr lang="en-US" sz="1800">
                <a:solidFill>
                  <a:schemeClr val="bg1"/>
                </a:solidFill>
              </a:rPr>
              <a:t>৬. রাউটার (Router)</a:t>
            </a:r>
          </a:p>
          <a:p>
            <a:endParaRPr lang="en-US" sz="1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8119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lor Cover">
            <a:extLst>
              <a:ext uri="{FF2B5EF4-FFF2-40B4-BE49-F238E27FC236}">
                <a16:creationId xmlns:a16="http://schemas.microsoft.com/office/drawing/2014/main" id="{63C1F321-BB96-4700-B3CE-1A6156067F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FA1AD64-F15F-417D-956C-B2C211FC9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51" y="0"/>
            <a:ext cx="6064235" cy="6858000"/>
            <a:chOff x="651279" y="598259"/>
            <a:chExt cx="10889442" cy="5680742"/>
          </a:xfrm>
        </p:grpSpPr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5F3C79B0-E0DE-407E-B550-3FDEB67B0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A1A2DFA8-F321-4204-9B31-A3713BC652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8BA3B7-E719-9E77-A861-45625316A9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9708" y="841664"/>
            <a:ext cx="4874661" cy="5156800"/>
          </a:xfrm>
        </p:spPr>
        <p:txBody>
          <a:bodyPr anchor="ctr">
            <a:normAutofit/>
          </a:bodyPr>
          <a:lstStyle/>
          <a:p>
            <a:pPr algn="l"/>
            <a:r>
              <a:rPr lang="en-US" sz="4800">
                <a:solidFill>
                  <a:schemeClr val="bg1"/>
                </a:solidFill>
              </a:rPr>
              <a:t>নেটওয়ার্ক ইন্টারফেস কার্ড (NIC-Network Interface Card):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163073-E0AA-FF34-A7BD-69E74959D6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4687" y="841664"/>
            <a:ext cx="4867605" cy="5156800"/>
          </a:xfrm>
        </p:spPr>
        <p:txBody>
          <a:bodyPr anchor="ctr">
            <a:normAutofit lnSpcReduction="10000"/>
          </a:bodyPr>
          <a:lstStyle/>
          <a:p>
            <a:pPr algn="l"/>
            <a:r>
              <a:rPr lang="en-US" dirty="0" err="1">
                <a:solidFill>
                  <a:schemeClr val="tx2"/>
                </a:solidFill>
              </a:rPr>
              <a:t>নেটওয়ার্ক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ইন্টারফেস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কার্ড</a:t>
            </a:r>
            <a:r>
              <a:rPr lang="en-US" dirty="0">
                <a:solidFill>
                  <a:schemeClr val="tx2"/>
                </a:solidFill>
              </a:rPr>
              <a:t> (NIC-Network Interface Card): </a:t>
            </a:r>
            <a:r>
              <a:rPr lang="en-US" dirty="0" err="1">
                <a:solidFill>
                  <a:schemeClr val="tx2"/>
                </a:solidFill>
              </a:rPr>
              <a:t>নেটওয়ার্ক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ইন্টারফেস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কার্ড</a:t>
            </a:r>
            <a:r>
              <a:rPr lang="en-US" dirty="0">
                <a:solidFill>
                  <a:schemeClr val="tx2"/>
                </a:solidFill>
              </a:rPr>
              <a:t> (NIC) </a:t>
            </a:r>
            <a:r>
              <a:rPr lang="en-US" dirty="0" err="1">
                <a:solidFill>
                  <a:schemeClr val="tx2"/>
                </a:solidFill>
              </a:rPr>
              <a:t>বা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নেটওয়ার্ক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এডাপ্টর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কার্ড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একটি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পিসি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বা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কম্পিউটারে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ইন্সটল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করা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হয়</a:t>
            </a:r>
            <a:r>
              <a:rPr lang="en-US" dirty="0">
                <a:solidFill>
                  <a:schemeClr val="tx2"/>
                </a:solidFill>
              </a:rPr>
              <a:t>। </a:t>
            </a:r>
            <a:r>
              <a:rPr lang="en-US" dirty="0" err="1">
                <a:solidFill>
                  <a:schemeClr val="tx2"/>
                </a:solidFill>
              </a:rPr>
              <a:t>এটি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মাদারবোর্ডে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অবস্থিত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ডাটাবাস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নেটওয়ার্ক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মিডিয়া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বা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ক্যাবলের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মধ্যে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ইন্টারফেস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হিসেবে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কাজ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করে</a:t>
            </a:r>
            <a:r>
              <a:rPr lang="en-US" dirty="0">
                <a:solidFill>
                  <a:schemeClr val="tx2"/>
                </a:solidFill>
              </a:rPr>
              <a:t>। </a:t>
            </a:r>
            <a:r>
              <a:rPr lang="en-US" dirty="0" err="1">
                <a:solidFill>
                  <a:schemeClr val="tx2"/>
                </a:solidFill>
              </a:rPr>
              <a:t>বর্তমানে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সকল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কম্পিউটারের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মাদারবোর্ডেই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নেটওয়ার্ক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এডাপ্টার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কার্ড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বিল্ট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ইন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থাকে</a:t>
            </a:r>
            <a:r>
              <a:rPr lang="en-US" dirty="0">
                <a:solidFill>
                  <a:schemeClr val="tx2"/>
                </a:solidFill>
              </a:rPr>
              <a:t>। </a:t>
            </a:r>
            <a:r>
              <a:rPr lang="en-US" dirty="0" err="1">
                <a:solidFill>
                  <a:schemeClr val="tx2"/>
                </a:solidFill>
              </a:rPr>
              <a:t>ট্রান্সরিসিভার</a:t>
            </a:r>
            <a:r>
              <a:rPr lang="en-US" dirty="0">
                <a:solidFill>
                  <a:schemeClr val="tx2"/>
                </a:solidFill>
              </a:rPr>
              <a:t> (</a:t>
            </a:r>
            <a:r>
              <a:rPr lang="en-US" dirty="0" err="1">
                <a:solidFill>
                  <a:schemeClr val="tx2"/>
                </a:solidFill>
              </a:rPr>
              <a:t>Transreceivers</a:t>
            </a:r>
            <a:r>
              <a:rPr lang="en-US" dirty="0">
                <a:solidFill>
                  <a:schemeClr val="tx2"/>
                </a:solidFill>
              </a:rPr>
              <a:t>) </a:t>
            </a:r>
            <a:r>
              <a:rPr lang="en-US" dirty="0" err="1">
                <a:solidFill>
                  <a:schemeClr val="tx2"/>
                </a:solidFill>
              </a:rPr>
              <a:t>অনুরূপ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একটি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নেটওয়ার্ক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ডিভাইস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যা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একটি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নির্দিষ্ট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মিডিয়াতে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সিগন্যালের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ট্রান্সমিশন</a:t>
            </a:r>
            <a:r>
              <a:rPr lang="en-US" dirty="0">
                <a:solidFill>
                  <a:schemeClr val="tx2"/>
                </a:solidFill>
              </a:rPr>
              <a:t> ও </a:t>
            </a:r>
            <a:r>
              <a:rPr lang="en-US" dirty="0" err="1">
                <a:solidFill>
                  <a:schemeClr val="tx2"/>
                </a:solidFill>
              </a:rPr>
              <a:t>রিসিপশন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উভয়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কাজ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সম্পাদন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করতে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পারে</a:t>
            </a:r>
            <a:r>
              <a:rPr lang="en-US" dirty="0">
                <a:solidFill>
                  <a:schemeClr val="tx2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3244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6FD7672-78BE-4D6F-A711-2CDB79B52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4662" y="323519"/>
            <a:ext cx="4323899" cy="6212748"/>
          </a:xfrm>
          <a:custGeom>
            <a:avLst/>
            <a:gdLst>
              <a:gd name="connsiteX0" fmla="*/ 0 w 4323899"/>
              <a:gd name="connsiteY0" fmla="*/ 0 h 6212748"/>
              <a:gd name="connsiteX1" fmla="*/ 742501 w 4323899"/>
              <a:gd name="connsiteY1" fmla="*/ 0 h 6212748"/>
              <a:gd name="connsiteX2" fmla="*/ 4323899 w 4323899"/>
              <a:gd name="connsiteY2" fmla="*/ 0 h 6212748"/>
              <a:gd name="connsiteX3" fmla="*/ 4323899 w 4323899"/>
              <a:gd name="connsiteY3" fmla="*/ 2864954 h 6212748"/>
              <a:gd name="connsiteX4" fmla="*/ 880454 w 4323899"/>
              <a:gd name="connsiteY4" fmla="*/ 6212748 h 6212748"/>
              <a:gd name="connsiteX5" fmla="*/ 0 w 4323899"/>
              <a:gd name="connsiteY5" fmla="*/ 6212748 h 6212748"/>
              <a:gd name="connsiteX6" fmla="*/ 0 w 4323899"/>
              <a:gd name="connsiteY6" fmla="*/ 6210962 h 621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3899" h="6212748">
                <a:moveTo>
                  <a:pt x="0" y="0"/>
                </a:moveTo>
                <a:lnTo>
                  <a:pt x="742501" y="0"/>
                </a:lnTo>
                <a:lnTo>
                  <a:pt x="4323899" y="0"/>
                </a:lnTo>
                <a:lnTo>
                  <a:pt x="4323899" y="2864954"/>
                </a:lnTo>
                <a:lnTo>
                  <a:pt x="880454" y="6212748"/>
                </a:lnTo>
                <a:lnTo>
                  <a:pt x="0" y="6212748"/>
                </a:lnTo>
                <a:lnTo>
                  <a:pt x="0" y="6210962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62647B-1222-407C-8740-5A497612B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D424F2-D068-C84A-ABA3-1CB0C38625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9293" y="806364"/>
            <a:ext cx="3354636" cy="2847413"/>
          </a:xfrm>
        </p:spPr>
        <p:txBody>
          <a:bodyPr anchor="b">
            <a:normAutofit/>
          </a:bodyPr>
          <a:lstStyle/>
          <a:p>
            <a:pPr algn="l"/>
            <a:r>
              <a:rPr lang="en-US" sz="3800" err="1"/>
              <a:t>নেটওয়ার্ক</a:t>
            </a:r>
            <a:r>
              <a:rPr lang="en-US" sz="3800"/>
              <a:t> </a:t>
            </a:r>
            <a:r>
              <a:rPr lang="en-US" sz="3800" err="1"/>
              <a:t>ইন্টারফেস</a:t>
            </a:r>
            <a:r>
              <a:rPr lang="en-US" sz="3800"/>
              <a:t> </a:t>
            </a:r>
            <a:r>
              <a:rPr lang="en-US" sz="3800" err="1"/>
              <a:t>কার্ড</a:t>
            </a:r>
            <a:r>
              <a:rPr lang="en-US" sz="3800"/>
              <a:t> (NIC-Network Interface Card):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ACC876-D94B-2AA4-734F-B6184E28E0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558" y="1563705"/>
            <a:ext cx="5604636" cy="371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27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Slide Background Fill">
            <a:extLst>
              <a:ext uri="{FF2B5EF4-FFF2-40B4-BE49-F238E27FC236}">
                <a16:creationId xmlns:a16="http://schemas.microsoft.com/office/drawing/2014/main" id="{C3420C89-0B09-4632-A4AF-3971D08BF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Color Cover">
            <a:extLst>
              <a:ext uri="{FF2B5EF4-FFF2-40B4-BE49-F238E27FC236}">
                <a16:creationId xmlns:a16="http://schemas.microsoft.com/office/drawing/2014/main" id="{4E5CBA61-BF74-40B4-A3A8-366BBA626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C27E70C-5470-4262-B9CE-AE52C51CF4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929"/>
            <a:ext cx="12188952" cy="3490956"/>
            <a:chOff x="651279" y="598259"/>
            <a:chExt cx="10889442" cy="5680742"/>
          </a:xfrm>
        </p:grpSpPr>
        <p:sp>
          <p:nvSpPr>
            <p:cNvPr id="44" name="Color">
              <a:extLst>
                <a:ext uri="{FF2B5EF4-FFF2-40B4-BE49-F238E27FC236}">
                  <a16:creationId xmlns:a16="http://schemas.microsoft.com/office/drawing/2014/main" id="{B5C7D35F-738C-47DF-AD6E-859806E46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Color">
              <a:extLst>
                <a:ext uri="{FF2B5EF4-FFF2-40B4-BE49-F238E27FC236}">
                  <a16:creationId xmlns:a16="http://schemas.microsoft.com/office/drawing/2014/main" id="{740F8C8B-E52F-46CF-89C7-51C6A037CF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0ABF907-33B9-D92B-2BF5-3A7F089F2B4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030" y="1065276"/>
            <a:ext cx="4727448" cy="4727448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D5860E9-CB45-4C12-8142-90A3981AF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841249"/>
            <a:ext cx="5692953" cy="25871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রিপিটার (Repeater):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A0C85-6283-E10E-0E65-397ECF5258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6383" y="3566810"/>
            <a:ext cx="5692953" cy="26511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>
                <a:solidFill>
                  <a:schemeClr val="tx2"/>
                </a:solidFill>
              </a:rPr>
              <a:t>রিপিটার (Repeater): রিপিটার এক ধরনের কানেকটিভিটি ডিভাইস যা দুর্বল সিগন্যালকে অ্যামপ্লিফাই বা শক্তিশালী করে অথবা সিগন্যাল Regenerate করে।</a:t>
            </a:r>
          </a:p>
        </p:txBody>
      </p:sp>
    </p:spTree>
    <p:extLst>
      <p:ext uri="{BB962C8B-B14F-4D97-AF65-F5344CB8AC3E}">
        <p14:creationId xmlns:p14="http://schemas.microsoft.com/office/powerpoint/2010/main" val="37538864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3E3229-2AF9-3A16-9836-8FA2191BE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হাব (Hub):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A9963-A106-5EA1-4699-3D53F0E7BA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5066" y="2031101"/>
            <a:ext cx="4282984" cy="351194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/>
              <a:t>হাব (Hub): স্টার টপোলজিতে কেন্দ্রীয় ডিভাইসটি হচ্ছে বা যা নেটওয়ার্কের একটি গুরুত্বপূর্ণ অংশ। ইহা সিগন্যাল গ্রহণ করার পর কোন প্রকার পরিবর্তন/পরিবর্ধন ছাড়া অন্য কম্পিউটারে পাঠিয়ে দেয়। হাব তিন প্রকার। যথা- ক. একটিভ হাব (Active Hub)</a:t>
            </a:r>
            <a:br>
              <a:rPr lang="en-US" sz="1800"/>
            </a:br>
            <a:r>
              <a:rPr lang="en-US" sz="1800"/>
              <a:t>খ. প্যাসিভ হাব (Passive Hub) ও</a:t>
            </a:r>
            <a:br>
              <a:rPr lang="en-US" sz="1800"/>
            </a:br>
            <a:r>
              <a:rPr lang="en-US" sz="1800"/>
              <a:t>গ. ইন্টিলিজেন্ট হাব (Intelligent Hub)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3FB6DDE-B239-D5FC-C0CD-76B2EEE283E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676" y="650494"/>
            <a:ext cx="5324142" cy="532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7016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Slide Background Fill">
            <a:extLst>
              <a:ext uri="{FF2B5EF4-FFF2-40B4-BE49-F238E27FC236}">
                <a16:creationId xmlns:a16="http://schemas.microsoft.com/office/drawing/2014/main" id="{03AF1C04-3FEF-41BD-BB84-2F263765B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DD5E267-EB6F-47DF-ABEF-2C1BED44D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49" cy="6858000"/>
            <a:chOff x="-2848" y="0"/>
            <a:chExt cx="12188949" cy="6858000"/>
          </a:xfrm>
        </p:grpSpPr>
        <p:sp>
          <p:nvSpPr>
            <p:cNvPr id="33" name="Color Cover">
              <a:extLst>
                <a:ext uri="{FF2B5EF4-FFF2-40B4-BE49-F238E27FC236}">
                  <a16:creationId xmlns:a16="http://schemas.microsoft.com/office/drawing/2014/main" id="{4BA86AA3-0623-4268-861E-ADA01A7C07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Color Cover">
              <a:extLst>
                <a:ext uri="{FF2B5EF4-FFF2-40B4-BE49-F238E27FC236}">
                  <a16:creationId xmlns:a16="http://schemas.microsoft.com/office/drawing/2014/main" id="{72692EF2-4C1F-4ED7-9C00-6CF92783E2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6828D02-A05D-412B-9F20-B68E970B9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37" name="Color">
              <a:extLst>
                <a:ext uri="{FF2B5EF4-FFF2-40B4-BE49-F238E27FC236}">
                  <a16:creationId xmlns:a16="http://schemas.microsoft.com/office/drawing/2014/main" id="{A1A8E50E-11DE-480E-A93B-F503760BCC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Color">
              <a:extLst>
                <a:ext uri="{FF2B5EF4-FFF2-40B4-BE49-F238E27FC236}">
                  <a16:creationId xmlns:a16="http://schemas.microsoft.com/office/drawing/2014/main" id="{D2E2EE99-89A4-435B-B61A-3C8B5B2B2D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8A3BC91-3D9A-AAD2-251A-6639F236C57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026" y="2137199"/>
            <a:ext cx="4571936" cy="2560284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911F886-C619-2172-92C9-F78B1F0B9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5" y="819015"/>
            <a:ext cx="5501548" cy="235336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সুইচ (Switch):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5DEB43-066F-1239-69D3-20F49AF99E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4985" y="3442089"/>
            <a:ext cx="5501548" cy="257357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>
                <a:solidFill>
                  <a:schemeClr val="bg1"/>
                </a:solidFill>
              </a:rPr>
              <a:t>সুইচ (Switch): সুইচ একটি নেটওয়ার্ক কানেকটিভিটি ডিভাইস। হাবের সাথে এর প্রধান পার্থক্য হলো সুইচ সিগন্যাল রিসিভ করার পর তা শুধুমাত্র টার্গেট পোর্ট বা নোডসমূহে প্রেরণ করে থাকে।</a:t>
            </a:r>
          </a:p>
        </p:txBody>
      </p:sp>
    </p:spTree>
    <p:extLst>
      <p:ext uri="{BB962C8B-B14F-4D97-AF65-F5344CB8AC3E}">
        <p14:creationId xmlns:p14="http://schemas.microsoft.com/office/powerpoint/2010/main" val="4010163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A5EBDF-E152-F5FF-5995-1C98E9F6C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2091" y="501651"/>
            <a:ext cx="4395340" cy="171625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ব্রিজ (Bridge):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8ECECA4-F56A-1D20-DF6B-D0FF2FFF40B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43" y="1914729"/>
            <a:ext cx="5221625" cy="302854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178BC-2A43-2280-EEF3-EBAE0268C9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92583" y="2645922"/>
            <a:ext cx="4434721" cy="371042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 err="1">
                <a:solidFill>
                  <a:srgbClr val="FF0000">
                    <a:alpha val="80000"/>
                  </a:srgbClr>
                </a:solidFill>
              </a:rPr>
              <a:t>ব্রিজ</a:t>
            </a:r>
            <a:r>
              <a:rPr lang="en-US" sz="2000" dirty="0">
                <a:solidFill>
                  <a:srgbClr val="FF0000">
                    <a:alpha val="80000"/>
                  </a:srgbClr>
                </a:solidFill>
              </a:rPr>
              <a:t> (Bridge): </a:t>
            </a:r>
            <a:r>
              <a:rPr lang="en-US" sz="2000" dirty="0" err="1">
                <a:solidFill>
                  <a:srgbClr val="FF0000">
                    <a:alpha val="80000"/>
                  </a:srgbClr>
                </a:solidFill>
              </a:rPr>
              <a:t>একাধিক</a:t>
            </a:r>
            <a:r>
              <a:rPr lang="en-US" sz="2000" dirty="0">
                <a:solidFill>
                  <a:srgbClr val="FF0000">
                    <a:alpha val="80000"/>
                  </a:srgbClr>
                </a:solidFill>
              </a:rPr>
              <a:t> </a:t>
            </a:r>
            <a:r>
              <a:rPr lang="en-US" sz="2000" dirty="0" err="1">
                <a:solidFill>
                  <a:srgbClr val="FF0000">
                    <a:alpha val="80000"/>
                  </a:srgbClr>
                </a:solidFill>
              </a:rPr>
              <a:t>ল্যান</a:t>
            </a:r>
            <a:r>
              <a:rPr lang="en-US" sz="2000" dirty="0">
                <a:solidFill>
                  <a:srgbClr val="FF0000">
                    <a:alpha val="80000"/>
                  </a:srgbClr>
                </a:solidFill>
              </a:rPr>
              <a:t> (LAN) </a:t>
            </a:r>
            <a:r>
              <a:rPr lang="en-US" sz="2000" dirty="0" err="1">
                <a:solidFill>
                  <a:srgbClr val="FF0000">
                    <a:alpha val="80000"/>
                  </a:srgbClr>
                </a:solidFill>
              </a:rPr>
              <a:t>কে</a:t>
            </a:r>
            <a:r>
              <a:rPr lang="en-US" sz="2000" dirty="0">
                <a:solidFill>
                  <a:srgbClr val="FF0000">
                    <a:alpha val="80000"/>
                  </a:srgbClr>
                </a:solidFill>
              </a:rPr>
              <a:t> </a:t>
            </a:r>
            <a:r>
              <a:rPr lang="en-US" sz="2000" dirty="0" err="1">
                <a:solidFill>
                  <a:srgbClr val="FF0000">
                    <a:alpha val="80000"/>
                  </a:srgbClr>
                </a:solidFill>
              </a:rPr>
              <a:t>সংযুক্ত</a:t>
            </a:r>
            <a:r>
              <a:rPr lang="en-US" sz="2000" dirty="0">
                <a:solidFill>
                  <a:srgbClr val="FF0000">
                    <a:alpha val="80000"/>
                  </a:srgbClr>
                </a:solidFill>
              </a:rPr>
              <a:t> </a:t>
            </a:r>
            <a:r>
              <a:rPr lang="en-US" sz="2000" dirty="0" err="1">
                <a:solidFill>
                  <a:srgbClr val="FF0000">
                    <a:alpha val="80000"/>
                  </a:srgbClr>
                </a:solidFill>
              </a:rPr>
              <a:t>করার</a:t>
            </a:r>
            <a:r>
              <a:rPr lang="en-US" sz="2000" dirty="0">
                <a:solidFill>
                  <a:srgbClr val="FF0000">
                    <a:alpha val="80000"/>
                  </a:srgbClr>
                </a:solidFill>
              </a:rPr>
              <a:t> </a:t>
            </a:r>
            <a:r>
              <a:rPr lang="en-US" sz="2000" dirty="0" err="1">
                <a:solidFill>
                  <a:srgbClr val="FF0000">
                    <a:alpha val="80000"/>
                  </a:srgbClr>
                </a:solidFill>
              </a:rPr>
              <a:t>মাধ্যমে</a:t>
            </a:r>
            <a:r>
              <a:rPr lang="en-US" sz="2000" dirty="0">
                <a:solidFill>
                  <a:srgbClr val="FF0000">
                    <a:alpha val="80000"/>
                  </a:srgbClr>
                </a:solidFill>
              </a:rPr>
              <a:t> </a:t>
            </a:r>
            <a:r>
              <a:rPr lang="en-US" sz="2000" dirty="0" err="1">
                <a:solidFill>
                  <a:srgbClr val="FF0000">
                    <a:alpha val="80000"/>
                  </a:srgbClr>
                </a:solidFill>
              </a:rPr>
              <a:t>ওয়ান</a:t>
            </a:r>
            <a:r>
              <a:rPr lang="en-US" sz="2000" dirty="0">
                <a:solidFill>
                  <a:srgbClr val="FF0000">
                    <a:alpha val="80000"/>
                  </a:srgbClr>
                </a:solidFill>
              </a:rPr>
              <a:t> (WAN) </a:t>
            </a:r>
            <a:r>
              <a:rPr lang="en-US" sz="2000" dirty="0" err="1">
                <a:solidFill>
                  <a:srgbClr val="FF0000">
                    <a:alpha val="80000"/>
                  </a:srgbClr>
                </a:solidFill>
              </a:rPr>
              <a:t>গঠনের</a:t>
            </a:r>
            <a:r>
              <a:rPr lang="en-US" sz="2000" dirty="0">
                <a:solidFill>
                  <a:srgbClr val="FF0000">
                    <a:alpha val="80000"/>
                  </a:srgbClr>
                </a:solidFill>
              </a:rPr>
              <a:t> </a:t>
            </a:r>
            <a:r>
              <a:rPr lang="en-US" sz="2000" dirty="0" err="1">
                <a:solidFill>
                  <a:srgbClr val="FF0000">
                    <a:alpha val="80000"/>
                  </a:srgbClr>
                </a:solidFill>
              </a:rPr>
              <a:t>জন্য</a:t>
            </a:r>
            <a:r>
              <a:rPr lang="en-US" sz="2000" dirty="0">
                <a:solidFill>
                  <a:srgbClr val="FF0000">
                    <a:alpha val="80000"/>
                  </a:srgbClr>
                </a:solidFill>
              </a:rPr>
              <a:t> </a:t>
            </a:r>
            <a:r>
              <a:rPr lang="en-US" sz="2000" dirty="0" err="1">
                <a:solidFill>
                  <a:srgbClr val="FF0000">
                    <a:alpha val="80000"/>
                  </a:srgbClr>
                </a:solidFill>
              </a:rPr>
              <a:t>ব্রিজ</a:t>
            </a:r>
            <a:r>
              <a:rPr lang="en-US" sz="2000" dirty="0">
                <a:solidFill>
                  <a:srgbClr val="FF0000">
                    <a:alpha val="80000"/>
                  </a:srgbClr>
                </a:solidFill>
              </a:rPr>
              <a:t> </a:t>
            </a:r>
            <a:r>
              <a:rPr lang="en-US" sz="2000" dirty="0" err="1">
                <a:solidFill>
                  <a:srgbClr val="FF0000">
                    <a:alpha val="80000"/>
                  </a:srgbClr>
                </a:solidFill>
              </a:rPr>
              <a:t>ব্যবহার</a:t>
            </a:r>
            <a:r>
              <a:rPr lang="en-US" sz="2000" dirty="0">
                <a:solidFill>
                  <a:srgbClr val="FF0000">
                    <a:alpha val="80000"/>
                  </a:srgbClr>
                </a:solidFill>
              </a:rPr>
              <a:t> </a:t>
            </a:r>
            <a:r>
              <a:rPr lang="en-US" sz="2000" dirty="0" err="1">
                <a:solidFill>
                  <a:srgbClr val="FF0000">
                    <a:alpha val="80000"/>
                  </a:srgbClr>
                </a:solidFill>
              </a:rPr>
              <a:t>করা</a:t>
            </a:r>
            <a:r>
              <a:rPr lang="en-US" sz="2000" dirty="0">
                <a:solidFill>
                  <a:srgbClr val="FF0000">
                    <a:alpha val="80000"/>
                  </a:srgbClr>
                </a:solidFill>
              </a:rPr>
              <a:t> </a:t>
            </a:r>
            <a:r>
              <a:rPr lang="en-US" sz="2000" dirty="0" err="1">
                <a:solidFill>
                  <a:srgbClr val="FF0000">
                    <a:alpha val="80000"/>
                  </a:srgbClr>
                </a:solidFill>
              </a:rPr>
              <a:t>হয়</a:t>
            </a:r>
            <a:r>
              <a:rPr lang="en-US" sz="2000" dirty="0">
                <a:solidFill>
                  <a:srgbClr val="FF0000">
                    <a:alpha val="80000"/>
                  </a:srgbClr>
                </a:solidFill>
              </a:rPr>
              <a:t>। </a:t>
            </a:r>
            <a:r>
              <a:rPr lang="en-US" sz="2000" dirty="0" err="1">
                <a:solidFill>
                  <a:srgbClr val="FF0000">
                    <a:alpha val="80000"/>
                  </a:srgbClr>
                </a:solidFill>
              </a:rPr>
              <a:t>ব্রীজ</a:t>
            </a:r>
            <a:r>
              <a:rPr lang="en-US" sz="2000" dirty="0">
                <a:solidFill>
                  <a:srgbClr val="FF0000">
                    <a:alpha val="80000"/>
                  </a:srgbClr>
                </a:solidFill>
              </a:rPr>
              <a:t> </a:t>
            </a:r>
            <a:r>
              <a:rPr lang="en-US" sz="2000" dirty="0" err="1">
                <a:solidFill>
                  <a:srgbClr val="FF0000">
                    <a:alpha val="80000"/>
                  </a:srgbClr>
                </a:solidFill>
              </a:rPr>
              <a:t>সাধারণত</a:t>
            </a:r>
            <a:r>
              <a:rPr lang="en-US" sz="2000" dirty="0">
                <a:solidFill>
                  <a:srgbClr val="FF0000">
                    <a:alpha val="80000"/>
                  </a:srgbClr>
                </a:solidFill>
              </a:rPr>
              <a:t> </a:t>
            </a:r>
            <a:r>
              <a:rPr lang="en-US" sz="2000" dirty="0" err="1">
                <a:solidFill>
                  <a:srgbClr val="FF0000">
                    <a:alpha val="80000"/>
                  </a:srgbClr>
                </a:solidFill>
              </a:rPr>
              <a:t>একই</a:t>
            </a:r>
            <a:r>
              <a:rPr lang="en-US" sz="2000" dirty="0">
                <a:solidFill>
                  <a:srgbClr val="FF0000">
                    <a:alpha val="80000"/>
                  </a:srgbClr>
                </a:solidFill>
              </a:rPr>
              <a:t> </a:t>
            </a:r>
            <a:r>
              <a:rPr lang="en-US" sz="2000" dirty="0" err="1">
                <a:solidFill>
                  <a:srgbClr val="FF0000">
                    <a:alpha val="80000"/>
                  </a:srgbClr>
                </a:solidFill>
              </a:rPr>
              <a:t>ধরনের</a:t>
            </a:r>
            <a:r>
              <a:rPr lang="en-US" sz="2000" dirty="0">
                <a:solidFill>
                  <a:srgbClr val="FF0000">
                    <a:alpha val="80000"/>
                  </a:srgbClr>
                </a:solidFill>
              </a:rPr>
              <a:t> </a:t>
            </a:r>
            <a:r>
              <a:rPr lang="en-US" sz="2000" dirty="0" err="1">
                <a:solidFill>
                  <a:srgbClr val="FF0000">
                    <a:alpha val="80000"/>
                  </a:srgbClr>
                </a:solidFill>
              </a:rPr>
              <a:t>ল্যান</a:t>
            </a:r>
            <a:r>
              <a:rPr lang="en-US" sz="2000" dirty="0">
                <a:solidFill>
                  <a:srgbClr val="FF0000">
                    <a:alpha val="80000"/>
                  </a:srgbClr>
                </a:solidFill>
              </a:rPr>
              <a:t> (LAN) </a:t>
            </a:r>
            <a:r>
              <a:rPr lang="en-US" sz="2000" dirty="0" err="1">
                <a:solidFill>
                  <a:srgbClr val="FF0000">
                    <a:alpha val="80000"/>
                  </a:srgbClr>
                </a:solidFill>
              </a:rPr>
              <a:t>কে</a:t>
            </a:r>
            <a:r>
              <a:rPr lang="en-US" sz="2000" dirty="0">
                <a:solidFill>
                  <a:srgbClr val="FF0000">
                    <a:alpha val="80000"/>
                  </a:srgbClr>
                </a:solidFill>
              </a:rPr>
              <a:t> </a:t>
            </a:r>
            <a:r>
              <a:rPr lang="en-US" sz="2000" dirty="0" err="1">
                <a:solidFill>
                  <a:srgbClr val="FF0000">
                    <a:alpha val="80000"/>
                  </a:srgbClr>
                </a:solidFill>
              </a:rPr>
              <a:t>সংযুক্ত</a:t>
            </a:r>
            <a:r>
              <a:rPr lang="en-US" sz="2000" dirty="0">
                <a:solidFill>
                  <a:srgbClr val="FF0000">
                    <a:alpha val="80000"/>
                  </a:srgbClr>
                </a:solidFill>
              </a:rPr>
              <a:t> </a:t>
            </a:r>
            <a:r>
              <a:rPr lang="en-US" sz="2000" dirty="0" err="1">
                <a:solidFill>
                  <a:srgbClr val="FF0000">
                    <a:alpha val="80000"/>
                  </a:srgbClr>
                </a:solidFill>
              </a:rPr>
              <a:t>করে</a:t>
            </a:r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।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5409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 Fill">
            <a:extLst>
              <a:ext uri="{FF2B5EF4-FFF2-40B4-BE49-F238E27FC236}">
                <a16:creationId xmlns:a16="http://schemas.microsoft.com/office/drawing/2014/main" id="{C3420C89-0B09-4632-A4AF-3971D08BF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Color Cover">
            <a:extLst>
              <a:ext uri="{FF2B5EF4-FFF2-40B4-BE49-F238E27FC236}">
                <a16:creationId xmlns:a16="http://schemas.microsoft.com/office/drawing/2014/main" id="{4E5CBA61-BF74-40B4-A3A8-366BBA626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C27E70C-5470-4262-B9CE-AE52C51CF4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929"/>
            <a:ext cx="12188952" cy="3490956"/>
            <a:chOff x="651279" y="598259"/>
            <a:chExt cx="10889442" cy="5680742"/>
          </a:xfrm>
        </p:grpSpPr>
        <p:sp>
          <p:nvSpPr>
            <p:cNvPr id="16" name="Color">
              <a:extLst>
                <a:ext uri="{FF2B5EF4-FFF2-40B4-BE49-F238E27FC236}">
                  <a16:creationId xmlns:a16="http://schemas.microsoft.com/office/drawing/2014/main" id="{B5C7D35F-738C-47DF-AD6E-859806E46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Color">
              <a:extLst>
                <a:ext uri="{FF2B5EF4-FFF2-40B4-BE49-F238E27FC236}">
                  <a16:creationId xmlns:a16="http://schemas.microsoft.com/office/drawing/2014/main" id="{740F8C8B-E52F-46CF-89C7-51C6A037CF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193649D-2E24-6D84-4DA4-82E6D4397A1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647" y="1601955"/>
            <a:ext cx="4730214" cy="365409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BD971DA-931A-7FFD-C151-77AE96CFF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841249"/>
            <a:ext cx="5692953" cy="25871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রাউটার (Router)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FA904-1D6E-AF5E-B780-A92DD97CBA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9725" y="3566810"/>
            <a:ext cx="6059611" cy="3028862"/>
          </a:xfr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r>
              <a:rPr lang="en-US" dirty="0" err="1">
                <a:solidFill>
                  <a:schemeClr val="tx2"/>
                </a:solidFill>
              </a:rPr>
              <a:t>রাউটার</a:t>
            </a:r>
            <a:r>
              <a:rPr lang="en-US" dirty="0">
                <a:solidFill>
                  <a:schemeClr val="tx2"/>
                </a:solidFill>
              </a:rPr>
              <a:t> (Router) : </a:t>
            </a:r>
            <a:r>
              <a:rPr lang="en-US" dirty="0" err="1">
                <a:solidFill>
                  <a:schemeClr val="tx2"/>
                </a:solidFill>
              </a:rPr>
              <a:t>রাউটার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একটি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গুরুত্বপূর্ণ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যন্ত্র</a:t>
            </a:r>
            <a:r>
              <a:rPr lang="en-US" dirty="0">
                <a:solidFill>
                  <a:schemeClr val="tx2"/>
                </a:solidFill>
              </a:rPr>
              <a:t>, </a:t>
            </a:r>
            <a:r>
              <a:rPr lang="en-US" dirty="0" err="1">
                <a:solidFill>
                  <a:schemeClr val="tx2"/>
                </a:solidFill>
              </a:rPr>
              <a:t>যা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হার্ডওয়্যার</a:t>
            </a:r>
            <a:r>
              <a:rPr lang="en-US" dirty="0">
                <a:solidFill>
                  <a:schemeClr val="tx2"/>
                </a:solidFill>
              </a:rPr>
              <a:t> ও </a:t>
            </a:r>
            <a:r>
              <a:rPr lang="en-US" dirty="0" err="1">
                <a:solidFill>
                  <a:schemeClr val="tx2"/>
                </a:solidFill>
              </a:rPr>
              <a:t>সফটওয়্যারের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সমন্বয়ে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তৈরি</a:t>
            </a:r>
            <a:r>
              <a:rPr lang="en-US" dirty="0">
                <a:solidFill>
                  <a:schemeClr val="tx2"/>
                </a:solidFill>
              </a:rPr>
              <a:t>। </a:t>
            </a:r>
            <a:r>
              <a:rPr lang="en-US" dirty="0" err="1">
                <a:solidFill>
                  <a:schemeClr val="tx2"/>
                </a:solidFill>
              </a:rPr>
              <a:t>এটি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নেটওয়ার্ক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তৈরির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কাজে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ব্যবহার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করা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হয়</a:t>
            </a:r>
            <a:r>
              <a:rPr lang="en-US" dirty="0">
                <a:solidFill>
                  <a:schemeClr val="tx2"/>
                </a:solidFill>
              </a:rPr>
              <a:t>। </a:t>
            </a:r>
            <a:r>
              <a:rPr lang="en-US" dirty="0" err="1">
                <a:solidFill>
                  <a:schemeClr val="tx2"/>
                </a:solidFill>
              </a:rPr>
              <a:t>রাউটার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হচ্ছে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একটি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নেটওয়ার্কিং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ডিভাইস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যা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বিভিন্ন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নেটওয়ার্কের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মধ্য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দিয়ে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ডাটা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প্যাকেট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তার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গন্তব্যে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কোন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পথে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যাবে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তা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নির্ধারণ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করে</a:t>
            </a:r>
            <a:r>
              <a:rPr lang="en-US" dirty="0">
                <a:solidFill>
                  <a:schemeClr val="tx2"/>
                </a:solidFill>
              </a:rPr>
              <a:t>। </a:t>
            </a:r>
            <a:r>
              <a:rPr lang="en-US" dirty="0" err="1">
                <a:solidFill>
                  <a:schemeClr val="tx2"/>
                </a:solidFill>
              </a:rPr>
              <a:t>রাউটারের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দু'পাশের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নেটওয়ার্ক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পৃথক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পৃথক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নেটওয়ার্ক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হিসেবে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বিবেচিত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হয়</a:t>
            </a:r>
            <a:r>
              <a:rPr lang="en-US" dirty="0">
                <a:solidFill>
                  <a:schemeClr val="tx2"/>
                </a:solidFill>
              </a:rPr>
              <a:t>।</a:t>
            </a:r>
            <a:br>
              <a:rPr lang="en-US" dirty="0">
                <a:solidFill>
                  <a:schemeClr val="tx2"/>
                </a:solidFill>
              </a:rPr>
            </a:br>
            <a:br>
              <a:rPr lang="en-US" sz="1800" dirty="0">
                <a:solidFill>
                  <a:schemeClr val="tx2"/>
                </a:solidFill>
              </a:rPr>
            </a:br>
            <a:br>
              <a:rPr lang="en-US" sz="1800" dirty="0">
                <a:solidFill>
                  <a:schemeClr val="tx2"/>
                </a:solidFill>
              </a:rPr>
            </a:br>
            <a:endParaRPr lang="en-US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9802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EE73255-8084-4DF9-BB0B-15EAC92E2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B81BF8-CF68-C783-9C8E-AD62C8CD0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938" y="640081"/>
            <a:ext cx="2608655" cy="525779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>
                <a:solidFill>
                  <a:srgbClr val="2C2C2C"/>
                </a:solidFill>
              </a:rPr>
              <a:t>ল্যান এর বিভিন্ন যন্ত্রাংশ এর মধ্যে সংযোগ স্থাপন</a:t>
            </a: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67048353-8981-459A-9BC6-9711CE462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0067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3844FC-50FB-1835-BA5A-B75DEEFE8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00" b="-2"/>
          <a:stretch>
            <a:fillRect/>
          </a:stretch>
        </p:blipFill>
        <p:spPr>
          <a:xfrm>
            <a:off x="4062964" y="942538"/>
            <a:ext cx="7163222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896981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4155C20-3F0E-4576-8A0B-C345B6231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2149A3-2D38-4E30-2D07-6E3910234B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4468" y="1598246"/>
            <a:ext cx="4726921" cy="5034817"/>
          </a:xfrm>
        </p:spPr>
        <p:txBody>
          <a:bodyPr anchor="t">
            <a:normAutofit/>
          </a:bodyPr>
          <a:lstStyle/>
          <a:p>
            <a:pPr algn="l"/>
            <a:r>
              <a:rPr lang="en-US" sz="8000">
                <a:solidFill>
                  <a:srgbClr val="FFFFFF"/>
                </a:solidFill>
              </a:rPr>
              <a:t>একক কাজ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4076FB-6950-020C-0D6F-A5D7B5EB0D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92993" y="1590840"/>
            <a:ext cx="6259093" cy="5007531"/>
          </a:xfrm>
        </p:spPr>
        <p:txBody>
          <a:bodyPr>
            <a:normAutofit/>
          </a:bodyPr>
          <a:lstStyle/>
          <a:p>
            <a:pPr marL="457200" indent="-457200" algn="l">
              <a:buAutoNum type="arabicPeriod"/>
            </a:pPr>
            <a:r>
              <a:rPr lang="en-US" sz="4400" dirty="0">
                <a:solidFill>
                  <a:srgbClr val="FFFFFF"/>
                </a:solidFill>
              </a:rPr>
              <a:t>NIC </a:t>
            </a:r>
            <a:r>
              <a:rPr lang="en-US" sz="4400" dirty="0" err="1">
                <a:solidFill>
                  <a:srgbClr val="FFFFFF"/>
                </a:solidFill>
              </a:rPr>
              <a:t>এর</a:t>
            </a:r>
            <a:r>
              <a:rPr lang="en-US" sz="4400" dirty="0">
                <a:solidFill>
                  <a:srgbClr val="FFFFFF"/>
                </a:solidFill>
              </a:rPr>
              <a:t> </a:t>
            </a:r>
            <a:r>
              <a:rPr lang="en-US" sz="4400" dirty="0" err="1">
                <a:solidFill>
                  <a:srgbClr val="FFFFFF"/>
                </a:solidFill>
              </a:rPr>
              <a:t>পূর্ণনাম</a:t>
            </a:r>
            <a:r>
              <a:rPr lang="en-US" sz="4400" dirty="0">
                <a:solidFill>
                  <a:srgbClr val="FFFFFF"/>
                </a:solidFill>
              </a:rPr>
              <a:t> </a:t>
            </a:r>
            <a:r>
              <a:rPr lang="en-US" sz="4400" dirty="0" err="1">
                <a:solidFill>
                  <a:srgbClr val="FFFFFF"/>
                </a:solidFill>
              </a:rPr>
              <a:t>লেখ</a:t>
            </a:r>
            <a:r>
              <a:rPr lang="en-US" sz="4400" dirty="0">
                <a:solidFill>
                  <a:srgbClr val="FFFFFF"/>
                </a:solidFill>
              </a:rPr>
              <a:t>?</a:t>
            </a:r>
          </a:p>
          <a:p>
            <a:pPr marL="457200" indent="-457200" algn="l">
              <a:buAutoNum type="arabicPeriod"/>
            </a:pPr>
            <a:r>
              <a:rPr lang="en-US" sz="4400" dirty="0" err="1">
                <a:solidFill>
                  <a:srgbClr val="FFFFFF"/>
                </a:solidFill>
              </a:rPr>
              <a:t>রাউটার</a:t>
            </a:r>
            <a:r>
              <a:rPr lang="en-US" sz="4400" dirty="0">
                <a:solidFill>
                  <a:srgbClr val="FFFFFF"/>
                </a:solidFill>
              </a:rPr>
              <a:t> </a:t>
            </a:r>
            <a:r>
              <a:rPr lang="en-US" sz="4400" dirty="0" err="1">
                <a:solidFill>
                  <a:srgbClr val="FFFFFF"/>
                </a:solidFill>
              </a:rPr>
              <a:t>কী</a:t>
            </a:r>
            <a:r>
              <a:rPr lang="en-US" sz="4400" dirty="0">
                <a:solidFill>
                  <a:srgbClr val="FFFFFF"/>
                </a:solidFill>
              </a:rPr>
              <a:t>?</a:t>
            </a:r>
          </a:p>
          <a:p>
            <a:pPr algn="l"/>
            <a:r>
              <a:rPr lang="en-US" sz="4400" dirty="0">
                <a:solidFill>
                  <a:srgbClr val="FFFFFF"/>
                </a:solidFill>
              </a:rPr>
              <a:t>৩. </a:t>
            </a:r>
            <a:r>
              <a:rPr lang="en-US" sz="4400" dirty="0" err="1">
                <a:solidFill>
                  <a:srgbClr val="FFFFFF"/>
                </a:solidFill>
              </a:rPr>
              <a:t>সুইচ</a:t>
            </a:r>
            <a:r>
              <a:rPr lang="en-US" sz="4400" dirty="0">
                <a:solidFill>
                  <a:srgbClr val="FFFFFF"/>
                </a:solidFill>
              </a:rPr>
              <a:t> </a:t>
            </a:r>
            <a:r>
              <a:rPr lang="en-US" sz="4400" dirty="0" err="1">
                <a:solidFill>
                  <a:srgbClr val="FFFFFF"/>
                </a:solidFill>
              </a:rPr>
              <a:t>কী</a:t>
            </a:r>
            <a:r>
              <a:rPr lang="en-US" sz="4400" dirty="0">
                <a:solidFill>
                  <a:srgbClr val="FFFFFF"/>
                </a:solidFill>
              </a:rPr>
              <a:t>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21">
            <a:extLst>
              <a:ext uri="{FF2B5EF4-FFF2-40B4-BE49-F238E27FC236}">
                <a16:creationId xmlns:a16="http://schemas.microsoft.com/office/drawing/2014/main" id="{0BAEB82B-9A6B-4982-B56B-7529C6EA9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23128" y="1731109"/>
            <a:ext cx="139039" cy="136646"/>
          </a:xfrm>
          <a:custGeom>
            <a:avLst/>
            <a:gdLst>
              <a:gd name="connsiteX0" fmla="*/ 129602 w 139039"/>
              <a:gd name="connsiteY0" fmla="*/ 59048 h 136646"/>
              <a:gd name="connsiteX1" fmla="*/ 78957 w 139039"/>
              <a:gd name="connsiteY1" fmla="*/ 59048 h 136646"/>
              <a:gd name="connsiteX2" fmla="*/ 78957 w 139039"/>
              <a:gd name="connsiteY2" fmla="*/ 9275 h 136646"/>
              <a:gd name="connsiteX3" fmla="*/ 69520 w 139039"/>
              <a:gd name="connsiteY3" fmla="*/ 0 h 136646"/>
              <a:gd name="connsiteX4" fmla="*/ 60082 w 139039"/>
              <a:gd name="connsiteY4" fmla="*/ 9275 h 136646"/>
              <a:gd name="connsiteX5" fmla="*/ 60082 w 139039"/>
              <a:gd name="connsiteY5" fmla="*/ 59048 h 136646"/>
              <a:gd name="connsiteX6" fmla="*/ 9437 w 139039"/>
              <a:gd name="connsiteY6" fmla="*/ 59048 h 136646"/>
              <a:gd name="connsiteX7" fmla="*/ 0 w 139039"/>
              <a:gd name="connsiteY7" fmla="*/ 68323 h 136646"/>
              <a:gd name="connsiteX8" fmla="*/ 9437 w 139039"/>
              <a:gd name="connsiteY8" fmla="*/ 77598 h 136646"/>
              <a:gd name="connsiteX9" fmla="*/ 60082 w 139039"/>
              <a:gd name="connsiteY9" fmla="*/ 77598 h 136646"/>
              <a:gd name="connsiteX10" fmla="*/ 60082 w 139039"/>
              <a:gd name="connsiteY10" fmla="*/ 127371 h 136646"/>
              <a:gd name="connsiteX11" fmla="*/ 69520 w 139039"/>
              <a:gd name="connsiteY11" fmla="*/ 136646 h 136646"/>
              <a:gd name="connsiteX12" fmla="*/ 78957 w 139039"/>
              <a:gd name="connsiteY12" fmla="*/ 127371 h 136646"/>
              <a:gd name="connsiteX13" fmla="*/ 78957 w 139039"/>
              <a:gd name="connsiteY13" fmla="*/ 77598 h 136646"/>
              <a:gd name="connsiteX14" fmla="*/ 129602 w 139039"/>
              <a:gd name="connsiteY14" fmla="*/ 77598 h 136646"/>
              <a:gd name="connsiteX15" fmla="*/ 139039 w 139039"/>
              <a:gd name="connsiteY15" fmla="*/ 68323 h 136646"/>
              <a:gd name="connsiteX16" fmla="*/ 129602 w 139039"/>
              <a:gd name="connsiteY16" fmla="*/ 59048 h 13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6646">
                <a:moveTo>
                  <a:pt x="129602" y="59048"/>
                </a:moveTo>
                <a:lnTo>
                  <a:pt x="78957" y="59048"/>
                </a:lnTo>
                <a:lnTo>
                  <a:pt x="78957" y="9275"/>
                </a:lnTo>
                <a:cubicBezTo>
                  <a:pt x="78957" y="4152"/>
                  <a:pt x="74731" y="0"/>
                  <a:pt x="69520" y="0"/>
                </a:cubicBezTo>
                <a:cubicBezTo>
                  <a:pt x="64308" y="0"/>
                  <a:pt x="60082" y="4152"/>
                  <a:pt x="60082" y="9275"/>
                </a:cubicBezTo>
                <a:lnTo>
                  <a:pt x="60082" y="59048"/>
                </a:lnTo>
                <a:lnTo>
                  <a:pt x="9437" y="59048"/>
                </a:lnTo>
                <a:cubicBezTo>
                  <a:pt x="4225" y="59048"/>
                  <a:pt x="0" y="63201"/>
                  <a:pt x="0" y="68323"/>
                </a:cubicBezTo>
                <a:cubicBezTo>
                  <a:pt x="0" y="73445"/>
                  <a:pt x="4225" y="77598"/>
                  <a:pt x="9437" y="77598"/>
                </a:cubicBezTo>
                <a:lnTo>
                  <a:pt x="60082" y="77598"/>
                </a:lnTo>
                <a:lnTo>
                  <a:pt x="60082" y="127371"/>
                </a:lnTo>
                <a:cubicBezTo>
                  <a:pt x="60082" y="132493"/>
                  <a:pt x="64308" y="136646"/>
                  <a:pt x="69520" y="136646"/>
                </a:cubicBezTo>
                <a:cubicBezTo>
                  <a:pt x="74731" y="136646"/>
                  <a:pt x="78957" y="132493"/>
                  <a:pt x="78957" y="127371"/>
                </a:cubicBezTo>
                <a:lnTo>
                  <a:pt x="78957" y="77598"/>
                </a:lnTo>
                <a:lnTo>
                  <a:pt x="129602" y="77598"/>
                </a:lnTo>
                <a:cubicBezTo>
                  <a:pt x="134814" y="77598"/>
                  <a:pt x="139039" y="73445"/>
                  <a:pt x="139039" y="68323"/>
                </a:cubicBezTo>
                <a:cubicBezTo>
                  <a:pt x="139039" y="63201"/>
                  <a:pt x="134814" y="59048"/>
                  <a:pt x="129602" y="59048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Graphic 17">
            <a:extLst>
              <a:ext uri="{FF2B5EF4-FFF2-40B4-BE49-F238E27FC236}">
                <a16:creationId xmlns:a16="http://schemas.microsoft.com/office/drawing/2014/main" id="{FC71CE45-EECF-4555-AD4B-1B3D0D5D1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1908" y="1956458"/>
            <a:ext cx="91138" cy="89570"/>
          </a:xfrm>
          <a:custGeom>
            <a:avLst/>
            <a:gdLst>
              <a:gd name="connsiteX0" fmla="*/ 91138 w 91138"/>
              <a:gd name="connsiteY0" fmla="*/ 44785 h 89570"/>
              <a:gd name="connsiteX1" fmla="*/ 45569 w 91138"/>
              <a:gd name="connsiteY1" fmla="*/ 89570 h 89570"/>
              <a:gd name="connsiteX2" fmla="*/ 0 w 91138"/>
              <a:gd name="connsiteY2" fmla="*/ 44785 h 89570"/>
              <a:gd name="connsiteX3" fmla="*/ 45569 w 91138"/>
              <a:gd name="connsiteY3" fmla="*/ 0 h 89570"/>
              <a:gd name="connsiteX4" fmla="*/ 91138 w 91138"/>
              <a:gd name="connsiteY4" fmla="*/ 44785 h 89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89570">
                <a:moveTo>
                  <a:pt x="91138" y="44785"/>
                </a:moveTo>
                <a:cubicBezTo>
                  <a:pt x="91138" y="69519"/>
                  <a:pt x="70736" y="89570"/>
                  <a:pt x="45569" y="89570"/>
                </a:cubicBezTo>
                <a:cubicBezTo>
                  <a:pt x="20402" y="89570"/>
                  <a:pt x="0" y="69519"/>
                  <a:pt x="0" y="44785"/>
                </a:cubicBezTo>
                <a:cubicBezTo>
                  <a:pt x="0" y="20051"/>
                  <a:pt x="20402" y="0"/>
                  <a:pt x="45569" y="0"/>
                </a:cubicBezTo>
                <a:cubicBezTo>
                  <a:pt x="70736" y="0"/>
                  <a:pt x="91138" y="20051"/>
                  <a:pt x="91138" y="44785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Graphic 22">
            <a:extLst>
              <a:ext uri="{FF2B5EF4-FFF2-40B4-BE49-F238E27FC236}">
                <a16:creationId xmlns:a16="http://schemas.microsoft.com/office/drawing/2014/main" id="{53AA89D1-0C70-46BB-8E35-5722A4B18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7588" y="2177021"/>
            <a:ext cx="127714" cy="125516"/>
          </a:xfrm>
          <a:custGeom>
            <a:avLst/>
            <a:gdLst>
              <a:gd name="connsiteX0" fmla="*/ 63857 w 127714"/>
              <a:gd name="connsiteY0" fmla="*/ 18549 h 125516"/>
              <a:gd name="connsiteX1" fmla="*/ 108840 w 127714"/>
              <a:gd name="connsiteY1" fmla="*/ 62758 h 125516"/>
              <a:gd name="connsiteX2" fmla="*/ 63857 w 127714"/>
              <a:gd name="connsiteY2" fmla="*/ 106967 h 125516"/>
              <a:gd name="connsiteX3" fmla="*/ 18874 w 127714"/>
              <a:gd name="connsiteY3" fmla="*/ 62758 h 125516"/>
              <a:gd name="connsiteX4" fmla="*/ 63857 w 127714"/>
              <a:gd name="connsiteY4" fmla="*/ 18549 h 125516"/>
              <a:gd name="connsiteX5" fmla="*/ 63857 w 127714"/>
              <a:gd name="connsiteY5" fmla="*/ 0 h 125516"/>
              <a:gd name="connsiteX6" fmla="*/ 0 w 127714"/>
              <a:gd name="connsiteY6" fmla="*/ 62758 h 125516"/>
              <a:gd name="connsiteX7" fmla="*/ 63857 w 127714"/>
              <a:gd name="connsiteY7" fmla="*/ 125516 h 125516"/>
              <a:gd name="connsiteX8" fmla="*/ 127714 w 127714"/>
              <a:gd name="connsiteY8" fmla="*/ 62758 h 125516"/>
              <a:gd name="connsiteX9" fmla="*/ 63857 w 127714"/>
              <a:gd name="connsiteY9" fmla="*/ 0 h 12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5516">
                <a:moveTo>
                  <a:pt x="63857" y="18549"/>
                </a:moveTo>
                <a:cubicBezTo>
                  <a:pt x="88700" y="18549"/>
                  <a:pt x="108840" y="38342"/>
                  <a:pt x="108840" y="62758"/>
                </a:cubicBezTo>
                <a:cubicBezTo>
                  <a:pt x="108840" y="87174"/>
                  <a:pt x="88700" y="106967"/>
                  <a:pt x="63857" y="106967"/>
                </a:cubicBezTo>
                <a:cubicBezTo>
                  <a:pt x="39014" y="106967"/>
                  <a:pt x="18874" y="87174"/>
                  <a:pt x="18874" y="62758"/>
                </a:cubicBezTo>
                <a:cubicBezTo>
                  <a:pt x="18898" y="38352"/>
                  <a:pt x="39024" y="18573"/>
                  <a:pt x="63857" y="18549"/>
                </a:cubicBezTo>
                <a:moveTo>
                  <a:pt x="63857" y="0"/>
                </a:moveTo>
                <a:cubicBezTo>
                  <a:pt x="28590" y="0"/>
                  <a:pt x="0" y="28098"/>
                  <a:pt x="0" y="62758"/>
                </a:cubicBezTo>
                <a:cubicBezTo>
                  <a:pt x="0" y="97418"/>
                  <a:pt x="28590" y="125516"/>
                  <a:pt x="63857" y="125516"/>
                </a:cubicBezTo>
                <a:cubicBezTo>
                  <a:pt x="99124" y="125516"/>
                  <a:pt x="127714" y="97418"/>
                  <a:pt x="127714" y="62758"/>
                </a:cubicBezTo>
                <a:cubicBezTo>
                  <a:pt x="127714" y="28098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9193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FEC590B-3306-47E9-BD67-97F3F7616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651279" y="598259"/>
            <a:chExt cx="10889442" cy="5680742"/>
          </a:xfrm>
        </p:grpSpPr>
        <p:sp>
          <p:nvSpPr>
            <p:cNvPr id="33" name="Color">
              <a:extLst>
                <a:ext uri="{FF2B5EF4-FFF2-40B4-BE49-F238E27FC236}">
                  <a16:creationId xmlns:a16="http://schemas.microsoft.com/office/drawing/2014/main" id="{54F87DBC-E43C-4CE4-A8C5-61E3D6819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Color">
              <a:extLst>
                <a:ext uri="{FF2B5EF4-FFF2-40B4-BE49-F238E27FC236}">
                  <a16:creationId xmlns:a16="http://schemas.microsoft.com/office/drawing/2014/main" id="{CD39A88A-7F84-4ACA-877B-E28BC26CD8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47AAF5E-1692-48C9-98FB-6432BF0B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F36A26D-E71D-4663-B197-8B7BFA37AD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A821CEB-DA96-4952-93B9-81F9C42BAD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8C8EDE0-D69B-4F65-9AB7-DDE7EAD78E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46F0982-BF10-4BF6-842A-F631654FF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B313509-2128-42CA-81B6-C9EC23E44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589188C-E06E-4F8A-BDD1-02ADF1408F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B4E610F-FCD0-483F-B9F2-6DF2C28FE8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63C5E1A-7B07-EECD-8741-3D5E8D8277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9708" y="666351"/>
            <a:ext cx="10558405" cy="3044335"/>
          </a:xfrm>
        </p:spPr>
        <p:txBody>
          <a:bodyPr anchor="b"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বাড়ির কাজ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343EBF-9D2D-D365-5E85-C15F5F1A2D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9708" y="3866064"/>
            <a:ext cx="10558405" cy="2234485"/>
          </a:xfrm>
        </p:spPr>
        <p:txBody>
          <a:bodyPr anchor="t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কম্পিউটার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>
                <a:solidFill>
                  <a:schemeClr val="bg1"/>
                </a:solidFill>
              </a:rPr>
              <a:t>নেটওয়ার্কের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>
                <a:solidFill>
                  <a:schemeClr val="bg1"/>
                </a:solidFill>
              </a:rPr>
              <a:t>প্রয়োগ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>
                <a:solidFill>
                  <a:schemeClr val="bg1"/>
                </a:solidFill>
              </a:rPr>
              <a:t>ক্ষেত্র</a:t>
            </a:r>
          </a:p>
        </p:txBody>
      </p:sp>
    </p:spTree>
    <p:extLst>
      <p:ext uri="{BB962C8B-B14F-4D97-AF65-F5344CB8AC3E}">
        <p14:creationId xmlns:p14="http://schemas.microsoft.com/office/powerpoint/2010/main" val="161289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BAB6EA4-5A8F-6331-5565-7D3BC56A2753}"/>
              </a:ext>
            </a:extLst>
          </p:cNvPr>
          <p:cNvSpPr txBox="1"/>
          <p:nvPr/>
        </p:nvSpPr>
        <p:spPr>
          <a:xfrm>
            <a:off x="3502731" y="1542402"/>
            <a:ext cx="5186842" cy="23879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সবাইকে</a:t>
            </a:r>
            <a:r>
              <a:rPr lang="en-US" sz="52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200" b="1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আন্তরিক</a:t>
            </a:r>
            <a:r>
              <a:rPr lang="en-US" sz="52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200" b="1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ধন্যবাদ</a:t>
            </a:r>
            <a:endParaRPr lang="en-US" sz="52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014920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492</Words>
  <Application>Microsoft Office PowerPoint</Application>
  <PresentationFormat>Widescreen</PresentationFormat>
  <Paragraphs>41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আজকের ক্লাসে সবাইকে স্বাগতম</vt:lpstr>
      <vt:lpstr>পরিচিতি</vt:lpstr>
      <vt:lpstr>PowerPoint Presentation</vt:lpstr>
      <vt:lpstr>শিখনফল</vt:lpstr>
      <vt:lpstr>ল্যানে ব্যবহৃত কানেকটিভিটি ডিভাইস</vt:lpstr>
      <vt:lpstr>নেটওয়ার্ক কানেকটিভিটি ডিভাইসগুলো হচ্ছে- </vt:lpstr>
      <vt:lpstr>নেটওয়ার্ক ইন্টারফেস কার্ড (NIC-Network Interface Card):</vt:lpstr>
      <vt:lpstr>নেটওয়ার্ক ইন্টারফেস কার্ড (NIC-Network Interface Card):</vt:lpstr>
      <vt:lpstr>রিপিটার (Repeater):</vt:lpstr>
      <vt:lpstr>হাব (Hub):</vt:lpstr>
      <vt:lpstr>সুইচ (Switch):</vt:lpstr>
      <vt:lpstr>ব্রিজ (Bridge):</vt:lpstr>
      <vt:lpstr>রাউটার (Router)</vt:lpstr>
      <vt:lpstr>ল্যান এর বিভিন্ন যন্ত্রাংশ এর মধ্যে সংযোগ স্থাপন</vt:lpstr>
      <vt:lpstr>একক কাজ</vt:lpstr>
      <vt:lpstr>বাড়ির কাজ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shafiqul islam</dc:creator>
  <cp:lastModifiedBy>shafiqul islam</cp:lastModifiedBy>
  <cp:revision>4</cp:revision>
  <dcterms:created xsi:type="dcterms:W3CDTF">2026-09-27T11:12:52Z</dcterms:created>
  <dcterms:modified xsi:type="dcterms:W3CDTF">2026-09-27T16:05:16Z</dcterms:modified>
</cp:coreProperties>
</file>