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sldIdLst>
    <p:sldId id="266" r:id="rId2"/>
    <p:sldId id="26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1258" y="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or 5"/>
          <p:cNvCxnSpPr/>
          <p:nvPr/>
        </p:nvCxnSpPr>
        <p:spPr>
          <a:xfrm>
            <a:off x="182880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188720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955279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778240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3200401"/>
            <a:ext cx="914400" cy="548639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4663441"/>
            <a:ext cx="914400" cy="548639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6035041"/>
            <a:ext cx="914400" cy="548639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8368" y="6499454"/>
            <a:ext cx="6400800" cy="241605"/>
          </a:xfrm>
          <a:prstGeom prst="rect">
            <a:avLst/>
          </a:prstGeom>
          <a:noFill/>
        </p:spPr>
        <p:txBody>
          <a:bodyPr wrap="square" lIns="54864" tIns="54864" rIns="54864" bIns="54864" anchor="ctr">
            <a:spAutoFit/>
          </a:bodyPr>
          <a:lstStyle/>
          <a:p>
            <a:pPr algn="l"/>
            <a:r>
              <a:rPr sz="850" b="0">
                <a:solidFill>
                  <a:srgbClr val="5B757C"/>
                </a:solidFill>
                <a:latin typeface="Noto Sans Bengali"/>
              </a:rPr>
              <a:t>অষ্টম শ্রেণি • শারীরিক শিক্ষা, স্বাস্থ্য বিজ্ঞান ও খেলাধুলা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09560" y="6490310"/>
            <a:ext cx="457200" cy="241605"/>
          </a:xfrm>
          <a:prstGeom prst="rect">
            <a:avLst/>
          </a:prstGeom>
          <a:noFill/>
        </p:spPr>
        <p:txBody>
          <a:bodyPr wrap="square" lIns="54864" tIns="54864" rIns="54864" bIns="54864" anchor="ctr">
            <a:spAutoFit/>
          </a:bodyPr>
          <a:lstStyle/>
          <a:p>
            <a:pPr algn="r"/>
            <a:r>
              <a:rPr sz="850" b="0">
                <a:solidFill>
                  <a:srgbClr val="5B757C"/>
                </a:solidFill>
                <a:latin typeface="Noto Sans Bengali"/>
              </a:rPr>
              <a:t>1/10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773145" y="1604313"/>
            <a:ext cx="5542403" cy="37049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norm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আজকের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ক্লাসে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স্বাগতম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57749" y="2538095"/>
            <a:ext cx="3956703" cy="324911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or 5"/>
          <p:cNvCxnSpPr/>
          <p:nvPr/>
        </p:nvCxnSpPr>
        <p:spPr>
          <a:xfrm>
            <a:off x="182880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188720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955279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778240" y="5212080"/>
            <a:ext cx="548640" cy="1600200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3200401"/>
            <a:ext cx="914400" cy="548639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4663441"/>
            <a:ext cx="914400" cy="548639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6035041"/>
            <a:ext cx="914400" cy="548639"/>
          </a:xfrm>
          <a:prstGeom prst="line">
            <a:avLst/>
          </a:prstGeom>
          <a:ln w="12700">
            <a:solidFill>
              <a:srgbClr val="C4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8368" y="6499454"/>
            <a:ext cx="6400800" cy="241605"/>
          </a:xfrm>
          <a:prstGeom prst="rect">
            <a:avLst/>
          </a:prstGeom>
          <a:noFill/>
        </p:spPr>
        <p:txBody>
          <a:bodyPr wrap="square" lIns="54864" tIns="54864" rIns="54864" bIns="54864" anchor="ctr">
            <a:spAutoFit/>
          </a:bodyPr>
          <a:lstStyle/>
          <a:p>
            <a:pPr algn="l"/>
            <a:r>
              <a:rPr sz="850" b="0">
                <a:solidFill>
                  <a:srgbClr val="5B757C"/>
                </a:solidFill>
                <a:latin typeface="Noto Sans Bengali"/>
              </a:rPr>
              <a:t>অষ্টম শ্রেণি • শারীরিক শিক্ষা, স্বাস্থ্য বিজ্ঞান ও খেলাধুলা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09560" y="6490310"/>
            <a:ext cx="457200" cy="241605"/>
          </a:xfrm>
          <a:prstGeom prst="rect">
            <a:avLst/>
          </a:prstGeom>
          <a:noFill/>
        </p:spPr>
        <p:txBody>
          <a:bodyPr wrap="square" lIns="54864" tIns="54864" rIns="54864" bIns="54864" anchor="ctr">
            <a:spAutoFit/>
          </a:bodyPr>
          <a:lstStyle/>
          <a:p>
            <a:pPr algn="r"/>
            <a:r>
              <a:rPr sz="850" b="0">
                <a:solidFill>
                  <a:srgbClr val="5B757C"/>
                </a:solidFill>
                <a:latin typeface="Noto Sans Bengali"/>
              </a:rPr>
              <a:t>1/10</a:t>
            </a:r>
          </a:p>
        </p:txBody>
      </p:sp>
      <p:sp>
        <p:nvSpPr>
          <p:cNvPr id="4" name="Rectangle 3"/>
          <p:cNvSpPr/>
          <p:nvPr/>
        </p:nvSpPr>
        <p:spPr>
          <a:xfrm>
            <a:off x="3027869" y="644139"/>
            <a:ext cx="2456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পরিচয়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996" y="2925769"/>
            <a:ext cx="448638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solidFill>
                  <a:srgbClr val="00B050"/>
                </a:solidFill>
              </a:rPr>
              <a:t>মোঃ নুরুজ্জামান</a:t>
            </a:r>
          </a:p>
          <a:p>
            <a:pPr algn="ctr"/>
            <a:r>
              <a:rPr lang="as-IN" sz="2400" dirty="0">
                <a:solidFill>
                  <a:srgbClr val="00B0F0"/>
                </a:solidFill>
              </a:rPr>
              <a:t>সহকারী শিক্ষক </a:t>
            </a:r>
            <a:r>
              <a:rPr lang="as-IN" dirty="0">
                <a:solidFill>
                  <a:srgbClr val="00B0F0"/>
                </a:solidFill>
              </a:rPr>
              <a:t>( শারীরিক শিক্ষা)</a:t>
            </a:r>
            <a:r>
              <a:rPr lang="as-IN" sz="2400" dirty="0">
                <a:solidFill>
                  <a:srgbClr val="00B0F0"/>
                </a:solidFill>
              </a:rPr>
              <a:t> </a:t>
            </a:r>
            <a:endParaRPr lang="en-US" sz="2400" dirty="0">
              <a:solidFill>
                <a:srgbClr val="00B0F0"/>
              </a:solidFill>
            </a:endParaRPr>
          </a:p>
          <a:p>
            <a:pPr algn="ctr"/>
            <a:r>
              <a:rPr lang="en-US" sz="2400" dirty="0" err="1">
                <a:solidFill>
                  <a:srgbClr val="00B0F0"/>
                </a:solidFill>
              </a:rPr>
              <a:t>মাস্টার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ট্রেনার</a:t>
            </a:r>
            <a:r>
              <a:rPr lang="en-US" sz="2400" dirty="0">
                <a:solidFill>
                  <a:srgbClr val="00B0F0"/>
                </a:solidFill>
              </a:rPr>
              <a:t> ICT </a:t>
            </a:r>
            <a:endParaRPr lang="as-IN" sz="2400" dirty="0">
              <a:solidFill>
                <a:srgbClr val="00B0F0"/>
              </a:solidFill>
            </a:endParaRPr>
          </a:p>
          <a:p>
            <a:pPr algn="ctr"/>
            <a:r>
              <a:rPr lang="as-IN" sz="2400" dirty="0">
                <a:solidFill>
                  <a:srgbClr val="00B0F0"/>
                </a:solidFill>
              </a:rPr>
              <a:t>ধাড়কী উচ্চ বিদ্যালয়</a:t>
            </a:r>
          </a:p>
          <a:p>
            <a:pPr algn="ctr"/>
            <a:r>
              <a:rPr lang="as-IN" dirty="0">
                <a:solidFill>
                  <a:srgbClr val="00B0F0"/>
                </a:solidFill>
              </a:rPr>
              <a:t>সদর জয়পুরহাট।</a:t>
            </a:r>
          </a:p>
          <a:p>
            <a:pPr algn="ctr"/>
            <a:r>
              <a:rPr lang="as-IN" sz="2400" dirty="0">
                <a:solidFill>
                  <a:srgbClr val="00B0F0"/>
                </a:solidFill>
              </a:rPr>
              <a:t>মোবাইলঃ ০১৭১৭৭৬৪৩৩০ </a:t>
            </a:r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633388" y="1430352"/>
            <a:ext cx="3144853" cy="453653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>
            <a:off x="4907281" y="1946910"/>
            <a:ext cx="598472" cy="3604259"/>
          </a:xfrm>
          <a:prstGeom prst="upDownArrow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8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8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394" y="587512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যত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ব্যাধির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বালাই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—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বলে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পালাই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পালাই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>
                <a:solidFill>
                  <a:srgbClr val="5A5A5A"/>
                </a:solidFill>
                <a:latin typeface="Noto Sans Bengali"/>
              </a:rPr>
              <a:t>কীভাবে? ব্যাখ্যা করো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2073411"/>
            <a:ext cx="73152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রোগ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প্রতিরোধ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ও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সুস্থ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জীবনযাপন</a:t>
            </a:r>
            <a:endParaRPr sz="2700" b="1" dirty="0">
              <a:solidFill>
                <a:srgbClr val="B91E23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2820767"/>
            <a:ext cx="640080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900" b="0" dirty="0" err="1">
                <a:solidFill>
                  <a:srgbClr val="5A5A5A"/>
                </a:solidFill>
                <a:latin typeface="Noto Sans Bengali"/>
              </a:rPr>
              <a:t>অষ্টম</a:t>
            </a:r>
            <a:r>
              <a:rPr sz="1900" b="0" dirty="0">
                <a:solidFill>
                  <a:srgbClr val="5A5A5A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5A5A5A"/>
                </a:solidFill>
                <a:latin typeface="Noto Sans Bengali"/>
              </a:rPr>
              <a:t>শ্রেণির</a:t>
            </a:r>
            <a:r>
              <a:rPr sz="1900" b="0" dirty="0">
                <a:solidFill>
                  <a:srgbClr val="5A5A5A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5A5A5A"/>
                </a:solidFill>
                <a:latin typeface="Noto Sans Bengali"/>
              </a:rPr>
              <a:t>পাঠ</a:t>
            </a:r>
            <a:r>
              <a:rPr sz="1900" b="0" dirty="0">
                <a:solidFill>
                  <a:srgbClr val="5A5A5A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5A5A5A"/>
                </a:solidFill>
                <a:latin typeface="Noto Sans Bengali"/>
              </a:rPr>
              <a:t>উপযোগী</a:t>
            </a:r>
            <a:r>
              <a:rPr sz="1900" b="0" dirty="0">
                <a:solidFill>
                  <a:srgbClr val="5A5A5A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5A5A5A"/>
                </a:solidFill>
                <a:latin typeface="Noto Sans Bengali"/>
              </a:rPr>
              <a:t>উপস্থাপনা</a:t>
            </a:r>
            <a:endParaRPr sz="1900" b="0" dirty="0">
              <a:solidFill>
                <a:srgbClr val="5A5A5A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3794267"/>
            <a:ext cx="6858000" cy="73250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200" b="1" dirty="0">
                <a:solidFill>
                  <a:srgbClr val="235F91"/>
                </a:solidFill>
                <a:latin typeface="Noto Sans Bengali Bold"/>
              </a:rPr>
              <a:t>“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রোগ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হওয়ার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পর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চিকিৎসার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চেয়ে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রোগ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প্রতিরোধ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করা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উত্তম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।”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1/10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১.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বক্তব্যটির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অর্থ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কী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 dirty="0">
                <a:solidFill>
                  <a:srgbClr val="5A5A5A"/>
                </a:solidFill>
                <a:latin typeface="Noto Sans Bengali"/>
              </a:rPr>
              <a:t>Meaning of the statement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1767197"/>
            <a:ext cx="7315200" cy="76328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300" b="1" dirty="0">
                <a:solidFill>
                  <a:srgbClr val="191919"/>
                </a:solidFill>
                <a:latin typeface="Noto Sans Bengali Bold"/>
              </a:rPr>
              <a:t>“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যত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ব্যাধির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বালাই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,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বলে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পালাই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পালাই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”—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এর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মূল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কথা</a:t>
            </a:r>
            <a:r>
              <a:rPr sz="23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191919"/>
                </a:solidFill>
                <a:latin typeface="Noto Sans Bengali Bold"/>
              </a:rPr>
              <a:t>হলো</a:t>
            </a:r>
            <a:endParaRPr sz="23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710143"/>
            <a:ext cx="7315200" cy="116339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রোগ-বালাই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থেকে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দূরে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থাকতে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হলে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আগে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থেকেই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
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সচেতনতা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,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পরিচ্ছন্নতা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ও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স্বাস্থ্যকর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অভ্যাস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গড়ে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তুলতে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2400" b="0" dirty="0" err="1">
                <a:solidFill>
                  <a:srgbClr val="26784B"/>
                </a:solidFill>
                <a:latin typeface="Noto Sans Bengali"/>
              </a:rPr>
              <a:t>হবে</a:t>
            </a:r>
            <a:r>
              <a:rPr sz="2400" b="0" dirty="0">
                <a:solidFill>
                  <a:srgbClr val="26784B"/>
                </a:solidFill>
                <a:latin typeface="Noto Sans Bengal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336997"/>
            <a:ext cx="6858000" cy="37856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অর্থা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ৎ </a:t>
            </a:r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রোগ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প্রতিরোধই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সুস্থ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থাকার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গুরুত্বপূর্ণ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উপায়</a:t>
            </a:r>
            <a:r>
              <a:rPr sz="2100" b="1" dirty="0">
                <a:solidFill>
                  <a:srgbClr val="B91E23"/>
                </a:solidFill>
                <a:latin typeface="Noto Sans Bengali Bold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2/10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২.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ব্যাধি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বা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রোগ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কেন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হয়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 dirty="0">
                <a:solidFill>
                  <a:srgbClr val="5A5A5A"/>
                </a:solidFill>
                <a:latin typeface="Noto Sans Bengali"/>
              </a:rPr>
              <a:t>Causes of illness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97280" y="1898672"/>
            <a:ext cx="676656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000" b="0" dirty="0">
                <a:solidFill>
                  <a:srgbClr val="191919"/>
                </a:solidFill>
                <a:latin typeface="Noto Sans Bengali"/>
              </a:rPr>
              <a:t>1.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অপরিচ্ছন্ন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পরিবেশ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নোংরা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পানি</a:t>
            </a:r>
            <a:endParaRPr sz="20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7280" y="2520464"/>
            <a:ext cx="676656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000" b="0" dirty="0">
                <a:solidFill>
                  <a:srgbClr val="191919"/>
                </a:solidFill>
                <a:latin typeface="Noto Sans Bengali"/>
              </a:rPr>
              <a:t>2.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জীবাণু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দ্বারা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সংক্রমণ</a:t>
            </a:r>
            <a:endParaRPr sz="20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7280" y="3142256"/>
            <a:ext cx="676656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000" b="0" dirty="0">
                <a:solidFill>
                  <a:srgbClr val="191919"/>
                </a:solidFill>
                <a:latin typeface="Noto Sans Bengali"/>
              </a:rPr>
              <a:t>3.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অস্বাস্থ্যকর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খাদ্যাভ্যাস</a:t>
            </a:r>
            <a:endParaRPr sz="20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0" y="3764048"/>
            <a:ext cx="676656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000" b="0" dirty="0">
                <a:solidFill>
                  <a:srgbClr val="191919"/>
                </a:solidFill>
                <a:latin typeface="Noto Sans Bengali"/>
              </a:rPr>
              <a:t>4.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শরীরের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পরিচ্ছন্নতার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অভাব</a:t>
            </a:r>
            <a:endParaRPr sz="20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7280" y="4385840"/>
            <a:ext cx="676656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000" b="0" dirty="0">
                <a:solidFill>
                  <a:srgbClr val="191919"/>
                </a:solidFill>
                <a:latin typeface="Noto Sans Bengali"/>
              </a:rPr>
              <a:t>5.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অপর্যাপ্ত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ঘুম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বিশ্রাম</a:t>
            </a:r>
            <a:endParaRPr sz="20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7280" y="5007631"/>
            <a:ext cx="6766560" cy="36317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000" b="0" dirty="0">
                <a:solidFill>
                  <a:srgbClr val="191919"/>
                </a:solidFill>
                <a:latin typeface="Noto Sans Bengali"/>
              </a:rPr>
              <a:t>6.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অস্বাস্থ্যকর</a:t>
            </a:r>
            <a:r>
              <a:rPr sz="20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Noto Sans Bengali"/>
              </a:rPr>
              <a:t>জীবনযাপন</a:t>
            </a:r>
            <a:endParaRPr sz="20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3/10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৩.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কীভাবে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রোগ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থেকে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দূরে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থাকব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 dirty="0">
                <a:solidFill>
                  <a:srgbClr val="5A5A5A"/>
                </a:solidFill>
                <a:latin typeface="Noto Sans Bengali"/>
              </a:rPr>
              <a:t>Prevention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1699064"/>
            <a:ext cx="7315200" cy="67095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কিছু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সহজ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অভ্যাস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নিয়মিত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পালন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করলেই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অনেক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রোগের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ঝুঁকি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কমানো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000" b="1" dirty="0" err="1">
                <a:solidFill>
                  <a:srgbClr val="235F91"/>
                </a:solidFill>
                <a:latin typeface="Noto Sans Bengali Bold"/>
              </a:rPr>
              <a:t>যায়</a:t>
            </a:r>
            <a:r>
              <a:rPr sz="2000" b="1" dirty="0">
                <a:solidFill>
                  <a:srgbClr val="235F91"/>
                </a:solidFill>
                <a:latin typeface="Noto Sans Bengali Bold"/>
              </a:rPr>
              <a:t>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592167"/>
            <a:ext cx="649224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26784B"/>
                </a:solidFill>
                <a:latin typeface="Noto Sans Bengali"/>
              </a:rPr>
              <a:t>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সাবান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দিয়ে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নিয়মিত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হাত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ধোয়া</a:t>
            </a:r>
            <a:endParaRPr sz="1900" b="0" dirty="0">
              <a:solidFill>
                <a:srgbClr val="26784B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4440" y="3232247"/>
            <a:ext cx="649224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26784B"/>
                </a:solidFill>
                <a:latin typeface="Noto Sans Bengali"/>
              </a:rPr>
              <a:t>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পরিষ্কার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নিরাপদ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পানি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পান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করা</a:t>
            </a:r>
            <a:endParaRPr sz="1900" b="0" dirty="0">
              <a:solidFill>
                <a:srgbClr val="26784B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4440" y="3872327"/>
            <a:ext cx="649224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26784B"/>
                </a:solidFill>
                <a:latin typeface="Noto Sans Bengali"/>
              </a:rPr>
              <a:t>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পরিষ্কার-পরিচ্ছন্ন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খাবার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গ্রহণ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করা</a:t>
            </a:r>
            <a:endParaRPr sz="1900" b="0" dirty="0">
              <a:solidFill>
                <a:srgbClr val="26784B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4440" y="4512406"/>
            <a:ext cx="649224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26784B"/>
                </a:solidFill>
                <a:latin typeface="Noto Sans Bengali"/>
              </a:rPr>
              <a:t>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নিয়মিত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গোসল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ব্যক্তিগত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পরিচ্ছন্নতা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বজায়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রাখা</a:t>
            </a:r>
            <a:endParaRPr sz="1900" b="0" dirty="0">
              <a:solidFill>
                <a:srgbClr val="26784B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4440" y="5152487"/>
            <a:ext cx="649224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26784B"/>
                </a:solidFill>
                <a:latin typeface="Noto Sans Bengali"/>
              </a:rPr>
              <a:t>✓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পরিবেশ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পরিষ্কার</a:t>
            </a:r>
            <a:r>
              <a:rPr sz="1900" b="0" dirty="0">
                <a:solidFill>
                  <a:srgbClr val="26784B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26784B"/>
                </a:solidFill>
                <a:latin typeface="Noto Sans Bengali"/>
              </a:rPr>
              <a:t>রাখা</a:t>
            </a:r>
            <a:endParaRPr sz="1900" b="0" dirty="0">
              <a:solidFill>
                <a:srgbClr val="26784B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4/10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৪.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সুষম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খাদ্য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ও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ব্যায়ামের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ভূমিকা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>
                <a:solidFill>
                  <a:srgbClr val="5A5A5A"/>
                </a:solidFill>
                <a:latin typeface="Noto Sans Bengali"/>
              </a:rPr>
              <a:t>Healthy lifestyle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97280" y="1875589"/>
            <a:ext cx="2743200" cy="40934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300" b="1" dirty="0" err="1">
                <a:solidFill>
                  <a:srgbClr val="B91E23"/>
                </a:solidFill>
                <a:latin typeface="Noto Sans Bengali Bold"/>
              </a:rPr>
              <a:t>সুষম</a:t>
            </a:r>
            <a:r>
              <a:rPr sz="23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B91E23"/>
                </a:solidFill>
                <a:latin typeface="Noto Sans Bengali Bold"/>
              </a:rPr>
              <a:t>খাদ্য</a:t>
            </a:r>
            <a:endParaRPr sz="2300" b="1" dirty="0">
              <a:solidFill>
                <a:srgbClr val="B91E23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5840" y="2519345"/>
            <a:ext cx="2926080" cy="122495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শরীরের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প্রয়োজনীয়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পুষ্টি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জোগায়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,
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রোগ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প্রতিরোধক্ষমতা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বজায়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রাখতে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সাহায্য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2080" y="1875589"/>
            <a:ext cx="2743200" cy="40934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300" b="1" dirty="0" err="1">
                <a:solidFill>
                  <a:srgbClr val="235F91"/>
                </a:solidFill>
                <a:latin typeface="Noto Sans Bengali Bold"/>
              </a:rPr>
              <a:t>নিয়মিত</a:t>
            </a:r>
            <a:r>
              <a:rPr sz="23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235F91"/>
                </a:solidFill>
                <a:latin typeface="Noto Sans Bengali Bold"/>
              </a:rPr>
              <a:t>ব্যায়াম</a:t>
            </a:r>
            <a:endParaRPr sz="2300" b="1" dirty="0">
              <a:solidFill>
                <a:srgbClr val="235F91"/>
              </a:solidFill>
              <a:latin typeface="Noto Sans Bengali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20640" y="2665538"/>
            <a:ext cx="2926080" cy="93256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শরীরকে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সক্রিয়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রাখে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,
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কর্মক্ষমতা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সুস্থতা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বাড়াতে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সহায়তা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434840" y="1645920"/>
            <a:ext cx="0" cy="2468880"/>
          </a:xfrm>
          <a:prstGeom prst="line">
            <a:avLst/>
          </a:prstGeom>
          <a:ln w="12700">
            <a:solidFill>
              <a:srgbClr val="D2D2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5/10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৫.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বিশ্রাম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,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ঘুম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ও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পরিচ্ছন্নতা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 dirty="0">
                <a:solidFill>
                  <a:srgbClr val="5A5A5A"/>
                </a:solidFill>
                <a:latin typeface="Noto Sans Bengali"/>
              </a:rPr>
              <a:t>Rest, sleep and hygiene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1868118"/>
            <a:ext cx="2103120" cy="37856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100" b="1" dirty="0" err="1">
                <a:solidFill>
                  <a:srgbClr val="235F91"/>
                </a:solidFill>
                <a:latin typeface="Noto Sans Bengali Bold"/>
              </a:rPr>
              <a:t>পর্যাপ্ত</a:t>
            </a:r>
            <a:r>
              <a:rPr sz="21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100" b="1" dirty="0" err="1">
                <a:solidFill>
                  <a:srgbClr val="235F91"/>
                </a:solidFill>
                <a:latin typeface="Noto Sans Bengali Bold"/>
              </a:rPr>
              <a:t>ঘুম</a:t>
            </a:r>
            <a:endParaRPr sz="2100" b="1" dirty="0">
              <a:solidFill>
                <a:srgbClr val="235F91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414526"/>
            <a:ext cx="2103120" cy="84023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শরীর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মনের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পুনরুদ্ধারে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সাহায্য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করে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68118"/>
            <a:ext cx="2103120" cy="37856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100" b="1" dirty="0" err="1">
                <a:solidFill>
                  <a:srgbClr val="26784B"/>
                </a:solidFill>
                <a:latin typeface="Noto Sans Bengali Bold"/>
              </a:rPr>
              <a:t>বিশ্রাম</a:t>
            </a:r>
            <a:endParaRPr sz="2100" b="1" dirty="0">
              <a:solidFill>
                <a:srgbClr val="26784B"/>
              </a:solidFill>
              <a:latin typeface="Noto Sans Bengali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20440" y="2414525"/>
            <a:ext cx="2103120" cy="84023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কাজের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ক্লান্তি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কমিয়ে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সতেজ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হতে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সহায়তা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করে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0" y="1868118"/>
            <a:ext cx="2103120" cy="37856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100" b="1" dirty="0" err="1">
                <a:solidFill>
                  <a:srgbClr val="B91E23"/>
                </a:solidFill>
                <a:latin typeface="Noto Sans Bengali Bold"/>
              </a:rPr>
              <a:t>পরিচ্ছন্নতা</a:t>
            </a:r>
            <a:endParaRPr sz="2100" b="1" dirty="0">
              <a:solidFill>
                <a:srgbClr val="B91E23"/>
              </a:solidFill>
              <a:latin typeface="Noto Sans Bengali 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26480" y="2414525"/>
            <a:ext cx="2103120" cy="84023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জীবাণু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সংক্রমণের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ঝুঁকি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কমাতে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সাহায্য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করে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4176978"/>
            <a:ext cx="6949440" cy="37856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100" b="1">
                <a:solidFill>
                  <a:srgbClr val="191919"/>
                </a:solidFill>
                <a:latin typeface="Noto Sans Bengali Bold"/>
              </a:rPr>
              <a:t>সুস্থ থাকার জন্য তিনটিরই প্রয়োজন।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6/10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2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৬.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সংক্রামক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রোগ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প্রতিরোধে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করণীয়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 dirty="0">
                <a:solidFill>
                  <a:srgbClr val="5A5A5A"/>
                </a:solidFill>
                <a:latin typeface="Noto Sans Bengali"/>
              </a:rPr>
              <a:t>Preventing infectious diseases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51560" y="1892651"/>
            <a:ext cx="704088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191919"/>
                </a:solidFill>
                <a:latin typeface="Noto Sans Bengali"/>
              </a:rPr>
              <a:t>1.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কাশি-হাঁচির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সময়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মুখ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নাক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ঢেকে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রাখা</a:t>
            </a:r>
            <a:endParaRPr sz="19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1560" y="2605882"/>
            <a:ext cx="704088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191919"/>
                </a:solidFill>
                <a:latin typeface="Noto Sans Bengali"/>
              </a:rPr>
              <a:t>2.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অসুস্থ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ব্যক্তির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ব্যবহৃত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জিনিস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সতর্কতার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সঙ্গে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ব্যবহার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করা</a:t>
            </a:r>
            <a:endParaRPr sz="19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1560" y="3319115"/>
            <a:ext cx="704088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191919"/>
                </a:solidFill>
                <a:latin typeface="Noto Sans Bengali"/>
              </a:rPr>
              <a:t>3.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নিরাপদ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পানি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খাবার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গ্রহণ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করা</a:t>
            </a:r>
            <a:endParaRPr sz="19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1560" y="4032347"/>
            <a:ext cx="704088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191919"/>
                </a:solidFill>
                <a:latin typeface="Noto Sans Bengali"/>
              </a:rPr>
              <a:t>4.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প্রয়োজনে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স্বাস্থ্যকর্মীর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পরামর্শ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নেওয়া</a:t>
            </a:r>
            <a:endParaRPr sz="19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1560" y="4745579"/>
            <a:ext cx="704088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900" b="0" dirty="0">
                <a:solidFill>
                  <a:srgbClr val="191919"/>
                </a:solidFill>
                <a:latin typeface="Noto Sans Bengali"/>
              </a:rPr>
              <a:t>5.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টিকা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জনস্বাস্থ্য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নির্দেশনা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অনুসরণ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করা</a:t>
            </a:r>
            <a:endParaRPr sz="1900" b="0" dirty="0">
              <a:solidFill>
                <a:srgbClr val="191919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1560" y="5586826"/>
            <a:ext cx="7040880" cy="34778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900" b="1">
                <a:solidFill>
                  <a:srgbClr val="26784B"/>
                </a:solidFill>
                <a:latin typeface="Noto Sans Bengali Bold"/>
              </a:rPr>
              <a:t>সচেতনতা ছড়ালে ব্যক্তি ও সমাজ—দুই-ই সুরক্ষিত থাকে।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7/10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৭.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দলীয়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কাজ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/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জোড়ায়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কাজ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>
                <a:solidFill>
                  <a:srgbClr val="5A5A5A"/>
                </a:solidFill>
                <a:latin typeface="Noto Sans Bengali"/>
              </a:rPr>
              <a:t>Group / Pair Work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97280" y="1807009"/>
            <a:ext cx="2743200" cy="40934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300" b="1" dirty="0" err="1">
                <a:solidFill>
                  <a:srgbClr val="B91E23"/>
                </a:solidFill>
                <a:latin typeface="Noto Sans Bengali Bold"/>
              </a:rPr>
              <a:t>দলীয়</a:t>
            </a:r>
            <a:r>
              <a:rPr sz="23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B91E23"/>
                </a:solidFill>
                <a:latin typeface="Noto Sans Bengali Bold"/>
              </a:rPr>
              <a:t>কাজ</a:t>
            </a:r>
            <a:endParaRPr sz="2300" b="1" dirty="0">
              <a:solidFill>
                <a:srgbClr val="B91E23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605992"/>
            <a:ext cx="3108960" cy="640175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900" b="0" dirty="0">
                <a:solidFill>
                  <a:srgbClr val="191919"/>
                </a:solidFill>
                <a:latin typeface="Noto Sans Bengali"/>
              </a:rPr>
              <a:t>“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রোগ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প্রতিরোধের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৭টি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উপায়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”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লিখে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পোস্টার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তৈরি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করো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0640" y="1807009"/>
            <a:ext cx="2743200" cy="409343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300" b="1" dirty="0" err="1">
                <a:solidFill>
                  <a:srgbClr val="235F91"/>
                </a:solidFill>
                <a:latin typeface="Noto Sans Bengali Bold"/>
              </a:rPr>
              <a:t>জোড়ায়</a:t>
            </a:r>
            <a:r>
              <a:rPr sz="23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235F91"/>
                </a:solidFill>
                <a:latin typeface="Noto Sans Bengali Bold"/>
              </a:rPr>
              <a:t>কাজ</a:t>
            </a:r>
            <a:endParaRPr sz="2300" b="1" dirty="0">
              <a:solidFill>
                <a:srgbClr val="235F91"/>
              </a:solidFill>
              <a:latin typeface="Noto Sans Bengali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2040" y="2382185"/>
            <a:ext cx="3200400" cy="122495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একজন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একটি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স্বাস্থ্যকর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অভ্যাস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বলবে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,
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অন্যজন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তার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উপকারিতা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ব্যাখ্যা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900" b="0" dirty="0" err="1">
                <a:solidFill>
                  <a:srgbClr val="191919"/>
                </a:solidFill>
                <a:latin typeface="Noto Sans Bengali"/>
              </a:rPr>
              <a:t>করবে</a:t>
            </a:r>
            <a:r>
              <a:rPr sz="19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4634401"/>
            <a:ext cx="2468880" cy="3323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800" b="1" dirty="0" err="1">
                <a:solidFill>
                  <a:srgbClr val="26784B"/>
                </a:solidFill>
                <a:latin typeface="Noto Sans Bengali Bold"/>
              </a:rPr>
              <a:t>সময়</a:t>
            </a:r>
            <a:r>
              <a:rPr sz="1800" b="1" dirty="0">
                <a:solidFill>
                  <a:srgbClr val="26784B"/>
                </a:solidFill>
                <a:latin typeface="Noto Sans Bengali Bold"/>
              </a:rPr>
              <a:t>: ৫ </a:t>
            </a:r>
            <a:r>
              <a:rPr sz="1800" b="1" dirty="0" err="1">
                <a:solidFill>
                  <a:srgbClr val="26784B"/>
                </a:solidFill>
                <a:latin typeface="Noto Sans Bengali Bold"/>
              </a:rPr>
              <a:t>মিনিট</a:t>
            </a:r>
            <a:endParaRPr sz="1800" b="1" dirty="0">
              <a:solidFill>
                <a:srgbClr val="26784B"/>
              </a:solidFill>
              <a:latin typeface="Noto Sans Bengali 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8/10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৮.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মূল্যায়ন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ও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বাড়ির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কাজ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 dirty="0">
                <a:solidFill>
                  <a:srgbClr val="5A5A5A"/>
                </a:solidFill>
                <a:latin typeface="Noto Sans Bengali"/>
              </a:rPr>
              <a:t>Evaluation / Homework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1791843"/>
            <a:ext cx="2743200" cy="393954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200" b="1" dirty="0" err="1">
                <a:solidFill>
                  <a:srgbClr val="B91E23"/>
                </a:solidFill>
                <a:latin typeface="Noto Sans Bengali Bold"/>
              </a:rPr>
              <a:t>মূল্যায়ন</a:t>
            </a:r>
            <a:endParaRPr sz="2200" b="1" dirty="0">
              <a:solidFill>
                <a:srgbClr val="B91E23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616471"/>
            <a:ext cx="3291840" cy="162506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700" b="0" dirty="0">
                <a:solidFill>
                  <a:srgbClr val="191919"/>
                </a:solidFill>
                <a:latin typeface="Noto Sans Bengali"/>
              </a:rPr>
              <a:t>ক) “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রোগ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প্রতিরোধ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”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বলতে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কী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বোঝায়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?
খ)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ব্যক্তিগত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পরিচ্ছন্নতার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৩টি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নিয়ম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লেখ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।
গ)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সুষম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খাদ্য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ও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ব্যায়াম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কেন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প্রয়োজন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791843"/>
            <a:ext cx="2743200" cy="393954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বাড়ির</a:t>
            </a:r>
            <a:r>
              <a:rPr sz="2200" b="1" dirty="0">
                <a:solidFill>
                  <a:srgbClr val="235F91"/>
                </a:solidFill>
                <a:latin typeface="Noto Sans Bengali Bold"/>
              </a:rPr>
              <a:t> </a:t>
            </a:r>
            <a:r>
              <a:rPr sz="2200" b="1" dirty="0" err="1">
                <a:solidFill>
                  <a:srgbClr val="235F91"/>
                </a:solidFill>
                <a:latin typeface="Noto Sans Bengali Bold"/>
              </a:rPr>
              <a:t>কাজ</a:t>
            </a:r>
            <a:endParaRPr sz="2200" b="1" dirty="0">
              <a:solidFill>
                <a:srgbClr val="235F91"/>
              </a:solidFill>
              <a:latin typeface="Noto Sans Bengali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6320" y="2695200"/>
            <a:ext cx="3383280" cy="1101840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1700" b="0" dirty="0">
                <a:solidFill>
                  <a:srgbClr val="191919"/>
                </a:solidFill>
                <a:latin typeface="Noto Sans Bengali"/>
              </a:rPr>
              <a:t>“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আমার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পরিবারে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রোগ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প্রতিরোধে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আমরা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কী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কী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করি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”—
১০টি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বাক্যে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লেখ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এবং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পরদিন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শ্রেণিতে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উপস্থাপন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 </a:t>
            </a:r>
            <a:r>
              <a:rPr sz="1700" b="0" dirty="0" err="1">
                <a:solidFill>
                  <a:srgbClr val="191919"/>
                </a:solidFill>
                <a:latin typeface="Noto Sans Bengali"/>
              </a:rPr>
              <a:t>করো</a:t>
            </a:r>
            <a:r>
              <a:rPr sz="1700" b="0" dirty="0">
                <a:solidFill>
                  <a:srgbClr val="191919"/>
                </a:solidFill>
                <a:latin typeface="Noto Sans Bengal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6441011"/>
            <a:ext cx="411480" cy="1938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9/10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87511"/>
            <a:ext cx="77724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2700" b="1" dirty="0">
                <a:solidFill>
                  <a:srgbClr val="191919"/>
                </a:solidFill>
                <a:latin typeface="Noto Sans Bengali Bold"/>
              </a:rPr>
              <a:t>৯.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উপসংহার</a:t>
            </a:r>
            <a:r>
              <a:rPr sz="2700" b="1" dirty="0">
                <a:solidFill>
                  <a:srgbClr val="191919"/>
                </a:solidFill>
                <a:latin typeface="Noto Sans Bengali Bold"/>
              </a:rPr>
              <a:t> / </a:t>
            </a:r>
            <a:r>
              <a:rPr sz="2700" b="1" dirty="0" err="1">
                <a:solidFill>
                  <a:srgbClr val="191919"/>
                </a:solidFill>
                <a:latin typeface="Noto Sans Bengali Bold"/>
              </a:rPr>
              <a:t>ধন্যবাদ</a:t>
            </a:r>
            <a:endParaRPr sz="27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232" y="1133922"/>
            <a:ext cx="7589520" cy="301621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l"/>
            <a:r>
              <a:rPr sz="1600" b="0">
                <a:solidFill>
                  <a:srgbClr val="5A5A5A"/>
                </a:solidFill>
                <a:latin typeface="Noto Sans Bengali"/>
              </a:rPr>
              <a:t>Conclusion / Thanks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31520" y="1572768"/>
            <a:ext cx="7680960" cy="0"/>
          </a:xfrm>
          <a:prstGeom prst="line">
            <a:avLst/>
          </a:prstGeom>
          <a:ln w="10160">
            <a:solidFill>
              <a:srgbClr val="CDCD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4400" y="1844812"/>
            <a:ext cx="7315200" cy="470898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যত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ব্যাধির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বালাই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—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বলে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পালাই</a:t>
            </a:r>
            <a:r>
              <a:rPr sz="2700" b="1" dirty="0">
                <a:solidFill>
                  <a:srgbClr val="B91E23"/>
                </a:solidFill>
                <a:latin typeface="Noto Sans Bengali Bold"/>
              </a:rPr>
              <a:t> </a:t>
            </a:r>
            <a:r>
              <a:rPr sz="2700" b="1" dirty="0" err="1">
                <a:solidFill>
                  <a:srgbClr val="B91E23"/>
                </a:solidFill>
                <a:latin typeface="Noto Sans Bengali Bold"/>
              </a:rPr>
              <a:t>পালাই</a:t>
            </a:r>
            <a:endParaRPr sz="2700" b="1" dirty="0">
              <a:solidFill>
                <a:srgbClr val="B91E23"/>
              </a:solidFill>
              <a:latin typeface="Noto Sans Bengali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645135"/>
            <a:ext cx="7315200" cy="424732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400" b="1" dirty="0" err="1">
                <a:solidFill>
                  <a:srgbClr val="235F91"/>
                </a:solidFill>
                <a:latin typeface="Noto Sans Bengali Bold"/>
              </a:rPr>
              <a:t>কীভাবে</a:t>
            </a:r>
            <a:r>
              <a:rPr sz="2400" b="1" dirty="0">
                <a:solidFill>
                  <a:srgbClr val="235F91"/>
                </a:solidFill>
                <a:latin typeface="Noto Sans Bengali Bold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81697"/>
            <a:ext cx="7315200" cy="763286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পরিচ্ছন্নতা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+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সুষম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খাদ্য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+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ব্যায়াম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+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পর্যাপ্ত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ঘুম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
+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বিশ্রাম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+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স্বাস্থ্যসচেতনতা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=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সুস্থ</a:t>
            </a:r>
            <a:r>
              <a:rPr sz="2300" b="1" dirty="0">
                <a:solidFill>
                  <a:srgbClr val="26784B"/>
                </a:solidFill>
                <a:latin typeface="Noto Sans Bengali Bold"/>
              </a:rPr>
              <a:t> </a:t>
            </a:r>
            <a:r>
              <a:rPr sz="2300" b="1" dirty="0" err="1">
                <a:solidFill>
                  <a:srgbClr val="26784B"/>
                </a:solidFill>
                <a:latin typeface="Noto Sans Bengali Bold"/>
              </a:rPr>
              <a:t>জীবন</a:t>
            </a:r>
            <a:endParaRPr sz="2300" b="1" dirty="0">
              <a:solidFill>
                <a:srgbClr val="26784B"/>
              </a:solidFill>
              <a:latin typeface="Noto Sans Bengali 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037517"/>
            <a:ext cx="7315200" cy="486287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lang="en-US" sz="2800" b="1" dirty="0" err="1" smtClean="0">
                <a:solidFill>
                  <a:srgbClr val="191919"/>
                </a:solidFill>
                <a:latin typeface="Noto Sans Bengali Bold"/>
              </a:rPr>
              <a:t>এতক্ষন</a:t>
            </a:r>
            <a:r>
              <a:rPr lang="en-US" sz="2800" b="1" dirty="0" smtClean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lang="en-US" sz="2800" b="1" dirty="0" err="1" smtClean="0">
                <a:solidFill>
                  <a:srgbClr val="191919"/>
                </a:solidFill>
                <a:latin typeface="Noto Sans Bengali Bold"/>
              </a:rPr>
              <a:t>সাথে</a:t>
            </a:r>
            <a:r>
              <a:rPr lang="en-US" sz="2800" b="1" dirty="0" smtClean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lang="en-US" sz="2800" b="1" dirty="0" err="1" smtClean="0">
                <a:solidFill>
                  <a:srgbClr val="191919"/>
                </a:solidFill>
                <a:latin typeface="Noto Sans Bengali Bold"/>
              </a:rPr>
              <a:t>থাকার</a:t>
            </a:r>
            <a:r>
              <a:rPr lang="en-US" sz="2800" b="1" dirty="0" smtClean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lang="en-US" sz="2800" b="1" dirty="0" err="1" smtClean="0">
                <a:solidFill>
                  <a:srgbClr val="191919"/>
                </a:solidFill>
                <a:latin typeface="Noto Sans Bengali Bold"/>
              </a:rPr>
              <a:t>জন্য</a:t>
            </a:r>
            <a:r>
              <a:rPr lang="en-US" sz="2800" b="1" dirty="0" smtClean="0">
                <a:solidFill>
                  <a:srgbClr val="191919"/>
                </a:solidFill>
                <a:latin typeface="Noto Sans Bengali Bold"/>
              </a:rPr>
              <a:t> </a:t>
            </a:r>
            <a:r>
              <a:rPr sz="2800" b="1" dirty="0" err="1" smtClean="0">
                <a:solidFill>
                  <a:srgbClr val="191919"/>
                </a:solidFill>
                <a:latin typeface="Noto Sans Bengali Bold"/>
              </a:rPr>
              <a:t>ধন্যবাদ</a:t>
            </a:r>
            <a:endParaRPr sz="2800" b="1" dirty="0">
              <a:solidFill>
                <a:srgbClr val="191919"/>
              </a:solidFill>
              <a:latin typeface="Noto Sans Bengali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2440" y="6371761"/>
            <a:ext cx="411480" cy="332399"/>
          </a:xfrm>
          <a:prstGeom prst="rect">
            <a:avLst/>
          </a:prstGeom>
          <a:noFill/>
        </p:spPr>
        <p:txBody>
          <a:bodyPr wrap="square" lIns="73152" tIns="27432" rIns="73152" bIns="27432" anchor="ctr">
            <a:spAutoFit/>
          </a:bodyPr>
          <a:lstStyle/>
          <a:p>
            <a:pPr algn="r"/>
            <a:r>
              <a:rPr sz="900" b="0">
                <a:solidFill>
                  <a:srgbClr val="5A5A5A"/>
                </a:solidFill>
                <a:latin typeface="Noto Sans Bengali"/>
              </a:rPr>
              <a:t>10/10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146</TotalTime>
  <Words>439</Words>
  <Application>Microsoft Office PowerPoint</Application>
  <PresentationFormat>On-screen Show (4:3)</PresentationFormat>
  <Paragraphs>90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Pushpin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 Computer</dc:creator>
  <dc:description>generated using python-pptx</dc:description>
  <cp:lastModifiedBy>Maa Computer</cp:lastModifiedBy>
  <cp:revision>14</cp:revision>
  <dcterms:created xsi:type="dcterms:W3CDTF">2013-01-27T09:14:16Z</dcterms:created>
  <dcterms:modified xsi:type="dcterms:W3CDTF">2026-09-27T04:43:18Z</dcterms:modified>
</cp:coreProperties>
</file>