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4"/>
  </p:notesMasterIdLst>
  <p:sldIdLst>
    <p:sldId id="336" r:id="rId2"/>
    <p:sldId id="314" r:id="rId3"/>
    <p:sldId id="337" r:id="rId4"/>
    <p:sldId id="331" r:id="rId5"/>
    <p:sldId id="278" r:id="rId6"/>
    <p:sldId id="264" r:id="rId7"/>
    <p:sldId id="310" r:id="rId8"/>
    <p:sldId id="333" r:id="rId9"/>
    <p:sldId id="319" r:id="rId10"/>
    <p:sldId id="334" r:id="rId11"/>
    <p:sldId id="332" r:id="rId12"/>
    <p:sldId id="323" r:id="rId13"/>
    <p:sldId id="305" r:id="rId14"/>
    <p:sldId id="307" r:id="rId15"/>
    <p:sldId id="303" r:id="rId16"/>
    <p:sldId id="335" r:id="rId17"/>
    <p:sldId id="322" r:id="rId18"/>
    <p:sldId id="284" r:id="rId19"/>
    <p:sldId id="302" r:id="rId20"/>
    <p:sldId id="309" r:id="rId21"/>
    <p:sldId id="266" r:id="rId22"/>
    <p:sldId id="30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80000" autoAdjust="0"/>
  </p:normalViewPr>
  <p:slideViewPr>
    <p:cSldViewPr>
      <p:cViewPr varScale="1">
        <p:scale>
          <a:sx n="58" d="100"/>
          <a:sy n="58" d="100"/>
        </p:scale>
        <p:origin x="-171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BD203-4AB5-4658-A17D-BA09A12E8D57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FBA06-131C-4859-9C39-A0BB73E6E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9083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7914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242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8171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n-I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5738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err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1428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7367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n-IN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3982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2557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4311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2530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pitchFamily="2" charset="2"/>
              <a:buChar char="§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8905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9055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3931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8996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3478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Horz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9050" y="-101860"/>
            <a:ext cx="9069354" cy="6959859"/>
            <a:chOff x="0" y="-101859"/>
            <a:chExt cx="9069354" cy="695985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-101859"/>
              <a:ext cx="3298371" cy="6959859"/>
            </a:xfrm>
            <a:prstGeom prst="rect">
              <a:avLst/>
            </a:prstGeom>
            <a:solidFill>
              <a:srgbClr val="92D050"/>
            </a:solidFill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flipH="1">
              <a:off x="6324600" y="-95250"/>
              <a:ext cx="2744754" cy="6953250"/>
            </a:xfrm>
            <a:prstGeom prst="rect">
              <a:avLst/>
            </a:prstGeom>
            <a:solidFill>
              <a:srgbClr val="00B050"/>
            </a:solidFill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flipH="1">
              <a:off x="3276600" y="-95250"/>
              <a:ext cx="3048000" cy="6953250"/>
            </a:xfrm>
            <a:prstGeom prst="rect">
              <a:avLst/>
            </a:prstGeom>
            <a:solidFill>
              <a:srgbClr val="00B050"/>
            </a:solidFill>
          </p:spPr>
        </p:pic>
      </p:grpSp>
    </p:spTree>
    <p:extLst>
      <p:ext uri="{BB962C8B-B14F-4D97-AF65-F5344CB8AC3E}">
        <p14:creationId xmlns:p14="http://schemas.microsoft.com/office/powerpoint/2010/main" xmlns="" val="408426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1752600"/>
            <a:ext cx="7725195" cy="48069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375138"/>
            <a:ext cx="86106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</a:rPr>
              <a:t>AvR‡Ki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</a:rPr>
              <a:t>cvV`v‡b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</a:rPr>
              <a:t>mevB‡K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</a:rPr>
              <a:t> ¯^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MJ" pitchFamily="2" charset="0"/>
              </a:rPr>
              <a:t>vMZg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-1"/>
            <a:ext cx="9097108" cy="5943601"/>
          </a:xfrm>
          <a:prstGeom prst="frame">
            <a:avLst>
              <a:gd name="adj1" fmla="val 2550"/>
            </a:avLst>
          </a:prstGeom>
          <a:gradFill>
            <a:gsLst>
              <a:gs pos="25000">
                <a:srgbClr val="C00000"/>
              </a:gs>
              <a:gs pos="40000">
                <a:srgbClr val="FFFF00"/>
              </a:gs>
              <a:gs pos="57000">
                <a:srgbClr val="92D050"/>
              </a:gs>
              <a:gs pos="72000">
                <a:schemeClr val="accent1"/>
              </a:gs>
            </a:gsLst>
            <a:lin ang="5400000" scaled="1"/>
          </a:gra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gradFill>
                <a:gsLst>
                  <a:gs pos="0">
                    <a:srgbClr val="FFFF00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" y="5855677"/>
            <a:ext cx="5983460" cy="9495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6163" y="5845627"/>
            <a:ext cx="3130059" cy="9495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6F1E15F-5DE5-49A6-8072-4CCF652C8778}"/>
              </a:ext>
            </a:extLst>
          </p:cNvPr>
          <p:cNvSpPr txBox="1"/>
          <p:nvPr/>
        </p:nvSpPr>
        <p:spPr>
          <a:xfrm>
            <a:off x="832513" y="234614"/>
            <a:ext cx="7397087" cy="1015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SutonnyOMJ" panose="01010600010101010101" pitchFamily="2" charset="0"/>
              </a:rPr>
              <a:t>wkÿK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SutonnyOMJ" panose="01010600010101010101" pitchFamily="2" charset="0"/>
              </a:rPr>
              <a:t> </a:t>
            </a:r>
            <a:r>
              <a:rPr lang="bn-IN" sz="6000" b="1" dirty="0" smtClean="0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OMJ" panose="01010600010101010101" pitchFamily="2" charset="0"/>
                <a:cs typeface="SutonnyOMJ" panose="01010600010101010101" pitchFamily="2" charset="0"/>
              </a:rPr>
              <a:t>পরিচিতি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1295401"/>
            <a:ext cx="4190999" cy="233889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 smtClean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আল</a:t>
            </a:r>
            <a:r>
              <a:rPr lang="en-US" sz="2000" b="1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আমিন</a:t>
            </a:r>
            <a:r>
              <a:rPr lang="en-US" sz="2000" b="1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  </a:t>
            </a:r>
            <a:r>
              <a:rPr lang="en-US" sz="2000" b="1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আব্দুল্লাহ</a:t>
            </a:r>
            <a:endParaRPr lang="en-US" sz="2000" b="1" dirty="0" smtClean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সহকারী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শিক্ষক</a:t>
            </a:r>
            <a:endParaRPr lang="en-US" sz="2800" dirty="0" smtClean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খামার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ইদগাহ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দাখিল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মাদ্রাসা</a:t>
            </a:r>
            <a:endParaRPr lang="en-US" sz="2800" dirty="0" smtClean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হরিপুর,ঠাকুরগাও</a:t>
            </a:r>
            <a:endParaRPr lang="en-US" sz="2800" dirty="0" smtClean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০১৭৩৭৩৪৮০২৬</a:t>
            </a:r>
            <a:endParaRPr lang="en-US" sz="2800" dirty="0" smtClean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endParaRPr lang="en-US" sz="2800" dirty="0" smtClean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62285" y="3767823"/>
            <a:ext cx="4100715" cy="192329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বিষয়ঃ</a:t>
            </a:r>
            <a:r>
              <a:rPr lang="bn-BD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</a:t>
            </a:r>
            <a:r>
              <a:rPr lang="bn-IN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----  </a:t>
            </a:r>
            <a:r>
              <a:rPr lang="bn-BD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IN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রসায়ন</a:t>
            </a:r>
            <a:r>
              <a:rPr lang="bn-IN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বিজ্ঞান</a:t>
            </a:r>
            <a:r>
              <a:rPr lang="bn-IN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bn-BD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শ্রেণিঃ   </a:t>
            </a:r>
            <a:r>
              <a:rPr lang="bn-IN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----  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</a:t>
            </a:r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৯</a:t>
            </a:r>
            <a:r>
              <a:rPr lang="bn-BD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</a:t>
            </a:r>
            <a:endParaRPr lang="en-US" sz="28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অধ্যায়ঃ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. . . .    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৯ম</a:t>
            </a:r>
            <a:endParaRPr lang="en-US" sz="28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সময়ঃ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. . . .     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OMJ" panose="01010600010101010101" pitchFamily="2" charset="0"/>
              </a:rPr>
              <a:t>4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৫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OMJ" panose="01010600010101010101" pitchFamily="2" charset="0"/>
              </a:rPr>
              <a:t>wgwbU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    </a:t>
            </a:r>
            <a:endParaRPr lang="bn-IN" sz="28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119" y="1339094"/>
            <a:ext cx="2578560" cy="2910773"/>
          </a:xfrm>
          <a:prstGeom prst="rect">
            <a:avLst/>
          </a:prstGeom>
        </p:spPr>
      </p:pic>
      <p:pic>
        <p:nvPicPr>
          <p:cNvPr id="12" name="Picture 11" descr="alamin pic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295400"/>
            <a:ext cx="43434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85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5818" y="975839"/>
            <a:ext cx="7654229" cy="44623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0" y="206398"/>
            <a:ext cx="5138309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ছবিটি</a:t>
            </a:r>
            <a:r>
              <a:rPr lang="en-US" sz="4400" dirty="0" smtClean="0"/>
              <a:t> </a:t>
            </a:r>
            <a:r>
              <a:rPr lang="en-US" sz="4400" dirty="0" err="1" smtClean="0"/>
              <a:t>লক্ষ</a:t>
            </a:r>
            <a:r>
              <a:rPr lang="en-US" sz="4400" dirty="0" smtClean="0"/>
              <a:t> </a:t>
            </a:r>
            <a:r>
              <a:rPr lang="en-US" sz="4400" dirty="0" err="1" smtClean="0"/>
              <a:t>কর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955818" y="5867400"/>
            <a:ext cx="7543800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এই</a:t>
            </a:r>
            <a:r>
              <a:rPr lang="en-US" sz="3200" dirty="0" smtClean="0"/>
              <a:t> </a:t>
            </a:r>
            <a:r>
              <a:rPr lang="en-US" sz="3200" dirty="0" err="1" smtClean="0"/>
              <a:t>ফলগুলোতে</a:t>
            </a:r>
            <a:r>
              <a:rPr lang="en-US" sz="3200" dirty="0" smtClean="0"/>
              <a:t> </a:t>
            </a:r>
            <a:r>
              <a:rPr lang="en-US" sz="3200" dirty="0" err="1" smtClean="0"/>
              <a:t>কী</a:t>
            </a:r>
            <a:r>
              <a:rPr lang="en-US" sz="3200" dirty="0" smtClean="0"/>
              <a:t> </a:t>
            </a:r>
            <a:r>
              <a:rPr lang="en-US" sz="3200" dirty="0" err="1" smtClean="0"/>
              <a:t>থাকে</a:t>
            </a:r>
            <a:r>
              <a:rPr lang="en-US" sz="3200" dirty="0" smtClean="0"/>
              <a:t> </a:t>
            </a:r>
            <a:r>
              <a:rPr lang="en-US" sz="3200" dirty="0" err="1" smtClean="0"/>
              <a:t>বলতে</a:t>
            </a:r>
            <a:r>
              <a:rPr lang="en-US" sz="3200" dirty="0" smtClean="0"/>
              <a:t> </a:t>
            </a:r>
            <a:r>
              <a:rPr lang="en-US" sz="3200" dirty="0" err="1" smtClean="0"/>
              <a:t>পারবে</a:t>
            </a:r>
            <a:r>
              <a:rPr lang="en-US" sz="3200" dirty="0" smtClean="0"/>
              <a:t> 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68074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1-Blue_and_red_litmus_paper.jpg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5937" t="15000" r="7813" b="11250"/>
          <a:stretch>
            <a:fillRect/>
          </a:stretch>
        </p:blipFill>
        <p:spPr>
          <a:xfrm>
            <a:off x="762000" y="990600"/>
            <a:ext cx="8077200" cy="4572000"/>
          </a:xfrm>
          <a:prstGeom prst="rect">
            <a:avLst/>
          </a:prstGeom>
          <a:effectLst/>
        </p:spPr>
      </p:pic>
      <p:sp>
        <p:nvSpPr>
          <p:cNvPr id="2" name="Rounded Rectangle 1"/>
          <p:cNvSpPr/>
          <p:nvPr/>
        </p:nvSpPr>
        <p:spPr>
          <a:xfrm>
            <a:off x="1371601" y="2057400"/>
            <a:ext cx="6400800" cy="1905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sz="5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9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/ </a:t>
            </a:r>
            <a:r>
              <a:rPr lang="en-US" sz="9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অম্ল</a:t>
            </a:r>
            <a:endParaRPr lang="bn-BD" sz="96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1166382" y="4114800"/>
            <a:ext cx="7239000" cy="762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নির্দেশক দ্বারা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অম্ল  সনাক্ত  করতে পারবে।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320800" y="291573"/>
            <a:ext cx="6578600" cy="762000"/>
          </a:xfrm>
          <a:prstGeom prst="roundRect">
            <a:avLst/>
          </a:prstGeom>
          <a:ln/>
          <a:scene3d>
            <a:camera prst="perspectiveAbove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600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...</a:t>
            </a:r>
            <a:endParaRPr lang="en-US" sz="3600" i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30439" y="2895600"/>
            <a:ext cx="6858000" cy="762000"/>
          </a:xfrm>
          <a:prstGeom prst="roundRect">
            <a:avLst/>
          </a:prstGeom>
          <a:solidFill>
            <a:srgbClr val="00B0F0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এসিড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33314" y="1828800"/>
            <a:ext cx="6934200" cy="76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এসিড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কী তা বলতে পারবে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                            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26" y="747920"/>
            <a:ext cx="3657600" cy="211422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 descr="Indian-gooseberry.jpg"/>
          <p:cNvPicPr>
            <a:picLocks noChangeAspect="1"/>
          </p:cNvPicPr>
          <p:nvPr/>
        </p:nvPicPr>
        <p:blipFill>
          <a:blip r:embed="rId4"/>
          <a:srcRect l="34524" t="25000" r="36905" b="32143"/>
          <a:stretch>
            <a:fillRect/>
          </a:stretch>
        </p:blipFill>
        <p:spPr>
          <a:xfrm>
            <a:off x="4974771" y="763084"/>
            <a:ext cx="3505200" cy="206894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 descr="image_922_11804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983" y="3039820"/>
            <a:ext cx="3657600" cy="22098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 descr="guav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7146" y="3076767"/>
            <a:ext cx="3600450" cy="222068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3" name="Rectangle 22"/>
          <p:cNvSpPr/>
          <p:nvPr/>
        </p:nvSpPr>
        <p:spPr>
          <a:xfrm>
            <a:off x="1926771" y="5671457"/>
            <a:ext cx="4800600" cy="381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টকস্বাদযুক্ত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0847" y="3348"/>
            <a:ext cx="6765472" cy="60471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ফলগুলির স্বাদ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কেমন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671" y="6248810"/>
            <a:ext cx="2362200" cy="381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কেন</a:t>
            </a:r>
            <a:r>
              <a:rPr lang="en-US" dirty="0" smtClean="0"/>
              <a:t> </a:t>
            </a:r>
            <a:r>
              <a:rPr lang="en-US" dirty="0" err="1" smtClean="0"/>
              <a:t>টক</a:t>
            </a:r>
            <a:r>
              <a:rPr lang="en-US" dirty="0" smtClean="0"/>
              <a:t> </a:t>
            </a:r>
            <a:r>
              <a:rPr lang="en-US" dirty="0" err="1" smtClean="0"/>
              <a:t>লাগে</a:t>
            </a:r>
            <a:r>
              <a:rPr lang="en-US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6210300"/>
            <a:ext cx="2971800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এসিড </a:t>
            </a:r>
            <a:r>
              <a:rPr lang="en-US" dirty="0" err="1" smtClean="0"/>
              <a:t>আছে</a:t>
            </a:r>
            <a:r>
              <a:rPr lang="en-US" dirty="0" smtClean="0"/>
              <a:t> |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0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3429000"/>
            <a:ext cx="6629400" cy="144655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    </a:t>
            </a:r>
            <a:r>
              <a:rPr lang="en-US" sz="4400" dirty="0" err="1" smtClean="0"/>
              <a:t>বিঃদ্রঃ</a:t>
            </a:r>
            <a:r>
              <a:rPr lang="en-US" sz="4400" dirty="0" smtClean="0"/>
              <a:t> </a:t>
            </a:r>
            <a:r>
              <a:rPr lang="en-US" sz="4400" dirty="0" err="1" smtClean="0"/>
              <a:t>মুখে</a:t>
            </a:r>
            <a:r>
              <a:rPr lang="en-US" sz="4400" dirty="0" smtClean="0"/>
              <a:t> </a:t>
            </a:r>
            <a:r>
              <a:rPr lang="en-US" sz="4400" dirty="0" err="1" smtClean="0"/>
              <a:t>এসিডের</a:t>
            </a:r>
            <a:r>
              <a:rPr lang="en-US" sz="4400" dirty="0" smtClean="0"/>
              <a:t> </a:t>
            </a:r>
            <a:r>
              <a:rPr lang="en-US" sz="4400" dirty="0" err="1" smtClean="0"/>
              <a:t>স্বাদ</a:t>
            </a:r>
            <a:r>
              <a:rPr lang="en-US" sz="4400" dirty="0" smtClean="0"/>
              <a:t>     	</a:t>
            </a:r>
            <a:r>
              <a:rPr lang="en-US" sz="4400" dirty="0" err="1" smtClean="0"/>
              <a:t>গ্রহন</a:t>
            </a:r>
            <a:r>
              <a:rPr lang="en-US" sz="4400" dirty="0" smtClean="0"/>
              <a:t> </a:t>
            </a:r>
            <a:r>
              <a:rPr lang="en-US" sz="4400" dirty="0" err="1" smtClean="0"/>
              <a:t>না</a:t>
            </a:r>
            <a:r>
              <a:rPr lang="en-US" sz="4400" dirty="0" smtClean="0"/>
              <a:t> </a:t>
            </a:r>
            <a:r>
              <a:rPr lang="en-US" sz="4400" dirty="0" err="1" smtClean="0"/>
              <a:t>করাই</a:t>
            </a:r>
            <a:r>
              <a:rPr lang="en-US" sz="4400" dirty="0" smtClean="0"/>
              <a:t> </a:t>
            </a:r>
            <a:r>
              <a:rPr lang="en-US" sz="4400" dirty="0" err="1" smtClean="0"/>
              <a:t>ভালো</a:t>
            </a:r>
            <a:r>
              <a:rPr lang="en-US" sz="4400" dirty="0"/>
              <a:t> </a:t>
            </a:r>
            <a:r>
              <a:rPr lang="en-US" sz="4400" dirty="0" smtClean="0"/>
              <a:t>।  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1066800"/>
            <a:ext cx="6096000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এসিড</a:t>
            </a:r>
            <a:r>
              <a:rPr lang="en-US" sz="4800" dirty="0" smtClean="0"/>
              <a:t> </a:t>
            </a:r>
            <a:r>
              <a:rPr lang="en-US" sz="4800" dirty="0" err="1" smtClean="0"/>
              <a:t>টক</a:t>
            </a:r>
            <a:r>
              <a:rPr lang="en-US" sz="4800" dirty="0" smtClean="0"/>
              <a:t> </a:t>
            </a:r>
            <a:r>
              <a:rPr lang="en-US" sz="4800" dirty="0" err="1" smtClean="0"/>
              <a:t>স্বাদযুক্ত</a:t>
            </a:r>
            <a:r>
              <a:rPr lang="en-US" sz="4800" dirty="0" smtClean="0"/>
              <a:t> 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="" val="93361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7461" y="1541480"/>
            <a:ext cx="75438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err="1" smtClean="0"/>
              <a:t>এসিডের</a:t>
            </a:r>
            <a:r>
              <a:rPr lang="en-US" sz="5400" dirty="0" smtClean="0"/>
              <a:t> </a:t>
            </a:r>
            <a:r>
              <a:rPr lang="en-US" sz="5400" dirty="0" err="1" smtClean="0"/>
              <a:t>গন্ধ</a:t>
            </a:r>
            <a:r>
              <a:rPr lang="en-US" sz="5400" dirty="0" smtClean="0"/>
              <a:t> </a:t>
            </a:r>
            <a:r>
              <a:rPr lang="en-US" sz="5400" dirty="0" err="1" smtClean="0"/>
              <a:t>কেমন</a:t>
            </a:r>
            <a:r>
              <a:rPr lang="en-US" sz="5400" dirty="0"/>
              <a:t> </a:t>
            </a:r>
            <a:r>
              <a:rPr lang="en-US" sz="5400" dirty="0" smtClean="0"/>
              <a:t>?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4114800"/>
            <a:ext cx="4872095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4400" dirty="0" err="1" smtClean="0"/>
              <a:t>ঝাঁঝালো</a:t>
            </a:r>
            <a:r>
              <a:rPr lang="en-US" sz="4400" dirty="0" smtClean="0"/>
              <a:t> </a:t>
            </a:r>
            <a:r>
              <a:rPr lang="en-US" sz="4400" dirty="0" err="1" smtClean="0"/>
              <a:t>গন্ধযুক্ত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341557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762000"/>
            <a:ext cx="7958665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921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862323" y="2890023"/>
                <a:ext cx="7820647" cy="523220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err="1" smtClean="0">
                    <a:latin typeface="+mj-lt"/>
                  </a:rPr>
                  <a:t>এসিড</a:t>
                </a:r>
                <a:r>
                  <a:rPr lang="en-US" sz="2800" dirty="0" smtClean="0">
                    <a:latin typeface="+mj-lt"/>
                  </a:rPr>
                  <a:t/>
                </a:r>
                <a:r>
                  <a:rPr lang="en-US" sz="2800" dirty="0" err="1" smtClean="0">
                    <a:latin typeface="+mj-lt"/>
                  </a:rPr>
                  <a:t>পানিতে</a:t>
                </a:r>
                <a:r>
                  <a:rPr lang="en-US" sz="2800" dirty="0" smtClean="0">
                    <a:latin typeface="+mj-lt"/>
                  </a:rPr>
                  <a:t/>
                </a:r>
                <a:r>
                  <a:rPr lang="en-US" sz="2800" dirty="0" err="1" smtClean="0">
                    <a:latin typeface="+mj-lt"/>
                  </a:rPr>
                  <a:t>হাইড্রোজেন</a:t>
                </a:r>
                <a:r>
                  <a:rPr lang="en-US" sz="2800" dirty="0" smtClean="0">
                    <a:latin typeface="+mj-lt"/>
                  </a:rPr>
                  <a:t/>
                </a:r>
                <a:r>
                  <a:rPr lang="en-US" sz="2800" dirty="0" err="1" smtClean="0">
                    <a:latin typeface="+mj-lt"/>
                  </a:rPr>
                  <a:t>আয়ন</a:t>
                </a:r>
                <a:r>
                  <a:rPr lang="en-US" sz="2800" dirty="0" smtClean="0">
                    <a:latin typeface="+mj-lt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800" dirty="0" smtClean="0">
                    <a:latin typeface="+mj-lt"/>
                  </a:rPr>
                  <a:t> ) </a:t>
                </a:r>
                <a:r>
                  <a:rPr lang="en-US" sz="2800" dirty="0" err="1" smtClean="0">
                    <a:latin typeface="+mj-lt"/>
                  </a:rPr>
                  <a:t>তৈরী</a:t>
                </a:r>
                <a:r>
                  <a:rPr lang="en-US" sz="2800" dirty="0" smtClean="0">
                    <a:latin typeface="+mj-lt"/>
                  </a:rPr>
                  <a:t/>
                </a:r>
                <a:r>
                  <a:rPr lang="en-US" sz="2800" dirty="0" err="1" smtClean="0">
                    <a:latin typeface="+mj-lt"/>
                  </a:rPr>
                  <a:t>করে</a:t>
                </a:r>
                <a:r>
                  <a:rPr lang="en-US" sz="2800" dirty="0" smtClean="0">
                    <a:latin typeface="+mj-lt"/>
                  </a:rPr>
                  <a:t> |</a:t>
                </a:r>
                <a:endParaRPr lang="en-US" sz="2800" dirty="0">
                  <a:latin typeface="+mj-lt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323" y="2890023"/>
                <a:ext cx="7820647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1559" t="-16279" r="-1715" b="-33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862323" y="5561082"/>
            <a:ext cx="7820647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800" dirty="0" err="1" smtClean="0"/>
              <a:t>ক্ষারের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সাথে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বিক্রিয়া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লবন</a:t>
            </a:r>
            <a:r>
              <a:rPr lang="en-US" sz="2800" dirty="0" smtClean="0"/>
              <a:t> ও </a:t>
            </a:r>
            <a:r>
              <a:rPr lang="en-US" sz="2800" dirty="0" err="1" smtClean="0"/>
              <a:t>পানি</a:t>
            </a:r>
            <a:r>
              <a:rPr lang="en-US" sz="2800" dirty="0" smtClean="0"/>
              <a:t> </a:t>
            </a:r>
            <a:r>
              <a:rPr lang="en-US" sz="2800" dirty="0" err="1" smtClean="0"/>
              <a:t>তৈরী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 ।</a:t>
            </a:r>
            <a:endParaRPr lang="en-US" sz="28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57400" y="1592050"/>
            <a:ext cx="1219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TextBox 7"/>
              <p:cNvSpPr txBox="1"/>
              <p:nvPr/>
            </p:nvSpPr>
            <p:spPr>
              <a:xfrm>
                <a:off x="835479" y="761053"/>
                <a:ext cx="7168242" cy="120032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 smtClean="0">
                    <a:latin typeface="+mj-lt"/>
                  </a:rPr>
                  <a:t>হাইড্রোজেন</a:t>
                </a:r>
                <a:r>
                  <a:rPr lang="en-US" sz="2400" dirty="0" smtClean="0">
                    <a:latin typeface="+mj-lt"/>
                  </a:rPr>
                  <a:t/>
                </a:r>
                <a:r>
                  <a:rPr lang="en-US" sz="2400" dirty="0" err="1" smtClean="0">
                    <a:latin typeface="+mj-lt"/>
                  </a:rPr>
                  <a:t>ক্লোরাইড</a:t>
                </a:r>
                <a:r>
                  <a:rPr lang="en-US" sz="2400" dirty="0" smtClean="0">
                    <a:latin typeface="+mj-lt"/>
                  </a:rPr>
                  <a:t> + </a:t>
                </a:r>
                <a:r>
                  <a:rPr lang="en-US" sz="2400" dirty="0" err="1" smtClean="0">
                    <a:latin typeface="+mj-lt"/>
                  </a:rPr>
                  <a:t>পানি</a:t>
                </a:r>
                <a:r>
                  <a:rPr lang="en-US" sz="2400" dirty="0" smtClean="0">
                    <a:latin typeface="+mj-lt"/>
                  </a:rPr>
                  <a:t/>
                </a:r>
                <a:r>
                  <a:rPr lang="en-US" sz="2400" dirty="0" err="1" smtClean="0">
                    <a:latin typeface="+mj-lt"/>
                  </a:rPr>
                  <a:t>HCl</a:t>
                </a:r>
                <a:r>
                  <a:rPr lang="en-US" sz="2400" dirty="0" smtClean="0">
                    <a:latin typeface="+mj-lt"/>
                  </a:rPr>
                  <a:t> (</a:t>
                </a:r>
                <a:r>
                  <a:rPr lang="en-US" sz="2400" dirty="0" err="1" smtClean="0">
                    <a:latin typeface="+mj-lt"/>
                  </a:rPr>
                  <a:t>aq</a:t>
                </a:r>
                <a:r>
                  <a:rPr lang="en-US" sz="2400" dirty="0" smtClean="0">
                    <a:latin typeface="+mj-lt"/>
                  </a:rPr>
                  <a:t>)</a:t>
                </a:r>
                <a:endParaRPr lang="en-US" sz="2400" dirty="0">
                  <a:latin typeface="+mj-lt"/>
                </a:endParaRPr>
              </a:p>
              <a:p>
                <a:endParaRPr lang="en-US" sz="2400" dirty="0" smtClean="0">
                  <a:latin typeface="+mj-lt"/>
                </a:endParaRPr>
              </a:p>
              <a:p>
                <a:r>
                  <a:rPr lang="en-US" sz="2400" dirty="0" smtClean="0">
                    <a:latin typeface="+mj-lt"/>
                  </a:rPr>
                  <a:t/>
                </a:r>
                <a:r>
                  <a:rPr lang="en-US" sz="2400" dirty="0" err="1" smtClean="0">
                    <a:latin typeface="+mj-lt"/>
                  </a:rPr>
                  <a:t>HCl</a:t>
                </a:r>
                <a:r>
                  <a:rPr lang="en-US" sz="2400" dirty="0" smtClean="0">
                    <a:latin typeface="+mj-lt"/>
                  </a:rPr>
                  <a:t> (</a:t>
                </a:r>
                <a:r>
                  <a:rPr lang="en-US" sz="2400" dirty="0" err="1" smtClean="0">
                    <a:latin typeface="+mj-lt"/>
                  </a:rPr>
                  <a:t>aq</a:t>
                </a:r>
                <a:r>
                  <a:rPr lang="en-US" sz="2400" dirty="0" smtClean="0">
                    <a:latin typeface="+mj-lt"/>
                  </a:rPr>
                  <a:t>)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+mj-lt"/>
                  </a:rPr>
                  <a:t> (</a:t>
                </a:r>
                <a:r>
                  <a:rPr lang="en-US" sz="2400" dirty="0" err="1" smtClean="0">
                    <a:latin typeface="+mj-lt"/>
                  </a:rPr>
                  <a:t>aq</a:t>
                </a:r>
                <a:r>
                  <a:rPr lang="en-US" sz="2400" dirty="0" smtClean="0">
                    <a:latin typeface="+mj-lt"/>
                  </a:rPr>
                  <a:t>) + </a:t>
                </a:r>
                <a:r>
                  <a:rPr lang="en-US" sz="2400" dirty="0" err="1" smtClean="0">
                    <a:latin typeface="+mj-lt"/>
                  </a:rPr>
                  <a:t>Cl</a:t>
                </a:r>
                <a:r>
                  <a:rPr lang="en-US" sz="2400" dirty="0" smtClean="0">
                    <a:latin typeface="+mj-lt"/>
                  </a:rPr>
                  <a:t>-(</a:t>
                </a:r>
                <a:r>
                  <a:rPr lang="en-US" sz="2400" dirty="0" err="1" smtClean="0">
                    <a:latin typeface="+mj-lt"/>
                  </a:rPr>
                  <a:t>aq</a:t>
                </a:r>
                <a:r>
                  <a:rPr lang="en-US" sz="2400" dirty="0" smtClean="0">
                    <a:latin typeface="+mj-lt"/>
                  </a:rPr>
                  <a:t>) </a:t>
                </a:r>
                <a:endParaRPr lang="en-US" sz="2400" dirty="0">
                  <a:latin typeface="+mj-lt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479" y="761053"/>
                <a:ext cx="7168242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276" t="-5584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2688402" y="1752600"/>
            <a:ext cx="16383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72200" y="15920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22166" y="990600"/>
            <a:ext cx="9144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35479" y="4199099"/>
            <a:ext cx="766824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এসিড</a:t>
            </a:r>
            <a:r>
              <a:rPr lang="en-US" sz="3200" dirty="0" smtClean="0"/>
              <a:t> + </a:t>
            </a:r>
            <a:r>
              <a:rPr lang="en-US" sz="3200" dirty="0" err="1" smtClean="0"/>
              <a:t>ক্ষার</a:t>
            </a:r>
            <a:r>
              <a:rPr lang="en-US" sz="3200" dirty="0" smtClean="0"/>
              <a:t>                       </a:t>
            </a:r>
            <a:r>
              <a:rPr lang="en-US" sz="3200" dirty="0" err="1" smtClean="0"/>
              <a:t>লবন</a:t>
            </a:r>
            <a:r>
              <a:rPr lang="en-US" sz="3200" dirty="0" smtClean="0"/>
              <a:t> + </a:t>
            </a:r>
            <a:r>
              <a:rPr lang="en-US" sz="3200" dirty="0" err="1" smtClean="0"/>
              <a:t>পানি</a:t>
            </a:r>
            <a:endParaRPr lang="en-US" sz="3200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374202" y="4491486"/>
            <a:ext cx="1905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1219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533400"/>
            <a:ext cx="45720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নির্দেশক</a:t>
            </a:r>
            <a:r>
              <a:rPr lang="en-US" sz="4000" dirty="0" err="1"/>
              <a:t>ঃ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257800"/>
            <a:ext cx="8382000" cy="107721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/>
              <a:t>আরও</a:t>
            </a:r>
            <a:r>
              <a:rPr lang="en-US" sz="3200" dirty="0" smtClean="0"/>
              <a:t> </a:t>
            </a:r>
            <a:r>
              <a:rPr lang="en-US" sz="3200" dirty="0" err="1" smtClean="0"/>
              <a:t>কিছু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নির্দেশক</a:t>
            </a:r>
            <a:r>
              <a:rPr lang="en-US" sz="3200" dirty="0" smtClean="0"/>
              <a:t> </a:t>
            </a:r>
            <a:r>
              <a:rPr lang="en-US" sz="3200" dirty="0" err="1" smtClean="0"/>
              <a:t>হলো</a:t>
            </a:r>
            <a:r>
              <a:rPr lang="en-US" sz="3200" dirty="0" smtClean="0"/>
              <a:t> </a:t>
            </a:r>
            <a:r>
              <a:rPr lang="en-US" sz="3200" dirty="0" err="1" smtClean="0"/>
              <a:t>মিথাইল</a:t>
            </a:r>
            <a:r>
              <a:rPr lang="en-US" sz="3200" dirty="0" smtClean="0"/>
              <a:t> </a:t>
            </a:r>
            <a:r>
              <a:rPr lang="en-US" sz="3200" dirty="0" err="1" smtClean="0"/>
              <a:t>অরেঞ্জ</a:t>
            </a:r>
            <a:r>
              <a:rPr lang="en-US" sz="3200" dirty="0" smtClean="0"/>
              <a:t>, </a:t>
            </a:r>
            <a:r>
              <a:rPr lang="en-US" sz="3200" dirty="0" err="1" smtClean="0"/>
              <a:t>ফেনোফতেলিন</a:t>
            </a:r>
            <a:r>
              <a:rPr lang="en-US" sz="3200" dirty="0" smtClean="0"/>
              <a:t>, </a:t>
            </a:r>
            <a:r>
              <a:rPr lang="en-US" sz="3200" dirty="0" err="1" smtClean="0"/>
              <a:t>মিথাইল</a:t>
            </a:r>
            <a:r>
              <a:rPr lang="en-US" sz="3200" dirty="0" smtClean="0"/>
              <a:t> </a:t>
            </a:r>
            <a:r>
              <a:rPr lang="en-US" sz="3200" dirty="0" err="1" smtClean="0"/>
              <a:t>রেড</a:t>
            </a:r>
            <a:r>
              <a:rPr lang="en-US" sz="3200" dirty="0" smtClean="0"/>
              <a:t> </a:t>
            </a:r>
            <a:r>
              <a:rPr lang="en-US" sz="3200" dirty="0" err="1" smtClean="0"/>
              <a:t>ইত্যাদি</a:t>
            </a:r>
            <a:r>
              <a:rPr lang="en-US" sz="3200" dirty="0" smtClean="0"/>
              <a:t> |</a:t>
            </a:r>
            <a:endParaRPr lang="en-US" sz="3200" dirty="0"/>
          </a:p>
        </p:txBody>
      </p:sp>
      <p:pic>
        <p:nvPicPr>
          <p:cNvPr id="7" name="Picture 6" descr="1-Blue_and_red_litmus_paper.jpg"/>
          <p:cNvPicPr>
            <a:picLocks noChangeAspect="1"/>
          </p:cNvPicPr>
          <p:nvPr/>
        </p:nvPicPr>
        <p:blipFill>
          <a:blip r:embed="rId2"/>
          <a:srcRect l="5937" t="15000" r="7813" b="11250"/>
          <a:stretch>
            <a:fillRect/>
          </a:stretch>
        </p:blipFill>
        <p:spPr>
          <a:xfrm>
            <a:off x="2133600" y="1600200"/>
            <a:ext cx="4114800" cy="2286000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" name="TextBox 1"/>
          <p:cNvSpPr txBox="1"/>
          <p:nvPr/>
        </p:nvSpPr>
        <p:spPr>
          <a:xfrm>
            <a:off x="3124200" y="4245114"/>
            <a:ext cx="281940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লিটমাস</a:t>
            </a:r>
            <a:r>
              <a:rPr lang="en-US" sz="2400" dirty="0" smtClean="0"/>
              <a:t> </a:t>
            </a:r>
            <a:r>
              <a:rPr lang="en-US" sz="2400" dirty="0" err="1" smtClean="0"/>
              <a:t>পেপার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34106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4600" y="304800"/>
            <a:ext cx="4114800" cy="6096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নির্দেশক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124200" y="2514600"/>
            <a:ext cx="2133600" cy="3581400"/>
            <a:chOff x="3124200" y="1371600"/>
            <a:chExt cx="2438400" cy="3581400"/>
          </a:xfrm>
        </p:grpSpPr>
        <p:pic>
          <p:nvPicPr>
            <p:cNvPr id="4" name="Picture 3" descr="IMG_0522 baton rouge lichen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1371600"/>
              <a:ext cx="2438400" cy="2743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pic>
        <p:sp>
          <p:nvSpPr>
            <p:cNvPr id="8" name="Rectangle 7"/>
            <p:cNvSpPr/>
            <p:nvPr/>
          </p:nvSpPr>
          <p:spPr>
            <a:xfrm>
              <a:off x="3124200" y="4495800"/>
              <a:ext cx="2438400" cy="457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লিচেন গাছ 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450873" y="2514600"/>
            <a:ext cx="2159727" cy="3581400"/>
            <a:chOff x="6450873" y="2514600"/>
            <a:chExt cx="2159727" cy="3581400"/>
          </a:xfrm>
        </p:grpSpPr>
        <p:pic>
          <p:nvPicPr>
            <p:cNvPr id="5" name="Picture 4" descr="seven-seas-tomoe-river-paper-pad-3.jpg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50873" y="2514600"/>
              <a:ext cx="2159726" cy="27432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477001" y="5638800"/>
              <a:ext cx="2133599" cy="457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লিটমাস কাগজ 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609600" y="1258111"/>
            <a:ext cx="8153400" cy="79928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সাধারন কাগজে লিচেন গাছ থেকে প্রাপ্ত রং মিশিয়ে তৈরি হয় লিটমাস কাগজ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04800" y="2495144"/>
            <a:ext cx="2286000" cy="3600857"/>
            <a:chOff x="304800" y="1371600"/>
            <a:chExt cx="2514600" cy="3453883"/>
          </a:xfrm>
        </p:grpSpPr>
        <p:sp>
          <p:nvSpPr>
            <p:cNvPr id="7" name="Rectangle 6"/>
            <p:cNvSpPr/>
            <p:nvPr/>
          </p:nvSpPr>
          <p:spPr>
            <a:xfrm>
              <a:off x="304800" y="4240765"/>
              <a:ext cx="2362199" cy="5847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সাধারন কাগজ 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5" name="Picture 14" descr="seven-seas-tomoe-river-paper-pad-4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" y="1371600"/>
              <a:ext cx="2514600" cy="26670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</p:grpSp>
      <p:sp>
        <p:nvSpPr>
          <p:cNvPr id="20" name="Right Arrow 19"/>
          <p:cNvSpPr/>
          <p:nvPr/>
        </p:nvSpPr>
        <p:spPr>
          <a:xfrm>
            <a:off x="5410200" y="3733800"/>
            <a:ext cx="990600" cy="6858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48343" y="2971800"/>
            <a:ext cx="1937657" cy="3440281"/>
            <a:chOff x="272143" y="3657600"/>
            <a:chExt cx="1937657" cy="2080170"/>
          </a:xfrm>
        </p:grpSpPr>
        <p:pic>
          <p:nvPicPr>
            <p:cNvPr id="2" name="Picture 1" descr="1-Blue_and_red_litmus_paper.jpg"/>
            <p:cNvPicPr>
              <a:picLocks noChangeAspect="1"/>
            </p:cNvPicPr>
            <p:nvPr/>
          </p:nvPicPr>
          <p:blipFill>
            <a:blip r:embed="rId4"/>
            <a:srcRect l="48125" t="17500" r="26563" b="25000"/>
            <a:stretch>
              <a:fillRect/>
            </a:stretch>
          </p:blipFill>
          <p:spPr>
            <a:xfrm>
              <a:off x="381000" y="3657600"/>
              <a:ext cx="1828800" cy="15240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72143" y="5370881"/>
              <a:ext cx="1905000" cy="36688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ন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ী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ল লিটমাস 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67000" y="2971799"/>
            <a:ext cx="2743200" cy="3519306"/>
            <a:chOff x="2966545" y="3657600"/>
            <a:chExt cx="2837793" cy="2209797"/>
          </a:xfrm>
        </p:grpSpPr>
        <p:grpSp>
          <p:nvGrpSpPr>
            <p:cNvPr id="4" name="Group 3"/>
            <p:cNvGrpSpPr/>
            <p:nvPr/>
          </p:nvGrpSpPr>
          <p:grpSpPr>
            <a:xfrm>
              <a:off x="3124200" y="3657600"/>
              <a:ext cx="2286000" cy="1676400"/>
              <a:chOff x="3124200" y="3962401"/>
              <a:chExt cx="2286000" cy="1676400"/>
            </a:xfrm>
          </p:grpSpPr>
          <p:pic>
            <p:nvPicPr>
              <p:cNvPr id="5" name="Picture 4" descr="sulfuric_acid.jpg"/>
              <p:cNvPicPr>
                <a:picLocks noChangeAspect="1"/>
              </p:cNvPicPr>
              <p:nvPr/>
            </p:nvPicPr>
            <p:blipFill>
              <a:blip r:embed="rId5" cstate="print"/>
              <a:srcRect l="30337" r="27528"/>
              <a:stretch>
                <a:fillRect/>
              </a:stretch>
            </p:blipFill>
            <p:spPr>
              <a:xfrm>
                <a:off x="3124200" y="3962401"/>
                <a:ext cx="2286000" cy="1676400"/>
              </a:xfrm>
              <a:prstGeom prst="rect">
                <a:avLst/>
              </a:prstGeom>
            </p:spPr>
          </p:pic>
          <p:graphicFrame>
            <p:nvGraphicFramePr>
              <p:cNvPr id="6" name="Object 5"/>
              <p:cNvGraphicFramePr>
                <a:graphicFrameLocks noChangeAspect="1"/>
              </p:cNvGraphicFramePr>
              <p:nvPr/>
            </p:nvGraphicFramePr>
            <p:xfrm>
              <a:off x="3597166" y="4800600"/>
              <a:ext cx="1261241" cy="533400"/>
            </p:xfrm>
            <a:graphic>
              <a:graphicData uri="http://schemas.openxmlformats.org/presentationml/2006/ole">
                <p:oleObj spid="_x0000_s2146" name="Equation" r:id="rId6" imgW="381000" imgH="228600" progId="Equation.3">
                  <p:embed/>
                </p:oleObj>
              </a:graphicData>
            </a:graphic>
          </p:graphicFrame>
        </p:grpSp>
        <p:sp>
          <p:nvSpPr>
            <p:cNvPr id="8" name="Rectangle 7"/>
            <p:cNvSpPr/>
            <p:nvPr/>
          </p:nvSpPr>
          <p:spPr>
            <a:xfrm>
              <a:off x="2966545" y="5436778"/>
              <a:ext cx="2837793" cy="43061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সালফিউরিক এসিড 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400800" y="2971800"/>
            <a:ext cx="2286000" cy="3276600"/>
            <a:chOff x="6400800" y="3657600"/>
            <a:chExt cx="2286000" cy="1981200"/>
          </a:xfrm>
        </p:grpSpPr>
        <p:pic>
          <p:nvPicPr>
            <p:cNvPr id="3" name="Picture 2" descr="1-Blue_and_red_litmus_paper.jpg"/>
            <p:cNvPicPr>
              <a:picLocks noChangeAspect="1"/>
            </p:cNvPicPr>
            <p:nvPr/>
          </p:nvPicPr>
          <p:blipFill>
            <a:blip r:embed="rId7"/>
            <a:srcRect l="11563" t="21250" r="52812" b="18750"/>
            <a:stretch>
              <a:fillRect/>
            </a:stretch>
          </p:blipFill>
          <p:spPr>
            <a:xfrm>
              <a:off x="6400800" y="3657600"/>
              <a:ext cx="2286000" cy="16002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553200" y="5334000"/>
              <a:ext cx="1981200" cy="3048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লাল লিটমাস 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457200" y="1524000"/>
            <a:ext cx="8382000" cy="762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 লিটমাসে সালফিউরিক এসিড যোগ করলে লাল লিটমাস হয়।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38400" y="457200"/>
            <a:ext cx="44196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লাল লিটমাস কাগজ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5181600" y="4191000"/>
            <a:ext cx="990600" cy="6858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38100" y="2743200"/>
            <a:ext cx="1981200" cy="3657600"/>
            <a:chOff x="152400" y="2743200"/>
            <a:chExt cx="1981200" cy="3657600"/>
          </a:xfrm>
        </p:grpSpPr>
        <p:pic>
          <p:nvPicPr>
            <p:cNvPr id="3" name="Picture 2" descr="seven-seas-tomoe-river-paper-pad-3.jpg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81000" y="2743200"/>
              <a:ext cx="1752600" cy="280416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  <p:sp>
          <p:nvSpPr>
            <p:cNvPr id="11" name="Rectangle 10"/>
            <p:cNvSpPr/>
            <p:nvPr/>
          </p:nvSpPr>
          <p:spPr>
            <a:xfrm>
              <a:off x="152400" y="5688724"/>
              <a:ext cx="1981200" cy="712076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লিটমাস কাগজ </a:t>
              </a:r>
              <a:endPara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207078" y="2743200"/>
            <a:ext cx="2139044" cy="3657599"/>
            <a:chOff x="2277207" y="762000"/>
            <a:chExt cx="2303586" cy="2385391"/>
          </a:xfrm>
        </p:grpSpPr>
        <p:pic>
          <p:nvPicPr>
            <p:cNvPr id="7" name="Picture 6" descr="PotassiumChlorideVsChlorate.jpg"/>
            <p:cNvPicPr>
              <a:picLocks noChangeAspect="1"/>
            </p:cNvPicPr>
            <p:nvPr/>
          </p:nvPicPr>
          <p:blipFill>
            <a:blip r:embed="rId5"/>
            <a:srcRect r="61621"/>
            <a:stretch>
              <a:fillRect/>
            </a:stretch>
          </p:blipFill>
          <p:spPr>
            <a:xfrm>
              <a:off x="2438400" y="762000"/>
              <a:ext cx="1981200" cy="186491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2277207" y="2759870"/>
              <a:ext cx="2303586" cy="387521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পটাসিয়াম কার্বনেট </a:t>
              </a:r>
              <a:endPara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934200" y="2667000"/>
            <a:ext cx="2019300" cy="3652870"/>
            <a:chOff x="6769100" y="838200"/>
            <a:chExt cx="2187575" cy="2302896"/>
          </a:xfrm>
        </p:grpSpPr>
        <p:pic>
          <p:nvPicPr>
            <p:cNvPr id="8" name="Picture 7" descr="1-Blue_and_red_litmus_paper.jpg"/>
            <p:cNvPicPr>
              <a:picLocks noChangeAspect="1"/>
            </p:cNvPicPr>
            <p:nvPr/>
          </p:nvPicPr>
          <p:blipFill>
            <a:blip r:embed="rId6"/>
            <a:srcRect l="48125" t="17500" r="26563" b="25000"/>
            <a:stretch>
              <a:fillRect/>
            </a:stretch>
          </p:blipFill>
          <p:spPr>
            <a:xfrm>
              <a:off x="6934200" y="838200"/>
              <a:ext cx="1981200" cy="16764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6769100" y="2743200"/>
              <a:ext cx="2187575" cy="39789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ন</a:t>
              </a:r>
              <a:r>
                <a:rPr lang="bn-IN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ী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ল লিটমাস 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514600" y="160283"/>
            <a:ext cx="44196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 লিটমাস কাগজ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00" y="1208690"/>
            <a:ext cx="891540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লিটমাস কাগজকে পটাসিয়াম কার্বনেট ও অ্যামোনিয়া দিয়ে গাঁজন করলে ন</a:t>
            </a:r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 লিটমাস হয়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495800" y="2743200"/>
            <a:ext cx="1752600" cy="3576670"/>
            <a:chOff x="4800600" y="762000"/>
            <a:chExt cx="1991591" cy="2332611"/>
          </a:xfrm>
        </p:grpSpPr>
        <p:sp>
          <p:nvSpPr>
            <p:cNvPr id="13" name="Rectangle 12"/>
            <p:cNvSpPr/>
            <p:nvPr/>
          </p:nvSpPr>
          <p:spPr>
            <a:xfrm>
              <a:off x="4800600" y="2743200"/>
              <a:ext cx="1991591" cy="35141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অ্যামোনিয়া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4800600" y="762000"/>
              <a:ext cx="1905000" cy="1828800"/>
              <a:chOff x="4800600" y="762000"/>
              <a:chExt cx="1905000" cy="1828800"/>
            </a:xfrm>
          </p:grpSpPr>
          <p:pic>
            <p:nvPicPr>
              <p:cNvPr id="5" name="Picture 4" descr="DSC_02490001.JP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4800600" y="762000"/>
                <a:ext cx="1905000" cy="1828800"/>
              </a:xfrm>
              <a:prstGeom prst="rect">
                <a:avLst/>
              </a:prstGeom>
            </p:spPr>
          </p:pic>
          <p:graphicFrame>
            <p:nvGraphicFramePr>
              <p:cNvPr id="21" name="Object 20"/>
              <p:cNvGraphicFramePr>
                <a:graphicFrameLocks noChangeAspect="1"/>
              </p:cNvGraphicFramePr>
              <p:nvPr/>
            </p:nvGraphicFramePr>
            <p:xfrm>
              <a:off x="5410200" y="1010478"/>
              <a:ext cx="685800" cy="546652"/>
            </p:xfrm>
            <a:graphic>
              <a:graphicData uri="http://schemas.openxmlformats.org/presentationml/2006/ole">
                <p:oleObj spid="_x0000_s1122" name="Equation" r:id="rId8" imgW="203112" imgH="228501" progId="Equation.3">
                  <p:embed/>
                </p:oleObj>
              </a:graphicData>
            </a:graphic>
          </p:graphicFrame>
        </p:grpSp>
      </p:grpSp>
      <p:sp>
        <p:nvSpPr>
          <p:cNvPr id="25" name="Right Arrow 24"/>
          <p:cNvSpPr/>
          <p:nvPr/>
        </p:nvSpPr>
        <p:spPr>
          <a:xfrm>
            <a:off x="6248400" y="4038600"/>
            <a:ext cx="838200" cy="6858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838200"/>
            <a:ext cx="4114800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400" dirty="0" err="1" smtClean="0"/>
              <a:t>গাড়</a:t>
            </a:r>
            <a:r>
              <a:rPr lang="en-US" sz="4400" dirty="0" smtClean="0"/>
              <a:t> </a:t>
            </a:r>
            <a:r>
              <a:rPr lang="en-US" sz="4400" dirty="0" err="1" smtClean="0"/>
              <a:t>এসিড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3581400"/>
            <a:ext cx="632460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HCl</a:t>
            </a:r>
            <a:r>
              <a:rPr lang="en-US" sz="3200" dirty="0" smtClean="0"/>
              <a:t> (g) + H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200" dirty="0" smtClean="0"/>
              <a:t>O (l)          </a:t>
            </a:r>
            <a:r>
              <a:rPr lang="en-US" sz="3200" dirty="0" err="1" smtClean="0"/>
              <a:t>HCl</a:t>
            </a:r>
            <a:r>
              <a:rPr lang="en-US" sz="3200" dirty="0" smtClean="0"/>
              <a:t> (</a:t>
            </a:r>
            <a:r>
              <a:rPr lang="en-US" sz="3200" dirty="0" err="1" smtClean="0"/>
              <a:t>aq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343400" y="3838370"/>
            <a:ext cx="762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45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143000"/>
            <a:ext cx="4495800" cy="8382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দলগত</a:t>
            </a:r>
            <a:r>
              <a:rPr lang="en-US" sz="4800" dirty="0" smtClean="0"/>
              <a:t> </a:t>
            </a:r>
            <a:r>
              <a:rPr lang="en-US" sz="4800" dirty="0" err="1" smtClean="0"/>
              <a:t>কাজঃ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3962400"/>
            <a:ext cx="7620000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পাঁচ</a:t>
            </a:r>
            <a:r>
              <a:rPr lang="en-US" sz="3600" dirty="0" smtClean="0"/>
              <a:t> </a:t>
            </a:r>
            <a:r>
              <a:rPr lang="en-US" sz="3600" dirty="0" err="1" smtClean="0"/>
              <a:t>জন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করে</a:t>
            </a:r>
            <a:r>
              <a:rPr lang="en-US" sz="3600" dirty="0" smtClean="0"/>
              <a:t> </a:t>
            </a:r>
            <a:r>
              <a:rPr lang="en-US" sz="3600" dirty="0" err="1" smtClean="0"/>
              <a:t>দলে</a:t>
            </a:r>
            <a:r>
              <a:rPr lang="en-US" sz="3600" dirty="0" smtClean="0"/>
              <a:t> </a:t>
            </a:r>
            <a:r>
              <a:rPr lang="en-US" sz="3600" dirty="0" err="1" smtClean="0"/>
              <a:t>বিভক্ত</a:t>
            </a:r>
            <a:r>
              <a:rPr lang="en-US" sz="3600" dirty="0" smtClean="0"/>
              <a:t> </a:t>
            </a:r>
            <a:r>
              <a:rPr lang="en-US" sz="3600" dirty="0" err="1" smtClean="0"/>
              <a:t>হয়ে</a:t>
            </a:r>
            <a:r>
              <a:rPr lang="en-US" sz="3600" dirty="0" smtClean="0"/>
              <a:t> </a:t>
            </a:r>
            <a:r>
              <a:rPr lang="en-US" sz="3600" dirty="0" err="1" smtClean="0"/>
              <a:t>লিটমাস</a:t>
            </a:r>
            <a:r>
              <a:rPr lang="en-US" sz="3600" dirty="0" smtClean="0"/>
              <a:t> </a:t>
            </a:r>
            <a:r>
              <a:rPr lang="en-US" sz="3600" dirty="0" err="1" smtClean="0"/>
              <a:t>পেপার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দিয়ে</a:t>
            </a:r>
            <a:r>
              <a:rPr lang="en-US" sz="3600" dirty="0" smtClean="0"/>
              <a:t> এসিড </a:t>
            </a:r>
            <a:r>
              <a:rPr lang="en-US" sz="3600" dirty="0" err="1" smtClean="0"/>
              <a:t>পরীক্ষা</a:t>
            </a:r>
            <a:r>
              <a:rPr lang="en-US" sz="3600" dirty="0" smtClean="0"/>
              <a:t> </a:t>
            </a:r>
            <a:r>
              <a:rPr lang="en-US" sz="3600" dirty="0" err="1" smtClean="0"/>
              <a:t>কর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59780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85800" y="685800"/>
            <a:ext cx="2895600" cy="3810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অম্ল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জানা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285067" y="152400"/>
            <a:ext cx="2980267" cy="381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কাজ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85800" y="1219200"/>
            <a:ext cx="2895600" cy="3810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উপকরণ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2" name="Picture 41" descr="149.jpg"/>
          <p:cNvPicPr>
            <a:picLocks noChangeAspect="1"/>
          </p:cNvPicPr>
          <p:nvPr/>
        </p:nvPicPr>
        <p:blipFill>
          <a:blip r:embed="rId3"/>
          <a:srcRect l="13840" r="16030" b="21333"/>
          <a:stretch>
            <a:fillRect/>
          </a:stretch>
        </p:blipFill>
        <p:spPr>
          <a:xfrm>
            <a:off x="457200" y="1828800"/>
            <a:ext cx="2667000" cy="2209800"/>
          </a:xfrm>
          <a:prstGeom prst="rect">
            <a:avLst/>
          </a:prstGeom>
        </p:spPr>
      </p:pic>
      <p:pic>
        <p:nvPicPr>
          <p:cNvPr id="43" name="Picture 42" descr="1-Blue_and_red_litmus_paper.jpg"/>
          <p:cNvPicPr>
            <a:picLocks noChangeAspect="1"/>
          </p:cNvPicPr>
          <p:nvPr/>
        </p:nvPicPr>
        <p:blipFill>
          <a:blip r:embed="rId4"/>
          <a:srcRect l="30312" t="17500" r="35938" b="39663"/>
          <a:stretch>
            <a:fillRect/>
          </a:stretch>
        </p:blipFill>
        <p:spPr>
          <a:xfrm>
            <a:off x="6477000" y="1828800"/>
            <a:ext cx="2209800" cy="2209800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0" y="5486400"/>
            <a:ext cx="91440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কর্মপদ্ধতিঃ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একটি কাঁচের গ্লাসে লেবুর পরিষ্কার রস নাও এবং লিটমাস কাগজ দিয়ে  পরীক্ষা করে ফলাফল পর্যবেক্ষণ কর।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images123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1" y="1828801"/>
            <a:ext cx="2438400" cy="220979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533400" y="4114800"/>
            <a:ext cx="2438400" cy="4572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লেবুর রস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0" y="4191000"/>
            <a:ext cx="2057400" cy="4572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কাঁচের গ্লাস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29400" y="4191000"/>
            <a:ext cx="2209800" cy="4572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লিটমাস কগজ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77000" y="685800"/>
            <a:ext cx="2286000" cy="3048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১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মিনিট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0" grpId="0" animBg="1"/>
      <p:bldP spid="41" grpId="0" animBg="1"/>
      <p:bldP spid="4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299"/>
            <a:ext cx="9144000" cy="6010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চিত্র দু’টি দেখ এবং তোমার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পরিক্ষণের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তুলনা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04979792"/>
              </p:ext>
            </p:extLst>
          </p:nvPr>
        </p:nvGraphicFramePr>
        <p:xfrm>
          <a:off x="0" y="4131973"/>
          <a:ext cx="9144001" cy="2627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67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654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717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16064">
                <a:tc>
                  <a:txBody>
                    <a:bodyPr/>
                    <a:lstStyle/>
                    <a:p>
                      <a:pPr algn="ctr"/>
                      <a:r>
                        <a:rPr lang="bn-BD" sz="2000" b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পরীক্ষা নং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b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পর্যবেক্ষণ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b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সিদ্ধান্ত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956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bn-BD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95671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bn-BD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553199" y="4710910"/>
            <a:ext cx="2590801" cy="123920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লেবুর রসে অম্ল বা এসিড আছে।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7799" y="5866761"/>
            <a:ext cx="5105399" cy="89295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নীল লিটমাসের রং পরিবর্তন হয়ে লাল হলো।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799" y="4830182"/>
            <a:ext cx="5088377" cy="83232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লাল লিটমাসের রং পরিবর্তন হলো না।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19200" y="2971800"/>
            <a:ext cx="6858000" cy="5042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ছকের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ছক মিলিয়ে নাও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143000" y="762000"/>
            <a:ext cx="2057400" cy="1941362"/>
            <a:chOff x="3505200" y="1480613"/>
            <a:chExt cx="2896162" cy="2588483"/>
          </a:xfrm>
        </p:grpSpPr>
        <p:sp>
          <p:nvSpPr>
            <p:cNvPr id="29" name="Can 28"/>
            <p:cNvSpPr/>
            <p:nvPr/>
          </p:nvSpPr>
          <p:spPr>
            <a:xfrm>
              <a:off x="3505200" y="2438400"/>
              <a:ext cx="2514600" cy="1600200"/>
            </a:xfrm>
            <a:prstGeom prst="ca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Can 29"/>
            <p:cNvSpPr/>
            <p:nvPr/>
          </p:nvSpPr>
          <p:spPr>
            <a:xfrm>
              <a:off x="3505200" y="3095744"/>
              <a:ext cx="2514600" cy="942856"/>
            </a:xfrm>
            <a:prstGeom prst="can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 rot="17821983">
              <a:off x="4058087" y="2548329"/>
              <a:ext cx="2588483" cy="45305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4724401" y="3334803"/>
              <a:ext cx="609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Arc 32"/>
            <p:cNvSpPr/>
            <p:nvPr/>
          </p:nvSpPr>
          <p:spPr>
            <a:xfrm rot="10518297">
              <a:off x="4877362" y="2720279"/>
              <a:ext cx="1524000" cy="76200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791200" y="685800"/>
            <a:ext cx="2057400" cy="2005074"/>
            <a:chOff x="4876800" y="1936603"/>
            <a:chExt cx="2057400" cy="2005074"/>
          </a:xfrm>
        </p:grpSpPr>
        <p:sp>
          <p:nvSpPr>
            <p:cNvPr id="35" name="Can 34"/>
            <p:cNvSpPr/>
            <p:nvPr/>
          </p:nvSpPr>
          <p:spPr>
            <a:xfrm>
              <a:off x="4876800" y="2745423"/>
              <a:ext cx="1786343" cy="1163782"/>
            </a:xfrm>
            <a:prstGeom prst="can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Can 35"/>
            <p:cNvSpPr/>
            <p:nvPr/>
          </p:nvSpPr>
          <p:spPr>
            <a:xfrm>
              <a:off x="4876800" y="3276600"/>
              <a:ext cx="1786343" cy="632605"/>
            </a:xfrm>
            <a:prstGeom prst="can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 rot="17821983">
              <a:off x="5225330" y="2770256"/>
              <a:ext cx="2005074" cy="33776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Arc 37"/>
            <p:cNvSpPr/>
            <p:nvPr/>
          </p:nvSpPr>
          <p:spPr>
            <a:xfrm rot="10518297">
              <a:off x="5851568" y="2950425"/>
              <a:ext cx="1082632" cy="55418"/>
            </a:xfrm>
            <a:prstGeom prst="arc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 rot="1548600">
              <a:off x="5779965" y="3157301"/>
              <a:ext cx="317284" cy="72115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5742906" y="3442447"/>
              <a:ext cx="433053" cy="115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2971801" y="2133600"/>
            <a:ext cx="2819399" cy="425951"/>
            <a:chOff x="3048001" y="2133600"/>
            <a:chExt cx="2819399" cy="425951"/>
          </a:xfrm>
        </p:grpSpPr>
        <p:sp>
          <p:nvSpPr>
            <p:cNvPr id="41" name="Rectangle 40"/>
            <p:cNvSpPr/>
            <p:nvPr/>
          </p:nvSpPr>
          <p:spPr>
            <a:xfrm>
              <a:off x="3733203" y="2133600"/>
              <a:ext cx="1709467" cy="42595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লেবুর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রস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43" name="Straight Arrow Connector 42"/>
            <p:cNvCxnSpPr>
              <a:stCxn id="41" idx="1"/>
            </p:cNvCxnSpPr>
            <p:nvPr/>
          </p:nvCxnSpPr>
          <p:spPr>
            <a:xfrm flipH="1">
              <a:off x="3048001" y="2346576"/>
              <a:ext cx="685202" cy="156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41" idx="3"/>
              <a:endCxn id="36" idx="2"/>
            </p:cNvCxnSpPr>
            <p:nvPr/>
          </p:nvCxnSpPr>
          <p:spPr>
            <a:xfrm flipV="1">
              <a:off x="5442670" y="2342100"/>
              <a:ext cx="424730" cy="447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2971803" y="838200"/>
            <a:ext cx="4267198" cy="547102"/>
            <a:chOff x="3048004" y="2133600"/>
            <a:chExt cx="2819397" cy="547102"/>
          </a:xfrm>
        </p:grpSpPr>
        <p:sp>
          <p:nvSpPr>
            <p:cNvPr id="44" name="Rectangle 43"/>
            <p:cNvSpPr/>
            <p:nvPr/>
          </p:nvSpPr>
          <p:spPr>
            <a:xfrm>
              <a:off x="3551466" y="2133600"/>
              <a:ext cx="1862817" cy="54710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লিটমাস কাগজ</a:t>
              </a:r>
            </a:p>
          </p:txBody>
        </p:sp>
        <p:cxnSp>
          <p:nvCxnSpPr>
            <p:cNvPr id="47" name="Straight Arrow Connector 46"/>
            <p:cNvCxnSpPr>
              <a:stCxn id="44" idx="1"/>
            </p:cNvCxnSpPr>
            <p:nvPr/>
          </p:nvCxnSpPr>
          <p:spPr>
            <a:xfrm flipH="1" flipV="1">
              <a:off x="3048004" y="2362201"/>
              <a:ext cx="503462" cy="449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44" idx="3"/>
            </p:cNvCxnSpPr>
            <p:nvPr/>
          </p:nvCxnSpPr>
          <p:spPr>
            <a:xfrm flipV="1">
              <a:off x="5414282" y="2342101"/>
              <a:ext cx="453119" cy="650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5942994" y="1559858"/>
            <a:ext cx="2794733" cy="41568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অক্সালিক এসিড</a:t>
            </a:r>
          </a:p>
        </p:txBody>
      </p:sp>
      <p:sp>
        <p:nvSpPr>
          <p:cNvPr id="65" name="Oval 64"/>
          <p:cNvSpPr/>
          <p:nvPr/>
        </p:nvSpPr>
        <p:spPr>
          <a:xfrm>
            <a:off x="2015200" y="5263123"/>
            <a:ext cx="270933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992032" y="5256719"/>
            <a:ext cx="304801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371600" y="634372"/>
            <a:ext cx="6781803" cy="533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লেবুর রসে কোন এসিড থাকে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0" y="621442"/>
            <a:ext cx="1371600" cy="685800"/>
          </a:xfrm>
          <a:prstGeom prst="rightArrow">
            <a:avLst/>
          </a:prstGeom>
          <a:solidFill>
            <a:srgbClr val="00B0F0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491" tIns="52746" rIns="105491" bIns="52746"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প্রশ্নঃ ১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839633" y="1566101"/>
            <a:ext cx="304799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y 20"/>
          <p:cNvSpPr/>
          <p:nvPr/>
        </p:nvSpPr>
        <p:spPr>
          <a:xfrm>
            <a:off x="4523067" y="1516955"/>
            <a:ext cx="372783" cy="45944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92570" y="1610075"/>
            <a:ext cx="304801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y 22"/>
          <p:cNvSpPr/>
          <p:nvPr/>
        </p:nvSpPr>
        <p:spPr>
          <a:xfrm>
            <a:off x="8009466" y="1518344"/>
            <a:ext cx="381000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488772" y="2296566"/>
            <a:ext cx="270933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Half Frame 24"/>
          <p:cNvSpPr/>
          <p:nvPr/>
        </p:nvSpPr>
        <p:spPr>
          <a:xfrm rot="14014148">
            <a:off x="8318082" y="2052561"/>
            <a:ext cx="280233" cy="488009"/>
          </a:xfrm>
          <a:prstGeom prst="half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1878815" y="2253343"/>
            <a:ext cx="304801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ultiply 26"/>
          <p:cNvSpPr/>
          <p:nvPr/>
        </p:nvSpPr>
        <p:spPr>
          <a:xfrm>
            <a:off x="4489145" y="2154731"/>
            <a:ext cx="338667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305050" y="1524000"/>
            <a:ext cx="2552700" cy="41942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এসিটিক এসিড 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2305050" y="2154731"/>
            <a:ext cx="2552700" cy="52171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 ম্যালিক এসিড 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5942994" y="2165722"/>
            <a:ext cx="2800094" cy="465417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 সাইট্রিক এসিড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492570" y="2296566"/>
            <a:ext cx="304801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937079" y="27211"/>
            <a:ext cx="3005916" cy="432549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416225" y="2832204"/>
            <a:ext cx="7690757" cy="14990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HCl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রাসায়নিক পদার্থটি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-</a:t>
            </a:r>
          </a:p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i.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এসিডীয়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প্রকৃতির।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ii.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 লিটমাসকে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নী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 করে। </a:t>
            </a:r>
          </a:p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H+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কোনটি সঠিক?</a:t>
            </a:r>
            <a:endParaRPr lang="bn-BD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16329" y="3111071"/>
            <a:ext cx="1219200" cy="685800"/>
          </a:xfrm>
          <a:prstGeom prst="rightArrow">
            <a:avLst/>
          </a:prstGeom>
          <a:solidFill>
            <a:srgbClr val="00B0F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5491" tIns="52746" rIns="105491" bIns="52746"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প্রশ্নঃ ২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694997" y="4625148"/>
            <a:ext cx="1693333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1992032" y="4698623"/>
            <a:ext cx="304799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Multiply 56"/>
          <p:cNvSpPr/>
          <p:nvPr/>
        </p:nvSpPr>
        <p:spPr>
          <a:xfrm>
            <a:off x="4026433" y="4559458"/>
            <a:ext cx="372783" cy="45944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6163734" y="4605294"/>
            <a:ext cx="1693333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ii</a:t>
            </a: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5614304" y="4625148"/>
            <a:ext cx="304801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Multiply 59"/>
          <p:cNvSpPr/>
          <p:nvPr/>
        </p:nvSpPr>
        <p:spPr>
          <a:xfrm>
            <a:off x="7442073" y="4548948"/>
            <a:ext cx="410384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6172024" y="5136311"/>
            <a:ext cx="1693333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ii, iii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5624238" y="5221777"/>
            <a:ext cx="304801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Multiply 62"/>
          <p:cNvSpPr/>
          <p:nvPr/>
        </p:nvSpPr>
        <p:spPr>
          <a:xfrm>
            <a:off x="7434659" y="5136311"/>
            <a:ext cx="414868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2627109" y="5164873"/>
            <a:ext cx="1693333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iii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6" name="Half Frame 65"/>
          <p:cNvSpPr/>
          <p:nvPr/>
        </p:nvSpPr>
        <p:spPr>
          <a:xfrm rot="14014148">
            <a:off x="3965849" y="5028280"/>
            <a:ext cx="178156" cy="528515"/>
          </a:xfrm>
          <a:prstGeom prst="half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35529" y="6076172"/>
            <a:ext cx="2117271" cy="4595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এসিড </a:t>
            </a:r>
            <a:r>
              <a:rPr lang="en-US" sz="2400" dirty="0" err="1" smtClean="0"/>
              <a:t>কী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866810" y="6041589"/>
            <a:ext cx="2904112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 smtClean="0"/>
              <a:t>গাড়</a:t>
            </a:r>
            <a:r>
              <a:rPr lang="en-US" sz="2400" dirty="0" smtClean="0"/>
              <a:t> </a:t>
            </a:r>
            <a:r>
              <a:rPr lang="en-US" sz="2400" dirty="0" err="1" smtClean="0"/>
              <a:t>এসিড</a:t>
            </a:r>
            <a:r>
              <a:rPr lang="en-US" sz="2400" dirty="0" smtClean="0"/>
              <a:t> </a:t>
            </a:r>
            <a:r>
              <a:rPr lang="en-US" sz="2400" dirty="0" err="1" smtClean="0"/>
              <a:t>কী</a:t>
            </a:r>
            <a:r>
              <a:rPr lang="en-US" sz="2400" dirty="0" smtClean="0"/>
              <a:t> ?</a:t>
            </a:r>
            <a:endParaRPr lang="en-US" sz="2400" dirty="0"/>
          </a:p>
        </p:txBody>
      </p:sp>
      <p:sp>
        <p:nvSpPr>
          <p:cNvPr id="41" name="Right Arrow 40"/>
          <p:cNvSpPr/>
          <p:nvPr/>
        </p:nvSpPr>
        <p:spPr>
          <a:xfrm>
            <a:off x="0" y="5982486"/>
            <a:ext cx="1143000" cy="64691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প্রশ্নঃ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৩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2" name="Right Arrow 41"/>
          <p:cNvSpPr/>
          <p:nvPr/>
        </p:nvSpPr>
        <p:spPr>
          <a:xfrm>
            <a:off x="4636873" y="5943599"/>
            <a:ext cx="1066800" cy="685801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প্রশ্নঃ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৪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09683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</p:childTnLst>
        </p:cTn>
      </p:par>
    </p:tnLst>
    <p:bldLst>
      <p:bldP spid="33" grpId="0" animBg="1"/>
      <p:bldP spid="65" grpId="0" animBg="1"/>
      <p:bldP spid="67" grpId="0" animBg="1"/>
      <p:bldP spid="67" grpId="1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0" grpId="0" animBg="1"/>
      <p:bldP spid="36" grpId="0" animBg="1"/>
      <p:bldP spid="39" grpId="0" animBg="1"/>
      <p:bldP spid="37" grpId="0" animBg="1"/>
      <p:bldP spid="40" grpId="0" animBg="1"/>
      <p:bldP spid="29" grpId="0" animBg="1"/>
      <p:bldP spid="38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6" grpId="0" animBg="1"/>
      <p:bldP spid="2" grpId="0" animBg="1"/>
      <p:bldP spid="3" grpId="0" animBg="1"/>
      <p:bldP spid="41" grpId="0" animBg="1"/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304800" y="685800"/>
            <a:ext cx="8382000" cy="5257800"/>
            <a:chOff x="914400" y="609600"/>
            <a:chExt cx="6781800" cy="5257800"/>
          </a:xfrm>
        </p:grpSpPr>
        <p:grpSp>
          <p:nvGrpSpPr>
            <p:cNvPr id="47" name="Group 46"/>
            <p:cNvGrpSpPr/>
            <p:nvPr/>
          </p:nvGrpSpPr>
          <p:grpSpPr>
            <a:xfrm>
              <a:off x="914400" y="609600"/>
              <a:ext cx="6781800" cy="5257800"/>
              <a:chOff x="0" y="381000"/>
              <a:chExt cx="10096499" cy="5638800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0" y="381000"/>
                <a:ext cx="10096499" cy="5638800"/>
                <a:chOff x="0" y="381000"/>
                <a:chExt cx="10096499" cy="5638800"/>
              </a:xfrm>
            </p:grpSpPr>
            <p:grpSp>
              <p:nvGrpSpPr>
                <p:cNvPr id="25" name="Group 4"/>
                <p:cNvGrpSpPr/>
                <p:nvPr/>
              </p:nvGrpSpPr>
              <p:grpSpPr>
                <a:xfrm>
                  <a:off x="0" y="381000"/>
                  <a:ext cx="10096499" cy="4648200"/>
                  <a:chOff x="677779" y="325056"/>
                  <a:chExt cx="6298011" cy="3713544"/>
                </a:xfrm>
                <a:solidFill>
                  <a:srgbClr val="0070C0"/>
                </a:solidFill>
              </p:grpSpPr>
              <p:sp>
                <p:nvSpPr>
                  <p:cNvPr id="26" name="Rectangle 25"/>
                  <p:cNvSpPr/>
                  <p:nvPr/>
                </p:nvSpPr>
                <p:spPr>
                  <a:xfrm>
                    <a:off x="1271930" y="1447800"/>
                    <a:ext cx="5228539" cy="2590800"/>
                  </a:xfrm>
                  <a:prstGeom prst="rect">
                    <a:avLst/>
                  </a:prstGeom>
                  <a:blipFill>
                    <a:blip r:embed="rId3"/>
                    <a:tile tx="0" ty="0" sx="100000" sy="100000" flip="none" algn="tl"/>
                  </a:blipFill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Isosceles Triangle 26"/>
                  <p:cNvSpPr/>
                  <p:nvPr/>
                </p:nvSpPr>
                <p:spPr>
                  <a:xfrm>
                    <a:off x="677779" y="325056"/>
                    <a:ext cx="6298011" cy="1157468"/>
                  </a:xfrm>
                  <a:prstGeom prst="triangle">
                    <a:avLst/>
                  </a:prstGeom>
                  <a:solidFill>
                    <a:schemeClr val="bg1">
                      <a:lumMod val="75000"/>
                    </a:schemeClr>
                  </a:solidFill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2" name="Cube 31"/>
                <p:cNvSpPr/>
                <p:nvPr/>
              </p:nvSpPr>
              <p:spPr>
                <a:xfrm>
                  <a:off x="723900" y="5029200"/>
                  <a:ext cx="8610600" cy="990600"/>
                </a:xfrm>
                <a:prstGeom prst="cube">
                  <a:avLst/>
                </a:prstGeom>
                <a:blipFill>
                  <a:blip r:embed="rId4"/>
                  <a:tile tx="0" ty="0" sx="100000" sy="100000" flip="none" algn="tl"/>
                </a:blip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3233148" y="745553"/>
                <a:ext cx="3630202" cy="719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bn-IN" sz="3600" dirty="0" smtClean="0">
                    <a:latin typeface="NikoshBAN" pitchFamily="2" charset="0"/>
                    <a:cs typeface="NikoshBAN" pitchFamily="2" charset="0"/>
                  </a:rPr>
                  <a:t>বাড়ির কাজ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3733800" y="2971800"/>
              <a:ext cx="1219200" cy="1981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68679" y="2108015"/>
            <a:ext cx="71484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এসিডের</a:t>
            </a:r>
            <a:r>
              <a:rPr lang="en-US" sz="2800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রাসায়নিক</a:t>
            </a:r>
            <a:r>
              <a:rPr lang="en-US" sz="2800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ধর্মে</a:t>
            </a:r>
            <a:r>
              <a:rPr lang="en-US" sz="2800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পানির</a:t>
            </a:r>
            <a:r>
              <a:rPr lang="en-US" sz="2800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ভূমিকা</a:t>
            </a:r>
            <a:r>
              <a:rPr lang="en-US" sz="2800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কী</a:t>
            </a:r>
            <a:r>
              <a:rPr lang="en-US" sz="2800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? </a:t>
            </a:r>
            <a:r>
              <a:rPr lang="en-US" sz="2800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তা</a:t>
            </a:r>
            <a:r>
              <a:rPr lang="en-US" sz="2800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ব্যাখ্যা</a:t>
            </a:r>
            <a:r>
              <a:rPr lang="en-US" sz="2800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কর</a:t>
            </a:r>
            <a:r>
              <a:rPr lang="en-US" sz="2800" dirty="0" smtClean="0">
                <a:ln>
                  <a:solidFill>
                    <a:srgbClr val="7030A0"/>
                  </a:solidFill>
                </a:ln>
                <a:solidFill>
                  <a:srgbClr val="C00000"/>
                </a:solidFill>
              </a:rPr>
              <a:t> ।</a:t>
            </a:r>
            <a:endParaRPr lang="en-US" sz="2800" dirty="0">
              <a:ln>
                <a:solidFill>
                  <a:srgbClr val="7030A0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906" y="533400"/>
            <a:ext cx="8413142" cy="4904781"/>
          </a:xfrm>
          <a:prstGeom prst="rect">
            <a:avLst/>
          </a:prstGeom>
        </p:spPr>
      </p:pic>
      <p:sp>
        <p:nvSpPr>
          <p:cNvPr id="2" name="Oval Callout 1"/>
          <p:cNvSpPr/>
          <p:nvPr/>
        </p:nvSpPr>
        <p:spPr>
          <a:xfrm>
            <a:off x="0" y="378501"/>
            <a:ext cx="8610048" cy="5029200"/>
          </a:xfrm>
          <a:prstGeom prst="wedgeEllipse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ধন্যবাদ</a:t>
            </a:r>
            <a:endParaRPr lang="en-US" sz="115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5711</TotalTime>
  <Words>431</Words>
  <Application>Microsoft Office PowerPoint</Application>
  <PresentationFormat>On-screen Show (4:3)</PresentationFormat>
  <Paragraphs>116</Paragraphs>
  <Slides>22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Uthrail Madrasah</dc:creator>
  <cp:lastModifiedBy>User</cp:lastModifiedBy>
  <cp:revision>695</cp:revision>
  <dcterms:created xsi:type="dcterms:W3CDTF">2006-08-16T00:00:00Z</dcterms:created>
  <dcterms:modified xsi:type="dcterms:W3CDTF">2026-09-28T17:40:45Z</dcterms:modified>
</cp:coreProperties>
</file>