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8L34IwE/dRWCmXW+by+M3w==" hashData="gNWbJdtjoU5/S8xZO1VpwIquHnB2WXugl1SoqShIsXv8UYIs4g5AtuLYHxOg8BJCTjewXWYLOXlyVNH/Hdi5PQ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9159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694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544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728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099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211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7973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6734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5498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558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49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543084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587711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2363539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626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204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3120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73956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2758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21084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5818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81532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70314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9517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0797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74568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50579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498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648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1514" y="0"/>
            <a:ext cx="12191695" cy="6858000"/>
          </a:xfrm>
          <a:prstGeom prst="rect">
            <a:avLst/>
          </a:prstGeom>
          <a:solidFill>
            <a:srgbClr val="E8F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274320" y="274320"/>
            <a:ext cx="502920" cy="502920"/>
          </a:xfrm>
          <a:prstGeom prst="ellipse">
            <a:avLst/>
          </a:prstGeom>
          <a:solidFill>
            <a:srgbClr val="168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384280" y="320040"/>
            <a:ext cx="411480" cy="411480"/>
          </a:xfrm>
          <a:prstGeom prst="ellipse">
            <a:avLst/>
          </a:prstGeom>
          <a:solidFill>
            <a:srgbClr val="EB7E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320040" y="6126480"/>
            <a:ext cx="365760" cy="365760"/>
          </a:xfrm>
          <a:prstGeom prst="ellipse">
            <a:avLst/>
          </a:prstGeom>
          <a:solidFill>
            <a:srgbClr val="256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430000" y="6035040"/>
            <a:ext cx="502920" cy="502920"/>
          </a:xfrm>
          <a:prstGeom prst="ellipse">
            <a:avLst/>
          </a:prstGeom>
          <a:solidFill>
            <a:srgbClr val="CD37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640080"/>
            <a:ext cx="6400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6804A"/>
                </a:solidFill>
                <a:latin typeface="Noto Sans Bengali"/>
              </a:defRPr>
            </a:pPr>
            <a:r>
              <a:t>প্রাথমিক বিজ্ঞান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417320"/>
            <a:ext cx="6583680" cy="1143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900" b="1">
                <a:solidFill>
                  <a:srgbClr val="0C5834"/>
                </a:solidFill>
                <a:latin typeface="Noto Sans Bengali"/>
              </a:defRPr>
            </a:pPr>
            <a:r>
              <a:t>অধ্যায় ১</a:t>
            </a:r>
            <a:br/>
            <a:r>
              <a:t>উদ্ভিদ পরিচিতি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880360"/>
            <a:ext cx="5760720" cy="1828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D28"/>
                </a:solidFill>
                <a:latin typeface="Noto Sans Bengali"/>
              </a:defRPr>
            </a:pPr>
            <a:r>
              <a:t>• উদ্ভিদ এক ধরনের জীব</a:t>
            </a:r>
          </a:p>
          <a:p>
            <a:pPr>
              <a:spcAft>
                <a:spcPts val="1000"/>
              </a:spcAft>
              <a:defRPr sz="1900">
                <a:solidFill>
                  <a:srgbClr val="232D28"/>
                </a:solidFill>
                <a:latin typeface="Noto Sans Bengali"/>
              </a:defRPr>
            </a:pPr>
            <a:r>
              <a:t>• উদ্ভিদের বিভিন্ন অংশ ও তাদের কাজ জানব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0" y="731520"/>
            <a:ext cx="4114800" cy="5303520"/>
          </a:xfrm>
          <a:prstGeom prst="roundRect">
            <a:avLst/>
          </a:prstGeom>
          <a:solidFill>
            <a:srgbClr val="FFFFFF"/>
          </a:solidFill>
          <a:ln>
            <a:solidFill>
              <a:srgbClr val="D2E1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plant_panel_0_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8352" y="804672"/>
            <a:ext cx="3968496" cy="49834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406640" y="5760720"/>
            <a:ext cx="393192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0C5834"/>
                </a:solidFill>
                <a:latin typeface="Noto Sans Bengali"/>
              </a:defRPr>
            </a:pPr>
            <a:r>
              <a:t>উদ্ভিদ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8992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827D"/>
                </a:solidFill>
                <a:latin typeface="Arial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477B3B4-9AF9-5422-A2D9-CDCF49BBF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91887" y="2034028"/>
            <a:ext cx="9361715" cy="3974885"/>
          </a:xfrm>
        </p:spPr>
        <p:txBody>
          <a:bodyPr>
            <a:noAutofit/>
          </a:bodyPr>
          <a:lstStyle/>
          <a:p>
            <a:pPr algn="ctr"/>
            <a:r>
              <a:rPr lang="bn-IN" sz="4000" dirty="0">
                <a:solidFill>
                  <a:schemeClr val="tx2">
                    <a:lumMod val="50000"/>
                  </a:schemeClr>
                </a:solidFill>
                <a:latin typeface="Arial Nova Cond Light" panose="020F0502020204030204" pitchFamily="34" charset="0"/>
              </a:rPr>
              <a:t>শিক্ষক পরিচিতি</a:t>
            </a:r>
            <a:br>
              <a:rPr lang="bn-IN" sz="2400" dirty="0">
                <a:latin typeface="Arial Nova Cond Light" panose="020F0502020204030204" pitchFamily="34" charset="0"/>
              </a:rPr>
            </a:br>
            <a:br>
              <a:rPr lang="bn-IN" sz="2400" dirty="0">
                <a:latin typeface="Arial Nova Cond Light" panose="020F0502020204030204" pitchFamily="34" charset="0"/>
              </a:rPr>
            </a:br>
            <a:r>
              <a:rPr lang="bn-IN" sz="7200" dirty="0">
                <a:latin typeface="Arial Nova Cond Light" panose="020F0502020204030204" pitchFamily="34" charset="0"/>
              </a:rPr>
              <a:t>মোঃ মহিব বুল্লাহ </a:t>
            </a:r>
            <a:br>
              <a:rPr lang="bn-IN" sz="2400" dirty="0">
                <a:latin typeface="Arial Nova Cond Light" panose="020F0502020204030204" pitchFamily="34" charset="0"/>
              </a:rPr>
            </a:br>
            <a:r>
              <a:rPr lang="bn-IN" sz="2400" dirty="0"/>
              <a:t>বি.এস.সি, এম.এস.সি ( ফাস্ট ক্লাস) </a:t>
            </a:r>
            <a:br>
              <a:rPr lang="bn-IN" sz="2400" dirty="0"/>
            </a:br>
            <a:r>
              <a:rPr lang="bn-IN" sz="2400" dirty="0"/>
              <a:t>উদ্ভিদ বিজ্ঞান,</a:t>
            </a:r>
            <a:r>
              <a:rPr lang="en-US" sz="2400"/>
              <a:t> </a:t>
            </a:r>
            <a:r>
              <a:rPr lang="bn-IN" sz="2400"/>
              <a:t>ঢাকা </a:t>
            </a:r>
            <a:r>
              <a:rPr lang="bn-IN" sz="2400" dirty="0"/>
              <a:t>বিশ্ববিদ্যালয়  </a:t>
            </a:r>
            <a:br>
              <a:rPr lang="bn-IN" sz="2400" dirty="0">
                <a:latin typeface="Arial Nova Cond Light" panose="020F0502020204030204" pitchFamily="34" charset="0"/>
              </a:rPr>
            </a:br>
            <a:br>
              <a:rPr lang="bn-IN" sz="2400" dirty="0">
                <a:latin typeface="Arial Nova Cond Light" panose="020F0502020204030204" pitchFamily="34" charset="0"/>
              </a:rPr>
            </a:br>
            <a:r>
              <a:rPr lang="bn-IN" sz="2400" dirty="0">
                <a:latin typeface="Arial Nova Cond Light" panose="020F0502020204030204" pitchFamily="34" charset="0"/>
              </a:rPr>
              <a:t>সহকারী শিক্ষক </a:t>
            </a:r>
            <a:br>
              <a:rPr lang="bn-IN" sz="2400" dirty="0">
                <a:latin typeface="Arial Nova Cond Light" panose="020F0502020204030204" pitchFamily="34" charset="0"/>
              </a:rPr>
            </a:br>
            <a:r>
              <a:rPr lang="bn-IN" sz="2400" dirty="0">
                <a:latin typeface="Arial Nova Cond Light" panose="020F0502020204030204" pitchFamily="34" charset="0"/>
              </a:rPr>
              <a:t>২৪ নং জালগাঁও সরকারি প্রাথমিক বিদ্যালয়</a:t>
            </a:r>
            <a:br>
              <a:rPr lang="bn-IN" sz="2400" dirty="0">
                <a:latin typeface="Arial Nova Cond Light" panose="020F0502020204030204" pitchFamily="34" charset="0"/>
              </a:rPr>
            </a:br>
            <a:r>
              <a:rPr lang="bn-IN" sz="2400" dirty="0">
                <a:latin typeface="Arial Nova Cond Light" panose="020F0502020204030204" pitchFamily="34" charset="0"/>
              </a:rPr>
              <a:t>লালমাই, কুমিল্লা</a:t>
            </a:r>
            <a:endParaRPr lang="en-US" sz="2400" dirty="0">
              <a:latin typeface="Arial Nova Cond Light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663A44-BA3D-4C54-23F1-BD5FCD4BD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6035" y="119743"/>
            <a:ext cx="4512679" cy="628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44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700" b="1">
                <a:solidFill>
                  <a:srgbClr val="0C5834"/>
                </a:solidFill>
                <a:latin typeface="Noto Sans Bengali"/>
              </a:defRPr>
            </a:pPr>
            <a:r>
              <a:t>পৃথিবীতে নানা রকমের জীব আছে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868680"/>
            <a:ext cx="1828800" cy="73152"/>
          </a:xfrm>
          <a:prstGeom prst="roundRect">
            <a:avLst/>
          </a:prstGeom>
          <a:solidFill>
            <a:srgbClr val="0C58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1143000"/>
            <a:ext cx="5852160" cy="4389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D28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উদ্ভিদ</a:t>
            </a:r>
            <a:r>
              <a:rPr dirty="0"/>
              <a:t> </a:t>
            </a:r>
            <a:r>
              <a:rPr dirty="0" err="1"/>
              <a:t>এক</a:t>
            </a:r>
            <a:r>
              <a:rPr dirty="0"/>
              <a:t> </a:t>
            </a:r>
            <a:r>
              <a:rPr dirty="0" err="1"/>
              <a:t>ধরনের</a:t>
            </a:r>
            <a:r>
              <a:rPr dirty="0"/>
              <a:t> </a:t>
            </a:r>
            <a:r>
              <a:rPr dirty="0" err="1"/>
              <a:t>জীব</a:t>
            </a:r>
            <a:r>
              <a:rPr dirty="0"/>
              <a:t>।</a:t>
            </a:r>
          </a:p>
          <a:p>
            <a:pPr>
              <a:spcAft>
                <a:spcPts val="1000"/>
              </a:spcAft>
              <a:defRPr sz="1900">
                <a:solidFill>
                  <a:srgbClr val="232D28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আমাদের</a:t>
            </a:r>
            <a:r>
              <a:rPr dirty="0"/>
              <a:t> </a:t>
            </a:r>
            <a:r>
              <a:rPr dirty="0" err="1"/>
              <a:t>আশপাশে</a:t>
            </a:r>
            <a:r>
              <a:rPr dirty="0"/>
              <a:t> </a:t>
            </a:r>
            <a:r>
              <a:rPr dirty="0" err="1"/>
              <a:t>নানা</a:t>
            </a:r>
            <a:r>
              <a:rPr dirty="0"/>
              <a:t> </a:t>
            </a:r>
            <a:r>
              <a:rPr dirty="0" err="1"/>
              <a:t>ধরনের</a:t>
            </a:r>
            <a:r>
              <a:rPr dirty="0"/>
              <a:t> </a:t>
            </a:r>
            <a:r>
              <a:rPr dirty="0" err="1"/>
              <a:t>উদ্ভিদ</a:t>
            </a:r>
            <a:r>
              <a:rPr dirty="0"/>
              <a:t> </a:t>
            </a:r>
            <a:r>
              <a:rPr dirty="0" err="1"/>
              <a:t>দেখা</a:t>
            </a:r>
            <a:r>
              <a:rPr dirty="0"/>
              <a:t> </a:t>
            </a:r>
            <a:r>
              <a:rPr dirty="0" err="1"/>
              <a:t>যায়</a:t>
            </a:r>
            <a:r>
              <a:rPr dirty="0"/>
              <a:t>।</a:t>
            </a:r>
          </a:p>
          <a:p>
            <a:pPr>
              <a:spcAft>
                <a:spcPts val="1000"/>
              </a:spcAft>
              <a:defRPr sz="1900">
                <a:solidFill>
                  <a:srgbClr val="232D28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আম</a:t>
            </a:r>
            <a:r>
              <a:rPr dirty="0"/>
              <a:t>, </a:t>
            </a:r>
            <a:r>
              <a:rPr dirty="0" err="1"/>
              <a:t>জাম</a:t>
            </a:r>
            <a:r>
              <a:rPr dirty="0"/>
              <a:t>, </a:t>
            </a:r>
            <a:r>
              <a:rPr dirty="0" err="1"/>
              <a:t>লেবু</a:t>
            </a:r>
            <a:r>
              <a:rPr dirty="0"/>
              <a:t>, </a:t>
            </a:r>
            <a:r>
              <a:rPr dirty="0" err="1"/>
              <a:t>পেয়ারা</a:t>
            </a:r>
            <a:r>
              <a:rPr dirty="0"/>
              <a:t>, </a:t>
            </a:r>
            <a:r>
              <a:rPr dirty="0" err="1"/>
              <a:t>গোলাপ</a:t>
            </a:r>
            <a:r>
              <a:rPr dirty="0"/>
              <a:t>, </a:t>
            </a:r>
            <a:r>
              <a:rPr dirty="0" err="1"/>
              <a:t>মরিচ</a:t>
            </a:r>
            <a:r>
              <a:rPr dirty="0"/>
              <a:t> ও </a:t>
            </a:r>
            <a:r>
              <a:rPr dirty="0" err="1"/>
              <a:t>সরিষা</a:t>
            </a:r>
            <a:r>
              <a:rPr dirty="0"/>
              <a:t>—</a:t>
            </a:r>
            <a:r>
              <a:rPr dirty="0" err="1"/>
              <a:t>সবই</a:t>
            </a:r>
            <a:r>
              <a:rPr dirty="0"/>
              <a:t> </a:t>
            </a:r>
            <a:r>
              <a:rPr dirty="0" err="1"/>
              <a:t>উদ্ভিদ</a:t>
            </a:r>
            <a:r>
              <a:rPr dirty="0"/>
              <a:t>।</a:t>
            </a:r>
          </a:p>
          <a:p>
            <a:pPr>
              <a:spcAft>
                <a:spcPts val="1000"/>
              </a:spcAft>
              <a:defRPr sz="1900">
                <a:solidFill>
                  <a:srgbClr val="232D28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আকার</a:t>
            </a:r>
            <a:r>
              <a:rPr dirty="0"/>
              <a:t>, </a:t>
            </a:r>
            <a:r>
              <a:rPr dirty="0" err="1"/>
              <a:t>আকৃতি</a:t>
            </a:r>
            <a:r>
              <a:rPr dirty="0"/>
              <a:t> ও </a:t>
            </a:r>
            <a:r>
              <a:rPr dirty="0" err="1"/>
              <a:t>রঙে</a:t>
            </a:r>
            <a:r>
              <a:rPr dirty="0"/>
              <a:t> </a:t>
            </a:r>
            <a:r>
              <a:rPr dirty="0" err="1"/>
              <a:t>তাদের</a:t>
            </a:r>
            <a:r>
              <a:rPr dirty="0"/>
              <a:t> </a:t>
            </a:r>
            <a:r>
              <a:rPr dirty="0" err="1"/>
              <a:t>ভিন্নতা</a:t>
            </a:r>
            <a:r>
              <a:rPr dirty="0"/>
              <a:t> </a:t>
            </a:r>
            <a:r>
              <a:rPr dirty="0" err="1"/>
              <a:t>রয়েছে</a:t>
            </a:r>
            <a:r>
              <a:rPr dirty="0"/>
              <a:t>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29400" y="1143000"/>
            <a:ext cx="489204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2E1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plant_panel_0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2552" y="1216152"/>
            <a:ext cx="4745736" cy="3977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20840" y="5166360"/>
            <a:ext cx="4709159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0C5834"/>
                </a:solidFill>
                <a:latin typeface="Noto Sans Bengali"/>
              </a:defRPr>
            </a:pPr>
            <a:r>
              <a:t>বিভিন্ন উদ্ভিদ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827D"/>
                </a:solidFill>
                <a:latin typeface="Arial"/>
              </a:defRPr>
            </a:pPr>
            <a: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700" b="1">
                <a:solidFill>
                  <a:srgbClr val="2569B2"/>
                </a:solidFill>
                <a:latin typeface="Noto Sans Bengali"/>
              </a:defRPr>
            </a:pPr>
            <a:r>
              <a:t>১. উদ্ভিদের বিভিন্ন অংশ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868680"/>
            <a:ext cx="1828800" cy="73152"/>
          </a:xfrm>
          <a:prstGeom prst="roundRect">
            <a:avLst/>
          </a:prstGeom>
          <a:solidFill>
            <a:srgbClr val="256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188720"/>
            <a:ext cx="5303520" cy="3200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D28"/>
                </a:solidFill>
                <a:latin typeface="Noto Sans Bengali"/>
              </a:defRPr>
            </a:pPr>
            <a:r>
              <a:t>• উদ্ভিদ বিভিন্ন রকমের হলেও গঠনে কিছু মিল রয়েছে।</a:t>
            </a:r>
          </a:p>
          <a:p>
            <a:pPr>
              <a:spcAft>
                <a:spcPts val="1000"/>
              </a:spcAft>
              <a:defRPr sz="2100">
                <a:solidFill>
                  <a:srgbClr val="232D28"/>
                </a:solidFill>
                <a:latin typeface="Noto Sans Bengali"/>
              </a:defRPr>
            </a:pPr>
            <a:r>
              <a:t>• প্রায় সব উদ্ভিদেরই মূল, কাণ্ড ও পাতা থাকে।</a:t>
            </a:r>
          </a:p>
          <a:p>
            <a:pPr>
              <a:spcAft>
                <a:spcPts val="1000"/>
              </a:spcAft>
              <a:defRPr sz="2100">
                <a:solidFill>
                  <a:srgbClr val="232D28"/>
                </a:solidFill>
                <a:latin typeface="Noto Sans Bengali"/>
              </a:defRPr>
            </a:pPr>
            <a:r>
              <a:t>• কিছু কিছু উদ্ভিদে ফুল ও ফল থাকে।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0" y="1143000"/>
            <a:ext cx="5394960" cy="4800600"/>
          </a:xfrm>
          <a:prstGeom prst="roundRect">
            <a:avLst/>
          </a:prstGeom>
          <a:solidFill>
            <a:srgbClr val="FFFFFF"/>
          </a:solidFill>
          <a:ln>
            <a:solidFill>
              <a:srgbClr val="D2E1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plant_panel_0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632" y="1216152"/>
            <a:ext cx="5248656" cy="44805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17920" y="5669280"/>
            <a:ext cx="521208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0C5834"/>
                </a:solidFill>
                <a:latin typeface="Noto Sans Bengali"/>
              </a:defRPr>
            </a:pPr>
            <a:r>
              <a:t>উদ্ভিদের সাধারণ অংশ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5532120"/>
            <a:ext cx="1097280" cy="438912"/>
          </a:xfrm>
          <a:prstGeom prst="roundRect">
            <a:avLst/>
          </a:prstGeom>
          <a:solidFill>
            <a:srgbClr val="825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Noto Sans Bengali"/>
              </a:defRPr>
            </a:pPr>
            <a:r>
              <a:rPr dirty="0" err="1"/>
              <a:t>মূল</a:t>
            </a:r>
            <a:endParaRPr dirty="0"/>
          </a:p>
        </p:txBody>
      </p:sp>
      <p:sp>
        <p:nvSpPr>
          <p:cNvPr id="10" name="Rounded Rectangle 9"/>
          <p:cNvSpPr/>
          <p:nvPr/>
        </p:nvSpPr>
        <p:spPr>
          <a:xfrm>
            <a:off x="7543800" y="5532120"/>
            <a:ext cx="1280160" cy="438912"/>
          </a:xfrm>
          <a:prstGeom prst="roundRect">
            <a:avLst/>
          </a:prstGeom>
          <a:solidFill>
            <a:srgbClr val="256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Noto Sans Bengali"/>
              </a:defRPr>
            </a:pPr>
            <a:r>
              <a:rPr dirty="0" err="1"/>
              <a:t>কাণ্ড</a:t>
            </a:r>
            <a:endParaRPr dirty="0"/>
          </a:p>
        </p:txBody>
      </p:sp>
      <p:sp>
        <p:nvSpPr>
          <p:cNvPr id="11" name="Rounded Rectangle 10"/>
          <p:cNvSpPr/>
          <p:nvPr/>
        </p:nvSpPr>
        <p:spPr>
          <a:xfrm>
            <a:off x="8961120" y="5532120"/>
            <a:ext cx="1280160" cy="438912"/>
          </a:xfrm>
          <a:prstGeom prst="roundRect">
            <a:avLst/>
          </a:prstGeom>
          <a:solidFill>
            <a:srgbClr val="168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Noto Sans Bengali"/>
              </a:defRPr>
            </a:pPr>
            <a:r>
              <a:rPr dirty="0" err="1"/>
              <a:t>পাতা</a:t>
            </a:r>
            <a:endParaRPr dirty="0"/>
          </a:p>
        </p:txBody>
      </p:sp>
      <p:sp>
        <p:nvSpPr>
          <p:cNvPr id="12" name="Rounded Rectangle 11"/>
          <p:cNvSpPr/>
          <p:nvPr/>
        </p:nvSpPr>
        <p:spPr>
          <a:xfrm>
            <a:off x="10378440" y="5532120"/>
            <a:ext cx="1097280" cy="438912"/>
          </a:xfrm>
          <a:prstGeom prst="roundRect">
            <a:avLst/>
          </a:prstGeom>
          <a:solidFill>
            <a:srgbClr val="CD37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Noto Sans Bengali"/>
              </a:defRPr>
            </a:pPr>
            <a:r>
              <a:rPr dirty="0" err="1"/>
              <a:t>ফুল</a:t>
            </a:r>
            <a:endParaRPr dirty="0"/>
          </a:p>
        </p:txBody>
      </p:sp>
      <p:sp>
        <p:nvSpPr>
          <p:cNvPr id="13" name="TextBox 12"/>
          <p:cNvSpPr txBox="1"/>
          <p:nvPr/>
        </p:nvSpPr>
        <p:spPr>
          <a:xfrm>
            <a:off x="1078992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827D"/>
                </a:solidFill>
                <a:latin typeface="Arial"/>
              </a:defRPr>
            </a:pPr>
            <a: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700" b="1">
                <a:solidFill>
                  <a:srgbClr val="684AA3"/>
                </a:solidFill>
                <a:latin typeface="Noto Sans Bengali"/>
              </a:defRPr>
            </a:pPr>
            <a:r>
              <a:rPr dirty="0" err="1"/>
              <a:t>মূল</a:t>
            </a:r>
            <a:r>
              <a:rPr dirty="0"/>
              <a:t> (</a:t>
            </a:r>
            <a:r>
              <a:rPr dirty="0" err="1"/>
              <a:t>শিকড়</a:t>
            </a:r>
            <a:r>
              <a:rPr dirty="0"/>
              <a:t>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868680"/>
            <a:ext cx="1828800" cy="73152"/>
          </a:xfrm>
          <a:prstGeom prst="roundRect">
            <a:avLst/>
          </a:prstGeom>
          <a:solidFill>
            <a:srgbClr val="684A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5486400" cy="338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D28"/>
                </a:solidFill>
                <a:latin typeface="Noto Sans Bengali"/>
              </a:defRPr>
            </a:pPr>
            <a:r>
              <a:t>• উদ্ভিদের মূল বা শিকড় সাধারণত মাটির নিচে থাকে।</a:t>
            </a:r>
          </a:p>
          <a:p>
            <a:pPr>
              <a:spcAft>
                <a:spcPts val="1000"/>
              </a:spcAft>
              <a:defRPr sz="2100">
                <a:solidFill>
                  <a:srgbClr val="232D28"/>
                </a:solidFill>
                <a:latin typeface="Noto Sans Bengali"/>
              </a:defRPr>
            </a:pPr>
            <a:r>
              <a:t>• মূলের মাধ্যমে গাছ মাটিতে আটকে থাকে।</a:t>
            </a:r>
          </a:p>
          <a:p>
            <a:pPr>
              <a:spcAft>
                <a:spcPts val="1000"/>
              </a:spcAft>
              <a:defRPr sz="2100">
                <a:solidFill>
                  <a:srgbClr val="232D28"/>
                </a:solidFill>
                <a:latin typeface="Noto Sans Bengali"/>
              </a:defRPr>
            </a:pPr>
            <a:r>
              <a:t>• মূল গাছকে সোজা হয়ে দাঁড়িয়ে থাকতে সহযোগিতা করে।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143000"/>
            <a:ext cx="5120640" cy="4800600"/>
          </a:xfrm>
          <a:prstGeom prst="roundRect">
            <a:avLst/>
          </a:prstGeom>
          <a:solidFill>
            <a:srgbClr val="FFFFFF"/>
          </a:solidFill>
          <a:ln>
            <a:solidFill>
              <a:srgbClr val="D2E1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plant_panel_1_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952" y="1216152"/>
            <a:ext cx="4974336" cy="44805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92240" y="5669280"/>
            <a:ext cx="4937759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0C5834"/>
                </a:solidFill>
                <a:latin typeface="Noto Sans Bengali"/>
              </a:defRPr>
            </a:pPr>
            <a:r>
              <a:rPr dirty="0" err="1"/>
              <a:t>মূল</a:t>
            </a:r>
            <a:r>
              <a:rPr dirty="0"/>
              <a:t> </a:t>
            </a:r>
            <a:r>
              <a:rPr dirty="0" err="1"/>
              <a:t>মাটির</a:t>
            </a:r>
            <a:r>
              <a:rPr dirty="0"/>
              <a:t> </a:t>
            </a:r>
            <a:r>
              <a:rPr dirty="0" err="1"/>
              <a:t>নিচে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1078992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827D"/>
                </a:solidFill>
                <a:latin typeface="Arial"/>
              </a:defRPr>
            </a:pPr>
            <a: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700" b="1">
                <a:solidFill>
                  <a:srgbClr val="2569B2"/>
                </a:solidFill>
                <a:latin typeface="Noto Sans Bengali"/>
              </a:defRPr>
            </a:pPr>
            <a:r>
              <a:t>কাণ্ড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868680"/>
            <a:ext cx="1828800" cy="73152"/>
          </a:xfrm>
          <a:prstGeom prst="roundRect">
            <a:avLst/>
          </a:prstGeom>
          <a:solidFill>
            <a:srgbClr val="256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5577840" cy="3840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D28"/>
                </a:solidFill>
                <a:latin typeface="Noto Sans Bengali"/>
              </a:defRPr>
            </a:pPr>
            <a:r>
              <a:t>• মাটির উপরে উদ্ভিদের প্রধান অংশ কাণ্ড।</a:t>
            </a:r>
          </a:p>
          <a:p>
            <a:pPr>
              <a:spcAft>
                <a:spcPts val="1000"/>
              </a:spcAft>
              <a:defRPr sz="2000">
                <a:solidFill>
                  <a:srgbClr val="232D28"/>
                </a:solidFill>
                <a:latin typeface="Noto Sans Bengali"/>
              </a:defRPr>
            </a:pPr>
            <a:r>
              <a:t>• মূল ও উদ্ভিদের অন্যান্য অংশের মধ্যে কাণ্ড সংযোগ স্থাপন করে।</a:t>
            </a:r>
          </a:p>
          <a:p>
            <a:pPr>
              <a:spcAft>
                <a:spcPts val="1000"/>
              </a:spcAft>
              <a:defRPr sz="2000">
                <a:solidFill>
                  <a:srgbClr val="232D28"/>
                </a:solidFill>
                <a:latin typeface="Noto Sans Bengali"/>
              </a:defRPr>
            </a:pPr>
            <a:r>
              <a:t>• কাণ্ডে শাখা-প্রশাখা, পাতা, ফুল ও ফল থাকে।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46520" y="1143000"/>
            <a:ext cx="5029200" cy="4800600"/>
          </a:xfrm>
          <a:prstGeom prst="roundRect">
            <a:avLst/>
          </a:prstGeom>
          <a:solidFill>
            <a:srgbClr val="FFFFFF"/>
          </a:solidFill>
          <a:ln>
            <a:solidFill>
              <a:srgbClr val="D2E1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plant_panel_1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9672" y="1216152"/>
            <a:ext cx="4882896" cy="44805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37959" y="5669280"/>
            <a:ext cx="484632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0C5834"/>
                </a:solidFill>
                <a:latin typeface="Noto Sans Bengali"/>
              </a:defRPr>
            </a:pPr>
            <a:r>
              <a:t>কাণ্ড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827D"/>
                </a:solidFill>
                <a:latin typeface="Arial"/>
              </a:defRPr>
            </a:pPr>
            <a: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700" b="1">
                <a:solidFill>
                  <a:srgbClr val="16804A"/>
                </a:solidFill>
                <a:latin typeface="Noto Sans Bengali"/>
              </a:defRPr>
            </a:pPr>
            <a:r>
              <a:rPr dirty="0" err="1"/>
              <a:t>পাতা</a:t>
            </a:r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502920" y="868680"/>
            <a:ext cx="1828800" cy="73152"/>
          </a:xfrm>
          <a:prstGeom prst="roundRect">
            <a:avLst/>
          </a:prstGeom>
          <a:solidFill>
            <a:srgbClr val="168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1188720"/>
            <a:ext cx="5486400" cy="4023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D28"/>
                </a:solidFill>
                <a:latin typeface="Noto Sans Bengali"/>
              </a:defRPr>
            </a:pPr>
            <a:r>
              <a:t>• অধিকাংশ উদ্ভিদের পাতা চ্যাপ্টা ও সবুজ।</a:t>
            </a:r>
          </a:p>
          <a:p>
            <a:pPr>
              <a:spcAft>
                <a:spcPts val="1000"/>
              </a:spcAft>
              <a:defRPr sz="1900">
                <a:solidFill>
                  <a:srgbClr val="232D28"/>
                </a:solidFill>
                <a:latin typeface="Noto Sans Bengali"/>
              </a:defRPr>
            </a:pPr>
            <a:r>
              <a:t>• পাতা সাধারণত বৃন্ত/বোঁটা, পত্রফলক ও শিরা-উপশিরা দ্বারা গঠিত।</a:t>
            </a:r>
          </a:p>
          <a:p>
            <a:pPr>
              <a:spcAft>
                <a:spcPts val="1000"/>
              </a:spcAft>
              <a:defRPr sz="1900">
                <a:solidFill>
                  <a:srgbClr val="232D28"/>
                </a:solidFill>
                <a:latin typeface="Noto Sans Bengali"/>
              </a:defRPr>
            </a:pPr>
            <a:r>
              <a:t>• পাতার সবুজ অংশ উদ্ভিদের খাদ্য তৈরিতে গুরুত্বপূর্ণ ভূমিকা রাখে।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3640" y="1051560"/>
            <a:ext cx="5303520" cy="5120640"/>
          </a:xfrm>
          <a:prstGeom prst="roundRect">
            <a:avLst/>
          </a:prstGeom>
          <a:solidFill>
            <a:srgbClr val="FFFFFF"/>
          </a:solidFill>
          <a:ln>
            <a:solidFill>
              <a:srgbClr val="D2E1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plant_panel_1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6792" y="1124712"/>
            <a:ext cx="5157216" cy="4800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55079" y="5897880"/>
            <a:ext cx="512064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0C5834"/>
                </a:solidFill>
                <a:latin typeface="Noto Sans Bengali"/>
              </a:defRPr>
            </a:pPr>
            <a:r>
              <a:t>পাতার গঠন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827D"/>
                </a:solidFill>
                <a:latin typeface="Arial"/>
              </a:defRPr>
            </a:pPr>
            <a: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700" b="1">
                <a:solidFill>
                  <a:srgbClr val="CD3774"/>
                </a:solidFill>
                <a:latin typeface="Noto Sans Bengali"/>
              </a:defRPr>
            </a:pPr>
            <a:r>
              <a:t>ফুল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868680"/>
            <a:ext cx="1828800" cy="73152"/>
          </a:xfrm>
          <a:prstGeom prst="roundRect">
            <a:avLst/>
          </a:prstGeom>
          <a:solidFill>
            <a:srgbClr val="CD37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188720"/>
            <a:ext cx="5486400" cy="4206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D28"/>
                </a:solidFill>
                <a:latin typeface="Noto Sans Bengali"/>
              </a:defRPr>
            </a:pPr>
            <a:r>
              <a:t>• ফুল উদ্ভিদের বিশেষ ধরনের অংশ।</a:t>
            </a:r>
          </a:p>
          <a:p>
            <a:pPr>
              <a:spcAft>
                <a:spcPts val="1000"/>
              </a:spcAft>
              <a:defRPr sz="1900">
                <a:solidFill>
                  <a:srgbClr val="232D28"/>
                </a:solidFill>
                <a:latin typeface="Noto Sans Bengali"/>
              </a:defRPr>
            </a:pPr>
            <a:r>
              <a:t>• ফুল সাধারণত রঙিন হয়।</a:t>
            </a:r>
          </a:p>
          <a:p>
            <a:pPr>
              <a:spcAft>
                <a:spcPts val="1000"/>
              </a:spcAft>
              <a:defRPr sz="1900">
                <a:solidFill>
                  <a:srgbClr val="232D28"/>
                </a:solidFill>
                <a:latin typeface="Noto Sans Bengali"/>
              </a:defRPr>
            </a:pPr>
            <a:r>
              <a:t>• বিভিন্ন উদ্ভিদে বিভিন্ন আকার, আকৃতি ও বর্ণের ফুল হয়।</a:t>
            </a:r>
          </a:p>
          <a:p>
            <a:pPr>
              <a:spcAft>
                <a:spcPts val="1000"/>
              </a:spcAft>
              <a:defRPr sz="1900">
                <a:solidFill>
                  <a:srgbClr val="232D28"/>
                </a:solidFill>
                <a:latin typeface="Noto Sans Bengali"/>
              </a:defRPr>
            </a:pPr>
            <a:r>
              <a:t>• সব উদ্ভিদের ফুল থাকে না।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097280"/>
            <a:ext cx="5029200" cy="4937760"/>
          </a:xfrm>
          <a:prstGeom prst="roundRect">
            <a:avLst/>
          </a:prstGeom>
          <a:solidFill>
            <a:srgbClr val="FFFFFF"/>
          </a:solidFill>
          <a:ln>
            <a:solidFill>
              <a:srgbClr val="D2E1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plant_panel_1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952" y="1170432"/>
            <a:ext cx="4882896" cy="46177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92240" y="5760720"/>
            <a:ext cx="484632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0C5834"/>
                </a:solidFill>
                <a:latin typeface="Noto Sans Bengali"/>
              </a:defRPr>
            </a:pPr>
            <a:r>
              <a:t>বিভিন্ন ফুল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827D"/>
                </a:solidFill>
                <a:latin typeface="Arial"/>
              </a:defRPr>
            </a:pPr>
            <a: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700" b="1">
                <a:solidFill>
                  <a:srgbClr val="EB7E23"/>
                </a:solidFill>
                <a:latin typeface="Noto Sans Bengali"/>
              </a:defRPr>
            </a:pPr>
            <a:r>
              <a:t>ফল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868680"/>
            <a:ext cx="1828800" cy="73152"/>
          </a:xfrm>
          <a:prstGeom prst="roundRect">
            <a:avLst/>
          </a:prstGeom>
          <a:solidFill>
            <a:srgbClr val="EB7E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188720"/>
            <a:ext cx="5486400" cy="4297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D28"/>
                </a:solidFill>
                <a:latin typeface="Noto Sans Bengali"/>
              </a:defRPr>
            </a:pPr>
            <a:r>
              <a:t>• ফল উদ্ভিদের বিশেষ ধরনের অংশ, যাতে বীজ থাকে।</a:t>
            </a:r>
          </a:p>
          <a:p>
            <a:pPr>
              <a:spcAft>
                <a:spcPts val="1000"/>
              </a:spcAft>
              <a:defRPr sz="1900">
                <a:solidFill>
                  <a:srgbClr val="232D28"/>
                </a:solidFill>
                <a:latin typeface="Noto Sans Bengali"/>
              </a:defRPr>
            </a:pPr>
            <a:r>
              <a:t>• যেমন: আম একটি ফল—এর ভেতরে বীজ আছে।</a:t>
            </a:r>
          </a:p>
          <a:p>
            <a:pPr>
              <a:spcAft>
                <a:spcPts val="1000"/>
              </a:spcAft>
              <a:defRPr sz="1900">
                <a:solidFill>
                  <a:srgbClr val="232D28"/>
                </a:solidFill>
                <a:latin typeface="Noto Sans Bengali"/>
              </a:defRPr>
            </a:pPr>
            <a:r>
              <a:t>• বিভিন্ন উদ্ভিদের বিভিন্ন আকার, আকৃতি ও বর্ণের ফল হয়।</a:t>
            </a:r>
          </a:p>
          <a:p>
            <a:pPr>
              <a:spcAft>
                <a:spcPts val="1000"/>
              </a:spcAft>
              <a:defRPr sz="1900">
                <a:solidFill>
                  <a:srgbClr val="232D28"/>
                </a:solidFill>
                <a:latin typeface="Noto Sans Bengali"/>
              </a:defRPr>
            </a:pPr>
            <a:r>
              <a:t>• সব উদ্ভিদের ফল হয় না।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097280"/>
            <a:ext cx="5029200" cy="4937760"/>
          </a:xfrm>
          <a:prstGeom prst="roundRect">
            <a:avLst/>
          </a:prstGeom>
          <a:solidFill>
            <a:srgbClr val="FFFFFF"/>
          </a:solidFill>
          <a:ln>
            <a:solidFill>
              <a:srgbClr val="D2E1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plant_panel_2_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952" y="1170432"/>
            <a:ext cx="4882896" cy="46177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92240" y="5760720"/>
            <a:ext cx="484632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0C5834"/>
                </a:solidFill>
                <a:latin typeface="Noto Sans Bengali"/>
              </a:defRPr>
            </a:pPr>
            <a:r>
              <a:t>ফল ও বীজ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827D"/>
                </a:solidFill>
                <a:latin typeface="Arial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F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700" b="1">
                <a:solidFill>
                  <a:srgbClr val="0C5834"/>
                </a:solidFill>
                <a:latin typeface="Noto Sans Bengali"/>
              </a:defRPr>
            </a:pPr>
            <a:r>
              <a:rPr dirty="0" err="1"/>
              <a:t>সংক্ষেপে</a:t>
            </a:r>
            <a:r>
              <a:rPr dirty="0"/>
              <a:t> </a:t>
            </a:r>
            <a:r>
              <a:rPr dirty="0" err="1"/>
              <a:t>মনে</a:t>
            </a:r>
            <a:r>
              <a:rPr dirty="0"/>
              <a:t> </a:t>
            </a:r>
            <a:r>
              <a:rPr dirty="0" err="1"/>
              <a:t>রাখি</a:t>
            </a:r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502920" y="868680"/>
            <a:ext cx="1828800" cy="73152"/>
          </a:xfrm>
          <a:prstGeom prst="roundRect">
            <a:avLst/>
          </a:prstGeom>
          <a:solidFill>
            <a:srgbClr val="0C58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143000"/>
            <a:ext cx="1234440" cy="438912"/>
          </a:xfrm>
          <a:prstGeom prst="roundRect">
            <a:avLst/>
          </a:prstGeom>
          <a:solidFill>
            <a:srgbClr val="825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Noto Sans Bengali"/>
              </a:defRPr>
            </a:pPr>
            <a:r>
              <a:rPr dirty="0" err="1"/>
              <a:t>মূল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2148840" y="1161288"/>
            <a:ext cx="8869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232D28"/>
                </a:solidFill>
                <a:latin typeface="Noto Sans Bengali"/>
              </a:defRPr>
            </a:pPr>
            <a:r>
              <a:rPr dirty="0" err="1"/>
              <a:t>মাটিতে</a:t>
            </a:r>
            <a:r>
              <a:rPr dirty="0"/>
              <a:t> </a:t>
            </a:r>
            <a:r>
              <a:rPr dirty="0" err="1"/>
              <a:t>গাছকে</a:t>
            </a:r>
            <a:r>
              <a:rPr dirty="0"/>
              <a:t> </a:t>
            </a:r>
            <a:r>
              <a:rPr dirty="0" err="1"/>
              <a:t>আটকে</a:t>
            </a:r>
            <a:r>
              <a:rPr dirty="0"/>
              <a:t> </a:t>
            </a:r>
            <a:r>
              <a:rPr dirty="0" err="1"/>
              <a:t>রাখে</a:t>
            </a:r>
            <a:endParaRPr dirty="0"/>
          </a:p>
        </p:txBody>
      </p:sp>
      <p:sp>
        <p:nvSpPr>
          <p:cNvPr id="7" name="Rounded Rectangle 6"/>
          <p:cNvSpPr/>
          <p:nvPr/>
        </p:nvSpPr>
        <p:spPr>
          <a:xfrm>
            <a:off x="731520" y="2057400"/>
            <a:ext cx="1234440" cy="438912"/>
          </a:xfrm>
          <a:prstGeom prst="roundRect">
            <a:avLst/>
          </a:prstGeom>
          <a:solidFill>
            <a:srgbClr val="2569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Noto Sans Bengali"/>
              </a:defRPr>
            </a:pPr>
            <a:r>
              <a:rPr dirty="0" err="1"/>
              <a:t>কাণ্ড</a:t>
            </a:r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2148840" y="2075688"/>
            <a:ext cx="8869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232D28"/>
                </a:solidFill>
                <a:latin typeface="Noto Sans Bengali"/>
              </a:defRPr>
            </a:pPr>
            <a:r>
              <a:rPr dirty="0" err="1"/>
              <a:t>মূল</a:t>
            </a:r>
            <a:r>
              <a:rPr dirty="0"/>
              <a:t> ও </a:t>
            </a:r>
            <a:r>
              <a:rPr dirty="0" err="1"/>
              <a:t>অন্যান্য</a:t>
            </a:r>
            <a:r>
              <a:rPr dirty="0"/>
              <a:t> </a:t>
            </a:r>
            <a:r>
              <a:rPr dirty="0" err="1"/>
              <a:t>অংশের</a:t>
            </a:r>
            <a:r>
              <a:rPr dirty="0"/>
              <a:t> </a:t>
            </a:r>
            <a:r>
              <a:rPr dirty="0" err="1"/>
              <a:t>মধ্যে</a:t>
            </a:r>
            <a:r>
              <a:rPr dirty="0"/>
              <a:t> </a:t>
            </a:r>
            <a:r>
              <a:rPr dirty="0" err="1"/>
              <a:t>সংযোগ</a:t>
            </a:r>
            <a:r>
              <a:rPr dirty="0"/>
              <a:t> </a:t>
            </a:r>
            <a:r>
              <a:rPr dirty="0" err="1"/>
              <a:t>করে</a:t>
            </a:r>
            <a:endParaRPr dirty="0"/>
          </a:p>
        </p:txBody>
      </p:sp>
      <p:sp>
        <p:nvSpPr>
          <p:cNvPr id="9" name="Rounded Rectangle 8"/>
          <p:cNvSpPr/>
          <p:nvPr/>
        </p:nvSpPr>
        <p:spPr>
          <a:xfrm>
            <a:off x="731520" y="2971800"/>
            <a:ext cx="1234440" cy="438912"/>
          </a:xfrm>
          <a:prstGeom prst="roundRect">
            <a:avLst/>
          </a:prstGeom>
          <a:solidFill>
            <a:srgbClr val="168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Noto Sans Bengali"/>
              </a:defRPr>
            </a:pPr>
            <a:r>
              <a:t>পাতা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48840" y="2990088"/>
            <a:ext cx="8869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232D28"/>
                </a:solidFill>
                <a:latin typeface="Noto Sans Bengali"/>
              </a:defRPr>
            </a:pPr>
            <a:r>
              <a:rPr dirty="0" err="1"/>
              <a:t>উদ্ভিদের</a:t>
            </a:r>
            <a:r>
              <a:rPr dirty="0"/>
              <a:t> </a:t>
            </a:r>
            <a:r>
              <a:rPr dirty="0" err="1"/>
              <a:t>গুরুত্বপূর্ণ</a:t>
            </a:r>
            <a:r>
              <a:rPr dirty="0"/>
              <a:t> </a:t>
            </a:r>
            <a:r>
              <a:rPr dirty="0" err="1"/>
              <a:t>সবুজ</a:t>
            </a:r>
            <a:r>
              <a:rPr dirty="0"/>
              <a:t> </a:t>
            </a:r>
            <a:r>
              <a:rPr dirty="0" err="1"/>
              <a:t>অংশ</a:t>
            </a:r>
            <a:endParaRPr dirty="0"/>
          </a:p>
        </p:txBody>
      </p:sp>
      <p:sp>
        <p:nvSpPr>
          <p:cNvPr id="11" name="Rounded Rectangle 10"/>
          <p:cNvSpPr/>
          <p:nvPr/>
        </p:nvSpPr>
        <p:spPr>
          <a:xfrm>
            <a:off x="731520" y="3886200"/>
            <a:ext cx="1234440" cy="438912"/>
          </a:xfrm>
          <a:prstGeom prst="roundRect">
            <a:avLst/>
          </a:prstGeom>
          <a:solidFill>
            <a:srgbClr val="CD37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Noto Sans Bengali"/>
              </a:defRPr>
            </a:pPr>
            <a:r>
              <a:rPr dirty="0" err="1"/>
              <a:t>ফুল</a:t>
            </a:r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2148840" y="3904487"/>
            <a:ext cx="8869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232D28"/>
                </a:solidFill>
                <a:latin typeface="Noto Sans Bengali"/>
              </a:defRPr>
            </a:pPr>
            <a:r>
              <a:rPr dirty="0" err="1"/>
              <a:t>বিশেষ</a:t>
            </a:r>
            <a:r>
              <a:rPr dirty="0"/>
              <a:t> ও </a:t>
            </a:r>
            <a:r>
              <a:rPr dirty="0" err="1"/>
              <a:t>সাধারণত</a:t>
            </a:r>
            <a:r>
              <a:rPr dirty="0"/>
              <a:t> </a:t>
            </a:r>
            <a:r>
              <a:rPr dirty="0" err="1"/>
              <a:t>রঙিন</a:t>
            </a:r>
            <a:r>
              <a:rPr dirty="0"/>
              <a:t> </a:t>
            </a:r>
            <a:r>
              <a:rPr dirty="0" err="1"/>
              <a:t>অংশ</a:t>
            </a:r>
            <a:endParaRPr dirty="0"/>
          </a:p>
        </p:txBody>
      </p:sp>
      <p:sp>
        <p:nvSpPr>
          <p:cNvPr id="13" name="Rounded Rectangle 12"/>
          <p:cNvSpPr/>
          <p:nvPr/>
        </p:nvSpPr>
        <p:spPr>
          <a:xfrm>
            <a:off x="731520" y="4800600"/>
            <a:ext cx="1234440" cy="438912"/>
          </a:xfrm>
          <a:prstGeom prst="roundRect">
            <a:avLst/>
          </a:prstGeom>
          <a:solidFill>
            <a:srgbClr val="EB7E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Noto Sans Bengali"/>
              </a:defRPr>
            </a:pPr>
            <a:r>
              <a:rPr dirty="0" err="1"/>
              <a:t>ফল</a:t>
            </a:r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2148840" y="4818888"/>
            <a:ext cx="8869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232D28"/>
                </a:solidFill>
                <a:latin typeface="Noto Sans Bengali"/>
              </a:defRPr>
            </a:pPr>
            <a:r>
              <a:rPr dirty="0" err="1"/>
              <a:t>সাধারণত</a:t>
            </a:r>
            <a:r>
              <a:rPr dirty="0"/>
              <a:t> </a:t>
            </a:r>
            <a:r>
              <a:rPr dirty="0" err="1"/>
              <a:t>বীজ</a:t>
            </a:r>
            <a:r>
              <a:rPr dirty="0"/>
              <a:t> </a:t>
            </a:r>
            <a:r>
              <a:rPr dirty="0" err="1"/>
              <a:t>ধারণ</a:t>
            </a:r>
            <a:r>
              <a:rPr dirty="0"/>
              <a:t> </a:t>
            </a:r>
            <a:r>
              <a:rPr dirty="0" err="1"/>
              <a:t>করে</a:t>
            </a:r>
            <a:endParaRPr dirty="0"/>
          </a:p>
        </p:txBody>
      </p:sp>
      <p:sp>
        <p:nvSpPr>
          <p:cNvPr id="15" name="TextBox 14"/>
          <p:cNvSpPr txBox="1"/>
          <p:nvPr/>
        </p:nvSpPr>
        <p:spPr>
          <a:xfrm>
            <a:off x="1078992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827D"/>
                </a:solidFill>
                <a:latin typeface="Arial"/>
              </a:defRPr>
            </a:pPr>
            <a: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700" b="1">
                <a:solidFill>
                  <a:srgbClr val="684AA3"/>
                </a:solidFill>
                <a:latin typeface="Noto Sans Bengali"/>
              </a:defRPr>
            </a:pPr>
            <a:r>
              <a:t>নিজেকে যাচাই করি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868680"/>
            <a:ext cx="1828800" cy="73152"/>
          </a:xfrm>
          <a:prstGeom prst="roundRect">
            <a:avLst/>
          </a:prstGeom>
          <a:solidFill>
            <a:srgbClr val="684A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332720" cy="4389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D28"/>
                </a:solidFill>
                <a:latin typeface="Noto Sans Bengali"/>
              </a:defRPr>
            </a:pPr>
            <a:r>
              <a:rPr dirty="0"/>
              <a:t>• ১. </a:t>
            </a:r>
            <a:r>
              <a:rPr dirty="0" err="1"/>
              <a:t>উদ্ভিদের</a:t>
            </a:r>
            <a:r>
              <a:rPr dirty="0"/>
              <a:t> </a:t>
            </a:r>
            <a:r>
              <a:rPr dirty="0" err="1"/>
              <a:t>প্রধান</a:t>
            </a:r>
            <a:r>
              <a:rPr dirty="0"/>
              <a:t> </a:t>
            </a:r>
            <a:r>
              <a:rPr dirty="0" err="1"/>
              <a:t>তিনটি</a:t>
            </a:r>
            <a:r>
              <a:rPr dirty="0"/>
              <a:t> </a:t>
            </a:r>
            <a:r>
              <a:rPr dirty="0" err="1"/>
              <a:t>সাধারণ</a:t>
            </a:r>
            <a:r>
              <a:rPr dirty="0"/>
              <a:t> </a:t>
            </a:r>
            <a:r>
              <a:rPr dirty="0" err="1"/>
              <a:t>অংশ</a:t>
            </a:r>
            <a:r>
              <a:rPr dirty="0"/>
              <a:t> </a:t>
            </a:r>
            <a:r>
              <a:rPr dirty="0" err="1"/>
              <a:t>কী</a:t>
            </a:r>
            <a:r>
              <a:rPr dirty="0"/>
              <a:t>?</a:t>
            </a:r>
          </a:p>
          <a:p>
            <a:pPr>
              <a:spcAft>
                <a:spcPts val="1000"/>
              </a:spcAft>
              <a:defRPr sz="2000">
                <a:solidFill>
                  <a:srgbClr val="232D28"/>
                </a:solidFill>
                <a:latin typeface="Noto Sans Bengali"/>
              </a:defRPr>
            </a:pPr>
            <a:r>
              <a:rPr dirty="0"/>
              <a:t>• ২. </a:t>
            </a:r>
            <a:r>
              <a:rPr dirty="0" err="1"/>
              <a:t>মূল</a:t>
            </a:r>
            <a:r>
              <a:rPr dirty="0"/>
              <a:t> </a:t>
            </a:r>
            <a:r>
              <a:rPr dirty="0" err="1"/>
              <a:t>কোথায়</a:t>
            </a:r>
            <a:r>
              <a:rPr dirty="0"/>
              <a:t> </a:t>
            </a:r>
            <a:r>
              <a:rPr dirty="0" err="1"/>
              <a:t>থাকে</a:t>
            </a:r>
            <a:r>
              <a:rPr dirty="0"/>
              <a:t> </a:t>
            </a:r>
            <a:r>
              <a:rPr dirty="0" err="1"/>
              <a:t>এবং</a:t>
            </a:r>
            <a:r>
              <a:rPr dirty="0"/>
              <a:t> </a:t>
            </a:r>
            <a:r>
              <a:rPr dirty="0" err="1"/>
              <a:t>এর</a:t>
            </a:r>
            <a:r>
              <a:rPr dirty="0"/>
              <a:t> </a:t>
            </a:r>
            <a:r>
              <a:rPr dirty="0" err="1"/>
              <a:t>একটি</a:t>
            </a:r>
            <a:r>
              <a:rPr dirty="0"/>
              <a:t> </a:t>
            </a:r>
            <a:r>
              <a:rPr dirty="0" err="1"/>
              <a:t>কাজ</a:t>
            </a:r>
            <a:r>
              <a:rPr dirty="0"/>
              <a:t> </a:t>
            </a:r>
            <a:r>
              <a:rPr dirty="0" err="1"/>
              <a:t>কী</a:t>
            </a:r>
            <a:r>
              <a:rPr dirty="0"/>
              <a:t>?</a:t>
            </a:r>
          </a:p>
          <a:p>
            <a:pPr>
              <a:spcAft>
                <a:spcPts val="1000"/>
              </a:spcAft>
              <a:defRPr sz="2000">
                <a:solidFill>
                  <a:srgbClr val="232D28"/>
                </a:solidFill>
                <a:latin typeface="Noto Sans Bengali"/>
              </a:defRPr>
            </a:pPr>
            <a:r>
              <a:rPr dirty="0"/>
              <a:t>• ৩. </a:t>
            </a:r>
            <a:r>
              <a:rPr dirty="0" err="1"/>
              <a:t>কাণ্ডের</a:t>
            </a:r>
            <a:r>
              <a:rPr dirty="0"/>
              <a:t> </a:t>
            </a:r>
            <a:r>
              <a:rPr dirty="0" err="1"/>
              <a:t>দুটি</a:t>
            </a:r>
            <a:r>
              <a:rPr dirty="0"/>
              <a:t> </a:t>
            </a:r>
            <a:r>
              <a:rPr dirty="0" err="1"/>
              <a:t>কাজ</a:t>
            </a:r>
            <a:r>
              <a:rPr dirty="0"/>
              <a:t>/</a:t>
            </a:r>
            <a:r>
              <a:rPr dirty="0" err="1"/>
              <a:t>ভূমিকা</a:t>
            </a:r>
            <a:r>
              <a:rPr dirty="0"/>
              <a:t> </a:t>
            </a:r>
            <a:r>
              <a:rPr dirty="0" err="1"/>
              <a:t>কী</a:t>
            </a:r>
            <a:r>
              <a:rPr dirty="0"/>
              <a:t>?</a:t>
            </a:r>
          </a:p>
          <a:p>
            <a:pPr>
              <a:spcAft>
                <a:spcPts val="1000"/>
              </a:spcAft>
              <a:defRPr sz="2000">
                <a:solidFill>
                  <a:srgbClr val="232D28"/>
                </a:solidFill>
                <a:latin typeface="Noto Sans Bengali"/>
              </a:defRPr>
            </a:pPr>
            <a:r>
              <a:rPr dirty="0"/>
              <a:t>• ৪. </a:t>
            </a:r>
            <a:r>
              <a:rPr dirty="0" err="1"/>
              <a:t>পাতার</a:t>
            </a:r>
            <a:r>
              <a:rPr dirty="0"/>
              <a:t> </a:t>
            </a:r>
            <a:r>
              <a:rPr dirty="0" err="1"/>
              <a:t>প্রধান</a:t>
            </a:r>
            <a:r>
              <a:rPr dirty="0"/>
              <a:t> </a:t>
            </a:r>
            <a:r>
              <a:rPr dirty="0" err="1"/>
              <a:t>অংশগুলো</a:t>
            </a:r>
            <a:r>
              <a:rPr dirty="0"/>
              <a:t> </a:t>
            </a:r>
            <a:r>
              <a:rPr dirty="0" err="1"/>
              <a:t>কী</a:t>
            </a:r>
            <a:r>
              <a:rPr dirty="0"/>
              <a:t> </a:t>
            </a:r>
            <a:r>
              <a:rPr dirty="0" err="1"/>
              <a:t>কী</a:t>
            </a:r>
            <a:r>
              <a:rPr dirty="0"/>
              <a:t>?</a:t>
            </a:r>
          </a:p>
          <a:p>
            <a:pPr>
              <a:spcAft>
                <a:spcPts val="1000"/>
              </a:spcAft>
              <a:defRPr sz="2000">
                <a:solidFill>
                  <a:srgbClr val="232D28"/>
                </a:solidFill>
                <a:latin typeface="Noto Sans Bengali"/>
              </a:defRPr>
            </a:pPr>
            <a:r>
              <a:rPr dirty="0"/>
              <a:t>• ৫. </a:t>
            </a:r>
            <a:r>
              <a:rPr dirty="0" err="1"/>
              <a:t>ফলের</a:t>
            </a:r>
            <a:r>
              <a:rPr dirty="0"/>
              <a:t> </a:t>
            </a:r>
            <a:r>
              <a:rPr dirty="0" err="1"/>
              <a:t>ভেতরে</a:t>
            </a:r>
            <a:r>
              <a:rPr dirty="0"/>
              <a:t> </a:t>
            </a:r>
            <a:r>
              <a:rPr dirty="0" err="1"/>
              <a:t>সাধারণত</a:t>
            </a:r>
            <a:r>
              <a:rPr dirty="0"/>
              <a:t> </a:t>
            </a:r>
            <a:r>
              <a:rPr dirty="0" err="1"/>
              <a:t>কী</a:t>
            </a:r>
            <a:r>
              <a:rPr dirty="0"/>
              <a:t> </a:t>
            </a:r>
            <a:r>
              <a:rPr dirty="0" err="1"/>
              <a:t>থাকে</a:t>
            </a:r>
            <a:r>
              <a:rPr dirty="0"/>
              <a:t>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38160" y="4434840"/>
            <a:ext cx="31089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2E1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plant_panel_2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1312" y="4507992"/>
            <a:ext cx="2962656" cy="10972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29600" y="5577840"/>
            <a:ext cx="2926079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0C5834"/>
                </a:solidFill>
                <a:latin typeface="Noto Sans Bengali"/>
              </a:defRPr>
            </a:pPr>
            <a:r>
              <a:t>মনে রাখি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827D"/>
                </a:solidFill>
                <a:latin typeface="Arial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F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800" b="1">
                <a:solidFill>
                  <a:srgbClr val="0C5834"/>
                </a:solidFill>
                <a:latin typeface="Noto Sans Bengali"/>
              </a:defRPr>
            </a:pPr>
            <a:r>
              <a:rPr dirty="0" err="1"/>
              <a:t>উদ্ভিদকে</a:t>
            </a:r>
            <a:r>
              <a:rPr dirty="0"/>
              <a:t> </a:t>
            </a:r>
            <a:r>
              <a:rPr dirty="0" err="1"/>
              <a:t>ভালোবাসি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16804A"/>
                </a:solidFill>
                <a:latin typeface="Noto Sans Bengali"/>
              </a:defRPr>
            </a:pPr>
            <a:r>
              <a:t>প্রকৃতিকে রক্ষা করি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37560" y="2880360"/>
            <a:ext cx="548640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2E1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plant_panel_2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0712" y="2953512"/>
            <a:ext cx="5340096" cy="24231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29000" y="5349240"/>
            <a:ext cx="530352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0C5834"/>
                </a:solidFill>
                <a:latin typeface="Noto Sans Bengali"/>
              </a:defRPr>
            </a:pPr>
            <a:r>
              <a:rPr dirty="0" err="1"/>
              <a:t>ধন্যবাদ</a:t>
            </a:r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1078992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827D"/>
                </a:solidFill>
                <a:latin typeface="Arial"/>
              </a:defRPr>
            </a:pPr>
            <a:r>
              <a:t>11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</p:bldLst>
  </p:timing>
</p:sld>
</file>

<file path=ppt/theme/theme1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121AC9A9-9DF1-410F-980B-228D05632962}" vid="{661A2AC3-DE07-4883-A618-4B52B678F5E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Bjorn</Template>
  <TotalTime>14</TotalTime>
  <Words>445</Words>
  <Application>Microsoft Office PowerPoint</Application>
  <PresentationFormat>Widescreen</PresentationFormat>
  <Paragraphs>80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Arial Nova Cond Light</vt:lpstr>
      <vt:lpstr>Neue Haas Grotesk Text Pro</vt:lpstr>
      <vt:lpstr>System Font Regular</vt:lpstr>
      <vt:lpstr>Bjorn</vt:lpstr>
      <vt:lpstr>PowerPoint Presentation</vt:lpstr>
      <vt:lpstr>শিক্ষক পরিচিতি  মোঃ মহিব বুল্লাহ  বি.এস.সি, এম.এস.সি ( ফাস্ট ক্লাস)  উদ্ভিদ বিজ্ঞান, ঢাকা বিশ্ববিদ্যালয়    সহকারী শিক্ষক  ২৪ নং জালগাঁও সরকারি প্রাথমিক বিদ্যালয় লালমাই, কুমিল্লা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Pedp4 WPBX4125BLF102400130</dc:creator>
  <cp:keywords/>
  <dc:description>generated using python-pptx</dc:description>
  <cp:lastModifiedBy>Pedp4 WPBX4125BLF102400130</cp:lastModifiedBy>
  <cp:revision>3</cp:revision>
  <dcterms:created xsi:type="dcterms:W3CDTF">2013-01-27T09:14:16Z</dcterms:created>
  <dcterms:modified xsi:type="dcterms:W3CDTF">2026-09-28T15:25:35Z</dcterms:modified>
  <cp:category/>
</cp:coreProperties>
</file>