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5" r:id="rId16"/>
    <p:sldId id="271" r:id="rId17"/>
    <p:sldId id="272" r:id="rId18"/>
    <p:sldId id="273" r:id="rId19"/>
    <p:sldId id="274" r:id="rId20"/>
  </p:sldIdLst>
  <p:sldSz cx="11887200" cy="64008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16">
          <p15:clr>
            <a:srgbClr val="A4A3A4"/>
          </p15:clr>
        </p15:guide>
        <p15:guide id="2" pos="374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60" autoAdjust="0"/>
    <p:restoredTop sz="94660"/>
  </p:normalViewPr>
  <p:slideViewPr>
    <p:cSldViewPr>
      <p:cViewPr varScale="1">
        <p:scale>
          <a:sx n="117" d="100"/>
          <a:sy n="117" d="100"/>
        </p:scale>
        <p:origin x="402" y="96"/>
      </p:cViewPr>
      <p:guideLst>
        <p:guide orient="horz" pos="2016"/>
        <p:guide pos="374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8E8253-6ED6-4D33-BF57-EB35B4668C6E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563563" y="1143000"/>
            <a:ext cx="57308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B2A0F-B236-4E7E-BCB8-8B3723E6CD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9820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7B2A0F-B236-4E7E-BCB8-8B3723E6CDD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1701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7B2A0F-B236-4E7E-BCB8-8B3723E6CDD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2492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7B2A0F-B236-4E7E-BCB8-8B3723E6CDD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5040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7B2A0F-B236-4E7E-BCB8-8B3723E6CDD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5268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7B2A0F-B236-4E7E-BCB8-8B3723E6CDD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1017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7B2A0F-B236-4E7E-BCB8-8B3723E6CDD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4655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7B2A0F-B236-4E7E-BCB8-8B3723E6CDD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0826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1540" y="1988397"/>
            <a:ext cx="10104120" cy="137202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83080" y="3627120"/>
            <a:ext cx="8321040" cy="163576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9007" y="4113107"/>
            <a:ext cx="10104120" cy="127127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9007" y="2712932"/>
            <a:ext cx="10104120" cy="1400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4360" y="1493521"/>
            <a:ext cx="5250180" cy="422423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42660" y="1493521"/>
            <a:ext cx="5250180" cy="422423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1432772"/>
            <a:ext cx="5252244" cy="59711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60" y="2029883"/>
            <a:ext cx="5252244" cy="36878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38533" y="1432772"/>
            <a:ext cx="5254308" cy="59711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38533" y="2029883"/>
            <a:ext cx="5254308" cy="36878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1" y="254847"/>
            <a:ext cx="3910807" cy="108458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7565" y="254847"/>
            <a:ext cx="6645275" cy="546290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1" y="1339427"/>
            <a:ext cx="3910807" cy="43783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9974" y="4480560"/>
            <a:ext cx="7132320" cy="52895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29974" y="571923"/>
            <a:ext cx="7132320" cy="384048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29974" y="5009515"/>
            <a:ext cx="7132320" cy="75120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18220" y="256329"/>
            <a:ext cx="2674620" cy="546142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256329"/>
            <a:ext cx="7825740" cy="546142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94360" y="256329"/>
            <a:ext cx="10698480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1493521"/>
            <a:ext cx="10698480" cy="4224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4360" y="5932594"/>
            <a:ext cx="2773680" cy="3407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61460" y="5932594"/>
            <a:ext cx="3764280" cy="3407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19160" y="5932594"/>
            <a:ext cx="2773680" cy="3407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130550" y="456625"/>
            <a:ext cx="603883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আজকের মাল্টিমিডিয়া ক্লাসে উপস্থিত সকলকে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38600" y="1219200"/>
            <a:ext cx="3581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err="1" smtClean="0"/>
              <a:t>স্বাগতম</a:t>
            </a:r>
            <a:endParaRPr lang="en-US" sz="66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2521325"/>
            <a:ext cx="7924800" cy="304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332371" y="3180259"/>
            <a:ext cx="9829800" cy="3034920"/>
          </a:xfrm>
          <a:prstGeom prst="roundRect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4936901" y="3471819"/>
            <a:ext cx="15305" cy="236337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rot="5400000">
            <a:off x="3640707" y="4741025"/>
            <a:ext cx="2133600" cy="1588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rot="5400000">
            <a:off x="4174107" y="4741025"/>
            <a:ext cx="2133600" cy="1588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D39E3F7F-6D22-41E2-9DA0-96C1532C0F11}"/>
              </a:ext>
            </a:extLst>
          </p:cNvPr>
          <p:cNvSpPr/>
          <p:nvPr/>
        </p:nvSpPr>
        <p:spPr>
          <a:xfrm>
            <a:off x="5713871" y="314863"/>
            <a:ext cx="509382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err="1" smtClean="0">
                <a:ln w="9525">
                  <a:solidFill>
                    <a:schemeClr val="bg1"/>
                  </a:solidFill>
                  <a:prstDash val="solid"/>
                </a:ln>
                <a:latin typeface="Nikosh" panose="02000000000000000000" pitchFamily="2" charset="0"/>
                <a:cs typeface="Nikosh" panose="02000000000000000000" pitchFamily="2" charset="0"/>
              </a:rPr>
              <a:t>মামুনুর</a:t>
            </a:r>
            <a:r>
              <a:rPr 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 smtClean="0">
                <a:ln w="9525">
                  <a:solidFill>
                    <a:schemeClr val="bg1"/>
                  </a:solidFill>
                  <a:prstDash val="solid"/>
                </a:ln>
                <a:latin typeface="Nikosh" panose="02000000000000000000" pitchFamily="2" charset="0"/>
                <a:cs typeface="Nikosh" panose="02000000000000000000" pitchFamily="2" charset="0"/>
              </a:rPr>
              <a:t>রশিদ</a:t>
            </a:r>
            <a:endParaRPr lang="en-US" sz="3600" b="1" dirty="0" smtClean="0">
              <a:ln w="9525">
                <a:solidFill>
                  <a:schemeClr val="bg1"/>
                </a:solidFill>
                <a:prstDash val="solid"/>
              </a:ln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/>
            <a:r>
              <a:rPr lang="en-US" sz="3600" b="1" dirty="0" err="1" smtClean="0">
                <a:ln w="9525">
                  <a:solidFill>
                    <a:schemeClr val="bg1"/>
                  </a:solidFill>
                  <a:prstDash val="solid"/>
                </a:ln>
                <a:latin typeface="Nikosh" panose="02000000000000000000" pitchFamily="2" charset="0"/>
                <a:cs typeface="Nikosh" panose="02000000000000000000" pitchFamily="2" charset="0"/>
              </a:rPr>
              <a:t>সিনিয়র</a:t>
            </a:r>
            <a:r>
              <a:rPr 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 smtClean="0">
                <a:ln w="9525">
                  <a:solidFill>
                    <a:schemeClr val="bg1"/>
                  </a:solidFill>
                  <a:prstDash val="solid"/>
                </a:ln>
                <a:latin typeface="Nikosh" panose="02000000000000000000" pitchFamily="2" charset="0"/>
                <a:cs typeface="Nikosh" panose="02000000000000000000" pitchFamily="2" charset="0"/>
              </a:rPr>
              <a:t>শিক্ষক</a:t>
            </a:r>
            <a:endParaRPr lang="en-US" sz="3600" b="1" dirty="0" smtClean="0">
              <a:ln w="9525">
                <a:solidFill>
                  <a:schemeClr val="bg1"/>
                </a:solidFill>
                <a:prstDash val="solid"/>
              </a:ln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/>
            <a:r>
              <a:rPr lang="en-US" sz="3600" b="1" dirty="0" err="1" smtClean="0">
                <a:ln w="9525">
                  <a:solidFill>
                    <a:schemeClr val="bg1"/>
                  </a:solidFill>
                  <a:prstDash val="solid"/>
                </a:ln>
                <a:latin typeface="Nikosh" panose="02000000000000000000" pitchFamily="2" charset="0"/>
                <a:cs typeface="Nikosh" panose="02000000000000000000" pitchFamily="2" charset="0"/>
              </a:rPr>
              <a:t>তুলসীপুর</a:t>
            </a:r>
            <a:r>
              <a:rPr 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 smtClean="0">
                <a:ln w="9525">
                  <a:solidFill>
                    <a:schemeClr val="bg1"/>
                  </a:solidFill>
                  <a:prstDash val="solid"/>
                </a:ln>
                <a:latin typeface="Nikosh" panose="02000000000000000000" pitchFamily="2" charset="0"/>
                <a:cs typeface="Nikosh" panose="02000000000000000000" pitchFamily="2" charset="0"/>
              </a:rPr>
              <a:t>উচ্চ</a:t>
            </a:r>
            <a:r>
              <a:rPr 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 smtClean="0">
                <a:ln w="9525">
                  <a:solidFill>
                    <a:schemeClr val="bg1"/>
                  </a:solidFill>
                  <a:prstDash val="solid"/>
                </a:ln>
                <a:latin typeface="Nikosh" panose="02000000000000000000" pitchFamily="2" charset="0"/>
                <a:cs typeface="Nikosh" panose="02000000000000000000" pitchFamily="2" charset="0"/>
              </a:rPr>
              <a:t>বিদ্যালয়</a:t>
            </a:r>
            <a:endParaRPr lang="en-US" sz="3600" b="1" dirty="0" smtClean="0">
              <a:ln w="9525">
                <a:solidFill>
                  <a:schemeClr val="bg1"/>
                </a:solidFill>
                <a:prstDash val="solid"/>
              </a:ln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/>
            <a:r>
              <a:rPr lang="en-US" sz="3600" b="1" dirty="0" err="1" smtClean="0">
                <a:ln w="9525">
                  <a:solidFill>
                    <a:schemeClr val="bg1"/>
                  </a:solidFill>
                  <a:prstDash val="solid"/>
                </a:ln>
                <a:latin typeface="Nikosh" panose="02000000000000000000" pitchFamily="2" charset="0"/>
                <a:cs typeface="Nikosh" panose="02000000000000000000" pitchFamily="2" charset="0"/>
              </a:rPr>
              <a:t>সদর,জামালপুর</a:t>
            </a:r>
            <a:r>
              <a:rPr 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  <a:endParaRPr lang="en-US" sz="16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332371" y="187863"/>
            <a:ext cx="10021429" cy="2838663"/>
          </a:xfrm>
          <a:prstGeom prst="roundRect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4952206" y="444851"/>
            <a:ext cx="459" cy="244890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5400000">
            <a:off x="3656471" y="1826163"/>
            <a:ext cx="2133600" cy="1588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5400000">
            <a:off x="4189871" y="1826163"/>
            <a:ext cx="2133600" cy="1588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F83983DB-50A7-4898-91C8-551DFCFB3E8C}"/>
              </a:ext>
            </a:extLst>
          </p:cNvPr>
          <p:cNvSpPr txBox="1"/>
          <p:nvPr/>
        </p:nvSpPr>
        <p:spPr>
          <a:xfrm>
            <a:off x="6246330" y="3168191"/>
            <a:ext cx="440784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: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৮ম</a:t>
            </a:r>
            <a:endParaRPr lang="bn-BD" sz="3200" dirty="0"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: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বাংলাদেশ ও বিশ্বপরিচয়</a:t>
            </a:r>
            <a:endParaRPr lang="bn-BD" sz="3200" dirty="0"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: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পঞ্চম</a:t>
            </a:r>
            <a:endParaRPr lang="bn-BD" sz="3200" dirty="0"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পাঠ :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০১   </a:t>
            </a:r>
            <a:endParaRPr lang="bn-BD" sz="3200" dirty="0"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: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৫০ মিনিট  </a:t>
            </a:r>
            <a:endParaRPr lang="bn-BD" sz="3200" dirty="0"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তারিখ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:</a:t>
            </a:r>
            <a:endParaRPr lang="bn-BD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4" name="Picture 13" descr="005-1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47783" y="3675019"/>
            <a:ext cx="1733107" cy="1989862"/>
          </a:xfrm>
          <a:prstGeom prst="rect">
            <a:avLst/>
          </a:prstGeom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224" y="353600"/>
            <a:ext cx="3939476" cy="246050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7199" y="372427"/>
            <a:ext cx="3538665" cy="244167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3969" y="3041960"/>
            <a:ext cx="4076700" cy="281265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77200" y="372427"/>
            <a:ext cx="3619500" cy="237077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3599" y="3041960"/>
            <a:ext cx="4953000" cy="27860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95400" y="1600200"/>
            <a:ext cx="9601200" cy="3505200"/>
          </a:xfrm>
          <a:prstGeom prst="rect">
            <a:avLst/>
          </a:prstGeom>
          <a:solidFill>
            <a:schemeClr val="bg1">
              <a:alpha val="56000"/>
            </a:schemeClr>
          </a:solidFill>
          <a:scene3d>
            <a:camera prst="orthographicFront"/>
            <a:lightRig rig="threePt" dir="t"/>
          </a:scene3d>
          <a:sp3d>
            <a:bevelT w="317500" h="190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438400" y="2324100"/>
            <a:ext cx="7696200" cy="17526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w="190500" h="38100"/>
            </a:sp3d>
          </a:bodyPr>
          <a:lstStyle/>
          <a:p>
            <a:r>
              <a:rPr lang="bn-BD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সামাজিকীকরণে বিভিন্ন প্রতিষ্ঠানের প্রভাব  </a:t>
            </a:r>
            <a:endParaRPr lang="en-US" b="1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2514600" y="4191000"/>
            <a:ext cx="77724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3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938780" y="1762132"/>
            <a:ext cx="8686800" cy="951451"/>
            <a:chOff x="1383956" y="1767035"/>
            <a:chExt cx="10793148" cy="951451"/>
          </a:xfrm>
        </p:grpSpPr>
        <p:sp>
          <p:nvSpPr>
            <p:cNvPr id="4" name="Cube 3"/>
            <p:cNvSpPr/>
            <p:nvPr/>
          </p:nvSpPr>
          <p:spPr>
            <a:xfrm>
              <a:off x="1383956" y="1767035"/>
              <a:ext cx="10627224" cy="951451"/>
            </a:xfrm>
            <a:prstGeom prst="cube">
              <a:avLst>
                <a:gd name="adj" fmla="val 16304"/>
              </a:avLst>
            </a:prstGeom>
            <a:noFill/>
            <a:ln w="2857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458092" y="1940011"/>
              <a:ext cx="1071901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200" b="1" dirty="0" smtClean="0">
                  <a:latin typeface="NikoshBAN" pitchFamily="2" charset="0"/>
                  <a:cs typeface="NikoshBAN" pitchFamily="2" charset="0"/>
                </a:rPr>
                <a:t>১। সামাজিকীকরণের প্রধান বাহনটি সম্পর্কে ব্যাখ্যা করতে পারবে ;  </a:t>
              </a:r>
              <a:r>
                <a:rPr lang="bn-BD" sz="4400" b="1" dirty="0" smtClean="0">
                  <a:latin typeface="NikoshBAN" pitchFamily="2" charset="0"/>
                  <a:cs typeface="NikoshBAN" pitchFamily="2" charset="0"/>
                </a:rPr>
                <a:t> </a:t>
              </a:r>
              <a:endParaRPr lang="en-US" sz="4400" b="1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917265" y="2970438"/>
            <a:ext cx="10744200" cy="977480"/>
            <a:chOff x="579993" y="2819400"/>
            <a:chExt cx="9135207" cy="951451"/>
          </a:xfrm>
        </p:grpSpPr>
        <p:sp>
          <p:nvSpPr>
            <p:cNvPr id="7" name="Cube 6"/>
            <p:cNvSpPr/>
            <p:nvPr/>
          </p:nvSpPr>
          <p:spPr>
            <a:xfrm>
              <a:off x="579993" y="2819400"/>
              <a:ext cx="9135207" cy="951451"/>
            </a:xfrm>
            <a:prstGeom prst="cube">
              <a:avLst>
                <a:gd name="adj" fmla="val 16304"/>
              </a:avLst>
            </a:prstGeom>
            <a:noFill/>
            <a:ln w="2857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79993" y="3080080"/>
              <a:ext cx="8935166" cy="5692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200" b="1" dirty="0" smtClean="0">
                  <a:latin typeface="NikoshBAN" pitchFamily="2" charset="0"/>
                  <a:cs typeface="NikoshBAN" pitchFamily="2" charset="0"/>
                </a:rPr>
                <a:t>২। সামাজিকীকরণে স্থানীয় সমাজের বিভিন্ন উপাদান সম্পর্কে ব্যাখ্যা করতে পারবে ;   </a:t>
              </a:r>
              <a:endParaRPr lang="en-US" sz="3200" b="1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914400" y="4319922"/>
            <a:ext cx="8691725" cy="1050325"/>
            <a:chOff x="947885" y="3917093"/>
            <a:chExt cx="10877531" cy="1062680"/>
          </a:xfrm>
        </p:grpSpPr>
        <p:sp>
          <p:nvSpPr>
            <p:cNvPr id="10" name="Cube 9"/>
            <p:cNvSpPr/>
            <p:nvPr/>
          </p:nvSpPr>
          <p:spPr>
            <a:xfrm>
              <a:off x="951470" y="3917093"/>
              <a:ext cx="10873946" cy="1062680"/>
            </a:xfrm>
            <a:prstGeom prst="cube">
              <a:avLst>
                <a:gd name="adj" fmla="val 16304"/>
              </a:avLst>
            </a:prstGeom>
            <a:noFill/>
            <a:ln w="2857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947885" y="4250564"/>
              <a:ext cx="10461708" cy="5916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200" b="1" dirty="0" smtClean="0">
                  <a:latin typeface="NikoshBAN" pitchFamily="2" charset="0"/>
                  <a:cs typeface="NikoshBAN" pitchFamily="2" charset="0"/>
                </a:rPr>
                <a:t>৩। সামাজিকীকরণে বিভিন্ন প্রতিষ্ঠানের প্রভাব বর্ণনা করতে পারবে।    </a:t>
              </a:r>
              <a:endParaRPr lang="en-US" sz="3200" b="1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81000" y="457200"/>
            <a:ext cx="6019800" cy="990618"/>
            <a:chOff x="1655808" y="566335"/>
            <a:chExt cx="7068066" cy="990618"/>
          </a:xfrm>
        </p:grpSpPr>
        <p:sp>
          <p:nvSpPr>
            <p:cNvPr id="13" name="Cube 12"/>
            <p:cNvSpPr/>
            <p:nvPr/>
          </p:nvSpPr>
          <p:spPr>
            <a:xfrm>
              <a:off x="1655808" y="566335"/>
              <a:ext cx="7068066" cy="990618"/>
            </a:xfrm>
            <a:prstGeom prst="cube">
              <a:avLst>
                <a:gd name="adj" fmla="val 16304"/>
              </a:avLst>
            </a:prstGeom>
            <a:noFill/>
            <a:ln w="2857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2310718" y="834404"/>
              <a:ext cx="620308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bn-BD" sz="3600" b="1" dirty="0" smtClean="0">
                  <a:latin typeface="NikoshBAN" pitchFamily="2" charset="0"/>
                  <a:cs typeface="NikoshBAN" pitchFamily="2" charset="0"/>
                </a:rPr>
                <a:t>এই পাঠ শেষে শিক্ষার্থীরা... </a:t>
              </a:r>
              <a:endParaRPr lang="en-US" sz="3600" b="1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410200" y="228600"/>
            <a:ext cx="129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পরিবার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58000" y="695325"/>
            <a:ext cx="4229100" cy="4521355"/>
          </a:xfrm>
          <a:prstGeom prst="rect">
            <a:avLst/>
          </a:prstGeom>
        </p:spPr>
      </p:pic>
      <p:pic>
        <p:nvPicPr>
          <p:cNvPr id="10" name="Picture 9" descr="7da95fe3cd5d566a7f0ed6f2b7012532-59f9b03535a17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400" y="1130425"/>
            <a:ext cx="5433760" cy="304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032299" y="4908176"/>
            <a:ext cx="129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আবেগ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14764" y="5499846"/>
            <a:ext cx="16674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ভালোবাসা 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2015_10_20_15_37_38_qxnzxdupdqgwf3yg18ktsdyvf6qdmr_512xauto_20380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3293" y="902495"/>
            <a:ext cx="3825395" cy="2373723"/>
          </a:xfrm>
          <a:prstGeom prst="rect">
            <a:avLst/>
          </a:prstGeom>
        </p:spPr>
      </p:pic>
      <p:pic>
        <p:nvPicPr>
          <p:cNvPr id="9" name="Picture 8" descr="read_quran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59244" y="902495"/>
            <a:ext cx="3677128" cy="2439161"/>
          </a:xfrm>
          <a:prstGeom prst="rect">
            <a:avLst/>
          </a:prstGeom>
        </p:spPr>
      </p:pic>
      <p:pic>
        <p:nvPicPr>
          <p:cNvPr id="8" name="Picture 7" descr="download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886" y="940975"/>
            <a:ext cx="3541473" cy="236219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14400" y="3602503"/>
            <a:ext cx="17454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খাদ্যাভ্যাস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70407" y="3602503"/>
            <a:ext cx="12548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ধর্মচর্চা 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601200" y="3532382"/>
            <a:ext cx="1721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শিক্ষা গ্রহণ  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71600" y="4797094"/>
            <a:ext cx="10210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পরিবার থেকেই সর্বপ্রথম শিশু আবেগ, ভালোবাসা, খাদ্যাভ্যাস, ধর্মচর্চা, শিক্ষা গ্রহণ করে থাকে। তাই বলা হয় সামাজিকীকরণের প্রথম ও প্রধান বাহন হচ্ছে পরিবার।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733800" y="191868"/>
            <a:ext cx="472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স্থানীয় সমাজের বিভিন্ন উপাদান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20180620_150342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400" y="1676399"/>
            <a:ext cx="4934470" cy="321868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0800" y="1524000"/>
            <a:ext cx="4876800" cy="337108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057400" y="5410122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সাহিত্য সমিতি 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769711" y="5377849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সাংস্কৃতিক সংঘ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erpur-Pic-2-Football-Final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33400" y="1371600"/>
            <a:ext cx="4724400" cy="3038610"/>
          </a:xfrm>
          <a:prstGeom prst="rect">
            <a:avLst/>
          </a:prstGeom>
        </p:spPr>
      </p:pic>
      <p:pic>
        <p:nvPicPr>
          <p:cNvPr id="5" name="Picture 4" descr="maxresdefault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8400" y="1371600"/>
            <a:ext cx="5283199" cy="2971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52600" y="5135479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খেলাধূলার ক্লাব 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712337" y="5081691"/>
            <a:ext cx="2879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সংগীত শিক্ষা কেন্দ্র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mersamaj-Pic-04-7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19400" y="609600"/>
            <a:ext cx="6477000" cy="446871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257800" y="5416389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বিজ্ঞান ক্লাব 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" y="3733800"/>
            <a:ext cx="11095885" cy="1752600"/>
          </a:xfrm>
          <a:prstGeom prst="rect">
            <a:avLst/>
          </a:prstGeom>
          <a:solidFill>
            <a:schemeClr val="accent6">
              <a:lumMod val="60000"/>
              <a:lumOff val="40000"/>
              <a:alpha val="38000"/>
            </a:schemeClr>
          </a:solidFill>
          <a:ln w="38100"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 w="317500" h="571500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65DA18C-C301-4EE9-A4FE-55497B4FA555}"/>
              </a:ext>
            </a:extLst>
          </p:cNvPr>
          <p:cNvSpPr/>
          <p:nvPr/>
        </p:nvSpPr>
        <p:spPr>
          <a:xfrm>
            <a:off x="8892025" y="362615"/>
            <a:ext cx="2199577" cy="1752600"/>
          </a:xfrm>
          <a:prstGeom prst="ellipse">
            <a:avLst/>
          </a:prstGeom>
          <a:solidFill>
            <a:schemeClr val="accent6">
              <a:lumMod val="60000"/>
              <a:lumOff val="40000"/>
              <a:alpha val="48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1">
            <a:extLst>
              <a:ext uri="{FF2B5EF4-FFF2-40B4-BE49-F238E27FC236}">
                <a16:creationId xmlns:a16="http://schemas.microsoft.com/office/drawing/2014/main" id="{ED4C64A0-1F58-4E09-A012-ADF773D2E4E9}"/>
              </a:ext>
            </a:extLst>
          </p:cNvPr>
          <p:cNvSpPr/>
          <p:nvPr/>
        </p:nvSpPr>
        <p:spPr>
          <a:xfrm>
            <a:off x="562714" y="731982"/>
            <a:ext cx="2901446" cy="832030"/>
          </a:xfrm>
          <a:prstGeom prst="roundRect">
            <a:avLst/>
          </a:prstGeom>
          <a:solidFill>
            <a:schemeClr val="accent6">
              <a:lumMod val="60000"/>
              <a:lumOff val="40000"/>
              <a:alpha val="48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62714" y="790974"/>
            <a:ext cx="2901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ln w="19050">
                  <a:noFill/>
                </a:ln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জোড়ায় কাজ</a:t>
            </a:r>
            <a:endParaRPr lang="en-US" sz="3600" b="1" dirty="0">
              <a:ln w="19050">
                <a:noFill/>
              </a:ln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184538" y="584757"/>
            <a:ext cx="15805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>
                <a:latin typeface="NikoshBAN" pitchFamily="2" charset="0"/>
                <a:cs typeface="NikoshBAN" pitchFamily="2" charset="0"/>
              </a:rPr>
              <a:t>সময়</a:t>
            </a:r>
          </a:p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৫ মিনিট 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66800" y="4267200"/>
            <a:ext cx="967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  <a:sym typeface="Wingdings 2"/>
              </a:rPr>
              <a:t>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ব্যক্তির 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সামাজিকীকরণে পরিবার প্রধান বাহন কেন ? ব্যাখ্যা 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কর।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24400" y="457759"/>
            <a:ext cx="2988824" cy="22125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0393" y="952500"/>
            <a:ext cx="3810384" cy="4495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72685" y="1371600"/>
            <a:ext cx="5438012" cy="30543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105400" y="306169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সমবয়সী সঙ্গী  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77000" y="1312069"/>
            <a:ext cx="5193752" cy="313572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800" y="1312069"/>
            <a:ext cx="5029200" cy="321397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105400" y="306169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সমবয়সী সঙ্গী  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smo-school-child11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4299" y="3537361"/>
            <a:ext cx="4038600" cy="2692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9000" y="560994"/>
            <a:ext cx="4173142" cy="273340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560994"/>
            <a:ext cx="4114800" cy="283921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882177" y="76200"/>
            <a:ext cx="2282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শিক্ষা প্রতিষ্ঠান 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8400" y="1103531"/>
            <a:ext cx="5279848" cy="2971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683" y="1103531"/>
            <a:ext cx="4760384" cy="2971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440441" y="228600"/>
            <a:ext cx="30063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রাজনৈতিক প্রতিষ্ঠান 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00200" y="4336545"/>
            <a:ext cx="23951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রাজনৈতিক দল  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686800" y="4170758"/>
            <a:ext cx="15659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আন্দোলন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51634" y="5233663"/>
            <a:ext cx="10835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রাজনৈতিক দল, নেতৃত্ব এবং আন্দোলন ব্যক্তির সামাজিকীকরণে গুরুত্বপূর্ণ ভূমিকা রাখে।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1156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525000" y="815046"/>
            <a:ext cx="1865870" cy="107721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gradFill>
                  <a:gsLst>
                    <a:gs pos="0">
                      <a:srgbClr val="000082"/>
                    </a:gs>
                    <a:gs pos="13000">
                      <a:srgbClr val="0047FF"/>
                    </a:gs>
                    <a:gs pos="28000">
                      <a:srgbClr val="000082"/>
                    </a:gs>
                    <a:gs pos="42999">
                      <a:srgbClr val="0047FF"/>
                    </a:gs>
                    <a:gs pos="58000">
                      <a:srgbClr val="000082"/>
                    </a:gs>
                    <a:gs pos="72000">
                      <a:srgbClr val="0047FF"/>
                    </a:gs>
                    <a:gs pos="87000">
                      <a:srgbClr val="000082"/>
                    </a:gs>
                    <a:gs pos="100000">
                      <a:srgbClr val="0047FF"/>
                    </a:gs>
                  </a:gsLst>
                  <a:lin ang="5400000" scaled="0"/>
                </a:gradFill>
                <a:latin typeface="NikoshBAN" pitchFamily="2" charset="0"/>
                <a:cs typeface="NikoshBAN" pitchFamily="2" charset="0"/>
              </a:rPr>
              <a:t>সময়</a:t>
            </a:r>
          </a:p>
          <a:p>
            <a:pPr algn="ctr"/>
            <a:r>
              <a:rPr lang="bn-BD" sz="3200" b="1" dirty="0" smtClean="0">
                <a:gradFill>
                  <a:gsLst>
                    <a:gs pos="0">
                      <a:srgbClr val="000082"/>
                    </a:gs>
                    <a:gs pos="13000">
                      <a:srgbClr val="0047FF"/>
                    </a:gs>
                    <a:gs pos="28000">
                      <a:srgbClr val="000082"/>
                    </a:gs>
                    <a:gs pos="42999">
                      <a:srgbClr val="0047FF"/>
                    </a:gs>
                    <a:gs pos="58000">
                      <a:srgbClr val="000082"/>
                    </a:gs>
                    <a:gs pos="72000">
                      <a:srgbClr val="0047FF"/>
                    </a:gs>
                    <a:gs pos="87000">
                      <a:srgbClr val="000082"/>
                    </a:gs>
                    <a:gs pos="100000">
                      <a:srgbClr val="0047FF"/>
                    </a:gs>
                  </a:gsLst>
                  <a:lin ang="5400000" scaled="0"/>
                </a:gradFill>
                <a:latin typeface="NikoshBAN" pitchFamily="2" charset="0"/>
                <a:cs typeface="NikoshBAN" pitchFamily="2" charset="0"/>
              </a:rPr>
              <a:t>১০ মিনিট </a:t>
            </a:r>
            <a:endParaRPr lang="en-US" sz="3200" b="1" dirty="0">
              <a:gradFill>
                <a:gsLst>
                  <a:gs pos="0">
                    <a:srgbClr val="000082"/>
                  </a:gs>
                  <a:gs pos="13000">
                    <a:srgbClr val="0047FF"/>
                  </a:gs>
                  <a:gs pos="28000">
                    <a:srgbClr val="000082"/>
                  </a:gs>
                  <a:gs pos="42999">
                    <a:srgbClr val="0047FF"/>
                  </a:gs>
                  <a:gs pos="58000">
                    <a:srgbClr val="000082"/>
                  </a:gs>
                  <a:gs pos="72000">
                    <a:srgbClr val="0047FF"/>
                  </a:gs>
                  <a:gs pos="87000">
                    <a:srgbClr val="000082"/>
                  </a:gs>
                  <a:gs pos="100000">
                    <a:srgbClr val="0047FF"/>
                  </a:gs>
                </a:gsLst>
                <a:lin ang="5400000" scaled="0"/>
              </a:gra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1030490"/>
            <a:ext cx="2484384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gradFill>
                  <a:gsLst>
                    <a:gs pos="0">
                      <a:srgbClr val="000082"/>
                    </a:gs>
                    <a:gs pos="13000">
                      <a:srgbClr val="0047FF"/>
                    </a:gs>
                    <a:gs pos="28000">
                      <a:srgbClr val="000082"/>
                    </a:gs>
                    <a:gs pos="42999">
                      <a:srgbClr val="0047FF"/>
                    </a:gs>
                    <a:gs pos="58000">
                      <a:srgbClr val="000082"/>
                    </a:gs>
                    <a:gs pos="72000">
                      <a:srgbClr val="0047FF"/>
                    </a:gs>
                    <a:gs pos="87000">
                      <a:srgbClr val="000082"/>
                    </a:gs>
                    <a:gs pos="100000">
                      <a:srgbClr val="0047FF"/>
                    </a:gs>
                  </a:gsLst>
                  <a:lin ang="5400000" scaled="0"/>
                </a:gradFill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3600" b="1" dirty="0">
              <a:gradFill>
                <a:gsLst>
                  <a:gs pos="0">
                    <a:srgbClr val="000082"/>
                  </a:gs>
                  <a:gs pos="13000">
                    <a:srgbClr val="0047FF"/>
                  </a:gs>
                  <a:gs pos="28000">
                    <a:srgbClr val="000082"/>
                  </a:gs>
                  <a:gs pos="42999">
                    <a:srgbClr val="0047FF"/>
                  </a:gs>
                  <a:gs pos="58000">
                    <a:srgbClr val="000082"/>
                  </a:gs>
                  <a:gs pos="72000">
                    <a:srgbClr val="0047FF"/>
                  </a:gs>
                  <a:gs pos="87000">
                    <a:srgbClr val="000082"/>
                  </a:gs>
                  <a:gs pos="100000">
                    <a:srgbClr val="0047FF"/>
                  </a:gs>
                </a:gsLst>
                <a:lin ang="5400000" scaled="0"/>
              </a:gra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90600" y="4191000"/>
            <a:ext cx="10617202" cy="1562581"/>
          </a:xfrm>
          <a:prstGeom prst="rect">
            <a:avLst/>
          </a:prstGeom>
          <a:solidFill>
            <a:schemeClr val="accent1">
              <a:alpha val="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8200" y="381000"/>
            <a:ext cx="2819400" cy="2257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333645" y="4341348"/>
            <a:ext cx="102108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803275" algn="l"/>
              </a:tabLst>
            </a:pP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  <a:sym typeface="Wingdings 2"/>
              </a:rPr>
              <a:t>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“পরিবারের পর স্থানীয় সমাজই শিশুর সামাজিকীকরণের ক্ষেত্রে   	সবচেয়ে বেশি প্রভাব বিস্তার করে,” বিশ্লেষণ কর। 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828800" y="1295400"/>
            <a:ext cx="8991600" cy="4800600"/>
          </a:xfrm>
          <a:prstGeom prst="rect">
            <a:avLst/>
          </a:prstGeom>
          <a:solidFill>
            <a:schemeClr val="accent6">
              <a:lumMod val="60000"/>
              <a:lumOff val="40000"/>
              <a:alpha val="30000"/>
            </a:schemeClr>
          </a:solidFill>
          <a:ln w="38100"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 w="317500" h="571500"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209800" y="1981200"/>
            <a:ext cx="8382000" cy="3570075"/>
          </a:xfrm>
          <a:prstGeom prst="rect">
            <a:avLst/>
          </a:prstGeom>
          <a:noFill/>
        </p:spPr>
        <p:txBody>
          <a:bodyPr wrap="square" lIns="121789" tIns="60894" rIns="121789" bIns="60894" rtlCol="0">
            <a:spAutoFit/>
          </a:bodyPr>
          <a:lstStyle/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ব্যক্তির সুষ্ঠ বিকাশের জন্য কিসের প্রয়োজন? </a:t>
            </a:r>
            <a:endParaRPr lang="bn-IN" sz="2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IN" sz="2800" dirty="0">
                <a:latin typeface="NikoshBAN" pitchFamily="2" charset="0"/>
                <a:cs typeface="NikoshBAN" pitchFamily="2" charset="0"/>
              </a:rPr>
              <a:t>উঃ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সামাজিকীকরণের প্রয়োজন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  </a:t>
            </a:r>
            <a:endParaRPr lang="bn-IN" sz="2800" dirty="0">
              <a:latin typeface="NikoshBAN" pitchFamily="2" charset="0"/>
              <a:cs typeface="NikoshBAN" pitchFamily="2" charset="0"/>
            </a:endParaRPr>
          </a:p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২।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সামাজিকীকরণের সর্বাপেক্ষা শক্তিশালী বাহন কোনটি? </a:t>
            </a:r>
            <a:endParaRPr lang="bn-IN" sz="2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IN" sz="2800" dirty="0">
                <a:latin typeface="NikoshBAN" pitchFamily="2" charset="0"/>
                <a:cs typeface="NikoshBAN" pitchFamily="2" charset="0"/>
              </a:rPr>
              <a:t>উঃ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পরিবার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।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  </a:t>
            </a:r>
            <a:endParaRPr lang="bn-IN" sz="2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৩।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শৈশবে কাদের সাথে খেলাধূলার আকর্ষণ থাকে বেশি? </a:t>
            </a:r>
            <a:endParaRPr lang="bn-IN" sz="2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IN" sz="2800" dirty="0">
                <a:latin typeface="NikoshBAN" pitchFamily="2" charset="0"/>
                <a:cs typeface="NikoshBAN" pitchFamily="2" charset="0"/>
              </a:rPr>
              <a:t>উঃ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সমবয়সী সঙ্গীদের সাথে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।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৪।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শিক্ষার্থীরা পরষ্পরের সাথে মিলিত হওয়ার বেশি সুযোগ পায় কোথায়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?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</a:t>
            </a:r>
            <a:endParaRPr lang="bn-IN" sz="2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IN" sz="2800" dirty="0">
                <a:latin typeface="NikoshBAN" pitchFamily="2" charset="0"/>
                <a:cs typeface="NikoshBAN" pitchFamily="2" charset="0"/>
              </a:rPr>
              <a:t>উঃ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শিক্ষা প্রতিষ্ঠানে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।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    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 </a:t>
            </a:r>
            <a:endParaRPr lang="bn-BD" sz="2800" dirty="0" smtClean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4953000" y="228600"/>
            <a:ext cx="2400121" cy="781132"/>
            <a:chOff x="5236167" y="519880"/>
            <a:chExt cx="2400121" cy="781132"/>
          </a:xfrm>
        </p:grpSpPr>
        <p:sp>
          <p:nvSpPr>
            <p:cNvPr id="6" name="Rectangle 5"/>
            <p:cNvSpPr/>
            <p:nvPr/>
          </p:nvSpPr>
          <p:spPr>
            <a:xfrm>
              <a:off x="5236167" y="519880"/>
              <a:ext cx="2400121" cy="781132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38000"/>
              </a:schemeClr>
            </a:solidFill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w="190500" h="190500"/>
              <a:bevelB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625564" y="587281"/>
              <a:ext cx="158059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3600" b="1" dirty="0" smtClean="0">
                  <a:latin typeface="NikoshBAN" pitchFamily="2" charset="0"/>
                  <a:cs typeface="NikoshBAN" pitchFamily="2" charset="0"/>
                </a:rPr>
                <a:t>মূল্যায়ন </a:t>
              </a:r>
              <a:endParaRPr lang="en-US" sz="3600" b="1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 tmFilter="0,0; .5, 1; 1, 1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 tmFilter="0,0; .5, 1; 1, 1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18314-my-village-home-sherpur-bangladesh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5600" y="57150"/>
            <a:ext cx="5105400" cy="38290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09800" y="1802572"/>
            <a:ext cx="2895601" cy="940628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w="63500" h="63500"/>
              <a:bevelB w="38100" h="38100"/>
            </a:sp3d>
          </a:bodyPr>
          <a:lstStyle/>
          <a:p>
            <a:r>
              <a:rPr lang="bn-BD" sz="4000" b="1" dirty="0" smtClean="0">
                <a:ln w="76200">
                  <a:noFill/>
                </a:ln>
                <a:gradFill>
                  <a:gsLst>
                    <a:gs pos="0">
                      <a:srgbClr val="000082"/>
                    </a:gs>
                    <a:gs pos="13000">
                      <a:srgbClr val="0047FF"/>
                    </a:gs>
                    <a:gs pos="28000">
                      <a:srgbClr val="000082"/>
                    </a:gs>
                    <a:gs pos="42999">
                      <a:srgbClr val="0047FF"/>
                    </a:gs>
                    <a:gs pos="58000">
                      <a:srgbClr val="000082"/>
                    </a:gs>
                    <a:gs pos="72000">
                      <a:srgbClr val="0047FF"/>
                    </a:gs>
                    <a:gs pos="87000">
                      <a:srgbClr val="000082"/>
                    </a:gs>
                    <a:gs pos="100000">
                      <a:srgbClr val="0047FF"/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4000" b="1" dirty="0">
              <a:ln w="76200">
                <a:noFill/>
              </a:ln>
              <a:gradFill>
                <a:gsLst>
                  <a:gs pos="0">
                    <a:srgbClr val="000082"/>
                  </a:gs>
                  <a:gs pos="13000">
                    <a:srgbClr val="0047FF"/>
                  </a:gs>
                  <a:gs pos="28000">
                    <a:srgbClr val="000082"/>
                  </a:gs>
                  <a:gs pos="42999">
                    <a:srgbClr val="0047FF"/>
                  </a:gs>
                  <a:gs pos="58000">
                    <a:srgbClr val="000082"/>
                  </a:gs>
                  <a:gs pos="72000">
                    <a:srgbClr val="0047FF"/>
                  </a:gs>
                  <a:gs pos="87000">
                    <a:srgbClr val="000082"/>
                  </a:gs>
                  <a:gs pos="100000">
                    <a:srgbClr val="0047FF"/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" y="4419600"/>
            <a:ext cx="104394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742950" algn="l"/>
                <a:tab pos="803275" algn="l"/>
              </a:tabLst>
            </a:pP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  <a:sym typeface="Wingdings 2"/>
              </a:rPr>
              <a:t>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  <a:sym typeface="Wingdings 2"/>
              </a:rPr>
              <a:t> শিশুর সামাজিকীকরণের ক্ষেত্রে ‘সমবয়সী সঙ্গী’ অনেক অবদান রাখে, 	ব্যাখ্যা কর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 ।    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0" y="914400"/>
            <a:ext cx="4191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/>
              <a:t>ধন্যবাদ</a:t>
            </a:r>
            <a:r>
              <a:rPr lang="en-US" sz="4400" dirty="0" smtClean="0"/>
              <a:t> </a:t>
            </a:r>
            <a:r>
              <a:rPr lang="en-US" sz="4400" dirty="0" err="1" smtClean="0"/>
              <a:t>সবাইকে</a:t>
            </a:r>
            <a:endParaRPr lang="en-US" sz="4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694727"/>
            <a:ext cx="8458200" cy="4267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</TotalTime>
  <Words>260</Words>
  <Application>Microsoft Office PowerPoint</Application>
  <PresentationFormat>Custom</PresentationFormat>
  <Paragraphs>64</Paragraphs>
  <Slides>19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Nikosh</vt:lpstr>
      <vt:lpstr>NikoshBAN</vt:lpstr>
      <vt:lpstr>Wingdings 2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Faruk</dc:creator>
  <cp:lastModifiedBy>MAMUNUR RASHID</cp:lastModifiedBy>
  <cp:revision>53</cp:revision>
  <dcterms:created xsi:type="dcterms:W3CDTF">2006-08-16T00:00:00Z</dcterms:created>
  <dcterms:modified xsi:type="dcterms:W3CDTF">2026-09-30T07:12:58Z</dcterms:modified>
</cp:coreProperties>
</file>