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 type="screen16x9"/>
  <p:notesSz cx="6858000" cy="9144000"/>
  <p:embeddedFontLst>
    <p:embeddedFont>
      <p:font typeface="Calibri" panose="020F0502020204030204" charset="0"/>
      <p:regular r:id="rId19"/>
      <p:bold r:id="rId20"/>
      <p:italic r:id="rId21"/>
      <p:boldItalic r:id="rId22"/>
    </p:embeddedFont>
    <p:embeddedFont>
      <p:font typeface="Kalpurush" panose="02000600000000000000" charset="0"/>
      <p:regular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5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6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7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6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7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7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80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8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85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5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56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104875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ounded Rectangle 1"/>
          <p:cNvSpPr/>
          <p:nvPr/>
        </p:nvSpPr>
        <p:spPr>
          <a:xfrm>
            <a:off x="3123419" y="1117312"/>
            <a:ext cx="5212081" cy="670560"/>
          </a:xfrm>
          <a:prstGeom prst="roundRect">
            <a:avLst>
              <a:gd name="adj" fmla="val 50000"/>
            </a:avLst>
          </a:prstGeom>
          <a:solidFill>
            <a:srgbClr val="0C2D49"/>
          </a:solidFill>
          <a:ln w="9525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85" name="Rounded Rectangle 2"/>
          <p:cNvSpPr/>
          <p:nvPr/>
        </p:nvSpPr>
        <p:spPr>
          <a:xfrm>
            <a:off x="1166168" y="4519750"/>
            <a:ext cx="9126582" cy="173836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86" name="TextBox 3"/>
          <p:cNvSpPr txBox="1"/>
          <p:nvPr/>
        </p:nvSpPr>
        <p:spPr>
          <a:xfrm>
            <a:off x="1178891" y="2673697"/>
            <a:ext cx="9101137" cy="1234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ctr">
              <a:lnSpc>
                <a:spcPts val="4860"/>
              </a:lnSpc>
            </a:pPr>
            <a:r>
              <a:rPr sz="40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সাইবার</a:t>
            </a:r>
            <a:r>
              <a:rPr sz="40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নিরাপত্তা</a:t>
            </a:r>
            <a:r>
              <a:rPr sz="40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ও </a:t>
            </a:r>
            <a:r>
              <a:rPr sz="40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ব্যক্তিগত</a:t>
            </a:r>
            <a:r>
              <a:rPr sz="40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অনলাইন</a:t>
            </a:r>
            <a:r>
              <a:rPr sz="40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সুরক্ষা</a:t>
            </a:r>
            <a:endParaRPr sz="4050" b="1" i="0" u="none" dirty="0">
              <a:solidFill>
                <a:srgbClr val="FFFFFF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87" name="TextBox 4"/>
          <p:cNvSpPr txBox="1"/>
          <p:nvPr/>
        </p:nvSpPr>
        <p:spPr>
          <a:xfrm>
            <a:off x="1741990" y="4098577"/>
            <a:ext cx="72263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p>
            <a:pPr algn="ctr">
              <a:lnSpc>
                <a:spcPts val="2475"/>
              </a:lnSpc>
            </a:pP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সচেতনতা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বৃদ্ধি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,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পরিচয়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গোপনীয়তা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রক্ষা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এবং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শক্তিশালী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তৈরির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কার্যকরী</a:t>
            </a:r>
            <a:r>
              <a:rPr sz="1650" b="0" i="0" u="none" dirty="0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কৌশল</a:t>
            </a:r>
            <a:endParaRPr sz="1650" b="0" i="0" u="none" dirty="0">
              <a:solidFill>
                <a:srgbClr val="94A3B8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88" name="TextBox 5"/>
          <p:cNvSpPr txBox="1"/>
          <p:nvPr/>
        </p:nvSpPr>
        <p:spPr>
          <a:xfrm>
            <a:off x="3637089" y="1314092"/>
            <a:ext cx="418474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ctr"/>
            <a:r>
              <a:rPr b="1" i="0" u="none" dirty="0" err="1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ডিজিটাল</a:t>
            </a:r>
            <a:r>
              <a:rPr b="1" i="0" u="none" dirty="0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b="1" i="0" u="none" dirty="0" err="1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জীবনের</a:t>
            </a:r>
            <a:r>
              <a:rPr b="1" i="0" u="none" dirty="0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b="1" i="0" u="none" dirty="0" err="1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সুরক্ষা</a:t>
            </a:r>
            <a:r>
              <a:rPr b="1" i="0" u="none" dirty="0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b="1" i="0" u="none" dirty="0" err="1">
                <a:solidFill>
                  <a:srgbClr val="38BDF8"/>
                </a:solidFill>
                <a:latin typeface="Kalpurush" panose="02000600000000000000" charset="0"/>
                <a:cs typeface="Kalpurush" panose="02000600000000000000" charset="0"/>
              </a:rPr>
              <a:t>গাইড</a:t>
            </a:r>
            <a:endParaRPr b="1" i="0" u="none" dirty="0">
              <a:solidFill>
                <a:srgbClr val="38BDF8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Rounded Rectangle 1"/>
          <p:cNvSpPr/>
          <p:nvPr/>
        </p:nvSpPr>
        <p:spPr>
          <a:xfrm>
            <a:off x="609600" y="2801242"/>
            <a:ext cx="35052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0" name="Rounded Rectangle 2"/>
          <p:cNvSpPr/>
          <p:nvPr/>
        </p:nvSpPr>
        <p:spPr>
          <a:xfrm>
            <a:off x="4343400" y="2801242"/>
            <a:ext cx="35052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1" name="Rounded Rectangle 3"/>
          <p:cNvSpPr/>
          <p:nvPr/>
        </p:nvSpPr>
        <p:spPr>
          <a:xfrm>
            <a:off x="8077200" y="2801242"/>
            <a:ext cx="35052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52" name="Picture 4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925" y="3115567"/>
            <a:ext cx="495300" cy="495300"/>
          </a:xfrm>
          <a:prstGeom prst="rect">
            <a:avLst/>
          </a:prstGeom>
        </p:spPr>
      </p:pic>
      <p:pic>
        <p:nvPicPr>
          <p:cNvPr id="2097153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725" y="3115567"/>
            <a:ext cx="495300" cy="495300"/>
          </a:xfrm>
          <a:prstGeom prst="rect">
            <a:avLst/>
          </a:prstGeom>
        </p:spPr>
      </p:pic>
      <p:pic>
        <p:nvPicPr>
          <p:cNvPr id="2097154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525" y="3115567"/>
            <a:ext cx="495300" cy="495300"/>
          </a:xfrm>
          <a:prstGeom prst="rect">
            <a:avLst/>
          </a:prstGeom>
        </p:spPr>
      </p:pic>
      <p:pic>
        <p:nvPicPr>
          <p:cNvPr id="2097155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3248917"/>
            <a:ext cx="228600" cy="228600"/>
          </a:xfrm>
          <a:prstGeom prst="rect">
            <a:avLst/>
          </a:prstGeom>
        </p:spPr>
      </p:pic>
      <p:pic>
        <p:nvPicPr>
          <p:cNvPr id="2097156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362" y="3248917"/>
            <a:ext cx="200025" cy="228600"/>
          </a:xfrm>
          <a:prstGeom prst="rect">
            <a:avLst/>
          </a:prstGeom>
        </p:spPr>
      </p:pic>
      <p:pic>
        <p:nvPicPr>
          <p:cNvPr id="2097157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300" y="3248917"/>
            <a:ext cx="285750" cy="228600"/>
          </a:xfrm>
          <a:prstGeom prst="rect">
            <a:avLst/>
          </a:prstGeom>
        </p:spPr>
      </p:pic>
      <p:sp>
        <p:nvSpPr>
          <p:cNvPr id="1048592" name="TextBox 10"/>
          <p:cNvSpPr txBox="1"/>
          <p:nvPr/>
        </p:nvSpPr>
        <p:spPr>
          <a:xfrm>
            <a:off x="609600" y="657225"/>
            <a:ext cx="7814854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800" b="1" i="0" u="none" dirty="0" err="1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মৌলিক</a:t>
            </a:r>
            <a:r>
              <a:rPr sz="2800" b="1" i="0" u="none" dirty="0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2800" b="1" i="0" u="none" dirty="0" err="1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ধারণা</a:t>
            </a:r>
            <a:endParaRPr sz="2800" b="1" i="0" u="none" dirty="0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3" name="TextBox 11"/>
          <p:cNvSpPr txBox="1"/>
          <p:nvPr/>
        </p:nvSpPr>
        <p:spPr>
          <a:xfrm>
            <a:off x="635454" y="1278612"/>
            <a:ext cx="5270500" cy="41147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p>
            <a:pPr algn="l">
              <a:lnSpc>
                <a:spcPts val="3240"/>
              </a:lnSpc>
            </a:pP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সাইবার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নিরাপত্তা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 (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Cybersecurity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) 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কি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?</a:t>
            </a:r>
            <a:endParaRPr sz="2700" b="1" i="0" u="none" dirty="0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4" name="TextBox 12"/>
          <p:cNvSpPr txBox="1"/>
          <p:nvPr/>
        </p:nvSpPr>
        <p:spPr>
          <a:xfrm>
            <a:off x="923925" y="3801367"/>
            <a:ext cx="3120390" cy="241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6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সিস্টেম সুরক্ষা</a:t>
            </a:r>
            <a:endParaRPr sz="16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5" name="TextBox 13"/>
          <p:cNvSpPr txBox="1"/>
          <p:nvPr/>
        </p:nvSpPr>
        <p:spPr>
          <a:xfrm>
            <a:off x="923925" y="4258567"/>
            <a:ext cx="2971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কম্পিউটার, মোবাইল, সার্ভার ও নেটওয়ার্ককে অবৈধ প্রবেশ থেকে মুক্ত রাখার কৌশল।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6" name="TextBox 14"/>
          <p:cNvSpPr txBox="1"/>
          <p:nvPr/>
        </p:nvSpPr>
        <p:spPr>
          <a:xfrm>
            <a:off x="4657725" y="3801367"/>
            <a:ext cx="3120390" cy="241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6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তথ্য গোপনীয়তা</a:t>
            </a:r>
            <a:endParaRPr sz="16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7" name="TextBox 15"/>
          <p:cNvSpPr txBox="1"/>
          <p:nvPr/>
        </p:nvSpPr>
        <p:spPr>
          <a:xfrm>
            <a:off x="4657725" y="4258567"/>
            <a:ext cx="2971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ব্যক্তিগত ও প্রাতিষ্ঠানিক ডাটা যেন চুরি বা বিকৃত না হয় তা নিশ্চিত করা।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8" name="TextBox 16"/>
          <p:cNvSpPr txBox="1"/>
          <p:nvPr/>
        </p:nvSpPr>
        <p:spPr>
          <a:xfrm>
            <a:off x="8391525" y="3801367"/>
            <a:ext cx="3120390" cy="241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6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আক্রমণ প্রতিরোধ</a:t>
            </a:r>
            <a:endParaRPr sz="16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599" name="TextBox 17"/>
          <p:cNvSpPr txBox="1"/>
          <p:nvPr/>
        </p:nvSpPr>
        <p:spPr>
          <a:xfrm>
            <a:off x="8391525" y="4258567"/>
            <a:ext cx="2971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হ্যাকারদের ডিজিটাল হামলা, ভাইরাস ও মালওয়্যার নিষ্ক্রিয় রাখার নিরাপত্তা বলয়।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9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8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9" grpId="0" animBg="1"/>
      <p:bldP spid="1048590" grpId="0" animBg="1"/>
      <p:bldP spid="1048591" grpId="0" animBg="1"/>
      <p:bldP spid="1048592" grpId="0"/>
      <p:bldP spid="1048593" grpId="0"/>
      <p:bldP spid="1048594" grpId="0"/>
      <p:bldP spid="1048595" grpId="0"/>
      <p:bldP spid="1048596" grpId="0"/>
      <p:bldP spid="1048597" grpId="0"/>
      <p:bldP spid="1048598" grpId="0"/>
      <p:bldP spid="104859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Rectangle 1"/>
          <p:cNvSpPr/>
          <p:nvPr/>
        </p:nvSpPr>
        <p:spPr>
          <a:xfrm>
            <a:off x="609600" y="2343150"/>
            <a:ext cx="5295900" cy="10001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1" name="Rectangle 2"/>
          <p:cNvSpPr/>
          <p:nvPr/>
        </p:nvSpPr>
        <p:spPr>
          <a:xfrm>
            <a:off x="609600" y="3495675"/>
            <a:ext cx="5295900" cy="10001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2" name="Rectangle 3"/>
          <p:cNvSpPr/>
          <p:nvPr/>
        </p:nvSpPr>
        <p:spPr>
          <a:xfrm>
            <a:off x="609600" y="4648200"/>
            <a:ext cx="5295900" cy="10001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3" name="Rectangle 4"/>
          <p:cNvSpPr/>
          <p:nvPr/>
        </p:nvSpPr>
        <p:spPr>
          <a:xfrm>
            <a:off x="609600" y="2343150"/>
            <a:ext cx="38100" cy="10001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4" name="Rectangle 5"/>
          <p:cNvSpPr/>
          <p:nvPr/>
        </p:nvSpPr>
        <p:spPr>
          <a:xfrm>
            <a:off x="609600" y="3495675"/>
            <a:ext cx="38100" cy="10001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5" name="Rectangle 6"/>
          <p:cNvSpPr/>
          <p:nvPr/>
        </p:nvSpPr>
        <p:spPr>
          <a:xfrm>
            <a:off x="609600" y="4648200"/>
            <a:ext cx="38100" cy="10001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58" name="Picture 7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500" y="2185987"/>
            <a:ext cx="5295900" cy="3619500"/>
          </a:xfrm>
          <a:prstGeom prst="rect">
            <a:avLst/>
          </a:prstGeom>
        </p:spPr>
      </p:pic>
      <p:pic>
        <p:nvPicPr>
          <p:cNvPr id="209715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185987"/>
            <a:ext cx="5295900" cy="3619500"/>
          </a:xfrm>
          <a:prstGeom prst="rect">
            <a:avLst/>
          </a:prstGeom>
        </p:spPr>
      </p:pic>
      <p:sp>
        <p:nvSpPr>
          <p:cNvPr id="1048606" name="TextBox 9"/>
          <p:cNvSpPr txBox="1"/>
          <p:nvPr/>
        </p:nvSpPr>
        <p:spPr>
          <a:xfrm>
            <a:off x="609600" y="463748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000" b="1" i="0" u="none" dirty="0" err="1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গুরুত্ব</a:t>
            </a:r>
            <a:endParaRPr sz="2000" b="1" i="0" u="none" dirty="0" err="1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7" name="TextBox 10"/>
          <p:cNvSpPr txBox="1"/>
          <p:nvPr/>
        </p:nvSpPr>
        <p:spPr>
          <a:xfrm>
            <a:off x="495300" y="1004887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কেন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সাইবার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নিরাপত্তা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অত্যন্ত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জরুরী</a:t>
            </a:r>
            <a:r>
              <a:rPr sz="2700" b="1" i="0" u="none" dirty="0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?</a:t>
            </a:r>
            <a:endParaRPr sz="2700" b="1" i="0" u="none" dirty="0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8" name="TextBox 11"/>
          <p:cNvSpPr txBox="1"/>
          <p:nvPr/>
        </p:nvSpPr>
        <p:spPr>
          <a:xfrm>
            <a:off x="876300" y="2533650"/>
            <a:ext cx="514064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আর্থিক ক্ষতি রোধ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09" name="TextBox 12"/>
          <p:cNvSpPr txBox="1"/>
          <p:nvPr/>
        </p:nvSpPr>
        <p:spPr>
          <a:xfrm>
            <a:off x="876300" y="2876550"/>
            <a:ext cx="48958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অনলাইন ব্যাংকিং ও কার্ডের তথ্য চুরি থেকে সুরক্ষা।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0" name="TextBox 13"/>
          <p:cNvSpPr txBox="1"/>
          <p:nvPr/>
        </p:nvSpPr>
        <p:spPr>
          <a:xfrm>
            <a:off x="876300" y="3686175"/>
            <a:ext cx="514064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ব্যক্তিগত সম্মান রক্ষা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1" name="TextBox 14"/>
          <p:cNvSpPr txBox="1"/>
          <p:nvPr/>
        </p:nvSpPr>
        <p:spPr>
          <a:xfrm>
            <a:off x="876300" y="4029075"/>
            <a:ext cx="48958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সোশ্যাল মিডিয়া অ্যাকাউন্ট হ্যাক ও ব্লাকমেইল প্রতিরোধ।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2" name="TextBox 15"/>
          <p:cNvSpPr txBox="1"/>
          <p:nvPr/>
        </p:nvSpPr>
        <p:spPr>
          <a:xfrm>
            <a:off x="876300" y="4838700"/>
            <a:ext cx="514064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ব্ল্যাকমেইল ও প্রতারণা এড়ানো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3" name="TextBox 16"/>
          <p:cNvSpPr txBox="1"/>
          <p:nvPr/>
        </p:nvSpPr>
        <p:spPr>
          <a:xfrm>
            <a:off x="876300" y="5181600"/>
            <a:ext cx="48958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ছবি বা ব্যক্তিগত তথ্য অন্যের হাতে পড়া থেকে রক্ষা।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0" grpId="0" animBg="1"/>
      <p:bldP spid="1048601" grpId="0" animBg="1"/>
      <p:bldP spid="1048602" grpId="0" animBg="1"/>
      <p:bldP spid="1048603" grpId="0" animBg="1"/>
      <p:bldP spid="1048604" grpId="0" animBg="1"/>
      <p:bldP spid="1048605" grpId="0" animBg="1"/>
      <p:bldP spid="1048606" grpId="0"/>
      <p:bldP spid="1048607" grpId="0"/>
      <p:bldP spid="1048608" grpId="0"/>
      <p:bldP spid="1048609" grpId="0"/>
      <p:bldP spid="1048610" grpId="0"/>
      <p:bldP spid="1048611" grpId="0"/>
      <p:bldP spid="1048612" grpId="0"/>
      <p:bldP spid="10486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Rounded Rectangle 1"/>
          <p:cNvSpPr/>
          <p:nvPr/>
        </p:nvSpPr>
        <p:spPr>
          <a:xfrm>
            <a:off x="609600" y="2647950"/>
            <a:ext cx="5372100" cy="1390650"/>
          </a:xfrm>
          <a:prstGeom prst="roundRect">
            <a:avLst>
              <a:gd name="adj" fmla="val 95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5" name="Rounded Rectangle 2"/>
          <p:cNvSpPr/>
          <p:nvPr/>
        </p:nvSpPr>
        <p:spPr>
          <a:xfrm>
            <a:off x="6210300" y="2647950"/>
            <a:ext cx="5372100" cy="1390650"/>
          </a:xfrm>
          <a:prstGeom prst="roundRect">
            <a:avLst>
              <a:gd name="adj" fmla="val 95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6" name="Rounded Rectangle 3"/>
          <p:cNvSpPr/>
          <p:nvPr/>
        </p:nvSpPr>
        <p:spPr>
          <a:xfrm>
            <a:off x="609600" y="4267200"/>
            <a:ext cx="5372100" cy="1114425"/>
          </a:xfrm>
          <a:prstGeom prst="roundRect">
            <a:avLst>
              <a:gd name="adj" fmla="val 1196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7" name="Rounded Rectangle 4"/>
          <p:cNvSpPr/>
          <p:nvPr/>
        </p:nvSpPr>
        <p:spPr>
          <a:xfrm>
            <a:off x="6210300" y="4267200"/>
            <a:ext cx="5372100" cy="1114425"/>
          </a:xfrm>
          <a:prstGeom prst="roundRect">
            <a:avLst>
              <a:gd name="adj" fmla="val 1196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60" name="Picture 5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725" y="2886075"/>
            <a:ext cx="457200" cy="457200"/>
          </a:xfrm>
          <a:prstGeom prst="rect">
            <a:avLst/>
          </a:prstGeom>
        </p:spPr>
      </p:pic>
      <p:pic>
        <p:nvPicPr>
          <p:cNvPr id="2097161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425" y="2886075"/>
            <a:ext cx="457200" cy="457200"/>
          </a:xfrm>
          <a:prstGeom prst="rect">
            <a:avLst/>
          </a:prstGeom>
        </p:spPr>
      </p:pic>
      <p:pic>
        <p:nvPicPr>
          <p:cNvPr id="2097162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4505325"/>
            <a:ext cx="457200" cy="457200"/>
          </a:xfrm>
          <a:prstGeom prst="rect">
            <a:avLst/>
          </a:prstGeom>
        </p:spPr>
      </p:pic>
      <p:pic>
        <p:nvPicPr>
          <p:cNvPr id="2097163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25" y="4505325"/>
            <a:ext cx="457200" cy="457200"/>
          </a:xfrm>
          <a:prstGeom prst="rect">
            <a:avLst/>
          </a:prstGeom>
        </p:spPr>
      </p:pic>
      <p:pic>
        <p:nvPicPr>
          <p:cNvPr id="2097164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262" y="3019425"/>
            <a:ext cx="238125" cy="190500"/>
          </a:xfrm>
          <a:prstGeom prst="rect">
            <a:avLst/>
          </a:prstGeom>
        </p:spPr>
      </p:pic>
      <p:pic>
        <p:nvPicPr>
          <p:cNvPr id="2097165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775" y="3019425"/>
            <a:ext cx="190500" cy="190500"/>
          </a:xfrm>
          <a:prstGeom prst="rect">
            <a:avLst/>
          </a:prstGeom>
        </p:spPr>
      </p:pic>
      <p:pic>
        <p:nvPicPr>
          <p:cNvPr id="2097166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262" y="4638675"/>
            <a:ext cx="238125" cy="190500"/>
          </a:xfrm>
          <a:prstGeom prst="rect">
            <a:avLst/>
          </a:prstGeom>
        </p:spPr>
      </p:pic>
      <p:pic>
        <p:nvPicPr>
          <p:cNvPr id="2097167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7962" y="4638675"/>
            <a:ext cx="238125" cy="190500"/>
          </a:xfrm>
          <a:prstGeom prst="rect">
            <a:avLst/>
          </a:prstGeom>
        </p:spPr>
      </p:pic>
      <p:sp>
        <p:nvSpPr>
          <p:cNvPr id="1048618" name="TextBox 13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সচেতনতা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19" name="TextBox 14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ইন্টারনেটে কিভাবে সচেতন থাকবেন?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0" name="TextBox 15"/>
          <p:cNvSpPr txBox="1"/>
          <p:nvPr/>
        </p:nvSpPr>
        <p:spPr>
          <a:xfrm>
            <a:off x="1476375" y="2886075"/>
            <a:ext cx="458057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সন্দেহজনক লিংকে না ক্লিক করা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1" name="TextBox 16"/>
          <p:cNvSpPr txBox="1"/>
          <p:nvPr/>
        </p:nvSpPr>
        <p:spPr>
          <a:xfrm>
            <a:off x="1476375" y="3248025"/>
            <a:ext cx="43624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অজানা উৎস থেকে আসা মেসেজ বা ইমেইলের লিংকে ক্লিক এড়িয়ে চলুন।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2" name="TextBox 17"/>
          <p:cNvSpPr txBox="1"/>
          <p:nvPr/>
        </p:nvSpPr>
        <p:spPr>
          <a:xfrm>
            <a:off x="7077075" y="2886075"/>
            <a:ext cx="43005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ভুয়া অফার চেনা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3" name="TextBox 18"/>
          <p:cNvSpPr txBox="1"/>
          <p:nvPr/>
        </p:nvSpPr>
        <p:spPr>
          <a:xfrm>
            <a:off x="7077075" y="3248025"/>
            <a:ext cx="4095750" cy="380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ফ্রি উপহার বা লটারির প্রলোভন দেখালে তা সঙ্গে সঙ্গে বর্জন করুন।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4" name="TextBox 19"/>
          <p:cNvSpPr txBox="1"/>
          <p:nvPr/>
        </p:nvSpPr>
        <p:spPr>
          <a:xfrm>
            <a:off x="1476375" y="4505325"/>
            <a:ext cx="449056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পাবলিক ওয়াইফাই ব্যবহারে সতর্কতা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5" name="TextBox 20"/>
          <p:cNvSpPr txBox="1"/>
          <p:nvPr/>
        </p:nvSpPr>
        <p:spPr>
          <a:xfrm>
            <a:off x="1476375" y="4867275"/>
            <a:ext cx="4276725" cy="380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ফ্রি ওয়াইফাই ব্যবহার করে ব্যাংকিং লেনদেন করা থেকে বিরত থাকুন।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6" name="TextBox 21"/>
          <p:cNvSpPr txBox="1"/>
          <p:nvPr/>
        </p:nvSpPr>
        <p:spPr>
          <a:xfrm>
            <a:off x="7077075" y="4505325"/>
            <a:ext cx="4000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বার্তার উৎস যাচাই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7" name="TextBox 22"/>
          <p:cNvSpPr txBox="1"/>
          <p:nvPr/>
        </p:nvSpPr>
        <p:spPr>
          <a:xfrm>
            <a:off x="7077075" y="4867275"/>
            <a:ext cx="3810000" cy="380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পরিচিত কেউ টাকা চাইলে আগে ফোন করে নিশ্চিত হয়ে নিন।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48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48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4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4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4" grpId="0" animBg="1"/>
      <p:bldP spid="1048615" grpId="0" animBg="1"/>
      <p:bldP spid="1048616" grpId="0" animBg="1"/>
      <p:bldP spid="1048617" grpId="0" animBg="1"/>
      <p:bldP spid="1048618" grpId="0"/>
      <p:bldP spid="1048619" grpId="0"/>
      <p:bldP spid="1048620" grpId="0"/>
      <p:bldP spid="1048621" grpId="0"/>
      <p:bldP spid="1048622" grpId="0"/>
      <p:bldP spid="1048623" grpId="0"/>
      <p:bldP spid="1048624" grpId="0"/>
      <p:bldP spid="1048625" grpId="0"/>
      <p:bldP spid="1048626" grpId="0"/>
      <p:bldP spid="10486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Rounded Rectangle 1"/>
          <p:cNvSpPr/>
          <p:nvPr/>
        </p:nvSpPr>
        <p:spPr>
          <a:xfrm>
            <a:off x="6286500" y="231457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29" name="Rounded Rectangle 2"/>
          <p:cNvSpPr/>
          <p:nvPr/>
        </p:nvSpPr>
        <p:spPr>
          <a:xfrm>
            <a:off x="6286500" y="3486150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0" name="Rounded Rectangle 3"/>
          <p:cNvSpPr/>
          <p:nvPr/>
        </p:nvSpPr>
        <p:spPr>
          <a:xfrm>
            <a:off x="6286500" y="465772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68" name="Picture 4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185987"/>
            <a:ext cx="5295900" cy="3619500"/>
          </a:xfrm>
          <a:prstGeom prst="rect">
            <a:avLst/>
          </a:prstGeom>
        </p:spPr>
      </p:pic>
      <p:sp>
        <p:nvSpPr>
          <p:cNvPr id="1048631" name="TextBox 5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অনলাইন আইডেন্টিটি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2" name="TextBox 6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অনলাইন পরিচিতি শক্তিশালী করার উপায়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3" name="TextBox 7"/>
          <p:cNvSpPr txBox="1"/>
          <p:nvPr/>
        </p:nvSpPr>
        <p:spPr>
          <a:xfrm>
            <a:off x="6486525" y="2514600"/>
            <a:ext cx="524065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প্রাইভেসি সেটিংস কাস্টমাইজ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4" name="TextBox 8"/>
          <p:cNvSpPr txBox="1"/>
          <p:nvPr/>
        </p:nvSpPr>
        <p:spPr>
          <a:xfrm>
            <a:off x="6486525" y="2857500"/>
            <a:ext cx="49911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সোশ্যাল মিডিয়ায় পোস্ট ও তথ্য শুধু বন্ধুদের জন্য উন্মুক্ত রাখুন।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5" name="TextBox 9"/>
          <p:cNvSpPr txBox="1"/>
          <p:nvPr/>
        </p:nvSpPr>
        <p:spPr>
          <a:xfrm>
            <a:off x="6486525" y="3686175"/>
            <a:ext cx="524065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সংবেদনশীল তথ্য গোপন রাখা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6" name="TextBox 10"/>
          <p:cNvSpPr txBox="1"/>
          <p:nvPr/>
        </p:nvSpPr>
        <p:spPr>
          <a:xfrm>
            <a:off x="6486525" y="4029075"/>
            <a:ext cx="49911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ফোন নম্বর, এনআইডি বা জন্মতারিখ জনসমক্ষে শেয়ার করবেন না।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7" name="TextBox 11"/>
          <p:cNvSpPr txBox="1"/>
          <p:nvPr/>
        </p:nvSpPr>
        <p:spPr>
          <a:xfrm>
            <a:off x="6486525" y="4857750"/>
            <a:ext cx="524065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অনলাইন উপস্থিতি সীমিত রাখা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38" name="TextBox 12"/>
          <p:cNvSpPr txBox="1"/>
          <p:nvPr/>
        </p:nvSpPr>
        <p:spPr>
          <a:xfrm>
            <a:off x="6486525" y="5200650"/>
            <a:ext cx="49911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অপ্রয়োজনীয় ওয়েবসাইট ও অ্যাপে প্রোফাইল খোলা থেকে বিরত থাকুন।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8" grpId="0" animBg="1"/>
      <p:bldP spid="1048629" grpId="0" animBg="1"/>
      <p:bldP spid="1048630" grpId="0" animBg="1"/>
      <p:bldP spid="1048631" grpId="0"/>
      <p:bldP spid="1048632" grpId="0"/>
      <p:bldP spid="1048633" grpId="0"/>
      <p:bldP spid="1048634" grpId="0"/>
      <p:bldP spid="1048635" grpId="0"/>
      <p:bldP spid="1048636" grpId="0"/>
      <p:bldP spid="1048637" grpId="0"/>
      <p:bldP spid="10486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ounded Rectangle 1"/>
          <p:cNvSpPr/>
          <p:nvPr/>
        </p:nvSpPr>
        <p:spPr>
          <a:xfrm>
            <a:off x="2047875" y="4405312"/>
            <a:ext cx="3933825" cy="962025"/>
          </a:xfrm>
          <a:prstGeom prst="roundRect">
            <a:avLst>
              <a:gd name="adj" fmla="val 11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0" name="Rounded Rectangle 2"/>
          <p:cNvSpPr/>
          <p:nvPr/>
        </p:nvSpPr>
        <p:spPr>
          <a:xfrm>
            <a:off x="6210300" y="4405312"/>
            <a:ext cx="3933825" cy="962025"/>
          </a:xfrm>
          <a:prstGeom prst="roundRect">
            <a:avLst>
              <a:gd name="adj" fmla="val 11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1" name="Rectangle 3"/>
          <p:cNvSpPr/>
          <p:nvPr/>
        </p:nvSpPr>
        <p:spPr>
          <a:xfrm>
            <a:off x="2047875" y="53578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2" name="Rectangle 4"/>
          <p:cNvSpPr/>
          <p:nvPr/>
        </p:nvSpPr>
        <p:spPr>
          <a:xfrm>
            <a:off x="2047875" y="44053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3" name="Rectangle 5"/>
          <p:cNvSpPr/>
          <p:nvPr/>
        </p:nvSpPr>
        <p:spPr>
          <a:xfrm>
            <a:off x="2047875" y="4405312"/>
            <a:ext cx="38100" cy="962025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4" name="Rectangle 6"/>
          <p:cNvSpPr/>
          <p:nvPr/>
        </p:nvSpPr>
        <p:spPr>
          <a:xfrm>
            <a:off x="5972175" y="4405312"/>
            <a:ext cx="9525" cy="9620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5" name="Rectangle 7"/>
          <p:cNvSpPr/>
          <p:nvPr/>
        </p:nvSpPr>
        <p:spPr>
          <a:xfrm>
            <a:off x="6210300" y="53578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6" name="Rectangle 8"/>
          <p:cNvSpPr/>
          <p:nvPr/>
        </p:nvSpPr>
        <p:spPr>
          <a:xfrm>
            <a:off x="6210300" y="44053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7" name="Rectangle 9"/>
          <p:cNvSpPr/>
          <p:nvPr/>
        </p:nvSpPr>
        <p:spPr>
          <a:xfrm>
            <a:off x="6210300" y="4405312"/>
            <a:ext cx="38100" cy="9620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8" name="Rectangle 10"/>
          <p:cNvSpPr/>
          <p:nvPr/>
        </p:nvSpPr>
        <p:spPr>
          <a:xfrm>
            <a:off x="10134600" y="4405312"/>
            <a:ext cx="9525" cy="9620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49" name="TextBox 11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দুর্বলতা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0" name="TextBox 12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সুরক্ষার বাস্তব চিত্র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1" name="TextBox 13"/>
          <p:cNvSpPr txBox="1"/>
          <p:nvPr/>
        </p:nvSpPr>
        <p:spPr>
          <a:xfrm>
            <a:off x="4900612" y="2509837"/>
            <a:ext cx="2057401" cy="1066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p>
            <a:pPr algn="l">
              <a:lnSpc>
                <a:spcPts val="8400"/>
              </a:lnSpc>
            </a:pPr>
            <a:r>
              <a:rPr sz="8400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৮১%</a:t>
            </a:r>
            <a:endParaRPr sz="8400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2" name="TextBox 14"/>
          <p:cNvSpPr txBox="1"/>
          <p:nvPr/>
        </p:nvSpPr>
        <p:spPr>
          <a:xfrm>
            <a:off x="2589609" y="3729037"/>
            <a:ext cx="701278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ctr"/>
            <a:r>
              <a:rPr sz="1800" b="1" i="0" u="none">
                <a:solidFill>
                  <a:srgbClr val="1E293B"/>
                </a:solidFill>
                <a:latin typeface="Kalpurush" panose="02000600000000000000" charset="0"/>
                <a:cs typeface="Kalpurush" panose="02000600000000000000" charset="0"/>
              </a:rPr>
              <a:t>ডাটা ব্রিচ বা হ্যাকিং ঘটে দুর্বল ও অনুমেয় পাসওয়ার্ড ব্যবহারের জন্য</a:t>
            </a:r>
            <a:endParaRPr sz="1800" b="1" i="0" u="none">
              <a:solidFill>
                <a:srgbClr val="1E293B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3" name="TextBox 15"/>
          <p:cNvSpPr txBox="1"/>
          <p:nvPr/>
        </p:nvSpPr>
        <p:spPr>
          <a:xfrm>
            <a:off x="2314575" y="4605337"/>
            <a:ext cx="3524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1" i="0" u="none">
                <a:solidFill>
                  <a:srgbClr val="EF4444"/>
                </a:solidFill>
                <a:latin typeface="Kalpurush" panose="02000600000000000000" charset="0"/>
                <a:cs typeface="Kalpurush" panose="02000600000000000000" charset="0"/>
              </a:rPr>
              <a:t>দুর্বল পাসওয়ার্ড</a:t>
            </a:r>
            <a:endParaRPr sz="1350" b="1" i="0" u="none">
              <a:solidFill>
                <a:srgbClr val="EF4444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4" name="TextBox 16"/>
          <p:cNvSpPr txBox="1"/>
          <p:nvPr/>
        </p:nvSpPr>
        <p:spPr>
          <a:xfrm>
            <a:off x="2314575" y="4919662"/>
            <a:ext cx="3524250" cy="177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20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যেমন: 123456, password, নিজের নাম বা ফোন নম্বর।</a:t>
            </a:r>
            <a:endParaRPr sz="120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5" name="TextBox 17"/>
          <p:cNvSpPr txBox="1"/>
          <p:nvPr/>
        </p:nvSpPr>
        <p:spPr>
          <a:xfrm>
            <a:off x="6477000" y="4605337"/>
            <a:ext cx="3524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1" i="0" u="none">
                <a:solidFill>
                  <a:srgbClr val="16A34A"/>
                </a:solidFill>
                <a:latin typeface="Kalpurush" panose="02000600000000000000" charset="0"/>
                <a:cs typeface="Kalpurush" panose="02000600000000000000" charset="0"/>
              </a:rPr>
              <a:t>শক্তিশালী পাসওয়ার্ড</a:t>
            </a:r>
            <a:endParaRPr sz="1350" b="1" i="0" u="none">
              <a:solidFill>
                <a:srgbClr val="16A34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6" name="TextBox 18"/>
          <p:cNvSpPr txBox="1"/>
          <p:nvPr/>
        </p:nvSpPr>
        <p:spPr>
          <a:xfrm>
            <a:off x="6477000" y="4919662"/>
            <a:ext cx="3524250" cy="177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20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যেমন: K#9mP!xL2@vQ — দীর্ঘ ও জটিল অক্ষরের মিশ্রণ।</a:t>
            </a:r>
            <a:endParaRPr sz="120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8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8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8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4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9" grpId="0" animBg="1"/>
      <p:bldP spid="1048640" grpId="0" animBg="1"/>
      <p:bldP spid="1048641" grpId="0" animBg="1"/>
      <p:bldP spid="1048642" grpId="0" animBg="1"/>
      <p:bldP spid="1048643" grpId="0" animBg="1"/>
      <p:bldP spid="1048644" grpId="0" animBg="1"/>
      <p:bldP spid="1048645" grpId="0" animBg="1"/>
      <p:bldP spid="1048646" grpId="0" animBg="1"/>
      <p:bldP spid="1048647" grpId="0" animBg="1"/>
      <p:bldP spid="1048648" grpId="0" animBg="1"/>
      <p:bldP spid="1048649" grpId="0"/>
      <p:bldP spid="1048650" grpId="0"/>
      <p:bldP spid="1048651" grpId="0"/>
      <p:bldP spid="1048652" grpId="0"/>
      <p:bldP spid="1048653" grpId="0"/>
      <p:bldP spid="1048654" grpId="0"/>
      <p:bldP spid="1048655" grpId="0"/>
      <p:bldP spid="10486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Rounded Rectangle 1"/>
          <p:cNvSpPr/>
          <p:nvPr/>
        </p:nvSpPr>
        <p:spPr>
          <a:xfrm>
            <a:off x="609600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8" name="Rounded Rectangle 2"/>
          <p:cNvSpPr/>
          <p:nvPr/>
        </p:nvSpPr>
        <p:spPr>
          <a:xfrm>
            <a:off x="3400425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59" name="Rounded Rectangle 3"/>
          <p:cNvSpPr/>
          <p:nvPr/>
        </p:nvSpPr>
        <p:spPr>
          <a:xfrm>
            <a:off x="6191250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0" name="Rounded Rectangle 4"/>
          <p:cNvSpPr/>
          <p:nvPr/>
        </p:nvSpPr>
        <p:spPr>
          <a:xfrm>
            <a:off x="8982075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1" name="TextBox 5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টিপস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2" name="TextBox 6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শক্তিশালী করার ৪টি প্রধান নিয়ম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3" name="TextBox 7"/>
          <p:cNvSpPr txBox="1"/>
          <p:nvPr/>
        </p:nvSpPr>
        <p:spPr>
          <a:xfrm>
            <a:off x="847725" y="3276600"/>
            <a:ext cx="22193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100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১২+</a:t>
            </a:r>
            <a:endParaRPr sz="2100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4" name="TextBox 8"/>
          <p:cNvSpPr txBox="1"/>
          <p:nvPr/>
        </p:nvSpPr>
        <p:spPr>
          <a:xfrm>
            <a:off x="847725" y="3819525"/>
            <a:ext cx="233029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দীর্ঘ অক্ষরের দৈর্ঘ্য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5" name="TextBox 9"/>
          <p:cNvSpPr txBox="1"/>
          <p:nvPr/>
        </p:nvSpPr>
        <p:spPr>
          <a:xfrm>
            <a:off x="847725" y="4200525"/>
            <a:ext cx="22193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কমপক্ষে ১২ থেকে ১৬ অক্ষরের পাসওয়ার্ড তৈরি করুন।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6" name="TextBox 10"/>
          <p:cNvSpPr txBox="1"/>
          <p:nvPr/>
        </p:nvSpPr>
        <p:spPr>
          <a:xfrm>
            <a:off x="3638550" y="3276600"/>
            <a:ext cx="22193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100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A#9</a:t>
            </a:r>
            <a:endParaRPr sz="2100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7" name="TextBox 11"/>
          <p:cNvSpPr txBox="1"/>
          <p:nvPr/>
        </p:nvSpPr>
        <p:spPr>
          <a:xfrm>
            <a:off x="3638550" y="3819525"/>
            <a:ext cx="233029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বিবিধ অক্ষরের মিশ্রণ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8" name="TextBox 12"/>
          <p:cNvSpPr txBox="1"/>
          <p:nvPr/>
        </p:nvSpPr>
        <p:spPr>
          <a:xfrm>
            <a:off x="3638550" y="4200525"/>
            <a:ext cx="22193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বড় হাত, ছোট হাত, সংখ্যা ও স্পেশাল ক্যারেক্টার (@,#,$) দিন।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69" name="TextBox 13"/>
          <p:cNvSpPr txBox="1"/>
          <p:nvPr/>
        </p:nvSpPr>
        <p:spPr>
          <a:xfrm>
            <a:off x="6429375" y="3276600"/>
            <a:ext cx="22193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100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১:১</a:t>
            </a:r>
            <a:endParaRPr sz="2100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0" name="TextBox 14"/>
          <p:cNvSpPr txBox="1"/>
          <p:nvPr/>
        </p:nvSpPr>
        <p:spPr>
          <a:xfrm>
            <a:off x="6429375" y="3819525"/>
            <a:ext cx="233029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ভিন্ন ভিন্ন পাসওয়ার্ড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1" name="TextBox 15"/>
          <p:cNvSpPr txBox="1"/>
          <p:nvPr/>
        </p:nvSpPr>
        <p:spPr>
          <a:xfrm>
            <a:off x="6429375" y="4200525"/>
            <a:ext cx="22193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প্রতিটি অ্যাকাউন্টের জন্য আলাদা পাসওয়ার্ড ব্যবহার করুন।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2" name="TextBox 16"/>
          <p:cNvSpPr txBox="1"/>
          <p:nvPr/>
        </p:nvSpPr>
        <p:spPr>
          <a:xfrm>
            <a:off x="9220200" y="3276600"/>
            <a:ext cx="22193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100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3-6M</a:t>
            </a:r>
            <a:endParaRPr sz="2100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3" name="TextBox 17"/>
          <p:cNvSpPr txBox="1"/>
          <p:nvPr/>
        </p:nvSpPr>
        <p:spPr>
          <a:xfrm>
            <a:off x="9220200" y="3819525"/>
            <a:ext cx="233029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নিয়মিত পরিবর্তন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4" name="TextBox 18"/>
          <p:cNvSpPr txBox="1"/>
          <p:nvPr/>
        </p:nvSpPr>
        <p:spPr>
          <a:xfrm>
            <a:off x="9220200" y="4200525"/>
            <a:ext cx="22193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নির্দিষ্ট সময় পরপর পাসওয়ার্ড আপডেট করা বুদ্ধিমানের কাজ।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8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8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4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7" grpId="0" animBg="1"/>
      <p:bldP spid="1048658" grpId="0" animBg="1"/>
      <p:bldP spid="1048659" grpId="0" animBg="1"/>
      <p:bldP spid="1048660" grpId="0" animBg="1"/>
      <p:bldP spid="1048661" grpId="0"/>
      <p:bldP spid="1048662" grpId="0"/>
      <p:bldP spid="1048663" grpId="0"/>
      <p:bldP spid="1048664" grpId="0"/>
      <p:bldP spid="1048665" grpId="0"/>
      <p:bldP spid="1048666" grpId="0"/>
      <p:bldP spid="1048667" grpId="0"/>
      <p:bldP spid="1048668" grpId="0"/>
      <p:bldP spid="1048669" grpId="0"/>
      <p:bldP spid="1048670" grpId="0"/>
      <p:bldP spid="1048671" grpId="0"/>
      <p:bldP spid="1048672" grpId="0"/>
      <p:bldP spid="1048673" grpId="0"/>
      <p:bldP spid="10486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Rounded Rectangle 1"/>
          <p:cNvSpPr/>
          <p:nvPr/>
        </p:nvSpPr>
        <p:spPr>
          <a:xfrm>
            <a:off x="609600" y="2009775"/>
            <a:ext cx="52959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6" name="Rounded Rectangle 2"/>
          <p:cNvSpPr/>
          <p:nvPr/>
        </p:nvSpPr>
        <p:spPr>
          <a:xfrm>
            <a:off x="609600" y="3476625"/>
            <a:ext cx="52959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7" name="Rounded Rectangle 3"/>
          <p:cNvSpPr/>
          <p:nvPr/>
        </p:nvSpPr>
        <p:spPr>
          <a:xfrm>
            <a:off x="609600" y="4943475"/>
            <a:ext cx="52959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8" name="TextBox 5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আধুনিক পদ্ধতি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79" name="TextBox 6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মনে রাখার সহজ উপায়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0" name="TextBox 7"/>
          <p:cNvSpPr txBox="1"/>
          <p:nvPr/>
        </p:nvSpPr>
        <p:spPr>
          <a:xfrm>
            <a:off x="847725" y="2209800"/>
            <a:ext cx="516064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ম্যানেজার ব্যবহার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1" name="TextBox 8"/>
          <p:cNvSpPr txBox="1"/>
          <p:nvPr/>
        </p:nvSpPr>
        <p:spPr>
          <a:xfrm>
            <a:off x="847725" y="2571750"/>
            <a:ext cx="4914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Bitwarden বা 1Password এর মতো বিশ্বস্ত অ্যাপে সিকিউরড পাসওয়ার্ড সেভ রাখুন।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2" name="TextBox 9"/>
          <p:cNvSpPr txBox="1"/>
          <p:nvPr/>
        </p:nvSpPr>
        <p:spPr>
          <a:xfrm>
            <a:off x="847725" y="3676650"/>
            <a:ext cx="516064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পাসফ্রেজ (Passphrase) টেকনিক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3" name="TextBox 10"/>
          <p:cNvSpPr txBox="1"/>
          <p:nvPr/>
        </p:nvSpPr>
        <p:spPr>
          <a:xfrm>
            <a:off x="847725" y="4038600"/>
            <a:ext cx="4914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৪টি এলোমেলো শব্দ দিয়ে বড় পাসওয়ার্ড বানান (যেমন: Green#River$Coffee&amp;Run9)।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4" name="TextBox 11"/>
          <p:cNvSpPr txBox="1"/>
          <p:nvPr/>
        </p:nvSpPr>
        <p:spPr>
          <a:xfrm>
            <a:off x="847725" y="5143500"/>
            <a:ext cx="516064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খাতায় না লিখে রাখা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5" name="TextBox 12"/>
          <p:cNvSpPr txBox="1"/>
          <p:nvPr/>
        </p:nvSpPr>
        <p:spPr>
          <a:xfrm>
            <a:off x="847725" y="5505450"/>
            <a:ext cx="49149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নোটপ্যাড বা কাগজে লিখে জনসমক্ষে রাখা বিপজ্জনক।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69" name="Picture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4365" y="364866"/>
            <a:ext cx="4748946" cy="5734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5" grpId="0" animBg="1"/>
      <p:bldP spid="1048676" grpId="0" animBg="1"/>
      <p:bldP spid="1048677" grpId="0" animBg="1"/>
      <p:bldP spid="1048678" grpId="0"/>
      <p:bldP spid="1048679" grpId="0"/>
      <p:bldP spid="1048680" grpId="0"/>
      <p:bldP spid="1048681" grpId="0"/>
      <p:bldP spid="1048682" grpId="0"/>
      <p:bldP spid="1048683" grpId="0"/>
      <p:bldP spid="1048684" grpId="0"/>
      <p:bldP spid="104868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Rounded Rectangle 1"/>
          <p:cNvSpPr/>
          <p:nvPr/>
        </p:nvSpPr>
        <p:spPr>
          <a:xfrm>
            <a:off x="609600" y="3119437"/>
            <a:ext cx="355595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7" name="Rounded Rectangle 2"/>
          <p:cNvSpPr/>
          <p:nvPr/>
        </p:nvSpPr>
        <p:spPr>
          <a:xfrm>
            <a:off x="4317950" y="3119437"/>
            <a:ext cx="355595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8" name="Rounded Rectangle 3"/>
          <p:cNvSpPr/>
          <p:nvPr/>
        </p:nvSpPr>
        <p:spPr>
          <a:xfrm>
            <a:off x="8026300" y="3119437"/>
            <a:ext cx="355595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89" name="Rectangle 4"/>
          <p:cNvSpPr/>
          <p:nvPr/>
        </p:nvSpPr>
        <p:spPr>
          <a:xfrm>
            <a:off x="609600" y="4938712"/>
            <a:ext cx="3555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0" name="Rectangle 5"/>
          <p:cNvSpPr/>
          <p:nvPr/>
        </p:nvSpPr>
        <p:spPr>
          <a:xfrm>
            <a:off x="609600" y="3119437"/>
            <a:ext cx="35559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1" name="Rectangle 6"/>
          <p:cNvSpPr/>
          <p:nvPr/>
        </p:nvSpPr>
        <p:spPr>
          <a:xfrm>
            <a:off x="609600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2" name="Rectangle 7"/>
          <p:cNvSpPr/>
          <p:nvPr/>
        </p:nvSpPr>
        <p:spPr>
          <a:xfrm>
            <a:off x="4156025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3" name="Rectangle 8"/>
          <p:cNvSpPr/>
          <p:nvPr/>
        </p:nvSpPr>
        <p:spPr>
          <a:xfrm>
            <a:off x="4317950" y="4938712"/>
            <a:ext cx="3555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4" name="Rectangle 9"/>
          <p:cNvSpPr/>
          <p:nvPr/>
        </p:nvSpPr>
        <p:spPr>
          <a:xfrm>
            <a:off x="4317950" y="3119437"/>
            <a:ext cx="355595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5" name="Rectangle 10"/>
          <p:cNvSpPr/>
          <p:nvPr/>
        </p:nvSpPr>
        <p:spPr>
          <a:xfrm>
            <a:off x="4317950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6" name="Rectangle 11"/>
          <p:cNvSpPr/>
          <p:nvPr/>
        </p:nvSpPr>
        <p:spPr>
          <a:xfrm>
            <a:off x="7864375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7" name="Rectangle 12"/>
          <p:cNvSpPr/>
          <p:nvPr/>
        </p:nvSpPr>
        <p:spPr>
          <a:xfrm>
            <a:off x="8026300" y="4938712"/>
            <a:ext cx="3555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8" name="Rectangle 13"/>
          <p:cNvSpPr/>
          <p:nvPr/>
        </p:nvSpPr>
        <p:spPr>
          <a:xfrm>
            <a:off x="8026300" y="3119437"/>
            <a:ext cx="355595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699" name="Rectangle 14"/>
          <p:cNvSpPr/>
          <p:nvPr/>
        </p:nvSpPr>
        <p:spPr>
          <a:xfrm>
            <a:off x="8026300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0" name="Rectangle 15"/>
          <p:cNvSpPr/>
          <p:nvPr/>
        </p:nvSpPr>
        <p:spPr>
          <a:xfrm>
            <a:off x="11572726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1" name="TextBox 16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জরুরি নিরাপত্তা স্তর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2" name="TextBox 17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দ্বি-স্তর নিরাপত্তা (2FA / MFA) চালু করুন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3" name="TextBox 18"/>
          <p:cNvSpPr txBox="1"/>
          <p:nvPr/>
        </p:nvSpPr>
        <p:spPr>
          <a:xfrm>
            <a:off x="885825" y="3424237"/>
            <a:ext cx="30987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ধাপ ০১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4" name="TextBox 19"/>
          <p:cNvSpPr txBox="1"/>
          <p:nvPr/>
        </p:nvSpPr>
        <p:spPr>
          <a:xfrm>
            <a:off x="885825" y="3738562"/>
            <a:ext cx="32536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সেটিংস অ্যাক্টিভেশন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5" name="TextBox 20"/>
          <p:cNvSpPr txBox="1"/>
          <p:nvPr/>
        </p:nvSpPr>
        <p:spPr>
          <a:xfrm>
            <a:off x="885825" y="4119562"/>
            <a:ext cx="3098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ফেসবুক, জিমেইল বা ব্যাংকিং অ্যাপের সিকিউরিটি সেটিংসে যান।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6" name="TextBox 21"/>
          <p:cNvSpPr txBox="1"/>
          <p:nvPr/>
        </p:nvSpPr>
        <p:spPr>
          <a:xfrm>
            <a:off x="4594175" y="3424237"/>
            <a:ext cx="30987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D9488"/>
                </a:solidFill>
                <a:latin typeface="Kalpurush" panose="02000600000000000000" charset="0"/>
                <a:cs typeface="Kalpurush" panose="02000600000000000000" charset="0"/>
              </a:rPr>
              <a:t>ধাপ ০২</a:t>
            </a:r>
            <a:endParaRPr sz="1125" b="1" i="0" u="none">
              <a:solidFill>
                <a:srgbClr val="0D9488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7" name="TextBox 22"/>
          <p:cNvSpPr txBox="1"/>
          <p:nvPr/>
        </p:nvSpPr>
        <p:spPr>
          <a:xfrm>
            <a:off x="4594175" y="3738562"/>
            <a:ext cx="32536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মোবাইল বা অ্যাপ লিংক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8" name="TextBox 23"/>
          <p:cNvSpPr txBox="1"/>
          <p:nvPr/>
        </p:nvSpPr>
        <p:spPr>
          <a:xfrm>
            <a:off x="4594175" y="4119562"/>
            <a:ext cx="3098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Google Authenticator বা এসএমএস ওটিপি সেটআপ করুন।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09" name="TextBox 24"/>
          <p:cNvSpPr txBox="1"/>
          <p:nvPr/>
        </p:nvSpPr>
        <p:spPr>
          <a:xfrm>
            <a:off x="8302525" y="3424237"/>
            <a:ext cx="30987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16A34A"/>
                </a:solidFill>
                <a:latin typeface="Kalpurush" panose="02000600000000000000" charset="0"/>
                <a:cs typeface="Kalpurush" panose="02000600000000000000" charset="0"/>
              </a:rPr>
              <a:t>ধাপ ০৩</a:t>
            </a:r>
            <a:endParaRPr sz="1125" b="1" i="0" u="none">
              <a:solidFill>
                <a:srgbClr val="16A34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0" name="TextBox 25"/>
          <p:cNvSpPr txBox="1"/>
          <p:nvPr/>
        </p:nvSpPr>
        <p:spPr>
          <a:xfrm>
            <a:off x="8302525" y="3738562"/>
            <a:ext cx="32536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দ্বিগুণ সুরক্ষা বলয়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1" name="TextBox 26"/>
          <p:cNvSpPr txBox="1"/>
          <p:nvPr/>
        </p:nvSpPr>
        <p:spPr>
          <a:xfrm>
            <a:off x="8302525" y="4119562"/>
            <a:ext cx="3098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পাসওয়ার্ড হ্যাক হলেও ওটিপি ছাড়া কেউ ঢুকতে পারবে না।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48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4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8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8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48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4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48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48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4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48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4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48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48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4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48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4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48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4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48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4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6" grpId="0" animBg="1"/>
      <p:bldP spid="1048687" grpId="0" animBg="1"/>
      <p:bldP spid="1048688" grpId="0" animBg="1"/>
      <p:bldP spid="1048689" grpId="0" animBg="1"/>
      <p:bldP spid="1048690" grpId="0" animBg="1"/>
      <p:bldP spid="1048691" grpId="0" animBg="1"/>
      <p:bldP spid="1048692" grpId="0" animBg="1"/>
      <p:bldP spid="1048693" grpId="0" animBg="1"/>
      <p:bldP spid="1048694" grpId="0" animBg="1"/>
      <p:bldP spid="1048695" grpId="0" animBg="1"/>
      <p:bldP spid="1048696" grpId="0" animBg="1"/>
      <p:bldP spid="1048697" grpId="0" animBg="1"/>
      <p:bldP spid="1048698" grpId="0" animBg="1"/>
      <p:bldP spid="1048699" grpId="0" animBg="1"/>
      <p:bldP spid="1048700" grpId="0" animBg="1"/>
      <p:bldP spid="1048701" grpId="0"/>
      <p:bldP spid="1048702" grpId="0"/>
      <p:bldP spid="1048703" grpId="0"/>
      <p:bldP spid="1048704" grpId="0"/>
      <p:bldP spid="1048705" grpId="0"/>
      <p:bldP spid="1048706" grpId="0"/>
      <p:bldP spid="1048707" grpId="0"/>
      <p:bldP spid="1048708" grpId="0"/>
      <p:bldP spid="1048709" grpId="0"/>
      <p:bldP spid="1048710" grpId="0"/>
      <p:bldP spid="10487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Rounded Rectangle 1"/>
          <p:cNvSpPr/>
          <p:nvPr/>
        </p:nvSpPr>
        <p:spPr>
          <a:xfrm>
            <a:off x="6286500" y="231457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3" name="Rounded Rectangle 2"/>
          <p:cNvSpPr/>
          <p:nvPr/>
        </p:nvSpPr>
        <p:spPr>
          <a:xfrm>
            <a:off x="6286500" y="3486150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4" name="Rounded Rectangle 3"/>
          <p:cNvSpPr/>
          <p:nvPr/>
        </p:nvSpPr>
        <p:spPr>
          <a:xfrm>
            <a:off x="6286500" y="465772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70" name="Picture 4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185987"/>
            <a:ext cx="5295900" cy="3619500"/>
          </a:xfrm>
          <a:prstGeom prst="rect">
            <a:avLst/>
          </a:prstGeom>
        </p:spPr>
      </p:pic>
      <p:sp>
        <p:nvSpPr>
          <p:cNvPr id="1048715" name="TextBox 5"/>
          <p:cNvSpPr txBox="1"/>
          <p:nvPr/>
        </p:nvSpPr>
        <p:spPr>
          <a:xfrm>
            <a:off x="609600" y="457200"/>
            <a:ext cx="11068050" cy="165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ডিভাইস সুরক্ষা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6" name="TextBox 6"/>
          <p:cNvSpPr txBox="1"/>
          <p:nvPr/>
        </p:nvSpPr>
        <p:spPr>
          <a:xfrm>
            <a:off x="609600" y="771525"/>
            <a:ext cx="11582400" cy="406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ফোন ও কম্পিউটারের নিরাপত্তা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7" name="TextBox 7"/>
          <p:cNvSpPr txBox="1"/>
          <p:nvPr/>
        </p:nvSpPr>
        <p:spPr>
          <a:xfrm>
            <a:off x="6486525" y="2514600"/>
            <a:ext cx="524065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অপারেটিং সিস্টেম আপডেট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8" name="TextBox 8"/>
          <p:cNvSpPr txBox="1"/>
          <p:nvPr/>
        </p:nvSpPr>
        <p:spPr>
          <a:xfrm>
            <a:off x="6486525" y="2857500"/>
            <a:ext cx="49911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উইন্ডোজ, অ্যান্ড্রয়েড বা আইওএস নিয়মিত অটো-আপডেট রাখুন।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19" name="TextBox 9"/>
          <p:cNvSpPr txBox="1"/>
          <p:nvPr/>
        </p:nvSpPr>
        <p:spPr>
          <a:xfrm>
            <a:off x="6486525" y="3686175"/>
            <a:ext cx="524065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অ্যান্টিভাইরাস ও ফায়ারওয়াল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0" name="TextBox 10"/>
          <p:cNvSpPr txBox="1"/>
          <p:nvPr/>
        </p:nvSpPr>
        <p:spPr>
          <a:xfrm>
            <a:off x="6486525" y="4029075"/>
            <a:ext cx="49911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ডিভাইসে রিয়েল-টাইম স্ক্যানিং সফটওয়্যার সক্রিয় রাখুন।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1" name="TextBox 11"/>
          <p:cNvSpPr txBox="1"/>
          <p:nvPr/>
        </p:nvSpPr>
        <p:spPr>
          <a:xfrm>
            <a:off x="6486525" y="4857750"/>
            <a:ext cx="524065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5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পাইরেটেড অ্যাপ বর্জন</a:t>
            </a:r>
            <a:endParaRPr sz="15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2" name="TextBox 12"/>
          <p:cNvSpPr txBox="1"/>
          <p:nvPr/>
        </p:nvSpPr>
        <p:spPr>
          <a:xfrm>
            <a:off x="6486525" y="5200650"/>
            <a:ext cx="49911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0" i="0" u="none">
                <a:solidFill>
                  <a:srgbClr val="475569"/>
                </a:solidFill>
                <a:latin typeface="Kalpurush" panose="02000600000000000000" charset="0"/>
                <a:cs typeface="Kalpurush" panose="02000600000000000000" charset="0"/>
              </a:rPr>
              <a:t>ক্র্যাক সফটওয়্যার বা মড অ্যাপ ইনস্টল করা থেকে বিরত থাকুন।</a:t>
            </a:r>
            <a:endParaRPr sz="1350" b="0" i="0" u="none">
              <a:solidFill>
                <a:srgbClr val="475569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8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8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8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8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8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12" grpId="0" animBg="1"/>
      <p:bldP spid="1048713" grpId="0" animBg="1"/>
      <p:bldP spid="1048714" grpId="0" animBg="1"/>
      <p:bldP spid="1048715" grpId="0"/>
      <p:bldP spid="1048716" grpId="0"/>
      <p:bldP spid="1048717" grpId="0"/>
      <p:bldP spid="1048718" grpId="0"/>
      <p:bldP spid="1048719" grpId="0"/>
      <p:bldP spid="1048720" grpId="0"/>
      <p:bldP spid="1048721" grpId="0"/>
      <p:bldP spid="10487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Rounded Rectangle 1"/>
          <p:cNvSpPr/>
          <p:nvPr/>
        </p:nvSpPr>
        <p:spPr>
          <a:xfrm>
            <a:off x="609600" y="3243262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4" name="Rounded Rectangle 2"/>
          <p:cNvSpPr/>
          <p:nvPr/>
        </p:nvSpPr>
        <p:spPr>
          <a:xfrm>
            <a:off x="6191250" y="3243262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5" name="Rounded Rectangle 3"/>
          <p:cNvSpPr/>
          <p:nvPr/>
        </p:nvSpPr>
        <p:spPr>
          <a:xfrm>
            <a:off x="609600" y="4110037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6" name="Rounded Rectangle 4"/>
          <p:cNvSpPr/>
          <p:nvPr/>
        </p:nvSpPr>
        <p:spPr>
          <a:xfrm>
            <a:off x="6191250" y="4110037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097171" name="Picture 5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725" y="3467100"/>
            <a:ext cx="228600" cy="228600"/>
          </a:xfrm>
          <a:prstGeom prst="rect">
            <a:avLst/>
          </a:prstGeom>
        </p:spPr>
      </p:pic>
      <p:pic>
        <p:nvPicPr>
          <p:cNvPr id="2097172" name="Picture 6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9375" y="3467100"/>
            <a:ext cx="228600" cy="228600"/>
          </a:xfrm>
          <a:prstGeom prst="rect">
            <a:avLst/>
          </a:prstGeom>
        </p:spPr>
      </p:pic>
      <p:pic>
        <p:nvPicPr>
          <p:cNvPr id="2097173" name="Picture 7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725" y="4333875"/>
            <a:ext cx="228600" cy="228600"/>
          </a:xfrm>
          <a:prstGeom prst="rect">
            <a:avLst/>
          </a:prstGeom>
        </p:spPr>
      </p:pic>
      <p:pic>
        <p:nvPicPr>
          <p:cNvPr id="2097174" name="Picture 8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9375" y="4333875"/>
            <a:ext cx="228600" cy="228600"/>
          </a:xfrm>
          <a:prstGeom prst="rect">
            <a:avLst/>
          </a:prstGeom>
        </p:spPr>
      </p:pic>
      <p:sp>
        <p:nvSpPr>
          <p:cNvPr id="1048727" name="TextBox 9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125" b="1" i="0" u="none">
                <a:solidFill>
                  <a:srgbClr val="0284C7"/>
                </a:solidFill>
                <a:latin typeface="Kalpurush" panose="02000600000000000000" charset="0"/>
                <a:cs typeface="Kalpurush" panose="02000600000000000000" charset="0"/>
              </a:rPr>
              <a:t>সারসংক্ষেপ</a:t>
            </a:r>
            <a:endParaRPr sz="1125" b="1" i="0" u="none">
              <a:solidFill>
                <a:srgbClr val="0284C7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8" name="TextBox 10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270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অনলাইন সুরক্ষার গোল্ডেন চেকলিস্ট</a:t>
            </a:r>
            <a:endParaRPr sz="270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29" name="TextBox 11"/>
          <p:cNvSpPr txBox="1"/>
          <p:nvPr/>
        </p:nvSpPr>
        <p:spPr>
          <a:xfrm>
            <a:off x="1228725" y="3443287"/>
            <a:ext cx="34194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১২+ অক্ষরের জটিল পাসওয়ার্ড ব্যবহার নিশ্চিতকরণ</a:t>
            </a:r>
            <a:endParaRPr sz="13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30" name="TextBox 12"/>
          <p:cNvSpPr txBox="1"/>
          <p:nvPr/>
        </p:nvSpPr>
        <p:spPr>
          <a:xfrm>
            <a:off x="6810375" y="3443287"/>
            <a:ext cx="32385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সকল গুরুত্বপূর্ণ অ্যাকাউন্টে টু-ফ্যাক্টর (2FA) চালু</a:t>
            </a:r>
            <a:endParaRPr sz="13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31" name="TextBox 13"/>
          <p:cNvSpPr txBox="1"/>
          <p:nvPr/>
        </p:nvSpPr>
        <p:spPr>
          <a:xfrm>
            <a:off x="1228725" y="4310062"/>
            <a:ext cx="3057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অজানা লিংক বা ইমেইল স্ক্যাম থেকে দূরে থাকা</a:t>
            </a:r>
            <a:endParaRPr sz="13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32" name="TextBox 14"/>
          <p:cNvSpPr txBox="1"/>
          <p:nvPr/>
        </p:nvSpPr>
        <p:spPr>
          <a:xfrm>
            <a:off x="6810375" y="4310062"/>
            <a:ext cx="31242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l"/>
            <a:r>
              <a:rPr sz="1350" b="1" i="0" u="none">
                <a:solidFill>
                  <a:srgbClr val="0F172A"/>
                </a:solidFill>
                <a:latin typeface="Kalpurush" panose="02000600000000000000" charset="0"/>
                <a:cs typeface="Kalpurush" panose="02000600000000000000" charset="0"/>
              </a:rPr>
              <a:t>সোশ্যাল মিডিয়ায় প্রাইভেসি সেটিংস কঠোর রাখা</a:t>
            </a:r>
            <a:endParaRPr sz="1350" b="1" i="0" u="none">
              <a:solidFill>
                <a:srgbClr val="0F172A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8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8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8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8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8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8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8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8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23" grpId="0" animBg="1"/>
      <p:bldP spid="1048724" grpId="0" animBg="1"/>
      <p:bldP spid="1048725" grpId="0" animBg="1"/>
      <p:bldP spid="1048726" grpId="0" animBg="1"/>
      <p:bldP spid="1048727" grpId="0"/>
      <p:bldP spid="1048728" grpId="0"/>
      <p:bldP spid="1048729" grpId="0"/>
      <p:bldP spid="1048730" grpId="0"/>
      <p:bldP spid="1048731" grpId="0"/>
      <p:bldP spid="10487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2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811" y="1350539"/>
            <a:ext cx="1141445" cy="1141445"/>
          </a:xfrm>
          <a:prstGeom prst="rect">
            <a:avLst/>
          </a:prstGeom>
        </p:spPr>
      </p:pic>
      <p:pic>
        <p:nvPicPr>
          <p:cNvPr id="2097176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179" y="1680221"/>
            <a:ext cx="570723" cy="570723"/>
          </a:xfrm>
          <a:prstGeom prst="rect">
            <a:avLst/>
          </a:prstGeom>
        </p:spPr>
      </p:pic>
      <p:sp>
        <p:nvSpPr>
          <p:cNvPr id="1048733" name="TextBox 4"/>
          <p:cNvSpPr txBox="1"/>
          <p:nvPr/>
        </p:nvSpPr>
        <p:spPr>
          <a:xfrm>
            <a:off x="475861" y="2870956"/>
            <a:ext cx="11050579" cy="530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p>
            <a:pPr algn="ctr">
              <a:lnSpc>
                <a:spcPts val="4140"/>
              </a:lnSpc>
            </a:pPr>
            <a:r>
              <a:rPr sz="34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সচেতনতাই</a:t>
            </a:r>
            <a:r>
              <a:rPr sz="34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সাইবার</a:t>
            </a:r>
            <a:r>
              <a:rPr sz="34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নিরাপত্তার</a:t>
            </a:r>
            <a:r>
              <a:rPr sz="34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প্রথম</a:t>
            </a:r>
            <a:r>
              <a:rPr sz="34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ও </a:t>
            </a:r>
            <a:r>
              <a:rPr sz="34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প্রধান</a:t>
            </a:r>
            <a:r>
              <a:rPr sz="3450" b="1" i="0" u="none" dirty="0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Kalpurush" panose="02000600000000000000" charset="0"/>
                <a:cs typeface="Kalpurush" panose="02000600000000000000" charset="0"/>
              </a:rPr>
              <a:t>হাতিয়ার</a:t>
            </a:r>
            <a:endParaRPr sz="3450" b="1" i="0" u="none" dirty="0">
              <a:solidFill>
                <a:srgbClr val="FFFFFF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048734" name="TextBox 5"/>
          <p:cNvSpPr txBox="1"/>
          <p:nvPr/>
        </p:nvSpPr>
        <p:spPr>
          <a:xfrm>
            <a:off x="2732484" y="3849885"/>
            <a:ext cx="672703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Kalpurush" panose="02000600000000000000" charset="0"/>
                <a:cs typeface="Kalpurush" panose="02000600000000000000" charset="0"/>
              </a:rPr>
              <a:t>আপনার সামান্য ডিজিটাল সতর্কতা বাঁচিয়ে দিতে পারে বড় ধরনের বিপদ থেকে।</a:t>
            </a:r>
            <a:endParaRPr sz="1500" b="0" i="0" u="none">
              <a:solidFill>
                <a:srgbClr val="94A3B8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9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9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8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8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733" grpId="0"/>
      <p:bldP spid="104873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3221</Words>
  <Application>WPS Presentation</Application>
  <PresentationFormat/>
  <Paragraphs>188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SimSun</vt:lpstr>
      <vt:lpstr>Wingdings</vt:lpstr>
      <vt:lpstr>Arial</vt:lpstr>
      <vt:lpstr>Hind Siliguri</vt:lpstr>
      <vt:lpstr>NesarulOMR</vt:lpstr>
      <vt:lpstr>Calibri</vt:lpstr>
      <vt:lpstr>Microsoft YaHei</vt:lpstr>
      <vt:lpstr>Arial Unicode MS</vt:lpstr>
      <vt:lpstr>Nirmala UI</vt:lpstr>
      <vt:lpstr>Times New Roman</vt:lpstr>
      <vt:lpstr>Kalpurush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vivo 1811</dc:creator>
  <cp:lastModifiedBy>kachua school</cp:lastModifiedBy>
  <cp:revision>7</cp:revision>
  <dcterms:created xsi:type="dcterms:W3CDTF">2026-09-29T09:48:02Z</dcterms:created>
  <dcterms:modified xsi:type="dcterms:W3CDTF">2026-09-29T09:51:43Z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083453c13cfc4b6f8acfdaaf15633578_23</vt:lpwstr>
  </property>
  <property fmtid="{D5CDD505-2E9C-101B-9397-08002B2CF9AE}" pid="3" name="KSOProductBuildVer">
    <vt:lpwstr>1033-12.1.0.28485</vt:lpwstr>
  </property>
</Properties>
</file>