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22"/>
  </p:notesMasterIdLst>
  <p:sldIdLst>
    <p:sldId id="261" r:id="rId2"/>
    <p:sldId id="263" r:id="rId3"/>
    <p:sldId id="264" r:id="rId4"/>
    <p:sldId id="267" r:id="rId5"/>
    <p:sldId id="265" r:id="rId6"/>
    <p:sldId id="268" r:id="rId7"/>
    <p:sldId id="272" r:id="rId8"/>
    <p:sldId id="274" r:id="rId9"/>
    <p:sldId id="276" r:id="rId10"/>
    <p:sldId id="279" r:id="rId11"/>
    <p:sldId id="275" r:id="rId12"/>
    <p:sldId id="286" r:id="rId13"/>
    <p:sldId id="280" r:id="rId14"/>
    <p:sldId id="285" r:id="rId15"/>
    <p:sldId id="281" r:id="rId16"/>
    <p:sldId id="282" r:id="rId17"/>
    <p:sldId id="284" r:id="rId18"/>
    <p:sldId id="283" r:id="rId19"/>
    <p:sldId id="270" r:id="rId20"/>
    <p:sldId id="26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E4D4"/>
    <a:srgbClr val="00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3EA9F-F226-4074-861E-4AB4395E9705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F9844-150B-4EE8-809D-02359DABF4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9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90600" y="2209800"/>
            <a:ext cx="7772400" cy="2971800"/>
          </a:xfrm>
        </p:spPr>
        <p:txBody>
          <a:bodyPr>
            <a:noAutofit/>
          </a:bodyPr>
          <a:lstStyle/>
          <a:p>
            <a:r>
              <a:rPr lang="en-US" sz="258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8000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6629400" y="4038600"/>
            <a:ext cx="2057400" cy="1828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4038600" y="5029200"/>
            <a:ext cx="2057400" cy="1828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1524000" y="3810000"/>
            <a:ext cx="2057400" cy="1828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90600" y="609600"/>
            <a:ext cx="754084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আসসালামু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আলাইকুম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7772400" y="6248400"/>
            <a:ext cx="6858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lastslide"/>
              </a:rPr>
              <a:t>শেষ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Left Arrow 8"/>
          <p:cNvSpPr/>
          <p:nvPr/>
        </p:nvSpPr>
        <p:spPr>
          <a:xfrm>
            <a:off x="5791200" y="6248400"/>
            <a:ext cx="762000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firstslide"/>
              </a:rPr>
              <a:t>শুরু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 Single Corner Rectangle 9"/>
          <p:cNvSpPr/>
          <p:nvPr/>
        </p:nvSpPr>
        <p:spPr>
          <a:xfrm>
            <a:off x="65532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previousslide"/>
              </a:rPr>
              <a:t>আগে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 Single Corner Rectangle 10"/>
          <p:cNvSpPr/>
          <p:nvPr/>
        </p:nvSpPr>
        <p:spPr>
          <a:xfrm>
            <a:off x="71628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পরে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534400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 smtClean="0"/>
          </a:p>
          <a:p>
            <a:pPr algn="ctr"/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74789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9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গণিত</a:t>
            </a:r>
            <a:endParaRPr lang="en-US" sz="9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96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 ৪০ </a:t>
            </a:r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9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7772400" y="6248400"/>
            <a:ext cx="6858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lastslide"/>
              </a:rPr>
              <a:t>শেষ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5791200" y="6248400"/>
            <a:ext cx="762000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firstslide"/>
              </a:rPr>
              <a:t>শুরু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5532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previousslide"/>
              </a:rPr>
              <a:t>আগে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 Single Corner Rectangle 6"/>
          <p:cNvSpPr/>
          <p:nvPr/>
        </p:nvSpPr>
        <p:spPr>
          <a:xfrm>
            <a:off x="71628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পরে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0" y="0"/>
            <a:ext cx="9372600" cy="68580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প্রক্রিয়া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চিহ্ন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প্রকারের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Right Arrow 2"/>
          <p:cNvSpPr/>
          <p:nvPr/>
        </p:nvSpPr>
        <p:spPr>
          <a:xfrm>
            <a:off x="7772400" y="6248400"/>
            <a:ext cx="6858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lastslide"/>
              </a:rPr>
              <a:t>শেষ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Left Arrow 3"/>
          <p:cNvSpPr/>
          <p:nvPr/>
        </p:nvSpPr>
        <p:spPr>
          <a:xfrm>
            <a:off x="5791200" y="6248400"/>
            <a:ext cx="762000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firstslide"/>
              </a:rPr>
              <a:t>শুরু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5532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previousslide"/>
              </a:rPr>
              <a:t>আগে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 Single Corner Rectangle 6"/>
          <p:cNvSpPr/>
          <p:nvPr/>
        </p:nvSpPr>
        <p:spPr>
          <a:xfrm>
            <a:off x="71628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পরে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TI21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2000" cy="3810000"/>
          </a:xfrm>
          <a:prstGeom prst="rect">
            <a:avLst/>
          </a:prstGeom>
        </p:spPr>
      </p:pic>
      <p:pic>
        <p:nvPicPr>
          <p:cNvPr id="3" name="Picture 2" descr="5487636745_7817a36e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800" y="0"/>
            <a:ext cx="4775200" cy="3581400"/>
          </a:xfrm>
          <a:prstGeom prst="rect">
            <a:avLst/>
          </a:prstGeom>
        </p:spPr>
      </p:pic>
      <p:pic>
        <p:nvPicPr>
          <p:cNvPr id="4" name="Picture 3" descr="kitchen-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29000"/>
            <a:ext cx="4400550" cy="3429000"/>
          </a:xfrm>
          <a:prstGeom prst="rect">
            <a:avLst/>
          </a:prstGeom>
        </p:spPr>
      </p:pic>
      <p:pic>
        <p:nvPicPr>
          <p:cNvPr id="5" name="Picture 4" descr="4461-341-Set-of-6-Pennsylvania-House-Cherry-Brewster-Chair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600" y="3472180"/>
            <a:ext cx="4724400" cy="33858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14401"/>
            <a:ext cx="9144000" cy="268605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9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9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br>
              <a:rPr lang="en-US" sz="9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</a:br>
            <a:endParaRPr lang="en-US" sz="9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icon-set-mathematical-symbols-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0"/>
            <a:ext cx="4419600" cy="3581400"/>
          </a:xfrm>
          <a:prstGeom prst="rect">
            <a:avLst/>
          </a:prstGeom>
        </p:spPr>
      </p:pic>
      <p:pic>
        <p:nvPicPr>
          <p:cNvPr id="3" name="Picture 2" descr="7261843-mathematical-3d-symbols-s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724400" cy="3352800"/>
          </a:xfrm>
          <a:prstGeom prst="rect">
            <a:avLst/>
          </a:prstGeom>
        </p:spPr>
      </p:pic>
      <p:pic>
        <p:nvPicPr>
          <p:cNvPr id="4" name="Picture 3" descr="kitchen-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3456215"/>
            <a:ext cx="4419601" cy="3401786"/>
          </a:xfrm>
          <a:prstGeom prst="rect">
            <a:avLst/>
          </a:prstGeom>
        </p:spPr>
      </p:pic>
      <p:pic>
        <p:nvPicPr>
          <p:cNvPr id="6" name="Picture 5" descr="2052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48000"/>
            <a:ext cx="4648200" cy="381000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7772400" y="6248400"/>
            <a:ext cx="6858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lastslide"/>
              </a:rPr>
              <a:t>শেষ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5791200" y="6248400"/>
            <a:ext cx="762000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firstslide"/>
              </a:rPr>
              <a:t>শুরু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 Single Corner Rectangle 8"/>
          <p:cNvSpPr/>
          <p:nvPr/>
        </p:nvSpPr>
        <p:spPr>
          <a:xfrm>
            <a:off x="65532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previousslide"/>
              </a:rPr>
              <a:t>আগে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 Single Corner Rectangle 9"/>
          <p:cNvSpPr/>
          <p:nvPr/>
        </p:nvSpPr>
        <p:spPr>
          <a:xfrm>
            <a:off x="71628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পরে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9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9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9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9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" y="1447800"/>
            <a:ext cx="9144000" cy="517064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বাস্তব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কল্পনা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জগতের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জিনিসের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সুনির্ধারিত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সংগ্রহকে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সেটকে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{}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চিহ্ন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যেমনঃ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A ={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a,b,c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}</a:t>
            </a:r>
          </a:p>
        </p:txBody>
      </p:sp>
      <p:sp>
        <p:nvSpPr>
          <p:cNvPr id="4" name="Right Arrow 3"/>
          <p:cNvSpPr/>
          <p:nvPr/>
        </p:nvSpPr>
        <p:spPr>
          <a:xfrm>
            <a:off x="7772400" y="6248400"/>
            <a:ext cx="6858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lastslide"/>
              </a:rPr>
              <a:t>শেষ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5791200" y="6248400"/>
            <a:ext cx="762000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firstslide"/>
              </a:rPr>
              <a:t>শুরু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5532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previousslide"/>
              </a:rPr>
              <a:t>আগে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 Single Corner Rectangle 6"/>
          <p:cNvSpPr/>
          <p:nvPr/>
        </p:nvSpPr>
        <p:spPr>
          <a:xfrm>
            <a:off x="71628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পরে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rcelain-Fine-Bone-China-Dinner-S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762000"/>
            <a:ext cx="5029200" cy="571500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3429000" y="1295400"/>
            <a:ext cx="3733800" cy="2286000"/>
            <a:chOff x="3276600" y="2590800"/>
            <a:chExt cx="3200400" cy="2743200"/>
          </a:xfrm>
        </p:grpSpPr>
        <p:sp>
          <p:nvSpPr>
            <p:cNvPr id="4" name="Oval 3"/>
            <p:cNvSpPr/>
            <p:nvPr/>
          </p:nvSpPr>
          <p:spPr>
            <a:xfrm>
              <a:off x="3276600" y="2590800"/>
              <a:ext cx="1600200" cy="2743200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Arrow Connector 4"/>
            <p:cNvCxnSpPr>
              <a:stCxn id="4" idx="6"/>
            </p:cNvCxnSpPr>
            <p:nvPr/>
          </p:nvCxnSpPr>
          <p:spPr>
            <a:xfrm>
              <a:off x="4876800" y="3962400"/>
              <a:ext cx="1600200" cy="1906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7"/>
          <p:cNvGrpSpPr/>
          <p:nvPr/>
        </p:nvGrpSpPr>
        <p:grpSpPr>
          <a:xfrm>
            <a:off x="1524000" y="3429000"/>
            <a:ext cx="5867400" cy="2286000"/>
            <a:chOff x="3276600" y="2590800"/>
            <a:chExt cx="5476240" cy="2743200"/>
          </a:xfrm>
        </p:grpSpPr>
        <p:sp>
          <p:nvSpPr>
            <p:cNvPr id="9" name="Oval 8"/>
            <p:cNvSpPr/>
            <p:nvPr/>
          </p:nvSpPr>
          <p:spPr>
            <a:xfrm>
              <a:off x="3276600" y="2590800"/>
              <a:ext cx="1600200" cy="2743200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/>
            <p:cNvCxnSpPr>
              <a:stCxn id="9" idx="6"/>
            </p:cNvCxnSpPr>
            <p:nvPr/>
          </p:nvCxnSpPr>
          <p:spPr>
            <a:xfrm>
              <a:off x="4876800" y="3962400"/>
              <a:ext cx="3876040" cy="1906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7338869" y="2133600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সদস্য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43669" y="4267200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সদস্য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7772400" y="6248400"/>
            <a:ext cx="6858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lastslide"/>
              </a:rPr>
              <a:t>শেষ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Left Arrow 13"/>
          <p:cNvSpPr/>
          <p:nvPr/>
        </p:nvSpPr>
        <p:spPr>
          <a:xfrm>
            <a:off x="5791200" y="6248400"/>
            <a:ext cx="762000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firstslide"/>
              </a:rPr>
              <a:t>শুরু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 Single Corner Rectangle 14"/>
          <p:cNvSpPr/>
          <p:nvPr/>
        </p:nvSpPr>
        <p:spPr>
          <a:xfrm>
            <a:off x="65532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previousslide"/>
              </a:rPr>
              <a:t>আগে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 Single Corner Rectangle 15"/>
          <p:cNvSpPr/>
          <p:nvPr/>
        </p:nvSpPr>
        <p:spPr>
          <a:xfrm>
            <a:off x="71628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পরে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33400"/>
            <a:ext cx="8305800" cy="1143000"/>
          </a:xfrm>
        </p:spPr>
        <p:txBody>
          <a:bodyPr>
            <a:noAutofit/>
          </a:bodyPr>
          <a:lstStyle/>
          <a:p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সদস্য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: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371600"/>
            <a:ext cx="91440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উপাদানকে</a:t>
            </a:r>
            <a:r>
              <a:rPr lang="en-US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সদস্য</a:t>
            </a:r>
            <a:r>
              <a:rPr lang="en-US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7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ইহাকে</a:t>
            </a:r>
            <a:r>
              <a:rPr lang="en-US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smtClean="0">
                <a:solidFill>
                  <a:srgbClr val="C00000"/>
                </a:solidFill>
                <a:sym typeface="Symbol"/>
              </a:rPr>
              <a:t></a:t>
            </a:r>
            <a:r>
              <a:rPr lang="en-US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চিহ্ন</a:t>
            </a:r>
            <a:r>
              <a:rPr lang="en-US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7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যেমনঃ</a:t>
            </a:r>
            <a:r>
              <a:rPr lang="en-US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A ={</a:t>
            </a:r>
            <a:r>
              <a:rPr lang="en-US" sz="7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a,b,c</a:t>
            </a:r>
            <a:r>
              <a:rPr lang="en-US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} </a:t>
            </a:r>
            <a:r>
              <a:rPr lang="en-US" sz="7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সুতরাং</a:t>
            </a:r>
            <a:r>
              <a:rPr lang="en-US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a</a:t>
            </a:r>
            <a:r>
              <a:rPr lang="en-US" sz="7200" b="1" dirty="0" smtClean="0">
                <a:solidFill>
                  <a:srgbClr val="C00000"/>
                </a:solidFill>
                <a:sym typeface="Symbol"/>
              </a:rPr>
              <a:t> A.</a:t>
            </a:r>
            <a:endParaRPr lang="en-US" sz="7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7772400" y="6248400"/>
            <a:ext cx="6858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lastslide"/>
              </a:rPr>
              <a:t>শেষ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5791200" y="6248400"/>
            <a:ext cx="762000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firstslide"/>
              </a:rPr>
              <a:t>শুরু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5532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previousslide"/>
              </a:rPr>
              <a:t>আগে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 Single Corner Rectangle 6"/>
          <p:cNvSpPr/>
          <p:nvPr/>
        </p:nvSpPr>
        <p:spPr>
          <a:xfrm>
            <a:off x="71628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পরে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itchen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6800"/>
            <a:ext cx="5029200" cy="5214937"/>
          </a:xfrm>
          <a:prstGeom prst="rect">
            <a:avLst/>
          </a:prstGeom>
        </p:spPr>
      </p:pic>
      <p:grpSp>
        <p:nvGrpSpPr>
          <p:cNvPr id="4" name="Group 6"/>
          <p:cNvGrpSpPr/>
          <p:nvPr/>
        </p:nvGrpSpPr>
        <p:grpSpPr>
          <a:xfrm>
            <a:off x="685800" y="4267200"/>
            <a:ext cx="5486400" cy="2286000"/>
            <a:chOff x="3276600" y="2590800"/>
            <a:chExt cx="2743200" cy="2743200"/>
          </a:xfrm>
        </p:grpSpPr>
        <p:sp>
          <p:nvSpPr>
            <p:cNvPr id="3" name="Oval 2"/>
            <p:cNvSpPr/>
            <p:nvPr/>
          </p:nvSpPr>
          <p:spPr>
            <a:xfrm>
              <a:off x="3276600" y="2590800"/>
              <a:ext cx="1600200" cy="2743200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Arrow Connector 4"/>
            <p:cNvCxnSpPr>
              <a:stCxn id="3" idx="6"/>
            </p:cNvCxnSpPr>
            <p:nvPr/>
          </p:nvCxnSpPr>
          <p:spPr>
            <a:xfrm>
              <a:off x="4876800" y="3962400"/>
              <a:ext cx="1143000" cy="1588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6019800" y="350520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কাপ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সেট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724400" y="2514600"/>
            <a:ext cx="1447800" cy="158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172200" y="4953000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নাস্তার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সেট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72200" y="2133600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মগের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সেট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13"/>
          <p:cNvGrpSpPr/>
          <p:nvPr/>
        </p:nvGrpSpPr>
        <p:grpSpPr>
          <a:xfrm>
            <a:off x="2971800" y="2743200"/>
            <a:ext cx="3200400" cy="2286000"/>
            <a:chOff x="3276600" y="2590800"/>
            <a:chExt cx="2743200" cy="2743200"/>
          </a:xfrm>
        </p:grpSpPr>
        <p:sp>
          <p:nvSpPr>
            <p:cNvPr id="15" name="Oval 14"/>
            <p:cNvSpPr/>
            <p:nvPr/>
          </p:nvSpPr>
          <p:spPr>
            <a:xfrm>
              <a:off x="3276600" y="2590800"/>
              <a:ext cx="1600200" cy="2743200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Arrow Connector 15"/>
            <p:cNvCxnSpPr>
              <a:stCxn id="15" idx="6"/>
            </p:cNvCxnSpPr>
            <p:nvPr/>
          </p:nvCxnSpPr>
          <p:spPr>
            <a:xfrm>
              <a:off x="4876800" y="3962400"/>
              <a:ext cx="1143000" cy="1588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ight Arrow 12"/>
          <p:cNvSpPr/>
          <p:nvPr/>
        </p:nvSpPr>
        <p:spPr>
          <a:xfrm>
            <a:off x="7772400" y="6248400"/>
            <a:ext cx="6858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lastslide"/>
              </a:rPr>
              <a:t>শেষ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Left Arrow 13"/>
          <p:cNvSpPr/>
          <p:nvPr/>
        </p:nvSpPr>
        <p:spPr>
          <a:xfrm>
            <a:off x="5791200" y="6248400"/>
            <a:ext cx="762000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firstslide"/>
              </a:rPr>
              <a:t>শুরু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 Single Corner Rectangle 16"/>
          <p:cNvSpPr/>
          <p:nvPr/>
        </p:nvSpPr>
        <p:spPr>
          <a:xfrm>
            <a:off x="65532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previousslide"/>
              </a:rPr>
              <a:t>আগে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ound Single Corner Rectangle 17"/>
          <p:cNvSpPr/>
          <p:nvPr/>
        </p:nvSpPr>
        <p:spPr>
          <a:xfrm>
            <a:off x="71628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পরে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উপসেট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286000"/>
            <a:ext cx="9144000" cy="378565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6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6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6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A ও B </a:t>
            </a:r>
            <a:r>
              <a:rPr lang="en-US" sz="6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6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6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6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। B </a:t>
            </a:r>
            <a:r>
              <a:rPr lang="en-US" sz="6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6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6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6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sz="6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A</a:t>
            </a:r>
          </a:p>
          <a:p>
            <a:r>
              <a:rPr lang="en-US" sz="6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6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6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6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6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তাহলে</a:t>
            </a:r>
            <a:r>
              <a:rPr lang="en-US" sz="6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B </a:t>
            </a:r>
            <a:r>
              <a:rPr lang="en-US" sz="6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সেটকে</a:t>
            </a:r>
            <a:endParaRPr lang="en-US" sz="6000" dirty="0" smtClean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6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A </a:t>
            </a:r>
            <a:r>
              <a:rPr lang="en-US" sz="6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6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উপসেট</a:t>
            </a:r>
            <a:r>
              <a:rPr lang="en-US" sz="6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6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000" dirty="0">
              <a:solidFill>
                <a:schemeClr val="accent4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7772400" y="6248400"/>
            <a:ext cx="6858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lastslide"/>
              </a:rPr>
              <a:t>শেষ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5791200" y="6248400"/>
            <a:ext cx="762000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firstslide"/>
              </a:rPr>
              <a:t>শুরু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5532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previousslide"/>
              </a:rPr>
              <a:t>আগে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 Single Corner Rectangle 6"/>
          <p:cNvSpPr/>
          <p:nvPr/>
        </p:nvSpPr>
        <p:spPr>
          <a:xfrm>
            <a:off x="71628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পরে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743200" y="4191000"/>
            <a:ext cx="533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?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257800" y="762000"/>
            <a:ext cx="3581400" cy="28956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81000" y="762000"/>
            <a:ext cx="3581400" cy="2971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4425" t="5605" r="21239" b="18879"/>
          <a:stretch>
            <a:fillRect/>
          </a:stretch>
        </p:blipFill>
        <p:spPr bwMode="auto">
          <a:xfrm>
            <a:off x="2286000" y="914400"/>
            <a:ext cx="1600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4425" t="5605" r="21239" b="18879"/>
          <a:stretch>
            <a:fillRect/>
          </a:stretch>
        </p:blipFill>
        <p:spPr bwMode="auto">
          <a:xfrm>
            <a:off x="7086600" y="838200"/>
            <a:ext cx="1600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/>
          <a:srcRect l="11881" t="17245" r="990" b="5911"/>
          <a:stretch>
            <a:fillRect/>
          </a:stretch>
        </p:blipFill>
        <p:spPr bwMode="auto">
          <a:xfrm>
            <a:off x="457200" y="838200"/>
            <a:ext cx="1676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/>
          <a:srcRect l="11881" t="17245" r="990" b="5911"/>
          <a:stretch>
            <a:fillRect/>
          </a:stretch>
        </p:blipFill>
        <p:spPr bwMode="auto">
          <a:xfrm>
            <a:off x="5334000" y="838200"/>
            <a:ext cx="1676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2286000"/>
            <a:ext cx="1297426" cy="9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/>
          <a:srcRect l="15335" t="23984" r="13099"/>
          <a:stretch>
            <a:fillRect/>
          </a:stretch>
        </p:blipFill>
        <p:spPr bwMode="auto">
          <a:xfrm>
            <a:off x="5577840" y="2209800"/>
            <a:ext cx="128016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 cstate="print"/>
          <a:srcRect l="5485" t="11899" r="6751" b="18642"/>
          <a:stretch>
            <a:fillRect/>
          </a:stretch>
        </p:blipFill>
        <p:spPr bwMode="auto">
          <a:xfrm>
            <a:off x="7086600" y="2209800"/>
            <a:ext cx="152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38200" y="21336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381000" y="3657600"/>
            <a:ext cx="116089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 smtClean="0"/>
              <a:t>=</a:t>
            </a:r>
            <a:endParaRPr lang="en-US" sz="13800" dirty="0"/>
          </a:p>
        </p:txBody>
      </p:sp>
      <p:sp>
        <p:nvSpPr>
          <p:cNvPr id="19" name="Rectangle 18"/>
          <p:cNvSpPr/>
          <p:nvPr/>
        </p:nvSpPr>
        <p:spPr>
          <a:xfrm>
            <a:off x="1752600" y="3810000"/>
            <a:ext cx="6858000" cy="30480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/>
          <a:srcRect l="11881" t="17245" r="990" b="5911"/>
          <a:stretch>
            <a:fillRect/>
          </a:stretch>
        </p:blipFill>
        <p:spPr bwMode="auto">
          <a:xfrm>
            <a:off x="457200" y="838200"/>
            <a:ext cx="1676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/>
          <a:srcRect l="4425" t="5605" r="21239" b="18879"/>
          <a:stretch>
            <a:fillRect/>
          </a:stretch>
        </p:blipFill>
        <p:spPr bwMode="auto">
          <a:xfrm>
            <a:off x="2286000" y="914400"/>
            <a:ext cx="1600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/>
          <a:srcRect l="11881" t="17245" r="990" b="5911"/>
          <a:stretch>
            <a:fillRect/>
          </a:stretch>
        </p:blipFill>
        <p:spPr bwMode="auto">
          <a:xfrm>
            <a:off x="5334000" y="838200"/>
            <a:ext cx="1676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/>
          <a:srcRect l="4425" t="5605" r="21239" b="18879"/>
          <a:stretch>
            <a:fillRect/>
          </a:stretch>
        </p:blipFill>
        <p:spPr bwMode="auto">
          <a:xfrm>
            <a:off x="7086600" y="838200"/>
            <a:ext cx="1600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38200" y="21336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2286000"/>
            <a:ext cx="1297426" cy="9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/>
          <a:srcRect l="15335" t="23984" r="13099"/>
          <a:stretch>
            <a:fillRect/>
          </a:stretch>
        </p:blipFill>
        <p:spPr bwMode="auto">
          <a:xfrm>
            <a:off x="5562600" y="2133600"/>
            <a:ext cx="128016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6" cstate="print"/>
          <a:srcRect l="5485" t="11899" r="6751" b="18642"/>
          <a:stretch>
            <a:fillRect/>
          </a:stretch>
        </p:blipFill>
        <p:spPr bwMode="auto">
          <a:xfrm>
            <a:off x="7086600" y="2209800"/>
            <a:ext cx="152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8"/>
          <a:srcRect l="11905" r="11905" b="17460"/>
          <a:stretch>
            <a:fillRect/>
          </a:stretch>
        </p:blipFill>
        <p:spPr bwMode="auto">
          <a:xfrm>
            <a:off x="3962400" y="15240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-0.27917 0.477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" y="2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2.22222E-6 L 0.25417 0.4666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" y="2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0.19166 0.4722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" y="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4.44444E-6 L -0.35 0.4833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" y="2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-0.01666 0.2611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" y="1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11111E-6 L 0.1717 0.4666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" y="2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0.2375 0.4511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" y="2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 L 0.19167 0.4666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" y="2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838200"/>
            <a:ext cx="897713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latin typeface="+mj-lt"/>
              </a:rPr>
              <a:t>A={                }, B={             }</a:t>
            </a:r>
            <a:endParaRPr lang="en-US" sz="66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95600" y="914400"/>
            <a:ext cx="163698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latin typeface="+mj-lt"/>
              </a:rPr>
              <a:t> 4,5 </a:t>
            </a:r>
            <a:endParaRPr lang="en-US" sz="66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5332" y="838200"/>
            <a:ext cx="146706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latin typeface="+mj-lt"/>
              </a:rPr>
              <a:t>4,5,</a:t>
            </a:r>
            <a:endParaRPr lang="en-US" sz="66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1981201"/>
            <a:ext cx="91440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A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B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সেটকে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A ও B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সেটকে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A</a:t>
            </a:r>
            <a:r>
              <a:rPr lang="en-US" sz="4800" b="1" dirty="0" smtClean="0">
                <a:solidFill>
                  <a:srgbClr val="C00000"/>
                </a:solidFill>
                <a:sym typeface="WP MathA"/>
              </a:rPr>
              <a:t> 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B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সুতরাং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A</a:t>
            </a:r>
            <a:r>
              <a:rPr lang="en-US" sz="6600" b="1" dirty="0" smtClean="0">
                <a:solidFill>
                  <a:srgbClr val="C00000"/>
                </a:solidFill>
                <a:sym typeface="WP MathA"/>
              </a:rPr>
              <a:t>  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B</a:t>
            </a:r>
            <a:r>
              <a:rPr lang="en-US" sz="6600" b="1" dirty="0" smtClean="0">
                <a:solidFill>
                  <a:srgbClr val="C00000"/>
                </a:solidFill>
                <a:sym typeface="WP MathA"/>
              </a:rPr>
              <a:t> 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={</a:t>
            </a:r>
            <a:r>
              <a:rPr lang="en-US" sz="6600" dirty="0" smtClean="0">
                <a:latin typeface="+mj-lt"/>
                <a:cs typeface="NikoshBAN" pitchFamily="2" charset="0"/>
              </a:rPr>
              <a:t>                    }</a:t>
            </a:r>
            <a:endParaRPr lang="en-US" sz="6600" dirty="0"/>
          </a:p>
        </p:txBody>
      </p:sp>
      <p:sp>
        <p:nvSpPr>
          <p:cNvPr id="6" name="TextBox 5"/>
          <p:cNvSpPr txBox="1"/>
          <p:nvPr/>
        </p:nvSpPr>
        <p:spPr>
          <a:xfrm>
            <a:off x="1524000" y="914400"/>
            <a:ext cx="165782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latin typeface="+mj-lt"/>
              </a:rPr>
              <a:t>2, 3,</a:t>
            </a:r>
            <a:endParaRPr lang="en-US" sz="66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0" y="838200"/>
            <a:ext cx="125547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latin typeface="+mj-lt"/>
              </a:rPr>
              <a:t>6,7</a:t>
            </a:r>
            <a:endParaRPr lang="en-US" sz="66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0"/>
            <a:ext cx="2771913" cy="830997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সেটঃ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772400" y="6248400"/>
            <a:ext cx="6858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lastslide"/>
              </a:rPr>
              <a:t>শেষ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Left Arrow 9"/>
          <p:cNvSpPr/>
          <p:nvPr/>
        </p:nvSpPr>
        <p:spPr>
          <a:xfrm>
            <a:off x="5791200" y="6248400"/>
            <a:ext cx="762000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firstslide"/>
              </a:rPr>
              <a:t>শুরু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 Single Corner Rectangle 10"/>
          <p:cNvSpPr/>
          <p:nvPr/>
        </p:nvSpPr>
        <p:spPr>
          <a:xfrm>
            <a:off x="65532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previousslide"/>
              </a:rPr>
              <a:t>আগে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 Single Corner Rectangle 11"/>
          <p:cNvSpPr/>
          <p:nvPr/>
        </p:nvSpPr>
        <p:spPr>
          <a:xfrm>
            <a:off x="71628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পরে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8193" name="Equation" r:id="rId3" imgW="114120" imgH="215640" progId="Equation.3">
              <p:embed/>
            </p:oleObj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457200" y="5029200"/>
          <a:ext cx="457200" cy="457200"/>
        </p:xfrm>
        <a:graphic>
          <a:graphicData uri="http://schemas.openxmlformats.org/presentationml/2006/ole">
            <p:oleObj spid="_x0000_s8194" name="Equation" r:id="rId4" imgW="152280" imgH="190440" progId="Equation.3">
              <p:embed/>
            </p:oleObj>
          </a:graphicData>
        </a:graphic>
      </p:graphicFrame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2286000" y="6248400"/>
          <a:ext cx="457200" cy="457200"/>
        </p:xfrm>
        <a:graphic>
          <a:graphicData uri="http://schemas.openxmlformats.org/presentationml/2006/ole">
            <p:oleObj spid="_x0000_s8195" name="Equation" r:id="rId5" imgW="152280" imgH="190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25 -3.7037E-7 L 0.32118 0.5303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" y="2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7.40741E-7 L -0.03455 0.5414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" y="2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7037E-7 L 0.35434 0.5303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" y="2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7.40741E-7 L -0.03524 0.5303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" y="2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6" grpId="0"/>
      <p:bldP spid="6" grpId="1"/>
      <p:bldP spid="7" grpId="0"/>
      <p:bldP spid="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743200" y="4927937"/>
            <a:ext cx="533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?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257800" y="1371600"/>
            <a:ext cx="3581400" cy="3124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81000" y="1447800"/>
            <a:ext cx="3581400" cy="2971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4425" t="5605" r="21239" b="18879"/>
          <a:stretch>
            <a:fillRect/>
          </a:stretch>
        </p:blipFill>
        <p:spPr bwMode="auto">
          <a:xfrm>
            <a:off x="2286000" y="1524000"/>
            <a:ext cx="1600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4425" t="5605" r="21239" b="18879"/>
          <a:stretch>
            <a:fillRect/>
          </a:stretch>
        </p:blipFill>
        <p:spPr bwMode="auto">
          <a:xfrm>
            <a:off x="7086600" y="1524000"/>
            <a:ext cx="1600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/>
          <a:srcRect l="11881" t="17245" r="990" b="5911"/>
          <a:stretch>
            <a:fillRect/>
          </a:stretch>
        </p:blipFill>
        <p:spPr bwMode="auto">
          <a:xfrm>
            <a:off x="457200" y="1524000"/>
            <a:ext cx="1676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/>
          <a:srcRect l="11881" t="17245" r="990" b="5911"/>
          <a:stretch>
            <a:fillRect/>
          </a:stretch>
        </p:blipFill>
        <p:spPr bwMode="auto">
          <a:xfrm>
            <a:off x="5334000" y="1447800"/>
            <a:ext cx="1676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2819400"/>
            <a:ext cx="1297426" cy="9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/>
          <a:srcRect l="15335" t="23984" r="13099"/>
          <a:stretch>
            <a:fillRect/>
          </a:stretch>
        </p:blipFill>
        <p:spPr bwMode="auto">
          <a:xfrm>
            <a:off x="5486400" y="2819400"/>
            <a:ext cx="128016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 cstate="print"/>
          <a:srcRect l="5485" t="11899" r="6751" b="18642"/>
          <a:stretch>
            <a:fillRect/>
          </a:stretch>
        </p:blipFill>
        <p:spPr bwMode="auto">
          <a:xfrm>
            <a:off x="7086600" y="2895600"/>
            <a:ext cx="152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38200" y="26670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381000" y="4184809"/>
            <a:ext cx="116089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 smtClean="0"/>
              <a:t>=</a:t>
            </a:r>
            <a:endParaRPr lang="en-US" sz="13800" dirty="0"/>
          </a:p>
        </p:txBody>
      </p:sp>
      <p:sp>
        <p:nvSpPr>
          <p:cNvPr id="19" name="Rectangle 18"/>
          <p:cNvSpPr/>
          <p:nvPr/>
        </p:nvSpPr>
        <p:spPr>
          <a:xfrm>
            <a:off x="1752600" y="4572000"/>
            <a:ext cx="4648200" cy="205740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/>
          <a:srcRect l="11881" t="17245" r="990" b="5911"/>
          <a:stretch>
            <a:fillRect/>
          </a:stretch>
        </p:blipFill>
        <p:spPr bwMode="auto">
          <a:xfrm>
            <a:off x="457200" y="1524000"/>
            <a:ext cx="1676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/>
          <a:srcRect l="4425" t="5605" r="21239" b="18879"/>
          <a:stretch>
            <a:fillRect/>
          </a:stretch>
        </p:blipFill>
        <p:spPr bwMode="auto">
          <a:xfrm>
            <a:off x="2286000" y="1524000"/>
            <a:ext cx="1600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/>
          <a:srcRect l="11881" t="17245" r="990" b="5911"/>
          <a:stretch>
            <a:fillRect/>
          </a:stretch>
        </p:blipFill>
        <p:spPr bwMode="auto">
          <a:xfrm>
            <a:off x="5334000" y="1447800"/>
            <a:ext cx="1676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/>
          <a:srcRect l="4425" t="5605" r="21239" b="18879"/>
          <a:stretch>
            <a:fillRect/>
          </a:stretch>
        </p:blipFill>
        <p:spPr bwMode="auto">
          <a:xfrm>
            <a:off x="7086600" y="1524000"/>
            <a:ext cx="1600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8"/>
          <a:srcRect l="4762" t="14286" r="9524" b="4762"/>
          <a:stretch>
            <a:fillRect/>
          </a:stretch>
        </p:blipFill>
        <p:spPr bwMode="auto">
          <a:xfrm>
            <a:off x="3962400" y="2133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-0.27917 0.477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" y="2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11111E-6 L 0.25417 0.4777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" y="2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0.19166 0.4722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" y="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33333E-6 L -0.34167 0.4833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" y="2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838200"/>
            <a:ext cx="897713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latin typeface="+mj-lt"/>
              </a:rPr>
              <a:t>A={                }, B={             }</a:t>
            </a:r>
            <a:endParaRPr lang="en-US" sz="66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95600" y="914400"/>
            <a:ext cx="163698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latin typeface="+mj-lt"/>
              </a:rPr>
              <a:t> 4,5 </a:t>
            </a:r>
            <a:endParaRPr lang="en-US" sz="66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5332" y="838200"/>
            <a:ext cx="146706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latin typeface="+mj-lt"/>
              </a:rPr>
              <a:t>4,5,</a:t>
            </a:r>
            <a:endParaRPr lang="en-US" sz="66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981200"/>
            <a:ext cx="8389413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A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B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সাধারন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সেটকেA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ও B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সেটকে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A</a:t>
            </a:r>
            <a:r>
              <a:rPr lang="en-US" sz="4800" b="1" dirty="0" smtClean="0">
                <a:solidFill>
                  <a:srgbClr val="C00000"/>
                </a:solidFill>
                <a:sym typeface="WP MathA"/>
              </a:rPr>
              <a:t> 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B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সুতরাং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A</a:t>
            </a:r>
            <a:r>
              <a:rPr lang="en-US" sz="6600" b="1" dirty="0" smtClean="0">
                <a:solidFill>
                  <a:srgbClr val="C00000"/>
                </a:solidFill>
                <a:sym typeface="WP MathA"/>
              </a:rPr>
              <a:t>   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B</a:t>
            </a:r>
            <a:r>
              <a:rPr lang="en-US" sz="6600" smtClean="0">
                <a:latin typeface="NikoshBAN" pitchFamily="2" charset="0"/>
                <a:cs typeface="NikoshBAN" pitchFamily="2" charset="0"/>
              </a:rPr>
              <a:t>={</a:t>
            </a:r>
            <a:r>
              <a:rPr lang="en-US" sz="6600" smtClean="0">
                <a:latin typeface="+mj-lt"/>
                <a:cs typeface="NikoshBAN" pitchFamily="2" charset="0"/>
              </a:rPr>
              <a:t>         }</a:t>
            </a:r>
            <a:endParaRPr lang="en-US" sz="6600" dirty="0"/>
          </a:p>
        </p:txBody>
      </p:sp>
      <p:sp>
        <p:nvSpPr>
          <p:cNvPr id="6" name="TextBox 5"/>
          <p:cNvSpPr txBox="1"/>
          <p:nvPr/>
        </p:nvSpPr>
        <p:spPr>
          <a:xfrm>
            <a:off x="1524000" y="914400"/>
            <a:ext cx="165782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latin typeface="+mj-lt"/>
              </a:rPr>
              <a:t>2, 3,</a:t>
            </a:r>
            <a:endParaRPr lang="en-US" sz="66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0" y="838200"/>
            <a:ext cx="125547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latin typeface="+mj-lt"/>
              </a:rPr>
              <a:t>6,7</a:t>
            </a:r>
            <a:endParaRPr lang="en-US" sz="66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83403"/>
            <a:ext cx="2052165" cy="830997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সেটঃ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772400" y="6248400"/>
            <a:ext cx="6858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lastslide"/>
              </a:rPr>
              <a:t>শেষ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Left Arrow 9"/>
          <p:cNvSpPr/>
          <p:nvPr/>
        </p:nvSpPr>
        <p:spPr>
          <a:xfrm>
            <a:off x="5791200" y="6248400"/>
            <a:ext cx="762000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firstslide"/>
              </a:rPr>
              <a:t>শুরু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 Single Corner Rectangle 10"/>
          <p:cNvSpPr/>
          <p:nvPr/>
        </p:nvSpPr>
        <p:spPr>
          <a:xfrm>
            <a:off x="65532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previousslide"/>
              </a:rPr>
              <a:t>আগে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 Single Corner Rectangle 11"/>
          <p:cNvSpPr/>
          <p:nvPr/>
        </p:nvSpPr>
        <p:spPr>
          <a:xfrm>
            <a:off x="71628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পরে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6145" name="Object 1"/>
          <p:cNvGraphicFramePr>
            <a:graphicFrameLocks noChangeAspect="1"/>
          </p:cNvGraphicFramePr>
          <p:nvPr/>
        </p:nvGraphicFramePr>
        <p:xfrm>
          <a:off x="3352800" y="4800600"/>
          <a:ext cx="609600" cy="552450"/>
        </p:xfrm>
        <a:graphic>
          <a:graphicData uri="http://schemas.openxmlformats.org/presentationml/2006/ole">
            <p:oleObj spid="_x0000_s6145" name="Equation" r:id="rId3" imgW="152280" imgH="190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25 -3.7037E-7 L 0.32118 0.5303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" y="2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7.40741E-7 L -0.03455 0.5414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" y="2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676400"/>
            <a:ext cx="1219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  <a:sym typeface="Symbol"/>
              </a:rPr>
              <a:t>{  }</a:t>
            </a:r>
          </a:p>
          <a:p>
            <a:r>
              <a:rPr lang="en-US" sz="9600" b="1" dirty="0" smtClean="0">
                <a:solidFill>
                  <a:srgbClr val="C00000"/>
                </a:solidFill>
                <a:sym typeface="Symbol"/>
              </a:rPr>
              <a:t>:</a:t>
            </a:r>
            <a:endParaRPr lang="en-US" sz="5400" b="1" dirty="0" smtClean="0">
              <a:solidFill>
                <a:srgbClr val="C00000"/>
              </a:solidFill>
              <a:sym typeface="Symbol"/>
            </a:endParaRPr>
          </a:p>
          <a:p>
            <a:r>
              <a:rPr lang="en-US" sz="5400" b="1" dirty="0" smtClean="0">
                <a:solidFill>
                  <a:srgbClr val="C00000"/>
                </a:solidFill>
                <a:sym typeface="Symbol"/>
              </a:rPr>
              <a:t> </a:t>
            </a:r>
          </a:p>
          <a:p>
            <a:r>
              <a:rPr lang="en-US" sz="5400" b="1" dirty="0" smtClean="0">
                <a:solidFill>
                  <a:srgbClr val="C00000"/>
                </a:solidFill>
                <a:sym typeface="Symbol"/>
              </a:rPr>
              <a:t> </a:t>
            </a:r>
          </a:p>
          <a:p>
            <a:r>
              <a:rPr lang="en-US" sz="5400" b="1" dirty="0" smtClean="0">
                <a:solidFill>
                  <a:srgbClr val="C00000"/>
                </a:solidFill>
                <a:sym typeface="Symbol"/>
              </a:rPr>
              <a:t>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1182469"/>
            <a:ext cx="5715000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সংক্রান্ত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চিহ্নগুলো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81600" y="1718310"/>
            <a:ext cx="1295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C00000"/>
                </a:solidFill>
                <a:sym typeface="Symbol"/>
              </a:rPr>
              <a:t> </a:t>
            </a:r>
          </a:p>
          <a:p>
            <a:endParaRPr lang="en-US" sz="900" b="1" dirty="0" smtClean="0">
              <a:solidFill>
                <a:srgbClr val="C00000"/>
              </a:solidFill>
              <a:sym typeface="WP MathA"/>
            </a:endParaRPr>
          </a:p>
          <a:p>
            <a:endParaRPr lang="en-US" sz="900" b="1" dirty="0" smtClean="0">
              <a:solidFill>
                <a:srgbClr val="C00000"/>
              </a:solidFill>
              <a:sym typeface="WP MathA"/>
            </a:endParaRPr>
          </a:p>
          <a:p>
            <a:endParaRPr lang="en-US" sz="900" b="1" dirty="0" smtClean="0">
              <a:solidFill>
                <a:srgbClr val="C00000"/>
              </a:solidFill>
              <a:sym typeface="WP MathA"/>
            </a:endParaRPr>
          </a:p>
          <a:p>
            <a:endParaRPr lang="en-US" sz="900" b="1" dirty="0" smtClean="0">
              <a:solidFill>
                <a:srgbClr val="C00000"/>
              </a:solidFill>
              <a:sym typeface="WP MathA"/>
            </a:endParaRPr>
          </a:p>
          <a:p>
            <a:endParaRPr lang="en-US" sz="7200" b="1" dirty="0" smtClean="0">
              <a:solidFill>
                <a:srgbClr val="C00000"/>
              </a:solidFill>
              <a:sym typeface="WP MathA"/>
            </a:endParaRPr>
          </a:p>
          <a:p>
            <a:endParaRPr lang="en-US" sz="7200" b="1" dirty="0" smtClean="0">
              <a:solidFill>
                <a:srgbClr val="C00000"/>
              </a:solidFill>
              <a:sym typeface="WP Math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1870710"/>
            <a:ext cx="2362200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চিহ্ন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24000" y="3013710"/>
            <a:ext cx="2362200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যেন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24000" y="4156710"/>
            <a:ext cx="2362200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সদস্য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চিহ্ন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24000" y="4994910"/>
            <a:ext cx="2362200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সদস্য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24000" y="5833110"/>
            <a:ext cx="2362200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উপসেট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72200" y="2099310"/>
            <a:ext cx="2362200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উপসেট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72200" y="3214271"/>
            <a:ext cx="2286000" cy="13234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উপসেট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72200" y="4820424"/>
            <a:ext cx="2362200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সেট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72200" y="5811024"/>
            <a:ext cx="2362200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সেট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228600"/>
            <a:ext cx="2362200" cy="83099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7772400" y="6248400"/>
            <a:ext cx="6858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lastslide"/>
              </a:rPr>
              <a:t>শেষ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Left Arrow 15"/>
          <p:cNvSpPr/>
          <p:nvPr/>
        </p:nvSpPr>
        <p:spPr>
          <a:xfrm>
            <a:off x="5791200" y="6248400"/>
            <a:ext cx="762000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firstslide"/>
              </a:rPr>
              <a:t>শুরু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 Single Corner Rectangle 16"/>
          <p:cNvSpPr/>
          <p:nvPr/>
        </p:nvSpPr>
        <p:spPr>
          <a:xfrm>
            <a:off x="65532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previousslide"/>
              </a:rPr>
              <a:t>আগে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ound Single Corner Rectangle 17"/>
          <p:cNvSpPr/>
          <p:nvPr/>
        </p:nvSpPr>
        <p:spPr>
          <a:xfrm>
            <a:off x="71628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পরে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5486400" y="4876800"/>
          <a:ext cx="381000" cy="419100"/>
        </p:xfrm>
        <a:graphic>
          <a:graphicData uri="http://schemas.openxmlformats.org/presentationml/2006/ole">
            <p:oleObj spid="_x0000_s39937" name="Equation" r:id="rId3" imgW="152280" imgH="190440" progId="Equation.3">
              <p:embed/>
            </p:oleObj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/>
        </p:nvGraphicFramePr>
        <p:xfrm>
          <a:off x="5562600" y="5867400"/>
          <a:ext cx="304800" cy="381000"/>
        </p:xfrm>
        <a:graphic>
          <a:graphicData uri="http://schemas.openxmlformats.org/presentationml/2006/ole">
            <p:oleObj spid="_x0000_s39938" name="Equation" r:id="rId4" imgW="152280" imgH="190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4114800" cy="114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: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19200"/>
            <a:ext cx="9144000" cy="563231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7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তোমার</a:t>
            </a:r>
            <a:r>
              <a:rPr lang="en-US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আশেপাশে</a:t>
            </a:r>
            <a:r>
              <a:rPr lang="en-US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ব্যবহৃত</a:t>
            </a:r>
            <a:r>
              <a:rPr lang="en-US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 ১০টি</a:t>
            </a:r>
          </a:p>
          <a:p>
            <a:r>
              <a:rPr lang="en-US" sz="7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সেটের</a:t>
            </a:r>
            <a:r>
              <a:rPr lang="en-US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নাম</a:t>
            </a:r>
            <a:r>
              <a:rPr lang="en-US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লিখ</a:t>
            </a:r>
            <a:r>
              <a:rPr lang="en-US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। </a:t>
            </a:r>
            <a:r>
              <a:rPr lang="en-US" sz="7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এবংএদের</a:t>
            </a:r>
            <a:r>
              <a:rPr lang="en-US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মধ্যে</a:t>
            </a:r>
            <a:r>
              <a:rPr lang="en-US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যেকোন</a:t>
            </a:r>
            <a:r>
              <a:rPr lang="en-US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দুইটি</a:t>
            </a:r>
            <a:r>
              <a:rPr lang="en-US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সেট</a:t>
            </a:r>
            <a:endParaRPr lang="en-US" sz="7200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  <a:cs typeface="NikoshBAN" pitchFamily="2" charset="0"/>
            </a:endParaRPr>
          </a:p>
          <a:p>
            <a:r>
              <a:rPr lang="en-US" sz="7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দেখাও</a:t>
            </a:r>
            <a:r>
              <a:rPr lang="en-US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যাদের</a:t>
            </a:r>
            <a:r>
              <a:rPr lang="en-US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মধ্যে</a:t>
            </a:r>
            <a:r>
              <a:rPr lang="en-US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সাধারণ</a:t>
            </a:r>
            <a:r>
              <a:rPr lang="en-US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 উ</a:t>
            </a:r>
            <a:r>
              <a:rPr lang="bn-BD" sz="720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পাদান</a:t>
            </a:r>
            <a:r>
              <a:rPr lang="en-US" sz="720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আছে</a:t>
            </a:r>
            <a:r>
              <a:rPr lang="en-US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itchFamily="2" charset="0"/>
              </a:rPr>
              <a:t>। </a:t>
            </a:r>
          </a:p>
        </p:txBody>
      </p:sp>
      <p:sp>
        <p:nvSpPr>
          <p:cNvPr id="4" name="Right Arrow 3"/>
          <p:cNvSpPr/>
          <p:nvPr/>
        </p:nvSpPr>
        <p:spPr>
          <a:xfrm>
            <a:off x="7772400" y="6248400"/>
            <a:ext cx="6858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lastslide"/>
              </a:rPr>
              <a:t>শেষ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5791200" y="6248400"/>
            <a:ext cx="762000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firstslide"/>
              </a:rPr>
              <a:t>শুরু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5532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previousslide"/>
              </a:rPr>
              <a:t>আগে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 Single Corner Rectangle 6"/>
          <p:cNvSpPr/>
          <p:nvPr/>
        </p:nvSpPr>
        <p:spPr>
          <a:xfrm>
            <a:off x="71628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পরে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066800"/>
            <a:ext cx="332975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sz="8800" dirty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463225"/>
            <a:ext cx="40495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১.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6727" y="3276600"/>
            <a:ext cx="51058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২. A</a:t>
            </a:r>
            <a:r>
              <a:rPr lang="bn-BD" sz="4800" dirty="0" smtClean="0">
                <a:latin typeface="NikoshBAN" pitchFamily="2" charset="0"/>
                <a:cs typeface="NikoshBAN" pitchFamily="2" charset="0"/>
                <a:sym typeface="WP MathA"/>
              </a:rPr>
              <a:t>  </a:t>
            </a:r>
            <a:r>
              <a:rPr lang="en-US" sz="4800" dirty="0" smtClean="0">
                <a:latin typeface="NikoshBAN" pitchFamily="2" charset="0"/>
                <a:cs typeface="NikoshBAN" pitchFamily="2" charset="0"/>
                <a:sym typeface="WP MathA"/>
              </a:rPr>
              <a:t>B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  <a:sym typeface="WP MathA"/>
              </a:rPr>
              <a:t>বলতে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  <a:sym typeface="WP MathA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  <a:sym typeface="WP MathA"/>
              </a:rPr>
              <a:t>কি</a:t>
            </a:r>
            <a:r>
              <a:rPr lang="en-US" sz="4800" dirty="0" smtClean="0">
                <a:latin typeface="NikoshBAN" pitchFamily="2" charset="0"/>
                <a:cs typeface="NikoshBAN" pitchFamily="2" charset="0"/>
                <a:sym typeface="WP MathA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  <a:sym typeface="WP MathA"/>
              </a:rPr>
              <a:t>বুঝ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4267200"/>
            <a:ext cx="854913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৩. A= {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a,c,e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},</a:t>
            </a:r>
            <a:r>
              <a:rPr lang="en-US" sz="4800" dirty="0" smtClean="0">
                <a:latin typeface="NikoshBAN" pitchFamily="2" charset="0"/>
                <a:cs typeface="NikoshBAN" pitchFamily="2" charset="0"/>
                <a:sym typeface="WP MathA"/>
              </a:rPr>
              <a:t>B={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  <a:sym typeface="WP MathA"/>
              </a:rPr>
              <a:t>b,c,d</a:t>
            </a:r>
            <a:r>
              <a:rPr lang="en-US" sz="4800" dirty="0" smtClean="0">
                <a:latin typeface="NikoshBAN" pitchFamily="2" charset="0"/>
                <a:cs typeface="NikoshBAN" pitchFamily="2" charset="0"/>
                <a:sym typeface="WP MathA"/>
              </a:rPr>
              <a:t>}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  <a:sym typeface="WP MathA"/>
              </a:rPr>
              <a:t>এর</a:t>
            </a:r>
            <a:r>
              <a:rPr lang="en-US" sz="4800" dirty="0" smtClean="0">
                <a:latin typeface="NikoshBAN" pitchFamily="2" charset="0"/>
                <a:cs typeface="NikoshBAN" pitchFamily="2" charset="0"/>
                <a:sym typeface="WP MathA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  <a:sym typeface="WP MathA"/>
              </a:rPr>
              <a:t>মধ্যে</a:t>
            </a:r>
            <a:r>
              <a:rPr lang="en-US" sz="4800" dirty="0" smtClean="0">
                <a:latin typeface="NikoshBAN" pitchFamily="2" charset="0"/>
                <a:cs typeface="NikoshBAN" pitchFamily="2" charset="0"/>
                <a:sym typeface="WP MathA"/>
              </a:rPr>
              <a:t>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  <a:sym typeface="WP MathA"/>
              </a:rPr>
              <a:t>    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  <a:sym typeface="WP MathA"/>
              </a:rPr>
              <a:t>সাধারণ</a:t>
            </a:r>
            <a:r>
              <a:rPr lang="en-US" sz="4800" dirty="0" smtClean="0">
                <a:latin typeface="NikoshBAN" pitchFamily="2" charset="0"/>
                <a:cs typeface="NikoshBAN" pitchFamily="2" charset="0"/>
                <a:sym typeface="WP MathA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  <a:sym typeface="WP MathA"/>
              </a:rPr>
              <a:t>উপাদান</a:t>
            </a:r>
            <a:r>
              <a:rPr lang="en-US" sz="4800" dirty="0" smtClean="0">
                <a:latin typeface="NikoshBAN" pitchFamily="2" charset="0"/>
                <a:cs typeface="NikoshBAN" pitchFamily="2" charset="0"/>
                <a:sym typeface="WP MathA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  <a:sym typeface="WP MathA"/>
              </a:rPr>
              <a:t>কোনগুলো</a:t>
            </a:r>
            <a:r>
              <a:rPr lang="en-US" sz="4800" dirty="0" smtClean="0">
                <a:latin typeface="NikoshBAN" pitchFamily="2" charset="0"/>
                <a:cs typeface="NikoshBAN" pitchFamily="2" charset="0"/>
                <a:sym typeface="WP MathA"/>
              </a:rPr>
              <a:t> ?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7772400" y="6248400"/>
            <a:ext cx="6858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lastslide"/>
              </a:rPr>
              <a:t>শেষ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5791200" y="6248400"/>
            <a:ext cx="762000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firstslide"/>
              </a:rPr>
              <a:t>শুরু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 Single Corner Rectangle 7"/>
          <p:cNvSpPr/>
          <p:nvPr/>
        </p:nvSpPr>
        <p:spPr>
          <a:xfrm>
            <a:off x="65532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previousslide"/>
              </a:rPr>
              <a:t>আগে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 Single Corner Rectangle 8"/>
          <p:cNvSpPr/>
          <p:nvPr/>
        </p:nvSpPr>
        <p:spPr>
          <a:xfrm>
            <a:off x="71628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পরে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073" name="Object 1"/>
          <p:cNvGraphicFramePr>
            <a:graphicFrameLocks noChangeAspect="1"/>
          </p:cNvGraphicFramePr>
          <p:nvPr/>
        </p:nvGraphicFramePr>
        <p:xfrm>
          <a:off x="1600200" y="3429000"/>
          <a:ext cx="609600" cy="552450"/>
        </p:xfrm>
        <a:graphic>
          <a:graphicData uri="http://schemas.openxmlformats.org/presentationml/2006/ole">
            <p:oleObj spid="_x0000_s3073" name="Equation" r:id="rId3" imgW="152280" imgH="190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28600"/>
            <a:ext cx="5486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8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8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sz="8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600200"/>
            <a:ext cx="887012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/>
              <a:t>A={</a:t>
            </a:r>
            <a:r>
              <a:rPr lang="en-US" sz="6600" dirty="0" err="1" smtClean="0"/>
              <a:t>a,b,c</a:t>
            </a:r>
            <a:r>
              <a:rPr lang="en-US" sz="6600" dirty="0" smtClean="0"/>
              <a:t>}, B={ </a:t>
            </a:r>
            <a:r>
              <a:rPr lang="en-US" sz="6600" dirty="0" err="1" smtClean="0"/>
              <a:t>c,d,e</a:t>
            </a:r>
            <a:r>
              <a:rPr lang="en-US" sz="6600" dirty="0" smtClean="0"/>
              <a:t>}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6600" dirty="0" smtClean="0">
                <a:latin typeface="NikoshBAN" pitchFamily="2" charset="0"/>
                <a:cs typeface="NikoshBAN" pitchFamily="2" charset="0"/>
              </a:rPr>
              <a:t>A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B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A</a:t>
            </a:r>
            <a:r>
              <a:rPr lang="bn-BD" sz="6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sym typeface="WP MathA"/>
              </a:rPr>
              <a:t>  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B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6600" dirty="0"/>
          </a:p>
        </p:txBody>
      </p:sp>
      <p:sp>
        <p:nvSpPr>
          <p:cNvPr id="6" name="Right Arrow 5"/>
          <p:cNvSpPr/>
          <p:nvPr/>
        </p:nvSpPr>
        <p:spPr>
          <a:xfrm>
            <a:off x="7772400" y="6248400"/>
            <a:ext cx="6858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lastslide"/>
              </a:rPr>
              <a:t>শেষ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5791200" y="6248400"/>
            <a:ext cx="762000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firstslide"/>
              </a:rPr>
              <a:t>শুরু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 Single Corner Rectangle 7"/>
          <p:cNvSpPr/>
          <p:nvPr/>
        </p:nvSpPr>
        <p:spPr>
          <a:xfrm>
            <a:off x="65532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previousslide"/>
              </a:rPr>
              <a:t>আগে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 Single Corner Rectangle 8"/>
          <p:cNvSpPr/>
          <p:nvPr/>
        </p:nvSpPr>
        <p:spPr>
          <a:xfrm>
            <a:off x="71628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পরে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609600" y="2819400"/>
          <a:ext cx="685800" cy="609600"/>
        </p:xfrm>
        <a:graphic>
          <a:graphicData uri="http://schemas.openxmlformats.org/presentationml/2006/ole">
            <p:oleObj spid="_x0000_s2049" name="Equation" r:id="rId3" imgW="152280" imgH="19044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3962400" y="2819400"/>
          <a:ext cx="609600" cy="552450"/>
        </p:xfrm>
        <a:graphic>
          <a:graphicData uri="http://schemas.openxmlformats.org/presentationml/2006/ole">
            <p:oleObj spid="_x0000_s2051" name="Equation" r:id="rId4" imgW="152280" imgH="190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87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7772400" y="6248400"/>
            <a:ext cx="6858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lastslide"/>
              </a:rPr>
              <a:t>শেষ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5791200" y="6248400"/>
            <a:ext cx="762000" cy="762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firstslide"/>
              </a:rPr>
              <a:t>শুরু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 Single Corner Rectangle 6"/>
          <p:cNvSpPr/>
          <p:nvPr/>
        </p:nvSpPr>
        <p:spPr>
          <a:xfrm>
            <a:off x="65532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previousslide"/>
              </a:rPr>
              <a:t>আগে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 Single Corner Rectangle 7"/>
          <p:cNvSpPr/>
          <p:nvPr/>
        </p:nvSpPr>
        <p:spPr>
          <a:xfrm>
            <a:off x="7162800" y="6324600"/>
            <a:ext cx="609600" cy="3810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পরে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848</TotalTime>
  <Words>417</Words>
  <Application>Microsoft Office PowerPoint</Application>
  <PresentationFormat>On-screen Show (4:3)</PresentationFormat>
  <Paragraphs>169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Flow</vt:lpstr>
      <vt:lpstr>Equation</vt:lpstr>
      <vt:lpstr>স্বাগতম</vt:lpstr>
      <vt:lpstr>Slide 2</vt:lpstr>
      <vt:lpstr>Slide 3</vt:lpstr>
      <vt:lpstr>Slide 4</vt:lpstr>
      <vt:lpstr>সেট  </vt:lpstr>
      <vt:lpstr>Slide 6</vt:lpstr>
      <vt:lpstr>সেট কাকে বলে?</vt:lpstr>
      <vt:lpstr>Slide 8</vt:lpstr>
      <vt:lpstr>সেটের সদস্য:</vt:lpstr>
      <vt:lpstr>Slide 10</vt:lpstr>
      <vt:lpstr>উপসেট কাকে বলে ?</vt:lpstr>
      <vt:lpstr>Slide 12</vt:lpstr>
      <vt:lpstr>Slide 13</vt:lpstr>
      <vt:lpstr>Slide 14</vt:lpstr>
      <vt:lpstr>Slide 15</vt:lpstr>
      <vt:lpstr>Slide 16</vt:lpstr>
      <vt:lpstr>দলীয় কাজ:</vt:lpstr>
      <vt:lpstr>Slide 18</vt:lpstr>
      <vt:lpstr>Slide 19</vt:lpstr>
      <vt:lpstr>ধন্যবাদ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Md. Aziz</dc:creator>
  <cp:lastModifiedBy>Windows User</cp:lastModifiedBy>
  <cp:revision>132</cp:revision>
  <dcterms:created xsi:type="dcterms:W3CDTF">2006-08-16T00:00:00Z</dcterms:created>
  <dcterms:modified xsi:type="dcterms:W3CDTF">2026-09-30T09:42:50Z</dcterms:modified>
</cp:coreProperties>
</file>