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2" r:id="rId1"/>
  </p:sldMasterIdLst>
  <p:notesMasterIdLst>
    <p:notesMasterId r:id="rId24"/>
  </p:notesMasterIdLst>
  <p:sldIdLst>
    <p:sldId id="256" r:id="rId2"/>
    <p:sldId id="276" r:id="rId3"/>
    <p:sldId id="269" r:id="rId4"/>
    <p:sldId id="278" r:id="rId5"/>
    <p:sldId id="270" r:id="rId6"/>
    <p:sldId id="272" r:id="rId7"/>
    <p:sldId id="262" r:id="rId8"/>
    <p:sldId id="264" r:id="rId9"/>
    <p:sldId id="263" r:id="rId10"/>
    <p:sldId id="265" r:id="rId11"/>
    <p:sldId id="260" r:id="rId12"/>
    <p:sldId id="259" r:id="rId13"/>
    <p:sldId id="261" r:id="rId14"/>
    <p:sldId id="258" r:id="rId15"/>
    <p:sldId id="257" r:id="rId16"/>
    <p:sldId id="275" r:id="rId17"/>
    <p:sldId id="271" r:id="rId18"/>
    <p:sldId id="274" r:id="rId19"/>
    <p:sldId id="268" r:id="rId20"/>
    <p:sldId id="273" r:id="rId21"/>
    <p:sldId id="266" r:id="rId22"/>
    <p:sldId id="26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20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2A0081-E28A-4EEC-9B19-36FE1B4AF352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0FA64-646A-4279-84B1-F0EA20B92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788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0FA64-646A-4279-84B1-F0EA20B921C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21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0FA64-646A-4279-84B1-F0EA20B921C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88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42B01-1898-4AEB-9849-FA8D75CCCAED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9C8B5-E604-40F0-8403-52BDC32EEC4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19528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utonnyMJ" pitchFamily="2" charset="0"/>
              </a:rPr>
              <a:t>                                                 </a:t>
            </a:r>
            <a:r>
              <a:rPr lang="en-US" dirty="0" smtClean="0">
                <a:solidFill>
                  <a:schemeClr val="bg1"/>
                </a:solidFill>
                <a:latin typeface="SutonnyMJ" pitchFamily="2" charset="0"/>
              </a:rPr>
              <a:t>,</a:t>
            </a:r>
            <a:endParaRPr lang="en-US" dirty="0">
              <a:solidFill>
                <a:schemeClr val="bg1"/>
              </a:solidFill>
              <a:latin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26" y="1371600"/>
            <a:ext cx="8382000" cy="4267200"/>
          </a:xfrm>
        </p:spPr>
        <p:txBody>
          <a:bodyPr/>
          <a:lstStyle/>
          <a:p>
            <a:pPr algn="l"/>
            <a:endParaRPr lang="en-US" b="1" dirty="0" smtClean="0">
              <a:solidFill>
                <a:schemeClr val="tx2"/>
              </a:solidFill>
              <a:latin typeface="SutonnyMJ" pitchFamily="2" charset="0"/>
            </a:endParaRPr>
          </a:p>
          <a:p>
            <a:endParaRPr lang="en-US" dirty="0">
              <a:latin typeface="SutonnyMJ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" y="0"/>
            <a:ext cx="9144000" cy="6858000"/>
            <a:chOff x="-90927" y="822036"/>
            <a:chExt cx="9087146" cy="50707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0927" y="822036"/>
              <a:ext cx="9087146" cy="5070764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B w="152400" h="50800" prst="softRound"/>
            </a:sp3d>
          </p:spPr>
        </p:pic>
        <p:sp>
          <p:nvSpPr>
            <p:cNvPr id="7" name="TextBox 6"/>
            <p:cNvSpPr txBox="1"/>
            <p:nvPr/>
          </p:nvSpPr>
          <p:spPr>
            <a:xfrm>
              <a:off x="1319695" y="2214617"/>
              <a:ext cx="6513845" cy="1862048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B w="152400" h="50800" prst="softRound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b="1" dirty="0" smtClean="0">
                  <a:solidFill>
                    <a:schemeClr val="bg2">
                      <a:lumMod val="9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Welcome</a:t>
              </a:r>
              <a:endParaRPr lang="en-US" sz="11500" b="1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234123" y="914400"/>
            <a:ext cx="4019550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7200" dirty="0"/>
              <a:t>   </a:t>
            </a:r>
            <a:r>
              <a:rPr lang="en-US" sz="7200" dirty="0" err="1"/>
              <a:t>পরিচিত</a:t>
            </a:r>
            <a:endParaRPr lang="en-US" sz="72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2438400"/>
            <a:ext cx="4674825" cy="2346796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/>
              <a:t>শাহ</a:t>
            </a:r>
            <a:r>
              <a:rPr lang="en-US" sz="2800" dirty="0"/>
              <a:t> </a:t>
            </a:r>
            <a:r>
              <a:rPr lang="en-US" sz="2800" dirty="0" err="1"/>
              <a:t>আলম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সহকারী</a:t>
            </a:r>
            <a:r>
              <a:rPr lang="en-US" sz="2800" dirty="0"/>
              <a:t>  </a:t>
            </a:r>
            <a:r>
              <a:rPr lang="en-US" sz="2800" dirty="0" err="1"/>
              <a:t>শিক্ষক</a:t>
            </a:r>
            <a:r>
              <a:rPr lang="en-US" sz="2800" dirty="0"/>
              <a:t> </a:t>
            </a:r>
            <a:r>
              <a:rPr lang="en-US" sz="2800" dirty="0" err="1"/>
              <a:t>চকদাদরা</a:t>
            </a:r>
            <a:r>
              <a:rPr lang="en-US" sz="2800" dirty="0"/>
              <a:t> </a:t>
            </a:r>
            <a:r>
              <a:rPr lang="en-US" sz="2800" dirty="0" err="1"/>
              <a:t>দাখিল</a:t>
            </a:r>
            <a:r>
              <a:rPr lang="en-US" sz="2800" dirty="0"/>
              <a:t> </a:t>
            </a:r>
            <a:r>
              <a:rPr lang="en-US" sz="2800" dirty="0" err="1"/>
              <a:t>মাদ্রাসা</a:t>
            </a:r>
            <a:endParaRPr lang="en-US" sz="2800" dirty="0"/>
          </a:p>
          <a:p>
            <a:r>
              <a:rPr lang="en-US" sz="2800" dirty="0" err="1"/>
              <a:t>বিষয়ঃ</a:t>
            </a:r>
            <a:r>
              <a:rPr lang="en-US" sz="2800" dirty="0"/>
              <a:t> </a:t>
            </a:r>
            <a:r>
              <a:rPr lang="en-US" sz="2800" dirty="0" err="1"/>
              <a:t>আরবি</a:t>
            </a:r>
            <a:r>
              <a:rPr lang="en-US" sz="2800" dirty="0"/>
              <a:t> </a:t>
            </a:r>
          </a:p>
          <a:p>
            <a:r>
              <a:rPr lang="en-US" sz="2800" dirty="0" err="1"/>
              <a:t>চকদাদরা</a:t>
            </a:r>
            <a:r>
              <a:rPr lang="en-US" sz="2800" dirty="0"/>
              <a:t> </a:t>
            </a:r>
            <a:r>
              <a:rPr lang="en-US" sz="2800" dirty="0" err="1"/>
              <a:t>দাদরা</a:t>
            </a:r>
            <a:r>
              <a:rPr lang="en-US" sz="2800" dirty="0"/>
              <a:t> </a:t>
            </a:r>
            <a:r>
              <a:rPr lang="en-US" sz="2800" dirty="0" err="1"/>
              <a:t>দাখিল</a:t>
            </a:r>
            <a:r>
              <a:rPr lang="en-US" sz="2800" dirty="0"/>
              <a:t> </a:t>
            </a:r>
            <a:r>
              <a:rPr lang="en-US" sz="2800" dirty="0" err="1"/>
              <a:t>মাদরাসা</a:t>
            </a:r>
            <a:r>
              <a:rPr lang="en-US" sz="2800" dirty="0"/>
              <a:t> ,</a:t>
            </a:r>
            <a:r>
              <a:rPr lang="en-US" sz="2800" dirty="0" err="1"/>
              <a:t>জয়পুরহাট</a:t>
            </a:r>
            <a:r>
              <a:rPr lang="en-US" sz="2800" dirty="0"/>
              <a:t> </a:t>
            </a:r>
          </a:p>
          <a:p>
            <a:r>
              <a:rPr lang="en-US" sz="2100" dirty="0"/>
              <a:t> </a:t>
            </a:r>
          </a:p>
          <a:p>
            <a:endParaRPr lang="en-US" sz="1350" dirty="0"/>
          </a:p>
        </p:txBody>
      </p:sp>
      <p:sp>
        <p:nvSpPr>
          <p:cNvPr id="10" name="TextBox 9"/>
          <p:cNvSpPr txBox="1"/>
          <p:nvPr/>
        </p:nvSpPr>
        <p:spPr>
          <a:xfrm>
            <a:off x="5829794" y="2615371"/>
            <a:ext cx="3181350" cy="216982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700" dirty="0" err="1"/>
              <a:t>শ্রেণি</a:t>
            </a:r>
            <a:r>
              <a:rPr lang="en-US" sz="2700" dirty="0"/>
              <a:t>   </a:t>
            </a:r>
            <a:r>
              <a:rPr lang="en-US" sz="2700" dirty="0" err="1"/>
              <a:t>নবম</a:t>
            </a:r>
            <a:r>
              <a:rPr lang="en-US" sz="2700" dirty="0"/>
              <a:t> </a:t>
            </a:r>
          </a:p>
          <a:p>
            <a:r>
              <a:rPr lang="en-US" sz="2700" dirty="0" err="1"/>
              <a:t>বিষয়ঃ</a:t>
            </a:r>
            <a:r>
              <a:rPr lang="en-US" sz="2700" dirty="0"/>
              <a:t> </a:t>
            </a:r>
            <a:r>
              <a:rPr lang="en-US" sz="2700" dirty="0" err="1" smtClean="0">
                <a:latin typeface="SutonnyMJ" pitchFamily="2" charset="0"/>
                <a:cs typeface="SutonnyMJ" pitchFamily="2" charset="0"/>
              </a:rPr>
              <a:t>nvw`m</a:t>
            </a:r>
            <a:r>
              <a:rPr lang="en-US" sz="27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700" dirty="0" err="1" smtClean="0">
                <a:latin typeface="SutonnyMJ" pitchFamily="2" charset="0"/>
                <a:cs typeface="SutonnyMJ" pitchFamily="2" charset="0"/>
              </a:rPr>
              <a:t>kixd</a:t>
            </a:r>
            <a:r>
              <a:rPr lang="en-US" sz="27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US" sz="2700" dirty="0"/>
          </a:p>
          <a:p>
            <a:r>
              <a:rPr lang="en-US" sz="2700" dirty="0" err="1"/>
              <a:t>উপস্থিতঃ</a:t>
            </a:r>
            <a:r>
              <a:rPr lang="en-US" sz="2700" dirty="0"/>
              <a:t> ৩০ </a:t>
            </a:r>
            <a:r>
              <a:rPr lang="en-US" sz="2700" dirty="0" err="1"/>
              <a:t>জন</a:t>
            </a:r>
            <a:r>
              <a:rPr lang="en-US" sz="2700" dirty="0"/>
              <a:t> </a:t>
            </a:r>
          </a:p>
          <a:p>
            <a:r>
              <a:rPr lang="en-US" sz="2700" dirty="0" err="1"/>
              <a:t>অনপস্থিতঃ</a:t>
            </a:r>
            <a:r>
              <a:rPr lang="en-US" sz="2700" dirty="0"/>
              <a:t> ১০ </a:t>
            </a:r>
            <a:r>
              <a:rPr lang="en-US" sz="2700" dirty="0" err="1"/>
              <a:t>জন</a:t>
            </a:r>
            <a:r>
              <a:rPr lang="en-US" sz="2700" dirty="0"/>
              <a:t> </a:t>
            </a:r>
          </a:p>
          <a:p>
            <a:endParaRPr lang="en-US" sz="2700" dirty="0"/>
          </a:p>
        </p:txBody>
      </p:sp>
      <p:sp>
        <p:nvSpPr>
          <p:cNvPr id="11" name="Flowchart: Collate 10"/>
          <p:cNvSpPr/>
          <p:nvPr/>
        </p:nvSpPr>
        <p:spPr>
          <a:xfrm>
            <a:off x="4843848" y="2541381"/>
            <a:ext cx="800100" cy="2243815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91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latin typeface="SutonnyMJ" pitchFamily="2" charset="0"/>
              </a:rPr>
              <a:t> </a:t>
            </a:r>
            <a:endParaRPr lang="en-US" dirty="0">
              <a:latin typeface="SutonnyMJ" pitchFamily="2" charset="0"/>
            </a:endParaRPr>
          </a:p>
        </p:txBody>
      </p:sp>
      <p:pic>
        <p:nvPicPr>
          <p:cNvPr id="10" name="Content Placeholder 9" descr="watermarked_img_182780735395235381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266" y="457200"/>
            <a:ext cx="6248400" cy="5791200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25490" y="2133600"/>
            <a:ext cx="2365310" cy="1219200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3200" b="1" dirty="0" err="1" smtClean="0"/>
              <a:t>ছবিটি</a:t>
            </a:r>
            <a:r>
              <a:rPr lang="en-US" sz="3200" b="1" dirty="0" smtClean="0"/>
              <a:t> </a:t>
            </a:r>
            <a:r>
              <a:rPr lang="en-US" sz="3200" b="1" dirty="0" err="1"/>
              <a:t>লক্ষ</a:t>
            </a:r>
            <a:r>
              <a:rPr lang="en-US" sz="3200" b="1" dirty="0"/>
              <a:t> </a:t>
            </a:r>
            <a:r>
              <a:rPr lang="en-US" sz="3200" b="1" dirty="0" err="1"/>
              <a:t>কর</a:t>
            </a:r>
            <a:r>
              <a:rPr lang="en-US" sz="3200" b="1" dirty="0"/>
              <a:t>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0" y="1219200"/>
            <a:ext cx="4038600" cy="3505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228600" y="2057400"/>
            <a:ext cx="2819400" cy="121920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</a:rPr>
              <a:t>ছবিটি</a:t>
            </a:r>
            <a:r>
              <a:rPr lang="en-US" sz="2800" b="1" dirty="0" smtClean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লক্ষ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  <a:r>
              <a:rPr lang="en-US" sz="2800" b="1" dirty="0" err="1">
                <a:solidFill>
                  <a:srgbClr val="C00000"/>
                </a:solidFill>
              </a:rPr>
              <a:t>কর</a:t>
            </a:r>
            <a:r>
              <a:rPr lang="en-US" sz="2800" b="1" dirty="0">
                <a:solidFill>
                  <a:srgbClr val="C00000"/>
                </a:solidFill>
              </a:rPr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7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tonnyMJ" pitchFamily="2" charset="0"/>
              </a:rPr>
              <a:t>.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>
              <a:latin typeface="SutonnyMJ" pitchFamily="2" charset="0"/>
            </a:endParaRPr>
          </a:p>
          <a:p>
            <a:pPr algn="ctr">
              <a:buNone/>
            </a:pPr>
            <a:r>
              <a:rPr lang="ar-AE" dirty="0" smtClean="0"/>
              <a:t>باب السلام </a:t>
            </a:r>
            <a:endParaRPr lang="en-US" dirty="0" smtClean="0"/>
          </a:p>
          <a:p>
            <a:pPr algn="ctr">
              <a:buNone/>
            </a:pPr>
            <a:r>
              <a:rPr lang="en-US" dirty="0" err="1" smtClean="0">
                <a:latin typeface="SutonnyMJ" pitchFamily="2" charset="0"/>
              </a:rPr>
              <a:t>বাবুস</a:t>
            </a:r>
            <a:r>
              <a:rPr lang="en-US" dirty="0">
                <a:latin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</a:rPr>
              <a:t>‍</a:t>
            </a:r>
            <a:r>
              <a:rPr lang="en-US" dirty="0" err="1" smtClean="0">
                <a:latin typeface="SutonnyMJ" pitchFamily="2" charset="0"/>
              </a:rPr>
              <a:t>সালাম</a:t>
            </a:r>
            <a:r>
              <a:rPr lang="en-US" dirty="0" smtClean="0">
                <a:latin typeface="SutonnyMJ" pitchFamily="2" charset="0"/>
              </a:rPr>
              <a:t>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47060" y="579438"/>
            <a:ext cx="2895600" cy="8382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2"/>
                </a:solidFill>
                <a:latin typeface="SutonnyMJ" pitchFamily="2" charset="0"/>
              </a:rPr>
              <a:t>cvV</a:t>
            </a:r>
            <a:r>
              <a:rPr lang="en-US" sz="4000" b="1" dirty="0" smtClean="0">
                <a:solidFill>
                  <a:schemeClr val="tx2"/>
                </a:solidFill>
                <a:latin typeface="SutonnyMJ" pitchFamily="2" charset="0"/>
              </a:rPr>
              <a:t> †</a:t>
            </a:r>
            <a:r>
              <a:rPr lang="en-US" sz="4000" b="1" dirty="0" err="1" smtClean="0">
                <a:solidFill>
                  <a:schemeClr val="tx2"/>
                </a:solidFill>
                <a:latin typeface="SutonnyMJ" pitchFamily="2" charset="0"/>
              </a:rPr>
              <a:t>NvlYv</a:t>
            </a:r>
            <a:r>
              <a:rPr lang="en-US" sz="4000" b="1" dirty="0" smtClean="0">
                <a:solidFill>
                  <a:schemeClr val="tx2"/>
                </a:solidFill>
                <a:latin typeface="SutonnyMJ" pitchFamily="2" charset="0"/>
              </a:rPr>
              <a:t> 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>
                <a:latin typeface="SutonnyMJ" pitchFamily="2" charset="0"/>
              </a:rPr>
              <a:t>wkLbdj</a:t>
            </a:r>
            <a:r>
              <a:rPr lang="en-US" dirty="0">
                <a:latin typeface="SutonnyMJ" pitchFamily="2" charset="0"/>
              </a:rPr>
              <a:t/>
            </a:r>
            <a:br>
              <a:rPr lang="en-US" dirty="0">
                <a:latin typeface="SutonnyMJ" pitchFamily="2" charset="0"/>
              </a:rPr>
            </a:br>
            <a:endParaRPr lang="en-US" dirty="0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SutonnyMJ" pitchFamily="2" charset="0"/>
              </a:rPr>
              <a:t>GB </a:t>
            </a:r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k‡l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wkÿv</a:t>
            </a:r>
            <a:r>
              <a:rPr lang="en-US" dirty="0" smtClean="0">
                <a:latin typeface="SutonnyMJ" pitchFamily="2" charset="0"/>
              </a:rPr>
              <a:t>_©xiv </a:t>
            </a:r>
            <a:r>
              <a:rPr lang="en-US" dirty="0" err="1" smtClean="0">
                <a:latin typeface="SutonnyMJ" pitchFamily="2" charset="0"/>
              </a:rPr>
              <a:t>hv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wkL‡Z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cvi‡e</a:t>
            </a:r>
            <a:r>
              <a:rPr lang="en-US" dirty="0" smtClean="0">
                <a:latin typeface="SutonnyMJ" pitchFamily="2" charset="0"/>
              </a:rPr>
              <a:t>---</a:t>
            </a:r>
          </a:p>
          <a:p>
            <a:r>
              <a:rPr lang="en-US" dirty="0" smtClean="0">
                <a:latin typeface="SutonnyMJ" pitchFamily="2" charset="0"/>
              </a:rPr>
              <a:t>1) </a:t>
            </a:r>
            <a:r>
              <a:rPr lang="en-US" dirty="0" err="1" smtClean="0">
                <a:latin typeface="SutonnyMJ" pitchFamily="2" charset="0"/>
              </a:rPr>
              <a:t>nvw`mwU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BeviZmn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co‡Z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cvi‡e</a:t>
            </a:r>
            <a:r>
              <a:rPr lang="en-US" dirty="0" smtClean="0">
                <a:latin typeface="SutonnyMJ" pitchFamily="2" charset="0"/>
              </a:rPr>
              <a:t> |</a:t>
            </a:r>
          </a:p>
          <a:p>
            <a:r>
              <a:rPr lang="en-US" dirty="0" smtClean="0">
                <a:latin typeface="SutonnyMJ" pitchFamily="2" charset="0"/>
              </a:rPr>
              <a:t>2)  </a:t>
            </a:r>
            <a:r>
              <a:rPr lang="en-US" dirty="0" err="1" smtClean="0">
                <a:latin typeface="SutonnyMJ" pitchFamily="2" charset="0"/>
              </a:rPr>
              <a:t>nvw`m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mij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Abyev</a:t>
            </a:r>
            <a:r>
              <a:rPr lang="en-US" dirty="0" smtClean="0">
                <a:latin typeface="SutonnyMJ" pitchFamily="2" charset="0"/>
              </a:rPr>
              <a:t>` </a:t>
            </a:r>
            <a:r>
              <a:rPr lang="en-US" dirty="0" err="1" smtClean="0">
                <a:latin typeface="SutonnyMJ" pitchFamily="2" charset="0"/>
              </a:rPr>
              <a:t>Ki‡Z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cvi‡e</a:t>
            </a:r>
            <a:r>
              <a:rPr lang="en-US" dirty="0" smtClean="0">
                <a:latin typeface="SutonnyMJ" pitchFamily="2" charset="0"/>
              </a:rPr>
              <a:t>|</a:t>
            </a:r>
          </a:p>
          <a:p>
            <a:r>
              <a:rPr lang="en-US" dirty="0" smtClean="0">
                <a:latin typeface="SutonnyMJ" pitchFamily="2" charset="0"/>
              </a:rPr>
              <a:t>3)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†`</a:t>
            </a:r>
            <a:r>
              <a:rPr lang="en-US" dirty="0" err="1" smtClean="0">
                <a:latin typeface="SutonnyMJ" pitchFamily="2" charset="0"/>
              </a:rPr>
              <a:t>Iqvi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Av`e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m¤ú‡K</a:t>
            </a:r>
            <a:r>
              <a:rPr lang="en-US" dirty="0" smtClean="0">
                <a:latin typeface="SutonnyMJ" pitchFamily="2" charset="0"/>
              </a:rPr>
              <a:t>© </a:t>
            </a:r>
            <a:r>
              <a:rPr lang="en-US" dirty="0" err="1" smtClean="0">
                <a:latin typeface="SutonnyMJ" pitchFamily="2" charset="0"/>
              </a:rPr>
              <a:t>Rvb‡Z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cvi‡e</a:t>
            </a:r>
            <a:r>
              <a:rPr lang="en-US" dirty="0" smtClean="0">
                <a:latin typeface="SutonnyMJ" pitchFamily="2" charset="0"/>
              </a:rPr>
              <a:t> |</a:t>
            </a:r>
          </a:p>
          <a:p>
            <a:endParaRPr lang="en-US" dirty="0">
              <a:latin typeface="SutonnyMJ" pitchFamily="2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lIns="46990" tIns="46990" rIns="46990" bIns="46990">
            <a:normAutofit/>
          </a:bodyPr>
          <a:lstStyle/>
          <a:p>
            <a:r>
              <a:rPr lang="en-US" dirty="0" smtClean="0">
                <a:latin typeface="SutonnyMJ" pitchFamily="2" charset="0"/>
                <a:ea typeface="Yu Gothic" pitchFamily="34" charset="-128"/>
              </a:rPr>
              <a:t>..</a:t>
            </a:r>
            <a:endParaRPr lang="en-US" dirty="0">
              <a:latin typeface="SutonnyMJ" pitchFamily="2" charset="0"/>
              <a:ea typeface="Yu Gothic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 spcCol="0">
            <a:normAutofit fontScale="90000" lnSpcReduction="20000"/>
          </a:bodyPr>
          <a:lstStyle/>
          <a:p>
            <a:pPr algn="l">
              <a:buNone/>
            </a:pPr>
            <a:endParaRPr lang="as-IN" dirty="0"/>
          </a:p>
          <a:p>
            <a:pPr algn="ctr">
              <a:lnSpc>
                <a:spcPct val="120000"/>
              </a:lnSpc>
            </a:pPr>
            <a:r>
              <a:rPr lang="ar-AE" b="1" dirty="0" smtClean="0"/>
              <a:t>عَنْ أَبِي هُرَيْرَةَ رَضِيَ اللهُ تَعَالَى عَنْهُ قَالَ: قَالَ رَسُولُ اللهِ صَلَّى اللهُ عَلَيْهِ وَسَلَّمَ: يُسَلِّمُ الصَّغِيرُ عَلَى الْكَبِيرِ، وَالْمَارُّ عَلَى الْقَاعِدِ، وَالْقَلِيلُ عَلَى الْكَثِيرِ.</a:t>
            </a:r>
            <a:r>
              <a:rPr lang="en-US" b="1" dirty="0" smtClean="0"/>
              <a:t>  </a:t>
            </a:r>
          </a:p>
          <a:p>
            <a:pPr algn="ctr">
              <a:lnSpc>
                <a:spcPct val="120000"/>
              </a:lnSpc>
            </a:pPr>
            <a:r>
              <a:rPr lang="en-US" b="1" u="sng" dirty="0" err="1" smtClean="0">
                <a:latin typeface="SutonnyMJ" pitchFamily="2" charset="0"/>
              </a:rPr>
              <a:t>mij</a:t>
            </a:r>
            <a:r>
              <a:rPr lang="en-US" b="1" u="sng" dirty="0" smtClean="0">
                <a:latin typeface="SutonnyMJ" pitchFamily="2" charset="0"/>
              </a:rPr>
              <a:t> </a:t>
            </a:r>
            <a:r>
              <a:rPr lang="en-US" b="1" u="sng" dirty="0" err="1" smtClean="0">
                <a:latin typeface="SutonnyMJ" pitchFamily="2" charset="0"/>
              </a:rPr>
              <a:t>evsjv</a:t>
            </a:r>
            <a:r>
              <a:rPr lang="en-US" b="1" u="sng" dirty="0" smtClean="0">
                <a:latin typeface="SutonnyMJ" pitchFamily="2" charset="0"/>
              </a:rPr>
              <a:t> </a:t>
            </a:r>
            <a:r>
              <a:rPr lang="en-US" b="1" u="sng" dirty="0" err="1" smtClean="0">
                <a:latin typeface="SutonnyMJ" pitchFamily="2" charset="0"/>
              </a:rPr>
              <a:t>Abyev</a:t>
            </a:r>
            <a:r>
              <a:rPr lang="en-US" b="1" u="sng" dirty="0" smtClean="0">
                <a:latin typeface="SutonnyMJ" pitchFamily="2" charset="0"/>
              </a:rPr>
              <a:t>`</a:t>
            </a:r>
          </a:p>
          <a:p>
            <a:r>
              <a:rPr lang="en-US" dirty="0" err="1" smtClean="0">
                <a:latin typeface="SutonnyMJ" pitchFamily="2" charset="0"/>
              </a:rPr>
              <a:t>nRiZ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Avey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ûivBiv</a:t>
            </a:r>
            <a:r>
              <a:rPr lang="en-US" dirty="0" smtClean="0">
                <a:latin typeface="SutonnyMJ" pitchFamily="2" charset="0"/>
              </a:rPr>
              <a:t> (iv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:) 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n‡Z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 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ewY©Z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 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ivmyj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 (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mv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:) 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Bikv</a:t>
            </a:r>
            <a:r>
              <a:rPr lang="en-US" dirty="0" smtClean="0">
                <a:latin typeface="SutonnyMJ" pitchFamily="2" charset="0"/>
                <a:sym typeface="Wingdings" pitchFamily="2" charset="2"/>
              </a:rPr>
              <a:t>` </a:t>
            </a:r>
            <a:r>
              <a:rPr lang="en-US" dirty="0" err="1" smtClean="0">
                <a:latin typeface="SutonnyMJ" pitchFamily="2" charset="0"/>
                <a:sym typeface="Wingdings" pitchFamily="2" charset="2"/>
              </a:rPr>
              <a:t>K‡ib</a:t>
            </a:r>
            <a:r>
              <a:rPr lang="en-US" dirty="0" smtClean="0">
                <a:latin typeface="SutonnyMJ" pitchFamily="2" charset="0"/>
              </a:rPr>
              <a:t>|</a:t>
            </a:r>
          </a:p>
          <a:p>
            <a:pPr algn="l"/>
            <a:r>
              <a:rPr lang="en-US" dirty="0" smtClean="0">
                <a:latin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</a:rPr>
              <a:t>QvU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eo‡K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Ges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AwZµgYKvix</a:t>
            </a:r>
            <a:r>
              <a:rPr lang="en-US" dirty="0" smtClean="0">
                <a:latin typeface="SutonnyMJ" pitchFamily="2" charset="0"/>
              </a:rPr>
              <a:t> e¨w³ </a:t>
            </a:r>
            <a:r>
              <a:rPr lang="en-US" dirty="0" err="1" smtClean="0">
                <a:latin typeface="SutonnyMJ" pitchFamily="2" charset="0"/>
              </a:rPr>
              <a:t>Dcweó</a:t>
            </a:r>
            <a:r>
              <a:rPr lang="en-US" dirty="0" smtClean="0">
                <a:latin typeface="SutonnyMJ" pitchFamily="2" charset="0"/>
              </a:rPr>
              <a:t> _</a:t>
            </a:r>
            <a:r>
              <a:rPr lang="en-US" dirty="0" err="1" smtClean="0">
                <a:latin typeface="SutonnyMJ" pitchFamily="2" charset="0"/>
              </a:rPr>
              <a:t>vKv</a:t>
            </a:r>
            <a:r>
              <a:rPr lang="en-US" dirty="0" smtClean="0">
                <a:latin typeface="SutonnyMJ" pitchFamily="2" charset="0"/>
              </a:rPr>
              <a:t> e¨w³‡K </a:t>
            </a:r>
            <a:r>
              <a:rPr lang="en-US" dirty="0" err="1" smtClean="0">
                <a:latin typeface="SutonnyMJ" pitchFamily="2" charset="0"/>
              </a:rPr>
              <a:t>Ges</a:t>
            </a:r>
            <a:r>
              <a:rPr lang="en-US" dirty="0" smtClean="0">
                <a:latin typeface="SutonnyMJ" pitchFamily="2" charset="0"/>
              </a:rPr>
              <a:t> Kg </a:t>
            </a:r>
            <a:r>
              <a:rPr lang="en-US" dirty="0" err="1" smtClean="0">
                <a:latin typeface="SutonnyMJ" pitchFamily="2" charset="0"/>
              </a:rPr>
              <a:t>msL¨v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jvK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AwaK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msL¨K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jvK‡K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w`‡e</a:t>
            </a:r>
            <a:r>
              <a:rPr lang="en-US" dirty="0" smtClean="0">
                <a:latin typeface="SutonnyMJ" pitchFamily="2" charset="0"/>
              </a:rPr>
              <a:t>| (</a:t>
            </a:r>
            <a:r>
              <a:rPr lang="en-US" dirty="0" err="1" smtClean="0">
                <a:latin typeface="SutonnyMJ" pitchFamily="2" charset="0"/>
              </a:rPr>
              <a:t>Bgvg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eyLvix</a:t>
            </a:r>
            <a:r>
              <a:rPr lang="en-US" dirty="0" smtClean="0">
                <a:latin typeface="SutonnyMJ" pitchFamily="2" charset="0"/>
              </a:rPr>
              <a:t> (</a:t>
            </a:r>
            <a:r>
              <a:rPr lang="en-US" dirty="0" err="1" smtClean="0">
                <a:latin typeface="SutonnyMJ" pitchFamily="2" charset="0"/>
              </a:rPr>
              <a:t>i</a:t>
            </a:r>
            <a:r>
              <a:rPr lang="en-US" dirty="0" smtClean="0">
                <a:latin typeface="SutonnyMJ" pitchFamily="2" charset="0"/>
              </a:rPr>
              <a:t>:) </a:t>
            </a:r>
            <a:r>
              <a:rPr lang="en-US" dirty="0" err="1" smtClean="0">
                <a:latin typeface="SutonnyMJ" pitchFamily="2" charset="0"/>
              </a:rPr>
              <a:t>nvw`mwU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eY©bv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K‡ib</a:t>
            </a:r>
            <a:r>
              <a:rPr lang="en-US" dirty="0" smtClean="0">
                <a:latin typeface="SutonnyMJ" pitchFamily="2" charset="0"/>
              </a:rPr>
              <a:t>)  </a:t>
            </a:r>
            <a:r>
              <a:rPr lang="as-IN" dirty="0">
                <a:latin typeface="SutonnyMJ" pitchFamily="2" charset="0"/>
              </a:rPr>
              <a:t/>
            </a:r>
            <a:br>
              <a:rPr lang="as-IN" dirty="0">
                <a:latin typeface="SutonnyMJ" pitchFamily="2" charset="0"/>
              </a:rPr>
            </a:br>
            <a:endParaRPr lang="as-IN" dirty="0">
              <a:latin typeface="SutonnyMJ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590800" y="304800"/>
            <a:ext cx="3352800" cy="1143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ea typeface="Yu Gothic" pitchFamily="34" charset="-128"/>
              </a:rPr>
              <a:t>Av`k</a:t>
            </a:r>
            <a:r>
              <a:rPr lang="en-US" sz="4000" b="1" dirty="0" smtClean="0">
                <a:solidFill>
                  <a:schemeClr val="tx1"/>
                </a:solidFill>
                <a:latin typeface="SutonnyMJ" pitchFamily="2" charset="0"/>
                <a:ea typeface="Yu Gothic" pitchFamily="34" charset="-128"/>
              </a:rPr>
              <a:t>© </a:t>
            </a:r>
            <a:r>
              <a:rPr lang="en-US" sz="4000" b="1" dirty="0" err="1" smtClean="0">
                <a:solidFill>
                  <a:schemeClr val="tx1"/>
                </a:solidFill>
                <a:latin typeface="SutonnyMJ" pitchFamily="2" charset="0"/>
                <a:ea typeface="Yu Gothic" pitchFamily="34" charset="-128"/>
              </a:rPr>
              <a:t>cvV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 wrap="none" lIns="0" tIns="0" rIns="0" bIns="0" anchor="t" anchorCtr="0">
            <a:normAutofit fontScale="90000"/>
          </a:bodyPr>
          <a:lstStyle/>
          <a:p>
            <a:r>
              <a:rPr lang="as-IN" sz="8000" b="1" dirty="0" smtClean="0"/>
              <a:t/>
            </a:r>
            <a:br>
              <a:rPr lang="as-IN" sz="8000" b="1" dirty="0" smtClean="0"/>
            </a:br>
            <a:endParaRPr lang="as-IN" dirty="0">
              <a:solidFill>
                <a:schemeClr val="tx1"/>
              </a:solidFill>
              <a:uFillTx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229600" cy="4754563"/>
          </a:xfrm>
        </p:spPr>
        <p:txBody>
          <a:bodyPr>
            <a:noAutofit/>
          </a:bodyPr>
          <a:lstStyle/>
          <a:p>
            <a:r>
              <a:rPr lang="ar-AE" sz="2400" b="1" dirty="0" smtClean="0">
                <a:latin typeface="SutonnyMJ" pitchFamily="2" charset="0"/>
              </a:rPr>
              <a:t>عَنْ 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Avb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n‡Z</a:t>
            </a:r>
            <a:r>
              <a:rPr lang="en-US" sz="2400" b="1" dirty="0" smtClean="0">
                <a:latin typeface="SutonnyMJ" pitchFamily="2" charset="0"/>
              </a:rPr>
              <a:t> / †_‡K</a:t>
            </a:r>
          </a:p>
          <a:p>
            <a:r>
              <a:rPr lang="ar-AE" sz="2400" b="1" dirty="0" smtClean="0">
                <a:latin typeface="SutonnyMJ" pitchFamily="2" charset="0"/>
              </a:rPr>
              <a:t>أَبِي هُرَيْرَةَ </a:t>
            </a:r>
            <a:r>
              <a:rPr lang="en-US" sz="2400" b="1" dirty="0" err="1" smtClean="0">
                <a:latin typeface="SutonnyMJ" pitchFamily="2" charset="0"/>
              </a:rPr>
              <a:t>Avwe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ûivBivZv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Avey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ûivqiv</a:t>
            </a:r>
            <a:r>
              <a:rPr lang="en-US" sz="2400" b="1" dirty="0" smtClean="0">
                <a:latin typeface="SutonnyMJ" pitchFamily="2" charset="0"/>
              </a:rPr>
              <a:t> (</a:t>
            </a:r>
            <a:r>
              <a:rPr lang="en-US" sz="2400" b="1" dirty="0" err="1" smtClean="0">
                <a:latin typeface="SutonnyMJ" pitchFamily="2" charset="0"/>
              </a:rPr>
              <a:t>ivwhqvjøvû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Avbû</a:t>
            </a:r>
            <a:r>
              <a:rPr lang="en-US" sz="2400" b="1" dirty="0" smtClean="0">
                <a:latin typeface="SutonnyMJ" pitchFamily="2" charset="0"/>
              </a:rPr>
              <a:t>)</a:t>
            </a:r>
          </a:p>
          <a:p>
            <a:r>
              <a:rPr lang="ar-AE" sz="2400" b="1" dirty="0" smtClean="0">
                <a:latin typeface="SutonnyMJ" pitchFamily="2" charset="0"/>
              </a:rPr>
              <a:t>رَضِيَ اللهُ </a:t>
            </a:r>
            <a:r>
              <a:rPr lang="en-US" sz="2400" b="1" dirty="0" err="1" smtClean="0">
                <a:latin typeface="SutonnyMJ" pitchFamily="2" charset="0"/>
              </a:rPr>
              <a:t>ivwhqvjøvû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Avjøvn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ZvAvjv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mš‘ó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n‡q‡Qb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عَنْهُ </a:t>
            </a:r>
            <a:r>
              <a:rPr lang="en-US" sz="2400" b="1" dirty="0" err="1" smtClean="0">
                <a:latin typeface="SutonnyMJ" pitchFamily="2" charset="0"/>
              </a:rPr>
              <a:t>Avbû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Zuvi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Ici</a:t>
            </a:r>
            <a:r>
              <a:rPr lang="en-US" sz="2400" b="1" dirty="0" smtClean="0">
                <a:latin typeface="SutonnyMJ" pitchFamily="2" charset="0"/>
              </a:rPr>
              <a:t> / </a:t>
            </a:r>
            <a:r>
              <a:rPr lang="en-US" sz="2400" b="1" dirty="0" err="1" smtClean="0">
                <a:latin typeface="SutonnyMJ" pitchFamily="2" charset="0"/>
              </a:rPr>
              <a:t>Zuvi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cÖwZ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قَالَ </a:t>
            </a:r>
            <a:r>
              <a:rPr lang="en-US" sz="2400" b="1" dirty="0" err="1" smtClean="0">
                <a:latin typeface="SutonnyMJ" pitchFamily="2" charset="0"/>
              </a:rPr>
              <a:t>K¡vjv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wZwb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e‡j‡Qb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ar-AE" sz="2400" b="1" dirty="0" smtClean="0">
                <a:latin typeface="SutonnyMJ" pitchFamily="2" charset="0"/>
              </a:rPr>
              <a:t>رَسُولُ اللهِ 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ivm~jyjøvwn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Avjøvni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ivm~j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صَلَّى اللهُ </a:t>
            </a:r>
            <a:r>
              <a:rPr lang="en-US" sz="2400" b="1" dirty="0" err="1" smtClean="0">
                <a:latin typeface="SutonnyMJ" pitchFamily="2" charset="0"/>
              </a:rPr>
              <a:t>mvjøvjøvû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Avjøvn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ZvAvjv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ingZ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el©Y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Kiæb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عَلَيْهِ </a:t>
            </a:r>
            <a:r>
              <a:rPr lang="en-US" sz="2400" b="1" dirty="0" err="1" smtClean="0">
                <a:latin typeface="SutonnyMJ" pitchFamily="2" charset="0"/>
              </a:rPr>
              <a:t>AvjvBwn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Zuvi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Ici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وَسَلَّمَ </a:t>
            </a:r>
            <a:r>
              <a:rPr lang="en-US" sz="2400" b="1" dirty="0" err="1" smtClean="0">
                <a:latin typeface="SutonnyMJ" pitchFamily="2" charset="0"/>
              </a:rPr>
              <a:t>Iqv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mvjøvg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Ges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kvwšÍ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el©Y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Kiæb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يُسَلِّمُ </a:t>
            </a:r>
            <a:r>
              <a:rPr lang="en-US" sz="2400" b="1" dirty="0" err="1" smtClean="0">
                <a:latin typeface="SutonnyMJ" pitchFamily="2" charset="0"/>
              </a:rPr>
              <a:t>BDmvwjøgy</a:t>
            </a:r>
            <a:r>
              <a:rPr lang="en-US" sz="2400" b="1" dirty="0" smtClean="0">
                <a:latin typeface="SutonnyMJ" pitchFamily="2" charset="0"/>
              </a:rPr>
              <a:t>) Ñ </a:t>
            </a:r>
            <a:r>
              <a:rPr lang="en-US" sz="2400" b="1" dirty="0" err="1" smtClean="0">
                <a:latin typeface="SutonnyMJ" pitchFamily="2" charset="0"/>
              </a:rPr>
              <a:t>mvjvg</a:t>
            </a:r>
            <a:r>
              <a:rPr lang="en-US" sz="2400" b="1" dirty="0" smtClean="0">
                <a:latin typeface="SutonnyMJ" pitchFamily="2" charset="0"/>
              </a:rPr>
              <a:t> †`‡e / </a:t>
            </a:r>
            <a:r>
              <a:rPr lang="en-US" sz="2400" b="1" dirty="0" err="1" smtClean="0">
                <a:latin typeface="SutonnyMJ" pitchFamily="2" charset="0"/>
              </a:rPr>
              <a:t>mvjvg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cÖ`vb</a:t>
            </a:r>
            <a:r>
              <a:rPr lang="en-US" sz="2400" b="1" dirty="0" smtClean="0">
                <a:latin typeface="SutonnyMJ" pitchFamily="2" charset="0"/>
              </a:rPr>
              <a:t> </a:t>
            </a:r>
            <a:r>
              <a:rPr lang="en-US" sz="2400" b="1" dirty="0" err="1" smtClean="0">
                <a:latin typeface="SutonnyMJ" pitchFamily="2" charset="0"/>
              </a:rPr>
              <a:t>Ki‡e</a:t>
            </a:r>
            <a:endParaRPr lang="en-US" sz="2400" b="1" dirty="0" smtClean="0">
              <a:latin typeface="SutonnyMJ" pitchFamily="2" charset="0"/>
            </a:endParaRPr>
          </a:p>
          <a:p>
            <a:r>
              <a:rPr lang="ar-AE" sz="2400" b="1" dirty="0" smtClean="0">
                <a:latin typeface="SutonnyMJ" pitchFamily="2" charset="0"/>
              </a:rPr>
              <a:t>الصَّغِيرُ </a:t>
            </a:r>
            <a:r>
              <a:rPr lang="en-US" sz="2400" b="1" dirty="0" err="1" smtClean="0">
                <a:latin typeface="SutonnyMJ" pitchFamily="2" charset="0"/>
              </a:rPr>
              <a:t>Avm-mMxiæ</a:t>
            </a:r>
            <a:r>
              <a:rPr lang="en-US" sz="2400" b="1" dirty="0" smtClean="0">
                <a:latin typeface="SutonnyMJ" pitchFamily="2" charset="0"/>
              </a:rPr>
              <a:t>) Ñ †</a:t>
            </a:r>
            <a:r>
              <a:rPr lang="en-US" sz="2400" b="1" dirty="0" err="1" smtClean="0">
                <a:latin typeface="SutonnyMJ" pitchFamily="2" charset="0"/>
              </a:rPr>
              <a:t>QvU</a:t>
            </a:r>
            <a:r>
              <a:rPr lang="en-US" sz="2400" b="1" dirty="0" smtClean="0">
                <a:latin typeface="SutonnyMJ" pitchFamily="2" charset="0"/>
              </a:rPr>
              <a:t> / Kg </a:t>
            </a:r>
            <a:r>
              <a:rPr lang="en-US" sz="2400" b="1" dirty="0" err="1" smtClean="0">
                <a:latin typeface="SutonnyMJ" pitchFamily="2" charset="0"/>
              </a:rPr>
              <a:t>eqmx</a:t>
            </a:r>
            <a:r>
              <a:rPr lang="en-US" sz="2400" b="1" dirty="0" smtClean="0">
                <a:latin typeface="SutonnyMJ" pitchFamily="2" charset="0"/>
              </a:rPr>
              <a:t> e¨w³</a:t>
            </a:r>
          </a:p>
        </p:txBody>
      </p:sp>
      <p:sp>
        <p:nvSpPr>
          <p:cNvPr id="4" name="Oval 3"/>
          <p:cNvSpPr/>
          <p:nvPr/>
        </p:nvSpPr>
        <p:spPr>
          <a:xfrm>
            <a:off x="2895600" y="304800"/>
            <a:ext cx="2362200" cy="838200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kãv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_©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25000" lnSpcReduction="20000"/>
          </a:bodyPr>
          <a:lstStyle/>
          <a:p>
            <a:pPr>
              <a:spcBef>
                <a:spcPts val="0"/>
              </a:spcBef>
            </a:pPr>
            <a:endParaRPr lang="as-IN" sz="12800" dirty="0" smtClean="0">
              <a:latin typeface="SutonnyMJ" pitchFamily="2" charset="0"/>
            </a:endParaRPr>
          </a:p>
          <a:p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عَلَى </a:t>
            </a:r>
            <a:r>
              <a:rPr lang="en-US" sz="9600" b="1" dirty="0" err="1" smtClean="0">
                <a:latin typeface="SutonnyMJ" pitchFamily="2" charset="0"/>
              </a:rPr>
              <a:t>Avjv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cÖwZ</a:t>
            </a:r>
            <a:r>
              <a:rPr lang="en-US" sz="9600" b="1" dirty="0" smtClean="0">
                <a:latin typeface="SutonnyMJ" pitchFamily="2" charset="0"/>
              </a:rPr>
              <a:t> / </a:t>
            </a:r>
            <a:r>
              <a:rPr lang="en-US" sz="9600" b="1" dirty="0" err="1" smtClean="0">
                <a:latin typeface="SutonnyMJ" pitchFamily="2" charset="0"/>
              </a:rPr>
              <a:t>Ici</a:t>
            </a:r>
            <a:r>
              <a:rPr lang="en-US" sz="9600" b="1" dirty="0" smtClean="0">
                <a:latin typeface="SutonnyMJ" pitchFamily="2" charset="0"/>
              </a:rPr>
              <a:t> (</a:t>
            </a:r>
            <a:r>
              <a:rPr lang="en-US" sz="9600" b="1" dirty="0" err="1" smtClean="0">
                <a:latin typeface="SutonnyMJ" pitchFamily="2" charset="0"/>
              </a:rPr>
              <a:t>GLv‡b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ÔKvD‡KÕ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mvjvg</a:t>
            </a:r>
            <a:r>
              <a:rPr lang="en-US" sz="9600" b="1" dirty="0" smtClean="0">
                <a:latin typeface="SutonnyMJ" pitchFamily="2" charset="0"/>
              </a:rPr>
              <a:t> †`</a:t>
            </a:r>
            <a:r>
              <a:rPr lang="en-US" sz="9600" b="1" dirty="0" err="1" smtClean="0">
                <a:latin typeface="SutonnyMJ" pitchFamily="2" charset="0"/>
              </a:rPr>
              <a:t>Iqv</a:t>
            </a:r>
            <a:r>
              <a:rPr lang="en-US" sz="9600" b="1" dirty="0" smtClean="0">
                <a:latin typeface="SutonnyMJ" pitchFamily="2" charset="0"/>
              </a:rPr>
              <a:t> †</a:t>
            </a:r>
            <a:r>
              <a:rPr lang="en-US" sz="9600" b="1" dirty="0" err="1" smtClean="0">
                <a:latin typeface="SutonnyMJ" pitchFamily="2" charset="0"/>
              </a:rPr>
              <a:t>evSv‡Z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e¨eüZ</a:t>
            </a:r>
            <a:r>
              <a:rPr lang="en-US" sz="9600" b="1" dirty="0" smtClean="0">
                <a:latin typeface="SutonnyMJ" pitchFamily="2" charset="0"/>
              </a:rPr>
              <a:t>)</a:t>
            </a:r>
          </a:p>
          <a:p>
            <a:r>
              <a:rPr lang="ar-AE" sz="9600" b="1" dirty="0" smtClean="0">
                <a:latin typeface="SutonnyMJ" pitchFamily="2" charset="0"/>
              </a:rPr>
              <a:t>الْكَبِيرِ</a:t>
            </a:r>
            <a:r>
              <a:rPr lang="en-US" sz="9600" b="1" dirty="0" err="1" smtClean="0">
                <a:latin typeface="SutonnyMJ" pitchFamily="2" charset="0"/>
              </a:rPr>
              <a:t>Avj-Kvexwi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eo</a:t>
            </a:r>
            <a:r>
              <a:rPr lang="en-US" sz="9600" b="1" dirty="0" smtClean="0">
                <a:latin typeface="SutonnyMJ" pitchFamily="2" charset="0"/>
              </a:rPr>
              <a:t> / </a:t>
            </a:r>
            <a:r>
              <a:rPr lang="en-US" sz="9600" b="1" dirty="0" err="1" smtClean="0">
                <a:latin typeface="SutonnyMJ" pitchFamily="2" charset="0"/>
              </a:rPr>
              <a:t>e‡qv‡R¨ô</a:t>
            </a:r>
            <a:r>
              <a:rPr lang="en-US" sz="9600" b="1" dirty="0" smtClean="0">
                <a:latin typeface="SutonnyMJ" pitchFamily="2" charset="0"/>
              </a:rPr>
              <a:t> e¨w³</a:t>
            </a:r>
          </a:p>
          <a:p>
            <a:r>
              <a:rPr lang="ar-AE" sz="9600" b="1" dirty="0" smtClean="0">
                <a:latin typeface="SutonnyMJ" pitchFamily="2" charset="0"/>
              </a:rPr>
              <a:t>وَ </a:t>
            </a:r>
            <a:r>
              <a:rPr lang="en-US" sz="9600" b="1" dirty="0" err="1" smtClean="0">
                <a:latin typeface="SutonnyMJ" pitchFamily="2" charset="0"/>
              </a:rPr>
              <a:t>Iqv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Ges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الْمَارُّ </a:t>
            </a:r>
            <a:r>
              <a:rPr lang="en-US" sz="9600" b="1" dirty="0" err="1" smtClean="0">
                <a:latin typeface="SutonnyMJ" pitchFamily="2" charset="0"/>
              </a:rPr>
              <a:t>Avj-gv</a:t>
            </a:r>
            <a:r>
              <a:rPr lang="en-US" sz="9600" b="1" dirty="0" smtClean="0">
                <a:latin typeface="SutonnyMJ" pitchFamily="2" charset="0"/>
              </a:rPr>
              <a:t>‌©</a:t>
            </a:r>
            <a:r>
              <a:rPr lang="en-US" sz="9600" b="1" dirty="0" err="1" smtClean="0">
                <a:latin typeface="SutonnyMJ" pitchFamily="2" charset="0"/>
              </a:rPr>
              <a:t>iæ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c_Pvix</a:t>
            </a:r>
            <a:r>
              <a:rPr lang="en-US" sz="9600" b="1" dirty="0" smtClean="0">
                <a:latin typeface="SutonnyMJ" pitchFamily="2" charset="0"/>
              </a:rPr>
              <a:t> / c_ </a:t>
            </a:r>
            <a:r>
              <a:rPr lang="en-US" sz="9600" b="1" dirty="0" err="1" smtClean="0">
                <a:latin typeface="SutonnyMJ" pitchFamily="2" charset="0"/>
              </a:rPr>
              <a:t>AwZµgKvix</a:t>
            </a:r>
            <a:r>
              <a:rPr lang="en-US" sz="9600" b="1" dirty="0" smtClean="0">
                <a:latin typeface="SutonnyMJ" pitchFamily="2" charset="0"/>
              </a:rPr>
              <a:t> e¨w³</a:t>
            </a:r>
          </a:p>
          <a:p>
            <a:r>
              <a:rPr lang="ar-AE" sz="9600" b="1" dirty="0" smtClean="0">
                <a:latin typeface="SutonnyMJ" pitchFamily="2" charset="0"/>
              </a:rPr>
              <a:t>عَلَى </a:t>
            </a:r>
            <a:r>
              <a:rPr lang="en-US" sz="9600" b="1" dirty="0" err="1" smtClean="0">
                <a:latin typeface="SutonnyMJ" pitchFamily="2" charset="0"/>
              </a:rPr>
              <a:t>Avjv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cÖwZ</a:t>
            </a:r>
            <a:r>
              <a:rPr lang="en-US" sz="9600" b="1" dirty="0" smtClean="0">
                <a:latin typeface="SutonnyMJ" pitchFamily="2" charset="0"/>
              </a:rPr>
              <a:t> / </a:t>
            </a:r>
            <a:r>
              <a:rPr lang="en-US" sz="9600" b="1" dirty="0" err="1" smtClean="0">
                <a:latin typeface="SutonnyMJ" pitchFamily="2" charset="0"/>
              </a:rPr>
              <a:t>Ici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الْقَاعِدِ </a:t>
            </a:r>
            <a:r>
              <a:rPr lang="en-US" sz="9600" b="1" dirty="0" err="1" smtClean="0">
                <a:latin typeface="SutonnyMJ" pitchFamily="2" charset="0"/>
              </a:rPr>
              <a:t>Avj-KvAvÕBw</a:t>
            </a:r>
            <a:r>
              <a:rPr lang="en-US" sz="9600" b="1" dirty="0" smtClean="0">
                <a:latin typeface="SutonnyMJ" pitchFamily="2" charset="0"/>
              </a:rPr>
              <a:t>`) Ñ </a:t>
            </a:r>
            <a:r>
              <a:rPr lang="en-US" sz="9600" b="1" dirty="0" err="1" smtClean="0">
                <a:latin typeface="SutonnyMJ" pitchFamily="2" charset="0"/>
              </a:rPr>
              <a:t>Dcweó</a:t>
            </a:r>
            <a:r>
              <a:rPr lang="en-US" sz="9600" b="1" dirty="0" smtClean="0">
                <a:latin typeface="SutonnyMJ" pitchFamily="2" charset="0"/>
              </a:rPr>
              <a:t> e¨w³ / †h </a:t>
            </a:r>
            <a:r>
              <a:rPr lang="en-US" sz="9600" b="1" dirty="0" err="1" smtClean="0">
                <a:latin typeface="SutonnyMJ" pitchFamily="2" charset="0"/>
              </a:rPr>
              <a:t>e‡m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Av‡Q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وَ </a:t>
            </a:r>
            <a:r>
              <a:rPr lang="en-US" sz="9600" b="1" dirty="0" err="1" smtClean="0">
                <a:latin typeface="SutonnyMJ" pitchFamily="2" charset="0"/>
              </a:rPr>
              <a:t>Iqv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Ges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الْقَلِيلُ </a:t>
            </a:r>
            <a:r>
              <a:rPr lang="en-US" sz="9600" b="1" dirty="0" err="1" smtClean="0">
                <a:latin typeface="SutonnyMJ" pitchFamily="2" charset="0"/>
              </a:rPr>
              <a:t>Avj-Kvjxjy</a:t>
            </a:r>
            <a:r>
              <a:rPr lang="en-US" sz="9600" b="1" dirty="0" smtClean="0">
                <a:latin typeface="SutonnyMJ" pitchFamily="2" charset="0"/>
              </a:rPr>
              <a:t>) Ñ Kg </a:t>
            </a:r>
            <a:r>
              <a:rPr lang="en-US" sz="9600" b="1" dirty="0" err="1" smtClean="0">
                <a:latin typeface="SutonnyMJ" pitchFamily="2" charset="0"/>
              </a:rPr>
              <a:t>msL¨K</a:t>
            </a:r>
            <a:r>
              <a:rPr lang="en-US" sz="9600" b="1" dirty="0" smtClean="0">
                <a:latin typeface="SutonnyMJ" pitchFamily="2" charset="0"/>
              </a:rPr>
              <a:t> †</a:t>
            </a:r>
            <a:r>
              <a:rPr lang="en-US" sz="9600" b="1" dirty="0" err="1" smtClean="0">
                <a:latin typeface="SutonnyMJ" pitchFamily="2" charset="0"/>
              </a:rPr>
              <a:t>jvK</a:t>
            </a:r>
            <a:r>
              <a:rPr lang="en-US" sz="9600" b="1" dirty="0" smtClean="0">
                <a:latin typeface="SutonnyMJ" pitchFamily="2" charset="0"/>
              </a:rPr>
              <a:t> / </a:t>
            </a:r>
            <a:r>
              <a:rPr lang="en-US" sz="9600" b="1" dirty="0" err="1" smtClean="0">
                <a:latin typeface="SutonnyMJ" pitchFamily="2" charset="0"/>
              </a:rPr>
              <a:t>Aí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msL¨v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عَلَى </a:t>
            </a:r>
            <a:r>
              <a:rPr lang="en-US" sz="9600" b="1" dirty="0" err="1" smtClean="0">
                <a:latin typeface="SutonnyMJ" pitchFamily="2" charset="0"/>
              </a:rPr>
              <a:t>Avjv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cÖwZ</a:t>
            </a:r>
            <a:r>
              <a:rPr lang="en-US" sz="9600" b="1" dirty="0" smtClean="0">
                <a:latin typeface="SutonnyMJ" pitchFamily="2" charset="0"/>
              </a:rPr>
              <a:t> / </a:t>
            </a:r>
            <a:r>
              <a:rPr lang="en-US" sz="9600" b="1" dirty="0" err="1" smtClean="0">
                <a:latin typeface="SutonnyMJ" pitchFamily="2" charset="0"/>
              </a:rPr>
              <a:t>Ici</a:t>
            </a:r>
            <a:endParaRPr lang="en-US" sz="9600" b="1" dirty="0" smtClean="0">
              <a:latin typeface="SutonnyMJ" pitchFamily="2" charset="0"/>
            </a:endParaRPr>
          </a:p>
          <a:p>
            <a:r>
              <a:rPr lang="ar-AE" sz="9600" b="1" dirty="0" smtClean="0">
                <a:latin typeface="SutonnyMJ" pitchFamily="2" charset="0"/>
              </a:rPr>
              <a:t>الْكَثِيرِ </a:t>
            </a:r>
            <a:r>
              <a:rPr lang="en-US" sz="9600" b="1" dirty="0" err="1" smtClean="0">
                <a:latin typeface="SutonnyMJ" pitchFamily="2" charset="0"/>
              </a:rPr>
              <a:t>Avj-KvQxwi</a:t>
            </a:r>
            <a:r>
              <a:rPr lang="en-US" sz="9600" b="1" dirty="0" smtClean="0">
                <a:latin typeface="SutonnyMJ" pitchFamily="2" charset="0"/>
              </a:rPr>
              <a:t>) Ñ </a:t>
            </a:r>
            <a:r>
              <a:rPr lang="en-US" sz="9600" b="1" dirty="0" err="1" smtClean="0">
                <a:latin typeface="SutonnyMJ" pitchFamily="2" charset="0"/>
              </a:rPr>
              <a:t>AwaK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msL¨K</a:t>
            </a:r>
            <a:r>
              <a:rPr lang="en-US" sz="9600" b="1" dirty="0" smtClean="0">
                <a:latin typeface="SutonnyMJ" pitchFamily="2" charset="0"/>
              </a:rPr>
              <a:t> †</a:t>
            </a:r>
            <a:r>
              <a:rPr lang="en-US" sz="9600" b="1" dirty="0" err="1" smtClean="0">
                <a:latin typeface="SutonnyMJ" pitchFamily="2" charset="0"/>
              </a:rPr>
              <a:t>jvK</a:t>
            </a:r>
            <a:r>
              <a:rPr lang="en-US" sz="9600" b="1" dirty="0" smtClean="0">
                <a:latin typeface="SutonnyMJ" pitchFamily="2" charset="0"/>
              </a:rPr>
              <a:t> / †</a:t>
            </a:r>
            <a:r>
              <a:rPr lang="en-US" sz="9600" b="1" dirty="0" err="1" smtClean="0">
                <a:latin typeface="SutonnyMJ" pitchFamily="2" charset="0"/>
              </a:rPr>
              <a:t>ewk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msL¨v</a:t>
            </a:r>
            <a:endParaRPr lang="en-US" sz="9600" b="1" dirty="0" smtClean="0">
              <a:latin typeface="SutonnyMJ" pitchFamily="2" charset="0"/>
            </a:endParaRPr>
          </a:p>
          <a:p>
            <a:pPr>
              <a:spcBef>
                <a:spcPts val="0"/>
              </a:spcBef>
            </a:pPr>
            <a:endParaRPr lang="en-US" sz="5600" b="1" dirty="0" smtClean="0">
              <a:latin typeface="SutonnyMJ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505200" y="457200"/>
            <a:ext cx="2514600" cy="83820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SutonnyMJ" pitchFamily="2" charset="0"/>
              </a:rPr>
              <a:t>kãv</a:t>
            </a:r>
            <a:r>
              <a:rPr lang="en-US" sz="4400" b="1" dirty="0" smtClean="0">
                <a:solidFill>
                  <a:srgbClr val="FF0000"/>
                </a:solidFill>
                <a:latin typeface="SutonnyMJ" pitchFamily="2" charset="0"/>
              </a:rPr>
              <a:t>_©</a:t>
            </a:r>
            <a:endParaRPr lang="en-US" sz="4400" b="1" dirty="0">
              <a:solidFill>
                <a:srgbClr val="FF0000"/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.</a:t>
            </a:r>
            <a:r>
              <a:rPr lang="as-IN" sz="8000" b="1" dirty="0" smtClean="0"/>
              <a:t/>
            </a:r>
            <a:br>
              <a:rPr lang="as-IN" sz="8000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en-US" sz="64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nvw`mwUi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BeviZ</a:t>
            </a:r>
            <a:r>
              <a:rPr lang="en-US" sz="9600" b="1" dirty="0" smtClean="0">
                <a:latin typeface="SutonnyMJ" pitchFamily="2" charset="0"/>
              </a:rPr>
              <a:t> (</a:t>
            </a:r>
            <a:r>
              <a:rPr lang="ar-AE" sz="9600" b="1" dirty="0" smtClean="0">
                <a:latin typeface="SutonnyMJ" pitchFamily="2" charset="0"/>
              </a:rPr>
              <a:t>نَصّ / </a:t>
            </a:r>
            <a:r>
              <a:rPr lang="en-US" sz="9600" b="1" dirty="0" err="1" smtClean="0">
                <a:latin typeface="SutonnyMJ" pitchFamily="2" charset="0"/>
              </a:rPr>
              <a:t>g~j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cvV</a:t>
            </a:r>
            <a:r>
              <a:rPr lang="en-US" sz="9600" b="1" dirty="0" smtClean="0">
                <a:latin typeface="SutonnyMJ" pitchFamily="2" charset="0"/>
              </a:rPr>
              <a:t>) </a:t>
            </a:r>
            <a:r>
              <a:rPr lang="en-US" sz="9600" b="1" dirty="0" err="1" smtClean="0">
                <a:latin typeface="SutonnyMJ" pitchFamily="2" charset="0"/>
              </a:rPr>
              <a:t>wb‡P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e¨vKiYMZ</a:t>
            </a:r>
            <a:r>
              <a:rPr lang="en-US" sz="9600" b="1" dirty="0" smtClean="0">
                <a:latin typeface="SutonnyMJ" pitchFamily="2" charset="0"/>
              </a:rPr>
              <a:t> (</a:t>
            </a:r>
            <a:r>
              <a:rPr lang="ar-AE" sz="9600" b="1" dirty="0" smtClean="0">
                <a:latin typeface="SutonnyMJ" pitchFamily="2" charset="0"/>
              </a:rPr>
              <a:t>نَحْو </a:t>
            </a:r>
            <a:r>
              <a:rPr lang="en-US" sz="9600" b="1" dirty="0" smtClean="0">
                <a:latin typeface="SutonnyMJ" pitchFamily="2" charset="0"/>
              </a:rPr>
              <a:t>  I </a:t>
            </a:r>
            <a:r>
              <a:rPr lang="ar-AE" sz="9600" b="1" dirty="0" smtClean="0">
                <a:latin typeface="SutonnyMJ" pitchFamily="2" charset="0"/>
              </a:rPr>
              <a:t>صَرْف) </a:t>
            </a:r>
            <a:r>
              <a:rPr lang="en-US" sz="9600" b="1" dirty="0" smtClean="0">
                <a:latin typeface="SutonnyMJ" pitchFamily="2" charset="0"/>
              </a:rPr>
              <a:t>I </a:t>
            </a:r>
            <a:r>
              <a:rPr lang="en-US" sz="9600" b="1" dirty="0" err="1" smtClean="0">
                <a:latin typeface="SutonnyMJ" pitchFamily="2" charset="0"/>
              </a:rPr>
              <a:t>MVbMZ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w`K</a:t>
            </a:r>
            <a:r>
              <a:rPr lang="en-US" sz="9600" b="1" dirty="0" smtClean="0">
                <a:latin typeface="SutonnyMJ" pitchFamily="2" charset="0"/>
              </a:rPr>
              <a:t> †_‡K </a:t>
            </a:r>
            <a:r>
              <a:rPr lang="en-US" sz="9600" b="1" dirty="0" err="1" smtClean="0">
                <a:latin typeface="SutonnyMJ" pitchFamily="2" charset="0"/>
              </a:rPr>
              <a:t>we‡kølY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Kiv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n‡jv</a:t>
            </a:r>
            <a:r>
              <a:rPr lang="en-US" sz="9600" b="1" dirty="0" smtClean="0">
                <a:latin typeface="SutonnyMJ" pitchFamily="2" charset="0"/>
              </a:rPr>
              <a:t>:</a:t>
            </a:r>
          </a:p>
          <a:p>
            <a:pPr algn="just"/>
            <a:r>
              <a:rPr lang="en-US" sz="9600" b="1" dirty="0" smtClean="0">
                <a:latin typeface="SutonnyMJ" pitchFamily="2" charset="0"/>
              </a:rPr>
              <a:t>1. </a:t>
            </a:r>
            <a:r>
              <a:rPr lang="ar-AE" sz="9600" b="1" dirty="0" smtClean="0">
                <a:latin typeface="SutonnyMJ" pitchFamily="2" charset="0"/>
              </a:rPr>
              <a:t>جملة اسْمِيَّة / </a:t>
            </a:r>
            <a:r>
              <a:rPr lang="en-US" sz="9600" b="1" dirty="0" err="1" smtClean="0">
                <a:latin typeface="SutonnyMJ" pitchFamily="2" charset="0"/>
              </a:rPr>
              <a:t>m~Pbv</a:t>
            </a:r>
            <a:r>
              <a:rPr lang="en-US" sz="9600" b="1" dirty="0" smtClean="0">
                <a:latin typeface="SutonnyMJ" pitchFamily="2" charset="0"/>
              </a:rPr>
              <a:t> Ask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عَنْ </a:t>
            </a:r>
            <a:r>
              <a:rPr lang="en-US" sz="9600" b="1" dirty="0" err="1" smtClean="0">
                <a:latin typeface="SutonnyMJ" pitchFamily="2" charset="0"/>
              </a:rPr>
              <a:t>Avb</a:t>
            </a:r>
            <a:r>
              <a:rPr lang="en-US" sz="9600" b="1" dirty="0" smtClean="0">
                <a:latin typeface="SutonnyMJ" pitchFamily="2" charset="0"/>
              </a:rPr>
              <a:t>): </a:t>
            </a:r>
            <a:r>
              <a:rPr lang="ar-AE" sz="9600" b="1" dirty="0" smtClean="0">
                <a:latin typeface="SutonnyMJ" pitchFamily="2" charset="0"/>
              </a:rPr>
              <a:t>حَرْفُ جَرٍّ (</a:t>
            </a:r>
            <a:r>
              <a:rPr lang="en-US" sz="9600" b="1" dirty="0" err="1" smtClean="0">
                <a:latin typeface="SutonnyMJ" pitchFamily="2" charset="0"/>
              </a:rPr>
              <a:t>Ae¨q</a:t>
            </a:r>
            <a:r>
              <a:rPr lang="en-US" sz="9600" b="1" dirty="0" smtClean="0">
                <a:latin typeface="SutonnyMJ" pitchFamily="2" charset="0"/>
              </a:rPr>
              <a:t>), </a:t>
            </a:r>
            <a:r>
              <a:rPr lang="en-US" sz="9600" b="1" dirty="0" err="1" smtClean="0">
                <a:latin typeface="SutonnyMJ" pitchFamily="2" charset="0"/>
              </a:rPr>
              <a:t>hv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cieZ©x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kã‡K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R¨vi</a:t>
            </a:r>
            <a:r>
              <a:rPr lang="en-US" sz="9600" b="1" dirty="0" smtClean="0">
                <a:latin typeface="SutonnyMJ" pitchFamily="2" charset="0"/>
              </a:rPr>
              <a:t> (</a:t>
            </a:r>
            <a:r>
              <a:rPr lang="ar-AE" sz="9600" b="1" dirty="0" smtClean="0">
                <a:latin typeface="SutonnyMJ" pitchFamily="2" charset="0"/>
              </a:rPr>
              <a:t>مَجْرُور) </a:t>
            </a:r>
            <a:r>
              <a:rPr lang="en-US" sz="9600" b="1" dirty="0" err="1" smtClean="0">
                <a:latin typeface="SutonnyMJ" pitchFamily="2" charset="0"/>
              </a:rPr>
              <a:t>cÖ`vb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K‡i</a:t>
            </a:r>
            <a:r>
              <a:rPr lang="en-US" sz="9600" b="1" dirty="0" smtClean="0">
                <a:latin typeface="SutonnyMJ" pitchFamily="2" charset="0"/>
              </a:rPr>
              <a:t>|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أَبِي هُرَيْرَةَ </a:t>
            </a:r>
            <a:r>
              <a:rPr lang="en-US" sz="9600" b="1" dirty="0" err="1" smtClean="0">
                <a:latin typeface="SutonnyMJ" pitchFamily="2" charset="0"/>
              </a:rPr>
              <a:t>Avwe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ûivBivZv</a:t>
            </a:r>
            <a:r>
              <a:rPr lang="en-US" sz="9600" b="1" dirty="0" smtClean="0">
                <a:latin typeface="SutonnyMJ" pitchFamily="2" charset="0"/>
              </a:rPr>
              <a:t>): </a:t>
            </a:r>
            <a:r>
              <a:rPr lang="ar-AE" sz="9600" b="1" dirty="0" smtClean="0">
                <a:latin typeface="SutonnyMJ" pitchFamily="2" charset="0"/>
              </a:rPr>
              <a:t>مَجْرُورٌ (</a:t>
            </a:r>
            <a:r>
              <a:rPr lang="en-US" sz="9600" b="1" dirty="0" err="1" smtClean="0">
                <a:latin typeface="SutonnyMJ" pitchFamily="2" charset="0"/>
              </a:rPr>
              <a:t>RicÖvß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kã</a:t>
            </a:r>
            <a:r>
              <a:rPr lang="en-US" sz="9600" b="1" dirty="0" smtClean="0">
                <a:latin typeface="SutonnyMJ" pitchFamily="2" charset="0"/>
              </a:rPr>
              <a:t>)| </a:t>
            </a:r>
            <a:r>
              <a:rPr lang="ar-AE" sz="9600" b="1" dirty="0" smtClean="0">
                <a:latin typeface="SutonnyMJ" pitchFamily="2" charset="0"/>
              </a:rPr>
              <a:t>أَبِي </a:t>
            </a:r>
            <a:r>
              <a:rPr lang="en-US" sz="9600" b="1" dirty="0" err="1" smtClean="0">
                <a:latin typeface="SutonnyMJ" pitchFamily="2" charset="0"/>
              </a:rPr>
              <a:t>n‡jv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الأسماء الخمسة-</a:t>
            </a:r>
            <a:r>
              <a:rPr lang="en-US" sz="9600" b="1" dirty="0" err="1" smtClean="0">
                <a:latin typeface="SutonnyMJ" pitchFamily="2" charset="0"/>
              </a:rPr>
              <a:t>Gi</a:t>
            </a:r>
            <a:r>
              <a:rPr lang="en-US" sz="9600" b="1" dirty="0" smtClean="0">
                <a:latin typeface="SutonnyMJ" pitchFamily="2" charset="0"/>
              </a:rPr>
              <a:t> AšÍf©z³, </a:t>
            </a:r>
            <a:r>
              <a:rPr lang="en-US" sz="9600" b="1" dirty="0" err="1" smtClean="0">
                <a:latin typeface="SutonnyMJ" pitchFamily="2" charset="0"/>
              </a:rPr>
              <a:t>ZvB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يَاء (ي) 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Øviv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مجرور </a:t>
            </a:r>
            <a:r>
              <a:rPr lang="en-US" sz="9600" b="1" dirty="0" err="1" smtClean="0">
                <a:latin typeface="SutonnyMJ" pitchFamily="2" charset="0"/>
              </a:rPr>
              <a:t>n‡q‡Q</a:t>
            </a:r>
            <a:r>
              <a:rPr lang="en-US" sz="9600" b="1" dirty="0" smtClean="0">
                <a:latin typeface="SutonnyMJ" pitchFamily="2" charset="0"/>
              </a:rPr>
              <a:t>| </a:t>
            </a:r>
            <a:r>
              <a:rPr lang="ar-AE" sz="9600" b="1" dirty="0" smtClean="0">
                <a:latin typeface="SutonnyMJ" pitchFamily="2" charset="0"/>
              </a:rPr>
              <a:t>هُرَيْرَةَ </a:t>
            </a:r>
            <a:r>
              <a:rPr lang="en-US" sz="9600" b="1" dirty="0" err="1" smtClean="0">
                <a:latin typeface="SutonnyMJ" pitchFamily="2" charset="0"/>
              </a:rPr>
              <a:t>kãwUi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مَضَافٌ إِلَيْهِ </a:t>
            </a:r>
            <a:r>
              <a:rPr lang="en-US" sz="9600" b="1" dirty="0" smtClean="0">
                <a:latin typeface="SutonnyMJ" pitchFamily="2" charset="0"/>
              </a:rPr>
              <a:t>m¤^Ü c`), </a:t>
            </a:r>
            <a:r>
              <a:rPr lang="en-US" sz="9600" b="1" dirty="0" err="1" smtClean="0">
                <a:latin typeface="SutonnyMJ" pitchFamily="2" charset="0"/>
              </a:rPr>
              <a:t>hv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مَمْنُوعٌ مِنَ الصَّرْفِ (</a:t>
            </a:r>
            <a:r>
              <a:rPr lang="en-US" sz="9600" b="1" dirty="0" err="1" smtClean="0">
                <a:latin typeface="SutonnyMJ" pitchFamily="2" charset="0"/>
              </a:rPr>
              <a:t>Ae¨qRvZxq</a:t>
            </a:r>
            <a:r>
              <a:rPr lang="en-US" sz="9600" b="1" dirty="0" smtClean="0">
                <a:latin typeface="SutonnyMJ" pitchFamily="2" charset="0"/>
              </a:rPr>
              <a:t>) </a:t>
            </a:r>
            <a:r>
              <a:rPr lang="en-US" sz="9600" b="1" dirty="0" err="1" smtClean="0">
                <a:latin typeface="SutonnyMJ" pitchFamily="2" charset="0"/>
              </a:rPr>
              <a:t>nIqvq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فتحة (</a:t>
            </a:r>
            <a:r>
              <a:rPr lang="en-US" sz="9600" b="1" dirty="0" err="1" smtClean="0">
                <a:latin typeface="SutonnyMJ" pitchFamily="2" charset="0"/>
              </a:rPr>
              <a:t>hei</a:t>
            </a:r>
            <a:r>
              <a:rPr lang="en-US" sz="9600" b="1" dirty="0" smtClean="0">
                <a:latin typeface="SutonnyMJ" pitchFamily="2" charset="0"/>
              </a:rPr>
              <a:t>) </a:t>
            </a:r>
            <a:r>
              <a:rPr lang="en-US" sz="9600" b="1" dirty="0" err="1" smtClean="0">
                <a:latin typeface="SutonnyMJ" pitchFamily="2" charset="0"/>
              </a:rPr>
              <a:t>MÖnY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K‡i‡Q</a:t>
            </a:r>
            <a:r>
              <a:rPr lang="en-US" sz="9600" b="1" dirty="0" smtClean="0">
                <a:latin typeface="SutonnyMJ" pitchFamily="2" charset="0"/>
              </a:rPr>
              <a:t>|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رَضِيَ اللَّهُ عَنْهُ </a:t>
            </a:r>
            <a:r>
              <a:rPr lang="en-US" sz="9600" b="1" dirty="0" err="1" smtClean="0">
                <a:latin typeface="SutonnyMJ" pitchFamily="2" charset="0"/>
              </a:rPr>
              <a:t>ivwhqvjøvû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Avbû</a:t>
            </a:r>
            <a:r>
              <a:rPr lang="en-US" sz="9600" b="1" dirty="0" smtClean="0">
                <a:latin typeface="SutonnyMJ" pitchFamily="2" charset="0"/>
              </a:rPr>
              <a:t>):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رَضِيَ </a:t>
            </a:r>
            <a:r>
              <a:rPr lang="en-US" sz="9600" b="1" dirty="0" err="1" smtClean="0">
                <a:latin typeface="SutonnyMJ" pitchFamily="2" charset="0"/>
              </a:rPr>
              <a:t>ivwhqv</a:t>
            </a:r>
            <a:r>
              <a:rPr lang="en-US" sz="9600" b="1" dirty="0" smtClean="0">
                <a:latin typeface="SutonnyMJ" pitchFamily="2" charset="0"/>
              </a:rPr>
              <a:t>): </a:t>
            </a:r>
            <a:r>
              <a:rPr lang="ar-AE" sz="9600" b="1" dirty="0" smtClean="0">
                <a:latin typeface="SutonnyMJ" pitchFamily="2" charset="0"/>
              </a:rPr>
              <a:t>فِعْلٌ مَاضٍ </a:t>
            </a:r>
            <a:r>
              <a:rPr lang="en-US" sz="9600" b="1" dirty="0" err="1" smtClean="0">
                <a:latin typeface="SutonnyMJ" pitchFamily="2" charset="0"/>
              </a:rPr>
              <a:t>AZxZKv‡ji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wµqv</a:t>
            </a:r>
            <a:r>
              <a:rPr lang="en-US" sz="9600" b="1" dirty="0" smtClean="0">
                <a:latin typeface="SutonnyMJ" pitchFamily="2" charset="0"/>
              </a:rPr>
              <a:t>), </a:t>
            </a:r>
            <a:r>
              <a:rPr lang="ar-AE" sz="9600" b="1" dirty="0" smtClean="0">
                <a:latin typeface="SutonnyMJ" pitchFamily="2" charset="0"/>
              </a:rPr>
              <a:t>بَابُ فَعِلَ يَفْعَلُ (رضي - يرضى)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اللَّهُ (</a:t>
            </a:r>
            <a:r>
              <a:rPr lang="en-US" sz="9600" b="1" dirty="0" err="1" smtClean="0">
                <a:latin typeface="SutonnyMJ" pitchFamily="2" charset="0"/>
              </a:rPr>
              <a:t>Avjøvû</a:t>
            </a:r>
            <a:r>
              <a:rPr lang="en-US" sz="9600" b="1" dirty="0" smtClean="0">
                <a:latin typeface="SutonnyMJ" pitchFamily="2" charset="0"/>
              </a:rPr>
              <a:t>): </a:t>
            </a:r>
            <a:r>
              <a:rPr lang="ar-AE" sz="9600" b="1" dirty="0" smtClean="0">
                <a:latin typeface="SutonnyMJ" pitchFamily="2" charset="0"/>
              </a:rPr>
              <a:t>فَاعِلٌ (</a:t>
            </a:r>
            <a:r>
              <a:rPr lang="en-US" sz="9600" b="1" dirty="0" err="1" smtClean="0">
                <a:latin typeface="SutonnyMJ" pitchFamily="2" charset="0"/>
              </a:rPr>
              <a:t>KZ©v</a:t>
            </a:r>
            <a:r>
              <a:rPr lang="en-US" sz="9600" b="1" dirty="0" smtClean="0">
                <a:latin typeface="SutonnyMJ" pitchFamily="2" charset="0"/>
              </a:rPr>
              <a:t>), </a:t>
            </a:r>
            <a:r>
              <a:rPr lang="ar-AE" sz="9600" b="1" dirty="0" smtClean="0">
                <a:latin typeface="SutonnyMJ" pitchFamily="2" charset="0"/>
              </a:rPr>
              <a:t>مَرْفُوعٌ بِالضَّمَّةِ </a:t>
            </a:r>
            <a:r>
              <a:rPr lang="en-US" sz="9600" b="1" dirty="0" smtClean="0">
                <a:latin typeface="SutonnyMJ" pitchFamily="2" charset="0"/>
              </a:rPr>
              <a:t>ckhy³)|</a:t>
            </a:r>
          </a:p>
          <a:p>
            <a:pPr algn="just"/>
            <a:r>
              <a:rPr lang="ar-AE" sz="9600" b="1" dirty="0" smtClean="0">
                <a:latin typeface="SutonnyMJ" pitchFamily="2" charset="0"/>
              </a:rPr>
              <a:t>عَنْهُ (</a:t>
            </a:r>
            <a:r>
              <a:rPr lang="en-US" sz="9600" b="1" dirty="0" err="1" smtClean="0">
                <a:latin typeface="SutonnyMJ" pitchFamily="2" charset="0"/>
              </a:rPr>
              <a:t>Avbû</a:t>
            </a:r>
            <a:r>
              <a:rPr lang="en-US" sz="9600" b="1" dirty="0" smtClean="0">
                <a:latin typeface="SutonnyMJ" pitchFamily="2" charset="0"/>
              </a:rPr>
              <a:t>):</a:t>
            </a:r>
            <a:r>
              <a:rPr lang="ar-AE" sz="9600" b="1" dirty="0" smtClean="0">
                <a:latin typeface="SutonnyMJ" pitchFamily="2" charset="0"/>
              </a:rPr>
              <a:t>جَارّ وَمَجْرُور (</a:t>
            </a:r>
            <a:r>
              <a:rPr lang="en-US" sz="9600" b="1" dirty="0" err="1" smtClean="0">
                <a:latin typeface="SutonnyMJ" pitchFamily="2" charset="0"/>
              </a:rPr>
              <a:t>Ae¨q</a:t>
            </a:r>
            <a:r>
              <a:rPr lang="en-US" sz="9600" b="1" dirty="0" smtClean="0">
                <a:latin typeface="SutonnyMJ" pitchFamily="2" charset="0"/>
              </a:rPr>
              <a:t> I </a:t>
            </a:r>
            <a:r>
              <a:rPr lang="en-US" sz="9600" b="1" dirty="0" err="1" smtClean="0">
                <a:latin typeface="SutonnyMJ" pitchFamily="2" charset="0"/>
              </a:rPr>
              <a:t>me©bvg</a:t>
            </a:r>
            <a:r>
              <a:rPr lang="en-US" sz="9600" b="1" dirty="0" smtClean="0">
                <a:latin typeface="SutonnyMJ" pitchFamily="2" charset="0"/>
              </a:rPr>
              <a:t>), </a:t>
            </a:r>
            <a:r>
              <a:rPr lang="en-US" sz="9600" b="1" dirty="0" err="1" smtClean="0">
                <a:latin typeface="SutonnyMJ" pitchFamily="2" charset="0"/>
              </a:rPr>
              <a:t>hv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رَضِيَ </a:t>
            </a:r>
            <a:r>
              <a:rPr lang="en-US" sz="9600" b="1" dirty="0" err="1" smtClean="0">
                <a:latin typeface="SutonnyMJ" pitchFamily="2" charset="0"/>
              </a:rPr>
              <a:t>wµqvi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mv</a:t>
            </a:r>
            <a:r>
              <a:rPr lang="en-US" sz="9600" b="1" dirty="0" smtClean="0">
                <a:latin typeface="SutonnyMJ" pitchFamily="2" charset="0"/>
              </a:rPr>
              <a:t>‡_ </a:t>
            </a:r>
            <a:r>
              <a:rPr lang="en-US" sz="9600" b="1" dirty="0" err="1" smtClean="0">
                <a:latin typeface="SutonnyMJ" pitchFamily="2" charset="0"/>
              </a:rPr>
              <a:t>m¤úwK©Z</a:t>
            </a:r>
            <a:r>
              <a:rPr lang="en-US" sz="9600" b="1" dirty="0" smtClean="0">
                <a:latin typeface="SutonnyMJ" pitchFamily="2" charset="0"/>
              </a:rPr>
              <a:t>| </a:t>
            </a:r>
            <a:r>
              <a:rPr lang="en-US" sz="9600" b="1" dirty="0" err="1" smtClean="0">
                <a:latin typeface="SutonnyMJ" pitchFamily="2" charset="0"/>
              </a:rPr>
              <a:t>m¤ú~Y</a:t>
            </a:r>
            <a:r>
              <a:rPr lang="en-US" sz="9600" b="1" dirty="0" smtClean="0">
                <a:latin typeface="SutonnyMJ" pitchFamily="2" charset="0"/>
              </a:rPr>
              <a:t>© </a:t>
            </a:r>
            <a:r>
              <a:rPr lang="en-US" sz="9600" b="1" dirty="0" err="1" smtClean="0">
                <a:latin typeface="SutonnyMJ" pitchFamily="2" charset="0"/>
              </a:rPr>
              <a:t>evK¨wU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ar-AE" sz="9600" b="1" dirty="0" smtClean="0">
                <a:latin typeface="SutonnyMJ" pitchFamily="2" charset="0"/>
              </a:rPr>
              <a:t>جملة دعائية (`</a:t>
            </a:r>
            <a:r>
              <a:rPr lang="en-US" sz="9600" b="1" dirty="0" err="1" smtClean="0">
                <a:latin typeface="SutonnyMJ" pitchFamily="2" charset="0"/>
              </a:rPr>
              <a:t>vqvg~jK</a:t>
            </a:r>
            <a:r>
              <a:rPr lang="en-US" sz="9600" b="1" dirty="0" smtClean="0">
                <a:latin typeface="SutonnyMJ" pitchFamily="2" charset="0"/>
              </a:rPr>
              <a:t> </a:t>
            </a:r>
            <a:r>
              <a:rPr lang="en-US" sz="9600" b="1" dirty="0" err="1" smtClean="0">
                <a:latin typeface="SutonnyMJ" pitchFamily="2" charset="0"/>
              </a:rPr>
              <a:t>evK</a:t>
            </a:r>
            <a:r>
              <a:rPr lang="en-US" sz="9600" b="1" dirty="0" smtClean="0">
                <a:latin typeface="SutonnyMJ" pitchFamily="2" charset="0"/>
              </a:rPr>
              <a:t>¨)|</a:t>
            </a:r>
          </a:p>
          <a:p>
            <a:endParaRPr lang="en-US" sz="6400" b="1" dirty="0" smtClean="0">
              <a:latin typeface="SutonnyMJ" pitchFamily="2" charset="0"/>
            </a:endParaRPr>
          </a:p>
          <a:p>
            <a:endParaRPr lang="ar-AE" b="1" dirty="0" smtClean="0">
              <a:latin typeface="SutonnyMJ" pitchFamily="2" charset="0"/>
            </a:endParaRPr>
          </a:p>
          <a:p>
            <a:endParaRPr lang="ar-AE" b="1" dirty="0" smtClean="0">
              <a:latin typeface="SutonnyMJ" pitchFamily="2" charset="0"/>
            </a:endParaRPr>
          </a:p>
          <a:p>
            <a:endParaRPr lang="ar-AE" b="1" dirty="0" smtClean="0">
              <a:latin typeface="SutonnyMJ" pitchFamily="2" charset="0"/>
            </a:endParaRPr>
          </a:p>
          <a:p>
            <a:r>
              <a:rPr lang="ar-AE" b="1" dirty="0" smtClean="0">
                <a:latin typeface="SutonnyMJ" pitchFamily="2" charset="0"/>
              </a:rPr>
              <a:t>---</a:t>
            </a:r>
          </a:p>
          <a:p>
            <a:endParaRPr lang="ar-AE" b="1" dirty="0" smtClean="0">
              <a:latin typeface="SutonnyMJ" pitchFamily="2" charset="0"/>
            </a:endParaRPr>
          </a:p>
          <a:p>
            <a:r>
              <a:rPr lang="ar-AE" b="1" dirty="0" smtClean="0">
                <a:latin typeface="SutonnyMJ" pitchFamily="2" charset="0"/>
              </a:rPr>
              <a:t>### **</a:t>
            </a:r>
            <a:endParaRPr lang="en-US" b="1" dirty="0" smtClean="0">
              <a:latin typeface="SutonnyMJ" pitchFamily="2" charset="0"/>
            </a:endParaRPr>
          </a:p>
          <a:p>
            <a:r>
              <a:rPr lang="en-US" b="1" dirty="0" smtClean="0">
                <a:latin typeface="SutonnyMJ" pitchFamily="2" charset="0"/>
              </a:rPr>
              <a:t>---</a:t>
            </a:r>
          </a:p>
          <a:p>
            <a:endParaRPr lang="en-US" b="1" dirty="0" smtClean="0">
              <a:latin typeface="SutonnyMJ" pitchFamily="2" charset="0"/>
            </a:endParaRPr>
          </a:p>
          <a:p>
            <a:r>
              <a:rPr lang="en-US" b="1" dirty="0" smtClean="0">
                <a:latin typeface="SutonnyMJ" pitchFamily="2" charset="0"/>
              </a:rPr>
              <a:t>### **3. ms‡¶‡c </a:t>
            </a:r>
            <a:r>
              <a:rPr lang="en-US" b="1" dirty="0" err="1" smtClean="0">
                <a:latin typeface="SutonnyMJ" pitchFamily="2" charset="0"/>
              </a:rPr>
              <a:t>e¨vKiYMZ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iƒc‡iLv</a:t>
            </a:r>
            <a:r>
              <a:rPr lang="en-US" b="1" dirty="0" smtClean="0">
                <a:latin typeface="SutonnyMJ" pitchFamily="2" charset="0"/>
              </a:rPr>
              <a:t> (</a:t>
            </a:r>
            <a:r>
              <a:rPr lang="ar-AE" b="1" dirty="0" smtClean="0">
                <a:latin typeface="SutonnyMJ" pitchFamily="2" charset="0"/>
              </a:rPr>
              <a:t>إِعْرَاب)**</a:t>
            </a:r>
          </a:p>
          <a:p>
            <a:endParaRPr lang="ar-AE" b="1" dirty="0" smtClean="0">
              <a:latin typeface="SutonnyMJ" pitchFamily="2" charset="0"/>
            </a:endParaRPr>
          </a:p>
          <a:p>
            <a:r>
              <a:rPr lang="ar-AE" b="1" dirty="0" smtClean="0">
                <a:latin typeface="SutonnyMJ" pitchFamily="2" charset="0"/>
              </a:rPr>
              <a:t>| </a:t>
            </a:r>
            <a:r>
              <a:rPr lang="en-US" b="1" dirty="0" err="1" smtClean="0">
                <a:latin typeface="SutonnyMJ" pitchFamily="2" charset="0"/>
              </a:rPr>
              <a:t>kã</a:t>
            </a:r>
            <a:r>
              <a:rPr lang="en-US" b="1" dirty="0" smtClean="0">
                <a:latin typeface="SutonnyMJ" pitchFamily="2" charset="0"/>
              </a:rPr>
              <a:t> | </a:t>
            </a:r>
            <a:r>
              <a:rPr lang="ar-AE" b="1" dirty="0" smtClean="0">
                <a:latin typeface="SutonnyMJ" pitchFamily="2" charset="0"/>
              </a:rPr>
              <a:t>نحوي </a:t>
            </a:r>
            <a:r>
              <a:rPr lang="en-US" b="1" dirty="0" smtClean="0">
                <a:latin typeface="SutonnyMJ" pitchFamily="2" charset="0"/>
              </a:rPr>
              <a:t>c` (Grammatical Position) | </a:t>
            </a:r>
            <a:r>
              <a:rPr lang="en-US" b="1" dirty="0" err="1" smtClean="0">
                <a:latin typeface="SutonnyMJ" pitchFamily="2" charset="0"/>
              </a:rPr>
              <a:t>nvjZ</a:t>
            </a:r>
            <a:r>
              <a:rPr lang="en-US" b="1" dirty="0" smtClean="0">
                <a:latin typeface="SutonnyMJ" pitchFamily="2" charset="0"/>
              </a:rPr>
              <a:t> (Case) | </a:t>
            </a:r>
            <a:r>
              <a:rPr lang="en-US" b="1" dirty="0" err="1" smtClean="0">
                <a:latin typeface="SutonnyMJ" pitchFamily="2" charset="0"/>
              </a:rPr>
              <a:t>AvjvgZ</a:t>
            </a:r>
            <a:r>
              <a:rPr lang="en-US" b="1" dirty="0" smtClean="0">
                <a:latin typeface="SutonnyMJ" pitchFamily="2" charset="0"/>
              </a:rPr>
              <a:t> (Sign) |</a:t>
            </a:r>
          </a:p>
          <a:p>
            <a:r>
              <a:rPr lang="en-US" b="1" dirty="0" smtClean="0">
                <a:latin typeface="SutonnyMJ" pitchFamily="2" charset="0"/>
              </a:rPr>
              <a:t>| --- | --- | --- | ---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يُسَلِّمُ** | فعل مضارع مرفوع | مرفوع (</a:t>
            </a:r>
            <a:r>
              <a:rPr lang="en-US" b="1" dirty="0" err="1" smtClean="0">
                <a:latin typeface="SutonnyMJ" pitchFamily="2" charset="0"/>
              </a:rPr>
              <a:t>Marfoo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ضمة (</a:t>
            </a:r>
            <a:r>
              <a:rPr lang="en-US" b="1" dirty="0" err="1" smtClean="0">
                <a:latin typeface="SutonnyMJ" pitchFamily="2" charset="0"/>
              </a:rPr>
              <a:t>Dammah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الصَّغِيرُ** | فاعل | مرفوع (</a:t>
            </a:r>
            <a:r>
              <a:rPr lang="en-US" b="1" dirty="0" err="1" smtClean="0">
                <a:latin typeface="SutonnyMJ" pitchFamily="2" charset="0"/>
              </a:rPr>
              <a:t>Marfoo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ضمة (</a:t>
            </a:r>
            <a:r>
              <a:rPr lang="en-US" b="1" dirty="0" err="1" smtClean="0">
                <a:latin typeface="SutonnyMJ" pitchFamily="2" charset="0"/>
              </a:rPr>
              <a:t>Dammah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الْكَبِيرِ** | اسم مجرور بـ (على) | مجرور (</a:t>
            </a:r>
            <a:r>
              <a:rPr lang="en-US" b="1" dirty="0" err="1" smtClean="0">
                <a:latin typeface="SutonnyMJ" pitchFamily="2" charset="0"/>
              </a:rPr>
              <a:t>Majroor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كسرة (</a:t>
            </a:r>
            <a:r>
              <a:rPr lang="en-US" b="1" dirty="0" err="1" smtClean="0">
                <a:latin typeface="SutonnyMJ" pitchFamily="2" charset="0"/>
              </a:rPr>
              <a:t>Kasrah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الْمَارُّ** | معطوف على (الصغير) | مرفوع (</a:t>
            </a:r>
            <a:r>
              <a:rPr lang="en-US" b="1" dirty="0" err="1" smtClean="0">
                <a:latin typeface="SutonnyMJ" pitchFamily="2" charset="0"/>
              </a:rPr>
              <a:t>Marfoo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ضمة (</a:t>
            </a:r>
            <a:r>
              <a:rPr lang="en-US" b="1" dirty="0" err="1" smtClean="0">
                <a:latin typeface="SutonnyMJ" pitchFamily="2" charset="0"/>
              </a:rPr>
              <a:t>Dammah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الْقَاعِدِ** | اسم مجرور بـ (على) | مجرور (</a:t>
            </a:r>
            <a:r>
              <a:rPr lang="en-US" b="1" dirty="0" err="1" smtClean="0">
                <a:latin typeface="SutonnyMJ" pitchFamily="2" charset="0"/>
              </a:rPr>
              <a:t>Majroor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كسرة (</a:t>
            </a:r>
            <a:r>
              <a:rPr lang="en-US" b="1" dirty="0" err="1" smtClean="0">
                <a:latin typeface="SutonnyMJ" pitchFamily="2" charset="0"/>
              </a:rPr>
              <a:t>Kasrah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الْقَلِيلُ** | معطوف على (الصغير) | مرفوع (</a:t>
            </a:r>
            <a:r>
              <a:rPr lang="en-US" b="1" dirty="0" err="1" smtClean="0">
                <a:latin typeface="SutonnyMJ" pitchFamily="2" charset="0"/>
              </a:rPr>
              <a:t>Marfoo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ضمة (</a:t>
            </a:r>
            <a:r>
              <a:rPr lang="en-US" b="1" dirty="0" err="1" smtClean="0">
                <a:latin typeface="SutonnyMJ" pitchFamily="2" charset="0"/>
              </a:rPr>
              <a:t>Dammah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  <a:p>
            <a:r>
              <a:rPr lang="en-US" b="1" dirty="0" smtClean="0">
                <a:latin typeface="SutonnyMJ" pitchFamily="2" charset="0"/>
              </a:rPr>
              <a:t>| **</a:t>
            </a:r>
            <a:r>
              <a:rPr lang="ar-AE" b="1" dirty="0" smtClean="0">
                <a:latin typeface="SutonnyMJ" pitchFamily="2" charset="0"/>
              </a:rPr>
              <a:t>الْكَثِيرِ** | اسم مجرور بـ (على) | مجرور (</a:t>
            </a:r>
            <a:r>
              <a:rPr lang="en-US" b="1" dirty="0" err="1" smtClean="0">
                <a:latin typeface="SutonnyMJ" pitchFamily="2" charset="0"/>
              </a:rPr>
              <a:t>Majroor</a:t>
            </a:r>
            <a:r>
              <a:rPr lang="en-US" b="1" dirty="0" smtClean="0">
                <a:latin typeface="SutonnyMJ" pitchFamily="2" charset="0"/>
              </a:rPr>
              <a:t>) | </a:t>
            </a:r>
            <a:r>
              <a:rPr lang="ar-AE" b="1" dirty="0" smtClean="0">
                <a:latin typeface="SutonnyMJ" pitchFamily="2" charset="0"/>
              </a:rPr>
              <a:t>كسرة (</a:t>
            </a:r>
            <a:r>
              <a:rPr lang="en-US" b="1" dirty="0" err="1" smtClean="0">
                <a:latin typeface="SutonnyMJ" pitchFamily="2" charset="0"/>
              </a:rPr>
              <a:t>Kasrah</a:t>
            </a:r>
            <a:r>
              <a:rPr lang="en-US" b="1" dirty="0" smtClean="0">
                <a:latin typeface="SutonnyMJ" pitchFamily="2" charset="0"/>
              </a:rPr>
              <a:t>) |</a:t>
            </a:r>
          </a:p>
        </p:txBody>
      </p:sp>
      <p:sp>
        <p:nvSpPr>
          <p:cNvPr id="4" name="Oval 3"/>
          <p:cNvSpPr/>
          <p:nvPr/>
        </p:nvSpPr>
        <p:spPr>
          <a:xfrm>
            <a:off x="2667000" y="304800"/>
            <a:ext cx="3505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3600" dirty="0" err="1" smtClean="0">
                <a:latin typeface="SutonnyMJ" pitchFamily="2" charset="0"/>
              </a:rPr>
              <a:t>cvV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we‡kølY</a:t>
            </a:r>
            <a:endParaRPr lang="en-US" sz="3600" dirty="0" smtClean="0">
              <a:latin typeface="SutonnyMJ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1752600" y="274638"/>
            <a:ext cx="5791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cvV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we‡kølY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>
              <a:latin typeface="SutonnyMJ" pitchFamily="2" charset="0"/>
            </a:endParaRPr>
          </a:p>
          <a:p>
            <a:r>
              <a:rPr lang="ar-AE" b="1" dirty="0" smtClean="0">
                <a:latin typeface="SutonnyMJ" pitchFamily="2" charset="0"/>
              </a:rPr>
              <a:t>قَالَ (</a:t>
            </a:r>
            <a:r>
              <a:rPr lang="en-US" b="1" dirty="0" err="1" smtClean="0">
                <a:latin typeface="SutonnyMJ" pitchFamily="2" charset="0"/>
              </a:rPr>
              <a:t>K¡vjv</a:t>
            </a:r>
            <a:r>
              <a:rPr lang="en-US" b="1" dirty="0" smtClean="0">
                <a:latin typeface="SutonnyMJ" pitchFamily="2" charset="0"/>
              </a:rPr>
              <a:t>): </a:t>
            </a:r>
            <a:r>
              <a:rPr lang="ar-AE" b="1" dirty="0" smtClean="0">
                <a:latin typeface="SutonnyMJ" pitchFamily="2" charset="0"/>
              </a:rPr>
              <a:t>فِعْلٌ مَاضٍ (</a:t>
            </a:r>
            <a:r>
              <a:rPr lang="en-US" b="1" dirty="0" err="1" smtClean="0">
                <a:latin typeface="SutonnyMJ" pitchFamily="2" charset="0"/>
              </a:rPr>
              <a:t>AZxZKv‡ji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wµqv</a:t>
            </a:r>
            <a:r>
              <a:rPr lang="en-US" b="1" dirty="0" smtClean="0">
                <a:latin typeface="SutonnyMJ" pitchFamily="2" charset="0"/>
              </a:rPr>
              <a:t>), </a:t>
            </a:r>
            <a:r>
              <a:rPr lang="ar-AE" b="1" dirty="0" smtClean="0">
                <a:latin typeface="SutonnyMJ" pitchFamily="2" charset="0"/>
              </a:rPr>
              <a:t>بَابُ نَصَرَ يَنْصُرُ (</a:t>
            </a:r>
            <a:r>
              <a:rPr lang="en-US" b="1" dirty="0" err="1" smtClean="0">
                <a:latin typeface="SutonnyMJ" pitchFamily="2" charset="0"/>
              </a:rPr>
              <a:t>g~jeY</a:t>
            </a:r>
            <a:r>
              <a:rPr lang="en-US" b="1" dirty="0" smtClean="0">
                <a:latin typeface="SutonnyMJ" pitchFamily="2" charset="0"/>
              </a:rPr>
              <a:t>©: </a:t>
            </a:r>
            <a:r>
              <a:rPr lang="ar-AE" b="1" dirty="0" smtClean="0">
                <a:latin typeface="SutonnyMJ" pitchFamily="2" charset="0"/>
              </a:rPr>
              <a:t>ق-و-ل)| </a:t>
            </a:r>
            <a:r>
              <a:rPr lang="en-US" b="1" dirty="0" err="1" smtClean="0">
                <a:latin typeface="SutonnyMJ" pitchFamily="2" charset="0"/>
              </a:rPr>
              <a:t>Gi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ar-AE" b="1" dirty="0" smtClean="0">
                <a:latin typeface="SutonnyMJ" pitchFamily="2" charset="0"/>
              </a:rPr>
              <a:t>فَاعِل (</a:t>
            </a:r>
            <a:r>
              <a:rPr lang="en-US" b="1" dirty="0" err="1" smtClean="0">
                <a:latin typeface="SutonnyMJ" pitchFamily="2" charset="0"/>
              </a:rPr>
              <a:t>KZ©v</a:t>
            </a:r>
            <a:r>
              <a:rPr lang="en-US" b="1" dirty="0" smtClean="0">
                <a:latin typeface="SutonnyMJ" pitchFamily="2" charset="0"/>
              </a:rPr>
              <a:t>) </a:t>
            </a:r>
            <a:r>
              <a:rPr lang="en-US" b="1" dirty="0" err="1" smtClean="0">
                <a:latin typeface="SutonnyMJ" pitchFamily="2" charset="0"/>
              </a:rPr>
              <a:t>n‡jv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Dn</a:t>
            </a:r>
            <a:r>
              <a:rPr lang="en-US" b="1" dirty="0" smtClean="0">
                <a:latin typeface="SutonnyMJ" pitchFamily="2" charset="0"/>
              </a:rPr>
              <a:t>¨ </a:t>
            </a:r>
            <a:r>
              <a:rPr lang="en-US" b="1" dirty="0" err="1" smtClean="0">
                <a:latin typeface="SutonnyMJ" pitchFamily="2" charset="0"/>
              </a:rPr>
              <a:t>me©bvg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ar-AE" b="1" dirty="0" smtClean="0">
                <a:latin typeface="SutonnyMJ" pitchFamily="2" charset="0"/>
              </a:rPr>
              <a:t>هُوَ (</a:t>
            </a:r>
            <a:r>
              <a:rPr lang="en-US" b="1" dirty="0" err="1" smtClean="0">
                <a:latin typeface="SutonnyMJ" pitchFamily="2" charset="0"/>
              </a:rPr>
              <a:t>whwb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Avey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ûivqiv‡K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wb‡`©k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Ki‡Q</a:t>
            </a:r>
            <a:r>
              <a:rPr lang="en-US" b="1" dirty="0" smtClean="0">
                <a:latin typeface="SutonnyMJ" pitchFamily="2" charset="0"/>
              </a:rPr>
              <a:t>)|</a:t>
            </a:r>
          </a:p>
          <a:p>
            <a:r>
              <a:rPr lang="ar-AE" b="1" dirty="0" smtClean="0">
                <a:latin typeface="SutonnyMJ" pitchFamily="2" charset="0"/>
              </a:rPr>
              <a:t>رَسُولُ اللَّهِ (</a:t>
            </a:r>
            <a:r>
              <a:rPr lang="en-US" b="1" dirty="0" err="1" smtClean="0">
                <a:latin typeface="SutonnyMJ" pitchFamily="2" charset="0"/>
              </a:rPr>
              <a:t>ivm~jyjøvwn</a:t>
            </a:r>
            <a:r>
              <a:rPr lang="en-US" b="1" dirty="0" smtClean="0">
                <a:latin typeface="SutonnyMJ" pitchFamily="2" charset="0"/>
              </a:rPr>
              <a:t>):**</a:t>
            </a:r>
          </a:p>
          <a:p>
            <a:r>
              <a:rPr lang="en-US" b="1" dirty="0" smtClean="0">
                <a:latin typeface="SutonnyMJ" pitchFamily="2" charset="0"/>
              </a:rPr>
              <a:t>* **</a:t>
            </a:r>
            <a:r>
              <a:rPr lang="ar-AE" b="1" dirty="0" smtClean="0">
                <a:latin typeface="SutonnyMJ" pitchFamily="2" charset="0"/>
              </a:rPr>
              <a:t>رَسُولُ (</a:t>
            </a:r>
            <a:r>
              <a:rPr lang="en-US" b="1" dirty="0" err="1" smtClean="0">
                <a:latin typeface="SutonnyMJ" pitchFamily="2" charset="0"/>
              </a:rPr>
              <a:t>ivm~jy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فَاعِلٌ (</a:t>
            </a:r>
            <a:r>
              <a:rPr lang="en-US" b="1" dirty="0" err="1" smtClean="0">
                <a:latin typeface="SutonnyMJ" pitchFamily="2" charset="0"/>
              </a:rPr>
              <a:t>KZ©v</a:t>
            </a:r>
            <a:r>
              <a:rPr lang="en-US" b="1" dirty="0" smtClean="0">
                <a:latin typeface="SutonnyMJ" pitchFamily="2" charset="0"/>
              </a:rPr>
              <a:t>), </a:t>
            </a:r>
            <a:r>
              <a:rPr lang="ar-AE" b="1" dirty="0" smtClean="0">
                <a:latin typeface="SutonnyMJ" pitchFamily="2" charset="0"/>
              </a:rPr>
              <a:t>مَرْفُوعٌ بِالضَّمَّةِ|</a:t>
            </a:r>
          </a:p>
          <a:p>
            <a:r>
              <a:rPr lang="ar-AE" b="1" dirty="0" smtClean="0">
                <a:latin typeface="SutonnyMJ" pitchFamily="2" charset="0"/>
              </a:rPr>
              <a:t>* **اللَّهِ (</a:t>
            </a:r>
            <a:r>
              <a:rPr lang="en-US" b="1" dirty="0" err="1" smtClean="0">
                <a:latin typeface="SutonnyMJ" pitchFamily="2" charset="0"/>
              </a:rPr>
              <a:t>Avjøvwn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مَضَافٌ إِلَيْهِ (</a:t>
            </a:r>
            <a:r>
              <a:rPr lang="en-US" b="1" dirty="0" smtClean="0">
                <a:latin typeface="SutonnyMJ" pitchFamily="2" charset="0"/>
              </a:rPr>
              <a:t>m¤^Ü c`), </a:t>
            </a:r>
            <a:r>
              <a:rPr lang="ar-AE" b="1" dirty="0" smtClean="0">
                <a:latin typeface="SutonnyMJ" pitchFamily="2" charset="0"/>
              </a:rPr>
              <a:t>مَجْرُورٌ بِالْكَسْرَةِ|</a:t>
            </a:r>
          </a:p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SutonnyMJ" pitchFamily="2" charset="0"/>
              </a:rPr>
              <a:t> </a:t>
            </a:r>
            <a:endParaRPr lang="en-US" dirty="0">
              <a:latin typeface="SutonnyMJ" pitchFamily="2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752600" y="274638"/>
            <a:ext cx="57912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we‡kølY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599"/>
          </a:xfrm>
        </p:spPr>
        <p:txBody>
          <a:bodyPr/>
          <a:lstStyle/>
          <a:p>
            <a:r>
              <a:rPr lang="ar-AE" b="1" dirty="0" smtClean="0">
                <a:latin typeface="SutonnyMJ" pitchFamily="2" charset="0"/>
              </a:rPr>
              <a:t>* **صَلَّى اللَّهُ عَلَيْهِ وَسَلَّمَ (</a:t>
            </a:r>
            <a:r>
              <a:rPr lang="en-US" b="1" dirty="0" err="1" smtClean="0">
                <a:latin typeface="SutonnyMJ" pitchFamily="2" charset="0"/>
              </a:rPr>
              <a:t>mvjøvjøvû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AvjvBwn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Iqv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mvjøvg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en-US" b="1" dirty="0" err="1" smtClean="0">
                <a:latin typeface="SutonnyMJ" pitchFamily="2" charset="0"/>
              </a:rPr>
              <a:t>m¤ú~Y©wU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ar-AE" b="1" dirty="0" smtClean="0">
                <a:latin typeface="SutonnyMJ" pitchFamily="2" charset="0"/>
              </a:rPr>
              <a:t>جملة دعائية|</a:t>
            </a:r>
          </a:p>
          <a:p>
            <a:r>
              <a:rPr lang="ar-AE" b="1" dirty="0" smtClean="0">
                <a:latin typeface="SutonnyMJ" pitchFamily="2" charset="0"/>
              </a:rPr>
              <a:t>* **صَلَّى (</a:t>
            </a:r>
            <a:r>
              <a:rPr lang="en-US" b="1" dirty="0" err="1" smtClean="0">
                <a:latin typeface="SutonnyMJ" pitchFamily="2" charset="0"/>
              </a:rPr>
              <a:t>mvjøv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فِعْلٌ مَاضٍ (باب تفعيل)|</a:t>
            </a:r>
          </a:p>
          <a:p>
            <a:r>
              <a:rPr lang="ar-AE" b="1" dirty="0" smtClean="0">
                <a:latin typeface="SutonnyMJ" pitchFamily="2" charset="0"/>
              </a:rPr>
              <a:t>* **اللَّهُ (</a:t>
            </a:r>
            <a:r>
              <a:rPr lang="en-US" b="1" dirty="0" err="1" smtClean="0">
                <a:latin typeface="SutonnyMJ" pitchFamily="2" charset="0"/>
              </a:rPr>
              <a:t>Avjøvû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فَاعِلٌ|</a:t>
            </a:r>
          </a:p>
          <a:p>
            <a:r>
              <a:rPr lang="ar-AE" b="1" dirty="0" smtClean="0">
                <a:latin typeface="SutonnyMJ" pitchFamily="2" charset="0"/>
              </a:rPr>
              <a:t>* **عَلَيْهِ (</a:t>
            </a:r>
            <a:r>
              <a:rPr lang="en-US" b="1" dirty="0" err="1" smtClean="0">
                <a:latin typeface="SutonnyMJ" pitchFamily="2" charset="0"/>
              </a:rPr>
              <a:t>AvjvBwn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جَارّ وَمَجْرُور|</a:t>
            </a:r>
          </a:p>
          <a:p>
            <a:r>
              <a:rPr lang="ar-AE" b="1" dirty="0" smtClean="0">
                <a:latin typeface="SutonnyMJ" pitchFamily="2" charset="0"/>
              </a:rPr>
              <a:t>* **وَ (</a:t>
            </a:r>
            <a:r>
              <a:rPr lang="en-US" b="1" dirty="0" err="1" smtClean="0">
                <a:latin typeface="SutonnyMJ" pitchFamily="2" charset="0"/>
              </a:rPr>
              <a:t>Iqv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عاطفة (</a:t>
            </a:r>
            <a:r>
              <a:rPr lang="en-US" b="1" dirty="0" err="1" smtClean="0">
                <a:latin typeface="SutonnyMJ" pitchFamily="2" charset="0"/>
              </a:rPr>
              <a:t>ms‡hvRK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Ae¨q</a:t>
            </a:r>
            <a:r>
              <a:rPr lang="en-US" b="1" dirty="0" smtClean="0">
                <a:latin typeface="SutonnyMJ" pitchFamily="2" charset="0"/>
              </a:rPr>
              <a:t>)|</a:t>
            </a:r>
          </a:p>
          <a:p>
            <a:r>
              <a:rPr lang="en-US" b="1" dirty="0" smtClean="0">
                <a:latin typeface="SutonnyMJ" pitchFamily="2" charset="0"/>
              </a:rPr>
              <a:t>* **</a:t>
            </a:r>
            <a:r>
              <a:rPr lang="ar-AE" b="1" dirty="0" smtClean="0">
                <a:latin typeface="SutonnyMJ" pitchFamily="2" charset="0"/>
              </a:rPr>
              <a:t>سَلَّمَ (</a:t>
            </a:r>
            <a:r>
              <a:rPr lang="en-US" b="1" dirty="0" err="1" smtClean="0">
                <a:latin typeface="SutonnyMJ" pitchFamily="2" charset="0"/>
              </a:rPr>
              <a:t>mvjøvgv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فِعْلٌ مَاضٍ (باب تفعيل)|</a:t>
            </a:r>
          </a:p>
          <a:p>
            <a:endParaRPr lang="ar-AE" b="1" dirty="0" smtClean="0">
              <a:latin typeface="SutonnyMJ" pitchFamily="2" charset="0"/>
            </a:endParaRPr>
          </a:p>
          <a:p>
            <a:endParaRPr lang="ar-AE" b="1" dirty="0" smtClean="0">
              <a:latin typeface="SutonnyMJ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 spd="slow" advTm="10000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304800"/>
            <a:ext cx="8229600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we‡kølY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Autofit/>
          </a:bodyPr>
          <a:lstStyle/>
          <a:p>
            <a:r>
              <a:rPr lang="ar-AE" sz="2000" b="1" dirty="0" smtClean="0">
                <a:latin typeface="SutonnyMJ" pitchFamily="2" charset="0"/>
              </a:rPr>
              <a:t>2. </a:t>
            </a:r>
            <a:r>
              <a:rPr lang="en-US" sz="2000" b="1" dirty="0" err="1" smtClean="0">
                <a:latin typeface="SutonnyMJ" pitchFamily="2" charset="0"/>
              </a:rPr>
              <a:t>g~j</a:t>
            </a:r>
            <a:r>
              <a:rPr lang="en-US" sz="2000" b="1" dirty="0" smtClean="0">
                <a:latin typeface="SutonnyMJ" pitchFamily="2" charset="0"/>
              </a:rPr>
              <a:t> e³e¨ </a:t>
            </a:r>
            <a:r>
              <a:rPr lang="en-US" sz="2000" b="1" dirty="0" err="1" smtClean="0">
                <a:latin typeface="SutonnyMJ" pitchFamily="2" charset="0"/>
              </a:rPr>
              <a:t>ev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ar-AE" sz="2000" b="1" dirty="0" smtClean="0">
                <a:latin typeface="SutonnyMJ" pitchFamily="2" charset="0"/>
              </a:rPr>
              <a:t>مَقُولُ الْقَوْلِ (</a:t>
            </a:r>
            <a:r>
              <a:rPr lang="en-US" sz="2000" b="1" dirty="0" err="1" smtClean="0">
                <a:latin typeface="SutonnyMJ" pitchFamily="2" charset="0"/>
              </a:rPr>
              <a:t>nvw`‡mi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cÖavb</a:t>
            </a:r>
            <a:r>
              <a:rPr lang="en-US" sz="2000" b="1" dirty="0" smtClean="0">
                <a:latin typeface="SutonnyMJ" pitchFamily="2" charset="0"/>
              </a:rPr>
              <a:t> Ask)**</a:t>
            </a:r>
          </a:p>
          <a:p>
            <a:r>
              <a:rPr lang="en-US" sz="2000" b="1" dirty="0" smtClean="0">
                <a:latin typeface="SutonnyMJ" pitchFamily="2" charset="0"/>
              </a:rPr>
              <a:t>**</a:t>
            </a:r>
            <a:r>
              <a:rPr lang="ar-AE" sz="2000" b="1" dirty="0" smtClean="0">
                <a:latin typeface="SutonnyMJ" pitchFamily="2" charset="0"/>
              </a:rPr>
              <a:t>يُسَلِّمُ الصَّغِيرُ عَلَى الْكَبِيرِ، وَالْمَارُّ عَلَى الْقَاعِدِ، وَالْقَلِيلُ عَلَى الْكَثِيرِ**</a:t>
            </a:r>
          </a:p>
          <a:p>
            <a:r>
              <a:rPr lang="ar-AE" sz="2000" b="1" dirty="0" smtClean="0">
                <a:latin typeface="SutonnyMJ" pitchFamily="2" charset="0"/>
              </a:rPr>
              <a:t>* **يُسَلِّمُ (</a:t>
            </a:r>
            <a:r>
              <a:rPr lang="en-US" sz="2000" b="1" dirty="0" err="1" smtClean="0">
                <a:latin typeface="SutonnyMJ" pitchFamily="2" charset="0"/>
              </a:rPr>
              <a:t>BDmvwjøgy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ar-AE" sz="2000" b="1" dirty="0" smtClean="0">
                <a:latin typeface="SutonnyMJ" pitchFamily="2" charset="0"/>
              </a:rPr>
              <a:t>فِعْلٌ مُضَارِعٌ (</a:t>
            </a:r>
            <a:r>
              <a:rPr lang="en-US" sz="2000" b="1" dirty="0" err="1" smtClean="0">
                <a:latin typeface="SutonnyMJ" pitchFamily="2" charset="0"/>
              </a:rPr>
              <a:t>eZ©gvb</a:t>
            </a:r>
            <a:r>
              <a:rPr lang="en-US" sz="2000" b="1" dirty="0" smtClean="0">
                <a:latin typeface="SutonnyMJ" pitchFamily="2" charset="0"/>
              </a:rPr>
              <a:t>/</a:t>
            </a:r>
            <a:r>
              <a:rPr lang="en-US" sz="2000" b="1" dirty="0" err="1" smtClean="0">
                <a:latin typeface="SutonnyMJ" pitchFamily="2" charset="0"/>
              </a:rPr>
              <a:t>fwel¨rKv‡ji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wµqv</a:t>
            </a:r>
            <a:r>
              <a:rPr lang="en-US" sz="2000" b="1" dirty="0" smtClean="0">
                <a:latin typeface="SutonnyMJ" pitchFamily="2" charset="0"/>
              </a:rPr>
              <a:t>), </a:t>
            </a:r>
            <a:r>
              <a:rPr lang="ar-AE" sz="2000" b="1" dirty="0" smtClean="0">
                <a:latin typeface="SutonnyMJ" pitchFamily="2" charset="0"/>
              </a:rPr>
              <a:t>بَابُ تَفْعِيلٍ (سَلَّمَ - يُسَلِّمُ - تَسْلِيمًا)| </a:t>
            </a:r>
            <a:r>
              <a:rPr lang="en-US" sz="2000" b="1" dirty="0" err="1" smtClean="0">
                <a:latin typeface="SutonnyMJ" pitchFamily="2" charset="0"/>
              </a:rPr>
              <a:t>Gi</a:t>
            </a:r>
            <a:r>
              <a:rPr lang="en-US" sz="2000" b="1" dirty="0" smtClean="0">
                <a:latin typeface="SutonnyMJ" pitchFamily="2" charset="0"/>
              </a:rPr>
              <a:t> A_© "</a:t>
            </a:r>
            <a:r>
              <a:rPr lang="en-US" sz="2000" b="1" dirty="0" err="1" smtClean="0">
                <a:latin typeface="SutonnyMJ" pitchFamily="2" charset="0"/>
              </a:rPr>
              <a:t>mvjvg</a:t>
            </a:r>
            <a:r>
              <a:rPr lang="en-US" sz="2000" b="1" dirty="0" smtClean="0">
                <a:latin typeface="SutonnyMJ" pitchFamily="2" charset="0"/>
              </a:rPr>
              <a:t> †`‡e"| </a:t>
            </a:r>
            <a:r>
              <a:rPr lang="en-US" sz="2000" b="1" dirty="0" err="1" smtClean="0">
                <a:latin typeface="SutonnyMJ" pitchFamily="2" charset="0"/>
              </a:rPr>
              <a:t>AvwfavwbK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MVb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Abyhvqx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GwU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ar-AE" sz="2000" b="1" dirty="0" smtClean="0">
                <a:latin typeface="SutonnyMJ" pitchFamily="2" charset="0"/>
              </a:rPr>
              <a:t>مضارع </a:t>
            </a:r>
            <a:r>
              <a:rPr lang="en-US" sz="2000" b="1" dirty="0" err="1" smtClean="0">
                <a:latin typeface="SutonnyMJ" pitchFamily="2" charset="0"/>
              </a:rPr>
              <a:t>n‡jI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A_©MZfv‡e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GwU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ar-AE" sz="2000" b="1" dirty="0" smtClean="0">
                <a:latin typeface="SutonnyMJ" pitchFamily="2" charset="0"/>
              </a:rPr>
              <a:t>أمر (</a:t>
            </a:r>
            <a:r>
              <a:rPr lang="en-US" sz="2000" b="1" dirty="0" err="1" smtClean="0">
                <a:latin typeface="SutonnyMJ" pitchFamily="2" charset="0"/>
              </a:rPr>
              <a:t>Av‡`k</a:t>
            </a:r>
            <a:r>
              <a:rPr lang="en-US" sz="2000" b="1" dirty="0" smtClean="0">
                <a:latin typeface="SutonnyMJ" pitchFamily="2" charset="0"/>
              </a:rPr>
              <a:t>) </a:t>
            </a:r>
            <a:r>
              <a:rPr lang="en-US" sz="2000" b="1" dirty="0" err="1" smtClean="0">
                <a:latin typeface="SutonnyMJ" pitchFamily="2" charset="0"/>
              </a:rPr>
              <a:t>ev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Av`e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wb‡`©kK</a:t>
            </a:r>
            <a:r>
              <a:rPr lang="en-US" sz="2000" b="1" dirty="0" smtClean="0">
                <a:latin typeface="SutonnyMJ" pitchFamily="2" charset="0"/>
              </a:rPr>
              <a:t>|</a:t>
            </a:r>
          </a:p>
          <a:p>
            <a:r>
              <a:rPr lang="en-US" sz="2000" b="1" dirty="0" err="1" smtClean="0">
                <a:latin typeface="SutonnyMJ" pitchFamily="2" charset="0"/>
              </a:rPr>
              <a:t>cÖ_g</a:t>
            </a:r>
            <a:r>
              <a:rPr lang="en-US" sz="2000" b="1" dirty="0" smtClean="0">
                <a:latin typeface="SutonnyMJ" pitchFamily="2" charset="0"/>
              </a:rPr>
              <a:t> Ask: </a:t>
            </a:r>
            <a:r>
              <a:rPr lang="ar-AE" sz="2000" b="1" dirty="0" smtClean="0">
                <a:latin typeface="SutonnyMJ" pitchFamily="2" charset="0"/>
              </a:rPr>
              <a:t>يُسَلِّمُ الصَّغِيرُ عَلَى الْكَبِيرِ**</a:t>
            </a:r>
          </a:p>
          <a:p>
            <a:r>
              <a:rPr lang="ar-AE" sz="2000" b="1" dirty="0" smtClean="0">
                <a:latin typeface="SutonnyMJ" pitchFamily="2" charset="0"/>
              </a:rPr>
              <a:t>* **الصَّغِيرُ (</a:t>
            </a:r>
            <a:r>
              <a:rPr lang="en-US" sz="2000" b="1" dirty="0" err="1" smtClean="0">
                <a:latin typeface="SutonnyMJ" pitchFamily="2" charset="0"/>
              </a:rPr>
              <a:t>Avm-mMxiæ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ar-AE" sz="2000" b="1" dirty="0" smtClean="0">
                <a:latin typeface="SutonnyMJ" pitchFamily="2" charset="0"/>
              </a:rPr>
              <a:t>فَاعِلٌ (</a:t>
            </a:r>
            <a:r>
              <a:rPr lang="en-US" sz="2000" b="1" dirty="0" err="1" smtClean="0">
                <a:latin typeface="SutonnyMJ" pitchFamily="2" charset="0"/>
              </a:rPr>
              <a:t>wµqvi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KZ©v</a:t>
            </a:r>
            <a:r>
              <a:rPr lang="en-US" sz="2000" b="1" dirty="0" smtClean="0">
                <a:latin typeface="SutonnyMJ" pitchFamily="2" charset="0"/>
              </a:rPr>
              <a:t>), </a:t>
            </a:r>
            <a:r>
              <a:rPr lang="ar-AE" sz="2000" b="1" dirty="0" smtClean="0">
                <a:latin typeface="SutonnyMJ" pitchFamily="2" charset="0"/>
              </a:rPr>
              <a:t>مَرْفُوعٌ (‡</a:t>
            </a:r>
            <a:r>
              <a:rPr lang="en-US" sz="2000" b="1" dirty="0" smtClean="0">
                <a:latin typeface="SutonnyMJ" pitchFamily="2" charset="0"/>
              </a:rPr>
              <a:t>ckhy³)| </a:t>
            </a:r>
            <a:r>
              <a:rPr lang="ar-AE" sz="2000" b="1" dirty="0" smtClean="0">
                <a:latin typeface="SutonnyMJ" pitchFamily="2" charset="0"/>
              </a:rPr>
              <a:t>صِفَةٌ مُشَبَّهَةٌ| </a:t>
            </a:r>
            <a:r>
              <a:rPr lang="en-US" sz="2000" b="1" dirty="0" smtClean="0">
                <a:latin typeface="SutonnyMJ" pitchFamily="2" charset="0"/>
              </a:rPr>
              <a:t>A_©: †</a:t>
            </a:r>
            <a:r>
              <a:rPr lang="en-US" sz="2000" b="1" dirty="0" err="1" smtClean="0">
                <a:latin typeface="SutonnyMJ" pitchFamily="2" charset="0"/>
              </a:rPr>
              <a:t>QvU</a:t>
            </a:r>
            <a:r>
              <a:rPr lang="en-US" sz="2000" b="1" dirty="0" smtClean="0">
                <a:latin typeface="SutonnyMJ" pitchFamily="2" charset="0"/>
              </a:rPr>
              <a:t> e¨w³|</a:t>
            </a:r>
          </a:p>
          <a:p>
            <a:r>
              <a:rPr lang="en-US" sz="2000" b="1" dirty="0" smtClean="0">
                <a:latin typeface="SutonnyMJ" pitchFamily="2" charset="0"/>
              </a:rPr>
              <a:t>* **</a:t>
            </a:r>
            <a:r>
              <a:rPr lang="ar-AE" sz="2000" b="1" dirty="0" smtClean="0">
                <a:latin typeface="SutonnyMJ" pitchFamily="2" charset="0"/>
              </a:rPr>
              <a:t>عَلَى (</a:t>
            </a:r>
            <a:r>
              <a:rPr lang="en-US" sz="2000" b="1" dirty="0" err="1" smtClean="0">
                <a:latin typeface="SutonnyMJ" pitchFamily="2" charset="0"/>
              </a:rPr>
              <a:t>Avjv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ar-AE" sz="2000" b="1" dirty="0" smtClean="0">
                <a:latin typeface="SutonnyMJ" pitchFamily="2" charset="0"/>
              </a:rPr>
              <a:t>حَرْفُ جَرٍّ|</a:t>
            </a:r>
          </a:p>
          <a:p>
            <a:r>
              <a:rPr lang="ar-AE" sz="2000" b="1" dirty="0" smtClean="0">
                <a:latin typeface="SutonnyMJ" pitchFamily="2" charset="0"/>
              </a:rPr>
              <a:t>* **الْكَبِيرِ (</a:t>
            </a:r>
            <a:r>
              <a:rPr lang="en-US" sz="2000" b="1" dirty="0" err="1" smtClean="0">
                <a:latin typeface="SutonnyMJ" pitchFamily="2" charset="0"/>
              </a:rPr>
              <a:t>Avj-Kvexwi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ar-AE" sz="2000" b="1" dirty="0" smtClean="0">
                <a:latin typeface="SutonnyMJ" pitchFamily="2" charset="0"/>
              </a:rPr>
              <a:t>مَجْرُورٌ بِالْكَسْرَةِ| صِفَةٌ مُشَبَّهَةٌ| </a:t>
            </a:r>
            <a:r>
              <a:rPr lang="en-US" sz="2000" b="1" dirty="0" smtClean="0">
                <a:latin typeface="SutonnyMJ" pitchFamily="2" charset="0"/>
              </a:rPr>
              <a:t>A_©: </a:t>
            </a:r>
            <a:r>
              <a:rPr lang="en-US" sz="2000" b="1" dirty="0" err="1" smtClean="0">
                <a:latin typeface="SutonnyMJ" pitchFamily="2" charset="0"/>
              </a:rPr>
              <a:t>eo</a:t>
            </a:r>
            <a:r>
              <a:rPr lang="en-US" sz="2000" b="1" dirty="0" smtClean="0">
                <a:latin typeface="SutonnyMJ" pitchFamily="2" charset="0"/>
              </a:rPr>
              <a:t> e¨w³|</a:t>
            </a:r>
          </a:p>
          <a:p>
            <a:r>
              <a:rPr lang="en-US" sz="2000" b="1" dirty="0" err="1" smtClean="0">
                <a:latin typeface="SutonnyMJ" pitchFamily="2" charset="0"/>
              </a:rPr>
              <a:t>wØZxq</a:t>
            </a:r>
            <a:r>
              <a:rPr lang="en-US" sz="2000" b="1" dirty="0" smtClean="0">
                <a:latin typeface="SutonnyMJ" pitchFamily="2" charset="0"/>
              </a:rPr>
              <a:t> Ask: </a:t>
            </a:r>
            <a:r>
              <a:rPr lang="ar-AE" sz="2000" b="1" dirty="0" smtClean="0">
                <a:latin typeface="SutonnyMJ" pitchFamily="2" charset="0"/>
              </a:rPr>
              <a:t>وَالْمَارُّ عَلَى الْقَاعِدِ**</a:t>
            </a:r>
          </a:p>
          <a:p>
            <a:r>
              <a:rPr lang="ar-AE" sz="2000" b="1" dirty="0" smtClean="0">
                <a:latin typeface="SutonnyMJ" pitchFamily="2" charset="0"/>
              </a:rPr>
              <a:t>* **وَ (</a:t>
            </a:r>
            <a:r>
              <a:rPr lang="en-US" sz="2000" b="1" dirty="0" err="1" smtClean="0">
                <a:latin typeface="SutonnyMJ" pitchFamily="2" charset="0"/>
              </a:rPr>
              <a:t>Iqv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ar-AE" sz="2000" b="1" dirty="0" smtClean="0">
                <a:latin typeface="SutonnyMJ" pitchFamily="2" charset="0"/>
              </a:rPr>
              <a:t>حَرْفُ عَطْفٍ (</a:t>
            </a:r>
            <a:r>
              <a:rPr lang="en-US" sz="2000" b="1" dirty="0" err="1" smtClean="0">
                <a:latin typeface="SutonnyMJ" pitchFamily="2" charset="0"/>
              </a:rPr>
              <a:t>Ae¨q</a:t>
            </a:r>
            <a:r>
              <a:rPr lang="en-US" sz="2000" b="1" dirty="0" smtClean="0">
                <a:latin typeface="SutonnyMJ" pitchFamily="2" charset="0"/>
              </a:rPr>
              <a:t>)|</a:t>
            </a:r>
          </a:p>
          <a:p>
            <a:r>
              <a:rPr lang="en-US" sz="2000" b="1" dirty="0" smtClean="0">
                <a:latin typeface="SutonnyMJ" pitchFamily="2" charset="0"/>
              </a:rPr>
              <a:t>* **</a:t>
            </a:r>
            <a:r>
              <a:rPr lang="ar-AE" sz="2000" b="1" dirty="0" smtClean="0">
                <a:latin typeface="SutonnyMJ" pitchFamily="2" charset="0"/>
              </a:rPr>
              <a:t>الْمَارُّ (</a:t>
            </a:r>
            <a:r>
              <a:rPr lang="en-US" sz="2000" b="1" dirty="0" err="1" smtClean="0">
                <a:latin typeface="SutonnyMJ" pitchFamily="2" charset="0"/>
              </a:rPr>
              <a:t>Avj-gv</a:t>
            </a:r>
            <a:r>
              <a:rPr lang="en-US" sz="2000" b="1" dirty="0" smtClean="0">
                <a:latin typeface="SutonnyMJ" pitchFamily="2" charset="0"/>
              </a:rPr>
              <a:t>‌©</a:t>
            </a:r>
            <a:r>
              <a:rPr lang="en-US" sz="2000" b="1" dirty="0" err="1" smtClean="0">
                <a:latin typeface="SutonnyMJ" pitchFamily="2" charset="0"/>
              </a:rPr>
              <a:t>iæ</a:t>
            </a:r>
            <a:r>
              <a:rPr lang="en-US" sz="2000" b="1" dirty="0" smtClean="0">
                <a:latin typeface="SutonnyMJ" pitchFamily="2" charset="0"/>
              </a:rPr>
              <a:t>):** </a:t>
            </a:r>
            <a:r>
              <a:rPr lang="en-US" sz="2000" b="1" dirty="0" err="1" smtClean="0">
                <a:latin typeface="SutonnyMJ" pitchFamily="2" charset="0"/>
              </a:rPr>
              <a:t>GwU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g~j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evK</a:t>
            </a:r>
            <a:r>
              <a:rPr lang="en-US" sz="2000" b="1" dirty="0" smtClean="0">
                <a:latin typeface="SutonnyMJ" pitchFamily="2" charset="0"/>
              </a:rPr>
              <a:t>¨ </a:t>
            </a:r>
            <a:r>
              <a:rPr lang="ar-AE" sz="2000" b="1" dirty="0" smtClean="0">
                <a:latin typeface="SutonnyMJ" pitchFamily="2" charset="0"/>
              </a:rPr>
              <a:t>يُسَلِّمُ-</a:t>
            </a:r>
            <a:r>
              <a:rPr lang="en-US" sz="2000" b="1" dirty="0" err="1" smtClean="0">
                <a:latin typeface="SutonnyMJ" pitchFamily="2" charset="0"/>
              </a:rPr>
              <a:t>Gi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wØZxq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ar-AE" sz="2000" b="1" dirty="0" smtClean="0">
                <a:latin typeface="SutonnyMJ" pitchFamily="2" charset="0"/>
              </a:rPr>
              <a:t>فَاعِل (</a:t>
            </a:r>
            <a:r>
              <a:rPr lang="en-US" sz="2000" b="1" dirty="0" err="1" smtClean="0">
                <a:latin typeface="SutonnyMJ" pitchFamily="2" charset="0"/>
              </a:rPr>
              <a:t>Dn</a:t>
            </a:r>
            <a:r>
              <a:rPr lang="en-US" sz="2000" b="1" dirty="0" smtClean="0">
                <a:latin typeface="SutonnyMJ" pitchFamily="2" charset="0"/>
              </a:rPr>
              <a:t>¨ </a:t>
            </a:r>
            <a:r>
              <a:rPr lang="ar-AE" sz="2000" b="1" dirty="0" smtClean="0">
                <a:latin typeface="SutonnyMJ" pitchFamily="2" charset="0"/>
              </a:rPr>
              <a:t>يُسَلِّمُ </a:t>
            </a:r>
            <a:r>
              <a:rPr lang="en-US" sz="2000" b="1" dirty="0" err="1" smtClean="0">
                <a:latin typeface="SutonnyMJ" pitchFamily="2" charset="0"/>
              </a:rPr>
              <a:t>wµqvi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Ici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ar-AE" sz="2000" b="1" dirty="0" smtClean="0">
                <a:latin typeface="SutonnyMJ" pitchFamily="2" charset="0"/>
              </a:rPr>
              <a:t>معطوف)| صِيغَة: اِسْمُ فَاعِلٍ (</a:t>
            </a:r>
            <a:r>
              <a:rPr lang="en-US" sz="2000" b="1" dirty="0" err="1" smtClean="0">
                <a:latin typeface="SutonnyMJ" pitchFamily="2" charset="0"/>
              </a:rPr>
              <a:t>evc</a:t>
            </a:r>
            <a:r>
              <a:rPr lang="en-US" sz="2000" b="1" dirty="0" smtClean="0">
                <a:latin typeface="SutonnyMJ" pitchFamily="2" charset="0"/>
              </a:rPr>
              <a:t>: </a:t>
            </a:r>
            <a:r>
              <a:rPr lang="ar-AE" sz="2000" b="1" dirty="0" smtClean="0">
                <a:latin typeface="SutonnyMJ" pitchFamily="2" charset="0"/>
              </a:rPr>
              <a:t>نَصَرَ, </a:t>
            </a:r>
            <a:r>
              <a:rPr lang="en-US" sz="2000" b="1" dirty="0" err="1" smtClean="0">
                <a:latin typeface="SutonnyMJ" pitchFamily="2" charset="0"/>
              </a:rPr>
              <a:t>g~jeY</a:t>
            </a:r>
            <a:r>
              <a:rPr lang="en-US" sz="2000" b="1" dirty="0" smtClean="0">
                <a:latin typeface="SutonnyMJ" pitchFamily="2" charset="0"/>
              </a:rPr>
              <a:t>©: </a:t>
            </a:r>
            <a:r>
              <a:rPr lang="ar-AE" sz="2000" b="1" dirty="0" smtClean="0">
                <a:latin typeface="SutonnyMJ" pitchFamily="2" charset="0"/>
              </a:rPr>
              <a:t>م-ر-ر)| </a:t>
            </a:r>
            <a:r>
              <a:rPr lang="en-US" sz="2000" b="1" dirty="0" smtClean="0">
                <a:latin typeface="SutonnyMJ" pitchFamily="2" charset="0"/>
              </a:rPr>
              <a:t>A_©: </a:t>
            </a:r>
            <a:r>
              <a:rPr lang="en-US" sz="2000" b="1" dirty="0" err="1" smtClean="0">
                <a:latin typeface="SutonnyMJ" pitchFamily="2" charset="0"/>
              </a:rPr>
              <a:t>c_Pvix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ev</a:t>
            </a:r>
            <a:r>
              <a:rPr lang="en-US" sz="2000" b="1" dirty="0" smtClean="0">
                <a:latin typeface="SutonnyMJ" pitchFamily="2" charset="0"/>
              </a:rPr>
              <a:t> </a:t>
            </a:r>
            <a:r>
              <a:rPr lang="en-US" sz="2000" b="1" dirty="0" err="1" smtClean="0">
                <a:latin typeface="SutonnyMJ" pitchFamily="2" charset="0"/>
              </a:rPr>
              <a:t>Pjgvb</a:t>
            </a:r>
            <a:r>
              <a:rPr lang="en-US" sz="2000" b="1" dirty="0" smtClean="0">
                <a:latin typeface="SutonnyMJ" pitchFamily="2" charset="0"/>
              </a:rPr>
              <a:t> e¨w³|</a:t>
            </a:r>
          </a:p>
        </p:txBody>
      </p:sp>
    </p:spTree>
  </p:cSld>
  <p:clrMapOvr>
    <a:masterClrMapping/>
  </p:clrMapOvr>
  <p:transition spd="slow" advTm="10000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209800" y="457200"/>
            <a:ext cx="4267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</a:rPr>
              <a:t>we‡kølY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79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SutonnyMJ" pitchFamily="2" charset="0"/>
              </a:rPr>
              <a:t>* **</a:t>
            </a:r>
            <a:r>
              <a:rPr lang="ar-AE" b="1" dirty="0" smtClean="0">
                <a:latin typeface="SutonnyMJ" pitchFamily="2" charset="0"/>
              </a:rPr>
              <a:t>عَلَى (</a:t>
            </a:r>
            <a:r>
              <a:rPr lang="en-US" b="1" dirty="0" err="1" smtClean="0">
                <a:latin typeface="SutonnyMJ" pitchFamily="2" charset="0"/>
              </a:rPr>
              <a:t>Avjv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حَرْفُ جَرٍّ|</a:t>
            </a:r>
          </a:p>
          <a:p>
            <a:r>
              <a:rPr lang="ar-AE" b="1" dirty="0" smtClean="0">
                <a:latin typeface="SutonnyMJ" pitchFamily="2" charset="0"/>
              </a:rPr>
              <a:t>* **الْقَاعِدِ (</a:t>
            </a:r>
            <a:r>
              <a:rPr lang="en-US" b="1" dirty="0" err="1" smtClean="0">
                <a:latin typeface="SutonnyMJ" pitchFamily="2" charset="0"/>
              </a:rPr>
              <a:t>Avj-KvAvÕBw</a:t>
            </a:r>
            <a:r>
              <a:rPr lang="en-US" b="1" dirty="0" smtClean="0">
                <a:latin typeface="SutonnyMJ" pitchFamily="2" charset="0"/>
              </a:rPr>
              <a:t>`):** </a:t>
            </a:r>
            <a:r>
              <a:rPr lang="ar-AE" b="1" dirty="0" smtClean="0">
                <a:latin typeface="SutonnyMJ" pitchFamily="2" charset="0"/>
              </a:rPr>
              <a:t>مَجْرُورٌ بِالْكَسْرَةِ| صِيغَة: اِسْمُ فَاعِلٍ (</a:t>
            </a:r>
            <a:r>
              <a:rPr lang="en-US" b="1" dirty="0" err="1" smtClean="0">
                <a:latin typeface="SutonnyMJ" pitchFamily="2" charset="0"/>
              </a:rPr>
              <a:t>evc</a:t>
            </a:r>
            <a:r>
              <a:rPr lang="en-US" b="1" dirty="0" smtClean="0">
                <a:latin typeface="SutonnyMJ" pitchFamily="2" charset="0"/>
              </a:rPr>
              <a:t>: </a:t>
            </a:r>
            <a:r>
              <a:rPr lang="ar-AE" b="1" dirty="0" smtClean="0">
                <a:latin typeface="SutonnyMJ" pitchFamily="2" charset="0"/>
              </a:rPr>
              <a:t>فَتَحَ/ضَرَبَ, </a:t>
            </a:r>
            <a:r>
              <a:rPr lang="en-US" b="1" dirty="0" err="1" smtClean="0">
                <a:latin typeface="SutonnyMJ" pitchFamily="2" charset="0"/>
              </a:rPr>
              <a:t>g~jeY</a:t>
            </a:r>
            <a:r>
              <a:rPr lang="en-US" b="1" dirty="0" smtClean="0">
                <a:latin typeface="SutonnyMJ" pitchFamily="2" charset="0"/>
              </a:rPr>
              <a:t>©: </a:t>
            </a:r>
            <a:r>
              <a:rPr lang="ar-AE" b="1" dirty="0" smtClean="0">
                <a:latin typeface="SutonnyMJ" pitchFamily="2" charset="0"/>
              </a:rPr>
              <a:t>ق-ع-د)| </a:t>
            </a:r>
            <a:r>
              <a:rPr lang="en-US" b="1" dirty="0" smtClean="0">
                <a:latin typeface="SutonnyMJ" pitchFamily="2" charset="0"/>
              </a:rPr>
              <a:t>A_©: </a:t>
            </a:r>
            <a:r>
              <a:rPr lang="en-US" b="1" dirty="0" err="1" smtClean="0">
                <a:latin typeface="SutonnyMJ" pitchFamily="2" charset="0"/>
              </a:rPr>
              <a:t>Dcweó</a:t>
            </a:r>
            <a:r>
              <a:rPr lang="en-US" b="1" dirty="0" smtClean="0">
                <a:latin typeface="SutonnyMJ" pitchFamily="2" charset="0"/>
              </a:rPr>
              <a:t> e¨w³ </a:t>
            </a:r>
            <a:r>
              <a:rPr lang="en-US" b="1" dirty="0" err="1" smtClean="0">
                <a:latin typeface="SutonnyMJ" pitchFamily="2" charset="0"/>
              </a:rPr>
              <a:t>ev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b="1" dirty="0" err="1" smtClean="0">
                <a:latin typeface="SutonnyMJ" pitchFamily="2" charset="0"/>
              </a:rPr>
              <a:t>e‡m</a:t>
            </a:r>
            <a:r>
              <a:rPr lang="en-US" b="1" dirty="0" smtClean="0">
                <a:latin typeface="SutonnyMJ" pitchFamily="2" charset="0"/>
              </a:rPr>
              <a:t> _</a:t>
            </a:r>
            <a:r>
              <a:rPr lang="en-US" b="1" dirty="0" err="1" smtClean="0">
                <a:latin typeface="SutonnyMJ" pitchFamily="2" charset="0"/>
              </a:rPr>
              <a:t>vKv</a:t>
            </a:r>
            <a:r>
              <a:rPr lang="en-US" b="1" dirty="0" smtClean="0">
                <a:latin typeface="SutonnyMJ" pitchFamily="2" charset="0"/>
              </a:rPr>
              <a:t> e¨w³|</a:t>
            </a:r>
          </a:p>
          <a:p>
            <a:r>
              <a:rPr lang="en-US" b="1" dirty="0" smtClean="0">
                <a:latin typeface="SutonnyMJ" pitchFamily="2" charset="0"/>
              </a:rPr>
              <a:t>#### **Z…</a:t>
            </a:r>
            <a:r>
              <a:rPr lang="en-US" b="1" dirty="0" err="1" smtClean="0">
                <a:latin typeface="SutonnyMJ" pitchFamily="2" charset="0"/>
              </a:rPr>
              <a:t>Zxq</a:t>
            </a:r>
            <a:r>
              <a:rPr lang="en-US" b="1" dirty="0" smtClean="0">
                <a:latin typeface="SutonnyMJ" pitchFamily="2" charset="0"/>
              </a:rPr>
              <a:t> Ask: </a:t>
            </a:r>
            <a:r>
              <a:rPr lang="ar-AE" b="1" dirty="0" smtClean="0">
                <a:latin typeface="SutonnyMJ" pitchFamily="2" charset="0"/>
              </a:rPr>
              <a:t>وَالْقَلِيلُ عَلَى الْكَثِيرِ**</a:t>
            </a:r>
          </a:p>
          <a:p>
            <a:r>
              <a:rPr lang="ar-AE" b="1" dirty="0" smtClean="0">
                <a:latin typeface="SutonnyMJ" pitchFamily="2" charset="0"/>
              </a:rPr>
              <a:t>* **وَ (</a:t>
            </a:r>
            <a:r>
              <a:rPr lang="en-US" b="1" dirty="0" err="1" smtClean="0">
                <a:latin typeface="SutonnyMJ" pitchFamily="2" charset="0"/>
              </a:rPr>
              <a:t>Iqv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حَرْفُ عَطْفٍ|</a:t>
            </a:r>
          </a:p>
          <a:p>
            <a:r>
              <a:rPr lang="ar-AE" b="1" dirty="0" smtClean="0">
                <a:latin typeface="SutonnyMJ" pitchFamily="2" charset="0"/>
              </a:rPr>
              <a:t>* **الْقَلِيلُ (</a:t>
            </a:r>
            <a:r>
              <a:rPr lang="en-US" b="1" dirty="0" err="1" smtClean="0">
                <a:latin typeface="SutonnyMJ" pitchFamily="2" charset="0"/>
              </a:rPr>
              <a:t>Avj-Kvjxjy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en-US" b="1" dirty="0" err="1" smtClean="0">
                <a:latin typeface="SutonnyMJ" pitchFamily="2" charset="0"/>
              </a:rPr>
              <a:t>GwU</a:t>
            </a:r>
            <a:r>
              <a:rPr lang="en-US" b="1" dirty="0" smtClean="0">
                <a:latin typeface="SutonnyMJ" pitchFamily="2" charset="0"/>
              </a:rPr>
              <a:t> Z…</a:t>
            </a:r>
            <a:r>
              <a:rPr lang="en-US" b="1" dirty="0" err="1" smtClean="0">
                <a:latin typeface="SutonnyMJ" pitchFamily="2" charset="0"/>
              </a:rPr>
              <a:t>Zxq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ar-AE" b="1" dirty="0" smtClean="0">
                <a:latin typeface="SutonnyMJ" pitchFamily="2" charset="0"/>
              </a:rPr>
              <a:t>فَاعِل (معطوف)| صِفَةٌ مُشَبَّهَةٌ (</a:t>
            </a:r>
            <a:r>
              <a:rPr lang="en-US" b="1" dirty="0" err="1" smtClean="0">
                <a:latin typeface="SutonnyMJ" pitchFamily="2" charset="0"/>
              </a:rPr>
              <a:t>g~jeY</a:t>
            </a:r>
            <a:r>
              <a:rPr lang="en-US" b="1" dirty="0" smtClean="0">
                <a:latin typeface="SutonnyMJ" pitchFamily="2" charset="0"/>
              </a:rPr>
              <a:t>©: </a:t>
            </a:r>
            <a:r>
              <a:rPr lang="ar-AE" b="1" dirty="0" smtClean="0">
                <a:latin typeface="SutonnyMJ" pitchFamily="2" charset="0"/>
              </a:rPr>
              <a:t>ق-ل-ل)| </a:t>
            </a:r>
            <a:r>
              <a:rPr lang="en-US" b="1" dirty="0" smtClean="0">
                <a:latin typeface="SutonnyMJ" pitchFamily="2" charset="0"/>
              </a:rPr>
              <a:t>A_©: </a:t>
            </a:r>
            <a:r>
              <a:rPr lang="en-US" b="1" dirty="0" err="1" smtClean="0">
                <a:latin typeface="SutonnyMJ" pitchFamily="2" charset="0"/>
              </a:rPr>
              <a:t>msL¨vq</a:t>
            </a:r>
            <a:r>
              <a:rPr lang="en-US" b="1" dirty="0" smtClean="0">
                <a:latin typeface="SutonnyMJ" pitchFamily="2" charset="0"/>
              </a:rPr>
              <a:t> Kg †</a:t>
            </a:r>
            <a:r>
              <a:rPr lang="en-US" b="1" dirty="0" err="1" smtClean="0">
                <a:latin typeface="SutonnyMJ" pitchFamily="2" charset="0"/>
              </a:rPr>
              <a:t>jvK</a:t>
            </a:r>
            <a:r>
              <a:rPr lang="en-US" b="1" dirty="0" smtClean="0">
                <a:latin typeface="SutonnyMJ" pitchFamily="2" charset="0"/>
              </a:rPr>
              <a:t>|</a:t>
            </a:r>
          </a:p>
          <a:p>
            <a:r>
              <a:rPr lang="en-US" b="1" dirty="0" smtClean="0">
                <a:latin typeface="SutonnyMJ" pitchFamily="2" charset="0"/>
              </a:rPr>
              <a:t>* **</a:t>
            </a:r>
            <a:r>
              <a:rPr lang="ar-AE" b="1" dirty="0" smtClean="0">
                <a:latin typeface="SutonnyMJ" pitchFamily="2" charset="0"/>
              </a:rPr>
              <a:t>عَلَى (</a:t>
            </a:r>
            <a:r>
              <a:rPr lang="en-US" b="1" dirty="0" err="1" smtClean="0">
                <a:latin typeface="SutonnyMJ" pitchFamily="2" charset="0"/>
              </a:rPr>
              <a:t>Avjv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حَرْفُ جَرٍّ|</a:t>
            </a:r>
          </a:p>
          <a:p>
            <a:r>
              <a:rPr lang="ar-AE" b="1" dirty="0" smtClean="0">
                <a:latin typeface="SutonnyMJ" pitchFamily="2" charset="0"/>
              </a:rPr>
              <a:t>* **الْكَثِيرِ (</a:t>
            </a:r>
            <a:r>
              <a:rPr lang="en-US" b="1" dirty="0" err="1" smtClean="0">
                <a:latin typeface="SutonnyMJ" pitchFamily="2" charset="0"/>
              </a:rPr>
              <a:t>Avj-KvQxwi</a:t>
            </a:r>
            <a:r>
              <a:rPr lang="en-US" b="1" dirty="0" smtClean="0">
                <a:latin typeface="SutonnyMJ" pitchFamily="2" charset="0"/>
              </a:rPr>
              <a:t>):** </a:t>
            </a:r>
            <a:r>
              <a:rPr lang="ar-AE" b="1" dirty="0" smtClean="0">
                <a:latin typeface="SutonnyMJ" pitchFamily="2" charset="0"/>
              </a:rPr>
              <a:t>مَجْرُورٌ بِالْكَسْرَةِ| صِفَةٌ مُشَبَّهَةٌ (</a:t>
            </a:r>
            <a:r>
              <a:rPr lang="en-US" b="1" dirty="0" err="1" smtClean="0">
                <a:latin typeface="SutonnyMJ" pitchFamily="2" charset="0"/>
              </a:rPr>
              <a:t>g~jeY</a:t>
            </a:r>
            <a:r>
              <a:rPr lang="en-US" b="1" dirty="0" smtClean="0">
                <a:latin typeface="SutonnyMJ" pitchFamily="2" charset="0"/>
              </a:rPr>
              <a:t>©: </a:t>
            </a:r>
            <a:r>
              <a:rPr lang="ar-AE" b="1" dirty="0" smtClean="0">
                <a:latin typeface="SutonnyMJ" pitchFamily="2" charset="0"/>
              </a:rPr>
              <a:t>ك-ث-ر)| </a:t>
            </a:r>
            <a:r>
              <a:rPr lang="en-US" b="1" dirty="0" smtClean="0">
                <a:latin typeface="SutonnyMJ" pitchFamily="2" charset="0"/>
              </a:rPr>
              <a:t>A_©: </a:t>
            </a:r>
            <a:r>
              <a:rPr lang="en-US" b="1" dirty="0" err="1" smtClean="0">
                <a:latin typeface="SutonnyMJ" pitchFamily="2" charset="0"/>
              </a:rPr>
              <a:t>msL¨vq</a:t>
            </a:r>
            <a:r>
              <a:rPr lang="en-US" b="1" dirty="0" smtClean="0">
                <a:latin typeface="SutonnyMJ" pitchFamily="2" charset="0"/>
              </a:rPr>
              <a:t> †</a:t>
            </a:r>
            <a:r>
              <a:rPr lang="en-US" b="1" dirty="0" err="1" smtClean="0">
                <a:latin typeface="SutonnyMJ" pitchFamily="2" charset="0"/>
              </a:rPr>
              <a:t>ewk</a:t>
            </a:r>
            <a:r>
              <a:rPr lang="en-US" b="1" dirty="0" smtClean="0">
                <a:latin typeface="SutonnyMJ" pitchFamily="2" charset="0"/>
              </a:rPr>
              <a:t> †</a:t>
            </a:r>
            <a:r>
              <a:rPr lang="en-US" b="1" dirty="0" err="1" smtClean="0">
                <a:latin typeface="SutonnyMJ" pitchFamily="2" charset="0"/>
              </a:rPr>
              <a:t>jvK</a:t>
            </a:r>
            <a:r>
              <a:rPr lang="en-US" b="1" dirty="0" smtClean="0">
                <a:latin typeface="SutonnyMJ" pitchFamily="2" charset="0"/>
              </a:rPr>
              <a:t>|</a:t>
            </a:r>
          </a:p>
          <a:p>
            <a:endParaRPr lang="en-US" sz="1600" dirty="0" smtClean="0"/>
          </a:p>
          <a:p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371600" y="381000"/>
            <a:ext cx="58674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we‡kølY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295400" y="5562600"/>
            <a:ext cx="58674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000" dirty="0" smtClean="0">
                <a:latin typeface="SutonnyMJ" pitchFamily="2" charset="0"/>
              </a:rPr>
              <a:t>‡</a:t>
            </a:r>
            <a:r>
              <a:rPr lang="en-US" sz="4000" dirty="0" err="1" smtClean="0">
                <a:latin typeface="SutonnyMJ" pitchFamily="2" charset="0"/>
              </a:rPr>
              <a:t>QvU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eo‡K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mvjvg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w`‡e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</p:txBody>
      </p:sp>
      <p:pic>
        <p:nvPicPr>
          <p:cNvPr id="10" name="Content Placeholder 9" descr="watermarked_img_1827807353952353813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18745"/>
            <a:ext cx="8229600" cy="4096255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atermarked_img_11438126261873125135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5400" y="1600200"/>
            <a:ext cx="6477000" cy="4525963"/>
          </a:xfrm>
        </p:spPr>
      </p:pic>
      <p:sp>
        <p:nvSpPr>
          <p:cNvPr id="4" name="Title 4"/>
          <p:cNvSpPr txBox="1">
            <a:spLocks noGrp="1"/>
          </p:cNvSpPr>
          <p:nvPr>
            <p:ph type="title"/>
          </p:nvPr>
        </p:nvSpPr>
        <p:spPr>
          <a:xfrm>
            <a:off x="419100" y="5630863"/>
            <a:ext cx="8229600" cy="99060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smtClean="0"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gv‡S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gv‡S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eo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 e¨w³ †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QvU‡`i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mvjvg</a:t>
            </a:r>
            <a:r>
              <a:rPr lang="en-US" sz="4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accent3">
                    <a:lumMod val="20000"/>
                    <a:lumOff val="80000"/>
                  </a:schemeClr>
                </a:solidFill>
                <a:latin typeface="SutonnyMJ" pitchFamily="2" charset="0"/>
              </a:rPr>
              <a:t>w`‡e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SutonnyMJ" pitchFamily="2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1752600" y="274638"/>
            <a:ext cx="5791200" cy="1143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 err="1" smtClean="0">
                <a:solidFill>
                  <a:schemeClr val="tx1"/>
                </a:solidFill>
                <a:latin typeface="SutonnyMJ" pitchFamily="2" charset="0"/>
              </a:rPr>
              <a:t>cvV</a:t>
            </a:r>
            <a:r>
              <a:rPr lang="en-US" sz="44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SutonnyMJ" pitchFamily="2" charset="0"/>
              </a:rPr>
              <a:t>we‡kølY</a:t>
            </a:r>
            <a:r>
              <a:rPr lang="en-US" sz="44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SutonnyMJ" pitchFamily="2" charset="0"/>
              </a:rPr>
              <a:t>g~j¨vqb</a:t>
            </a:r>
            <a:endParaRPr lang="en-US" dirty="0">
              <a:latin typeface="SutonnyMJ" pitchFamily="2" charset="0"/>
            </a:endParaRPr>
          </a:p>
        </p:txBody>
      </p:sp>
      <p:pic>
        <p:nvPicPr>
          <p:cNvPr id="5" name="Content Placeholder 4" descr="watermarked_img_1434465858696850500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18745"/>
            <a:ext cx="8229600" cy="4488873"/>
          </a:xfr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1752600" y="274638"/>
            <a:ext cx="5791200" cy="1143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cvV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we‡kølY</a:t>
            </a:r>
            <a:r>
              <a:rPr lang="en-US" sz="44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SutonnyMJ" pitchFamily="2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143000" y="6107618"/>
            <a:ext cx="5791200" cy="902782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Av‡ivwn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e‡m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_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vKv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e¨w³‡K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mvjvg</a:t>
            </a:r>
            <a:r>
              <a:rPr kumimoji="0" lang="en-US" sz="2400" b="1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SutonnyMJ" pitchFamily="2" charset="0"/>
                <a:ea typeface="+mn-ea"/>
                <a:cs typeface="+mn-cs"/>
              </a:rPr>
              <a:t>w`‡e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SutonnyMJ" pitchFamily="2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watermarked_img_7389220341357483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04773"/>
            <a:ext cx="8229600" cy="4488873"/>
          </a:xfrm>
        </p:spPr>
      </p:pic>
      <p:sp>
        <p:nvSpPr>
          <p:cNvPr id="4" name="Title 4"/>
          <p:cNvSpPr txBox="1">
            <a:spLocks noGrp="1"/>
          </p:cNvSpPr>
          <p:nvPr>
            <p:ph type="title"/>
          </p:nvPr>
        </p:nvSpPr>
        <p:spPr>
          <a:xfrm>
            <a:off x="533400" y="5486400"/>
            <a:ext cx="8229600" cy="12192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pPr lvl="0">
              <a:defRPr/>
            </a:pP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Kg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msL¨v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†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jvK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AwaK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msL¨K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†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jvK‡K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mvjvg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 </a:t>
            </a:r>
            <a:r>
              <a:rPr lang="en-US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utonnyMJ" pitchFamily="2" charset="0"/>
              </a:rPr>
              <a:t>w`‡e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60000"/>
                  <a:lumOff val="40000"/>
                </a:schemeClr>
              </a:solidFill>
              <a:effectLst/>
              <a:uLnTx/>
              <a:uFillTx/>
              <a:latin typeface="SutonnyMJ" pitchFamily="2" charset="0"/>
            </a:endParaRPr>
          </a:p>
        </p:txBody>
      </p:sp>
      <p:sp>
        <p:nvSpPr>
          <p:cNvPr id="6" name="Title 4"/>
          <p:cNvSpPr txBox="1">
            <a:spLocks/>
          </p:cNvSpPr>
          <p:nvPr/>
        </p:nvSpPr>
        <p:spPr>
          <a:xfrm>
            <a:off x="1752600" y="76200"/>
            <a:ext cx="5791200" cy="11430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 smtClean="0">
                <a:solidFill>
                  <a:srgbClr val="FFFF00"/>
                </a:solidFill>
                <a:latin typeface="SutonnyMJ" pitchFamily="2" charset="0"/>
              </a:rPr>
              <a:t>cvV</a:t>
            </a:r>
            <a:r>
              <a:rPr lang="en-US" sz="4400" b="1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latin typeface="SutonnyMJ" pitchFamily="2" charset="0"/>
              </a:rPr>
              <a:t>we‡kølY</a:t>
            </a:r>
            <a:r>
              <a:rPr lang="en-US" sz="4400" b="1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utonnyMJ" pitchFamily="2" charset="0"/>
            </a:endParaRPr>
          </a:p>
        </p:txBody>
      </p:sp>
    </p:spTree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" y="1219200"/>
          <a:ext cx="9143999" cy="5473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599"/>
                <a:gridCol w="1752600"/>
                <a:gridCol w="4876800"/>
              </a:tblGrid>
              <a:tr h="74501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`‡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ji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bvg</a:t>
                      </a:r>
                      <a:endParaRPr lang="en-US" dirty="0" smtClean="0">
                        <a:latin typeface="SutonnyMJ" pitchFamily="2" charset="0"/>
                      </a:endParaRPr>
                    </a:p>
                    <a:p>
                      <a:pPr algn="ctr"/>
                      <a:endParaRPr lang="en-US" dirty="0" smtClean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wba©vwiZ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welq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Av‡jvPbv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I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DË‡ii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Rb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¨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cÖkœ</a:t>
                      </a:r>
                      <a:endParaRPr lang="en-US" dirty="0"/>
                    </a:p>
                  </a:txBody>
                  <a:tcPr/>
                </a:tc>
              </a:tr>
              <a:tr h="85144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`j-1: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Avm-mvjvg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mvjv‡gi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mvaviY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wbqg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1.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eq‡mi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†_‡K †K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Kv‡K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Av‡M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†`‡e?</a:t>
                      </a:r>
                    </a:p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2. Kg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msL¨K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jvK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Ges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ewk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msL¨K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jv‡Ki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g‡a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¨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Kviv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Av‡M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†`‡e?</a:t>
                      </a:r>
                    </a:p>
                  </a:txBody>
                  <a:tcPr/>
                </a:tc>
              </a:tr>
              <a:tr h="88691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`j-2: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Avj-gvwk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(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c_Pvix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Pjvi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c‡_i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Av`e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1.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GKRb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c_Pvix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I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e‡m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_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vKv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e¨w³i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g‡a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¨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Kvi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Av‡M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†`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Iqv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400" dirty="0" err="1" smtClean="0">
                          <a:latin typeface="SutonnyMJ" pitchFamily="2" charset="0"/>
                        </a:rPr>
                        <a:t>wbqg</a:t>
                      </a:r>
                      <a:r>
                        <a:rPr lang="en-US" sz="1400" dirty="0" smtClean="0">
                          <a:latin typeface="SutonnyMJ" pitchFamily="2" charset="0"/>
                        </a:rPr>
                        <a:t>?</a:t>
                      </a:r>
                      <a:endParaRPr lang="en-US" dirty="0" smtClean="0">
                        <a:latin typeface="SutonnyMJ" pitchFamily="2" charset="0"/>
                      </a:endParaRPr>
                    </a:p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2.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iv¯Ívq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nuvUvi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mgq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†`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Iqvi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mydj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Kx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?</a:t>
                      </a:r>
                    </a:p>
                  </a:txBody>
                  <a:tcPr/>
                </a:tc>
              </a:tr>
              <a:tr h="106430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SutonnyMJ" pitchFamily="2" charset="0"/>
                        </a:rPr>
                        <a:t>`j-3: </a:t>
                      </a:r>
                      <a:r>
                        <a:rPr lang="en-US" sz="2000" dirty="0" err="1" smtClean="0">
                          <a:latin typeface="SutonnyMJ" pitchFamily="2" charset="0"/>
                        </a:rPr>
                        <a:t>Avj-AvZ¡dvj</a:t>
                      </a:r>
                      <a:r>
                        <a:rPr lang="en-US" sz="2000" dirty="0" smtClean="0">
                          <a:latin typeface="SutonnyMJ" pitchFamily="2" charset="0"/>
                        </a:rPr>
                        <a:t> (</a:t>
                      </a:r>
                      <a:r>
                        <a:rPr lang="en-US" sz="2000" dirty="0" err="1" smtClean="0">
                          <a:latin typeface="SutonnyMJ" pitchFamily="2" charset="0"/>
                        </a:rPr>
                        <a:t>wkï‡`i</a:t>
                      </a:r>
                      <a:r>
                        <a:rPr lang="en-US" sz="20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2000" dirty="0" err="1" smtClean="0">
                          <a:latin typeface="SutonnyMJ" pitchFamily="2" charset="0"/>
                        </a:rPr>
                        <a:t>cÖwZ</a:t>
                      </a:r>
                      <a:r>
                        <a:rPr lang="en-US" sz="2000" dirty="0" smtClean="0">
                          <a:latin typeface="SutonnyMJ" pitchFamily="2" charset="0"/>
                        </a:rPr>
                        <a:t>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wkï‡`i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‡_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AvPiY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1.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ivmyjyjøvn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(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.) c_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w`‡q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hvIqvi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mgq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wkï‡`i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Kx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K‡iwQ‡jb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?</a:t>
                      </a:r>
                    </a:p>
                    <a:p>
                      <a:pPr algn="just">
                        <a:buNone/>
                      </a:pPr>
                      <a:r>
                        <a:rPr lang="en-US" dirty="0" smtClean="0">
                          <a:latin typeface="SutonnyMJ" pitchFamily="2" charset="0"/>
                        </a:rPr>
                        <a:t>2.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eoiv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QvU‡`i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w`‡j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wkï‡`i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g‡b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Kgb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cÖfve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c‡o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?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186252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`j-4: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Avj-AvLjvK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(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mybœvZ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mvjv‡gi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wkóvPvi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I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webq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600" dirty="0" smtClean="0">
                          <a:latin typeface="SutonnyMJ" pitchFamily="2" charset="0"/>
                        </a:rPr>
                        <a:t>1.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Av‡M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†`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Iqvi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gva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¨‡g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gvby‡li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AnsKvi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Kxfv‡e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`~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nq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?</a:t>
                      </a:r>
                    </a:p>
                    <a:p>
                      <a:pPr algn="just">
                        <a:buNone/>
                      </a:pPr>
                      <a:r>
                        <a:rPr lang="en-US" sz="1600" dirty="0" smtClean="0">
                          <a:latin typeface="SutonnyMJ" pitchFamily="2" charset="0"/>
                        </a:rPr>
                        <a:t>2. †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QvU‡`i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mvjvg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†`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Iqv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ivmyjyjøvn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(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mv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.)-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Gi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†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Kvb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PwiÎ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cÖKvk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sz="1600" dirty="0" err="1" smtClean="0">
                          <a:latin typeface="SutonnyMJ" pitchFamily="2" charset="0"/>
                        </a:rPr>
                        <a:t>K‡i</a:t>
                      </a:r>
                      <a:r>
                        <a:rPr lang="en-US" sz="1600" dirty="0" smtClean="0">
                          <a:latin typeface="SutonnyMJ" pitchFamily="2" charset="0"/>
                        </a:rPr>
                        <a:t>?</a:t>
                      </a:r>
                    </a:p>
                    <a:p>
                      <a:pPr marL="342900" indent="-342900" algn="ctr">
                        <a:buNone/>
                      </a:pP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4"/>
          <p:cNvSpPr txBox="1">
            <a:spLocks/>
          </p:cNvSpPr>
          <p:nvPr/>
        </p:nvSpPr>
        <p:spPr>
          <a:xfrm>
            <a:off x="2362200" y="0"/>
            <a:ext cx="4419600" cy="11430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</a:rPr>
              <a:t>`</a:t>
            </a:r>
            <a:r>
              <a:rPr lang="en-US" sz="4400" b="1" dirty="0" err="1" smtClean="0">
                <a:solidFill>
                  <a:schemeClr val="tx1"/>
                </a:solidFill>
                <a:latin typeface="SutonnyMJ" pitchFamily="2" charset="0"/>
              </a:rPr>
              <a:t>jxq</a:t>
            </a:r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SutonnyMJ" pitchFamily="2" charset="0"/>
              </a:rPr>
              <a:t>KvR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marL="0" indent="0">
              <a:buNone/>
            </a:pPr>
            <a:endParaRPr lang="en-US" dirty="0">
              <a:latin typeface="SutonnyMJ" pitchFamily="2" charset="0"/>
            </a:endParaRPr>
          </a:p>
          <a:p>
            <a:pPr marL="514350" indent="-514350">
              <a:buAutoNum type="arabicParenR"/>
            </a:pPr>
            <a:r>
              <a:rPr lang="en-US" dirty="0" smtClean="0">
                <a:latin typeface="SutonnyMJ" pitchFamily="2" charset="0"/>
              </a:rPr>
              <a:t>‡</a:t>
            </a:r>
            <a:r>
              <a:rPr lang="en-US" dirty="0" err="1" smtClean="0">
                <a:latin typeface="SutonnyMJ" pitchFamily="2" charset="0"/>
              </a:rPr>
              <a:t>QvUiv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Kv</a:t>
            </a:r>
            <a:r>
              <a:rPr lang="en-US" dirty="0" smtClean="0">
                <a:latin typeface="SutonnyMJ" pitchFamily="2" charset="0"/>
              </a:rPr>
              <a:t>‡`</a:t>
            </a:r>
            <a:r>
              <a:rPr lang="en-US" dirty="0" err="1" smtClean="0">
                <a:latin typeface="SutonnyMJ" pitchFamily="2" charset="0"/>
              </a:rPr>
              <a:t>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w`‡e</a:t>
            </a:r>
            <a:r>
              <a:rPr lang="en-US" dirty="0" smtClean="0">
                <a:latin typeface="SutonnyMJ" pitchFamily="2" charset="0"/>
              </a:rPr>
              <a:t>| </a:t>
            </a:r>
          </a:p>
          <a:p>
            <a:pPr marL="0" indent="0">
              <a:buNone/>
            </a:pPr>
            <a:r>
              <a:rPr lang="en-US" dirty="0" smtClean="0">
                <a:latin typeface="SutonnyMJ" pitchFamily="2" charset="0"/>
              </a:rPr>
              <a:t>2)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k‡ãi</a:t>
            </a:r>
            <a:r>
              <a:rPr lang="en-US" dirty="0" smtClean="0">
                <a:latin typeface="SutonnyMJ" pitchFamily="2" charset="0"/>
              </a:rPr>
              <a:t> A_© </a:t>
            </a:r>
            <a:r>
              <a:rPr lang="en-US" dirty="0" err="1" smtClean="0">
                <a:latin typeface="SutonnyMJ" pitchFamily="2" charset="0"/>
              </a:rPr>
              <a:t>wK</a:t>
            </a:r>
            <a:r>
              <a:rPr lang="en-US" dirty="0" smtClean="0">
                <a:latin typeface="SutonnyMJ" pitchFamily="2" charset="0"/>
              </a:rPr>
              <a:t>?</a:t>
            </a:r>
          </a:p>
          <a:p>
            <a:pPr marL="0" indent="0">
              <a:buNone/>
            </a:pPr>
            <a:r>
              <a:rPr lang="en-US" dirty="0" smtClean="0">
                <a:latin typeface="SutonnyMJ" pitchFamily="2" charset="0"/>
              </a:rPr>
              <a:t>3) </a:t>
            </a:r>
            <a:r>
              <a:rPr lang="en-US" dirty="0" err="1" smtClean="0">
                <a:latin typeface="SutonnyMJ" pitchFamily="2" charset="0"/>
              </a:rPr>
              <a:t>বসে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থাকা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ব্যক্তি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কাকে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সালাম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দিবে</a:t>
            </a:r>
            <a:r>
              <a:rPr lang="en-US" dirty="0" smtClean="0">
                <a:latin typeface="SutonnyMJ" pitchFamily="2" charset="0"/>
              </a:rPr>
              <a:t>। </a:t>
            </a:r>
          </a:p>
          <a:p>
            <a:pPr marL="0" indent="0">
              <a:buNone/>
            </a:pPr>
            <a:r>
              <a:rPr lang="en-US" dirty="0" smtClean="0">
                <a:latin typeface="SutonnyMJ" pitchFamily="2" charset="0"/>
              </a:rPr>
              <a:t>4) </a:t>
            </a:r>
            <a:r>
              <a:rPr lang="en-US" dirty="0" err="1" smtClean="0">
                <a:latin typeface="SutonnyMJ" pitchFamily="2" charset="0"/>
              </a:rPr>
              <a:t>সালাম</a:t>
            </a:r>
            <a:r>
              <a:rPr lang="en-US" dirty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দেওয়ার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হুকুম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কি</a:t>
            </a:r>
            <a:r>
              <a:rPr lang="en-US" smtClean="0">
                <a:latin typeface="SutonnyMJ" pitchFamily="2" charset="0"/>
              </a:rPr>
              <a:t> ?</a:t>
            </a:r>
            <a:endParaRPr lang="en-US" dirty="0" smtClean="0">
              <a:latin typeface="SutonnyMJ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SutonnyMJ" pitchFamily="2" charset="0"/>
              </a:rPr>
              <a:t>5) </a:t>
            </a:r>
            <a:r>
              <a:rPr lang="en-US" dirty="0" err="1" smtClean="0">
                <a:latin typeface="SutonnyMJ" pitchFamily="2" charset="0"/>
              </a:rPr>
              <a:t>সালামের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জওয়াব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দেওয়ার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বিধান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কি</a:t>
            </a:r>
            <a:r>
              <a:rPr lang="en-US" dirty="0" smtClean="0">
                <a:latin typeface="SutonnyMJ" pitchFamily="2" charset="0"/>
              </a:rPr>
              <a:t>? 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676400" y="335829"/>
            <a:ext cx="5105400" cy="982662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chemeClr val="accent4"/>
                </a:solidFill>
                <a:latin typeface="SutonnyMJ" pitchFamily="2" charset="0"/>
              </a:rPr>
              <a:t>g~j¨vqb</a:t>
            </a:r>
            <a:endParaRPr lang="en-US" sz="8000" dirty="0" smtClean="0">
              <a:solidFill>
                <a:schemeClr val="accent4"/>
              </a:solidFill>
              <a:latin typeface="SutonnyMJ" pitchFamily="2" charset="0"/>
            </a:endParaRPr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SutonnyMJ" pitchFamily="2" charset="0"/>
              </a:rPr>
              <a:t>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lt1"/>
                </a:solidFill>
              </a:rPr>
              <a:t>                </a:t>
            </a:r>
          </a:p>
          <a:p>
            <a:pPr marL="0" fontAlgn="t">
              <a:spcBef>
                <a:spcPts val="0"/>
              </a:spcBef>
            </a:pPr>
            <a:endParaRPr lang="en-US" dirty="0" smtClean="0">
              <a:solidFill>
                <a:schemeClr val="dk1"/>
              </a:solidFill>
            </a:endParaRPr>
          </a:p>
          <a:p>
            <a:pPr marL="0" fontAlgn="t">
              <a:spcBef>
                <a:spcPts val="0"/>
              </a:spcBef>
            </a:pPr>
            <a:endParaRPr lang="en-US" dirty="0" smtClean="0">
              <a:solidFill>
                <a:schemeClr val="dk1"/>
              </a:solidFill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pPr marL="0" fontAlgn="t">
              <a:spcBef>
                <a:spcPts val="0"/>
              </a:spcBef>
            </a:pPr>
            <a:endParaRPr lang="en-US" b="1" dirty="0" smtClean="0">
              <a:solidFill>
                <a:schemeClr val="lt1"/>
              </a:solidFill>
            </a:endParaRPr>
          </a:p>
          <a:p>
            <a:pPr marL="0" fontAlgn="t">
              <a:spcBef>
                <a:spcPts val="0"/>
              </a:spcBef>
            </a:pPr>
            <a:endParaRPr lang="en-US" dirty="0" smtClean="0">
              <a:solidFill>
                <a:schemeClr val="dk1"/>
              </a:solidFill>
            </a:endParaRPr>
          </a:p>
          <a:p>
            <a:pPr marL="0" fontAlgn="t">
              <a:spcBef>
                <a:spcPts val="0"/>
              </a:spcBef>
            </a:pPr>
            <a:endParaRPr lang="en-US" dirty="0" smtClean="0">
              <a:solidFill>
                <a:schemeClr val="dk1"/>
              </a:solidFill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  <a:p>
            <a:endParaRPr lang="en-US" dirty="0" smtClean="0">
              <a:latin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1524001"/>
            <a:ext cx="670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 err="1" smtClean="0">
                <a:latin typeface="SutonnyMJ" pitchFamily="2" charset="0"/>
              </a:rPr>
              <a:t>AvR‡Ki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cvV</a:t>
            </a:r>
            <a:r>
              <a:rPr lang="en-US" dirty="0" smtClean="0">
                <a:latin typeface="SutonnyMJ" pitchFamily="2" charset="0"/>
              </a:rPr>
              <a:t> †_‡K †</a:t>
            </a:r>
            <a:r>
              <a:rPr lang="en-US" dirty="0" err="1" smtClean="0">
                <a:latin typeface="SutonnyMJ" pitchFamily="2" charset="0"/>
              </a:rPr>
              <a:t>kLv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Av`e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Abyhvqx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AvMvgx</a:t>
            </a:r>
            <a:r>
              <a:rPr lang="en-US" dirty="0" smtClean="0">
                <a:latin typeface="SutonnyMJ" pitchFamily="2" charset="0"/>
              </a:rPr>
              <a:t> 3 </a:t>
            </a:r>
            <a:r>
              <a:rPr lang="en-US" dirty="0" err="1" smtClean="0">
                <a:latin typeface="SutonnyMJ" pitchFamily="2" charset="0"/>
              </a:rPr>
              <a:t>w`b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Zzwg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Kv‡`i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w`‡j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Zvi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GKwU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ZvwjKv</a:t>
            </a:r>
            <a:r>
              <a:rPr lang="en-US" dirty="0" smtClean="0">
                <a:latin typeface="SutonnyMJ" pitchFamily="2" charset="0"/>
              </a:rPr>
              <a:t> ˆ</a:t>
            </a:r>
            <a:r>
              <a:rPr lang="en-US" dirty="0" err="1" smtClean="0">
                <a:latin typeface="SutonnyMJ" pitchFamily="2" charset="0"/>
              </a:rPr>
              <a:t>Zwi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Avb‡e</a:t>
            </a:r>
            <a:r>
              <a:rPr lang="en-US" dirty="0" smtClean="0">
                <a:latin typeface="SutonnyMJ" pitchFamily="2" charset="0"/>
              </a:rPr>
              <a:t>:</a:t>
            </a:r>
          </a:p>
          <a:p>
            <a:pPr algn="just">
              <a:buNone/>
            </a:pPr>
            <a:endParaRPr lang="en-US" dirty="0" smtClean="0">
              <a:latin typeface="SutonnyMJ" pitchFamily="2" charset="0"/>
            </a:endParaRPr>
          </a:p>
          <a:p>
            <a:pPr algn="just">
              <a:buNone/>
            </a:pPr>
            <a:endParaRPr lang="en-US" dirty="0" smtClean="0">
              <a:latin typeface="SutonnyMJ" pitchFamily="2" charset="0"/>
            </a:endParaRPr>
          </a:p>
          <a:p>
            <a:pPr algn="just">
              <a:buNone/>
            </a:pPr>
            <a:endParaRPr lang="en-US" dirty="0" smtClean="0">
              <a:latin typeface="SutonnyMJ" pitchFamily="2" charset="0"/>
            </a:endParaRP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1295400" y="152400"/>
            <a:ext cx="6934200" cy="11430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evwoi</a:t>
            </a:r>
            <a:r>
              <a:rPr lang="en-US" sz="3200" dirty="0" smtClean="0">
                <a:solidFill>
                  <a:srgbClr val="FFFF00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KvR</a:t>
            </a:r>
            <a:r>
              <a:rPr lang="en-US" sz="3200" dirty="0" smtClean="0">
                <a:solidFill>
                  <a:srgbClr val="FFFF00"/>
                </a:solidFill>
                <a:latin typeface="SutonnyMJ" pitchFamily="2" charset="0"/>
              </a:rPr>
              <a:t> (</a:t>
            </a:r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ev¯ÍegyLx</a:t>
            </a:r>
            <a:r>
              <a:rPr lang="en-US" sz="3200" dirty="0" smtClean="0">
                <a:solidFill>
                  <a:srgbClr val="FFFF00"/>
                </a:solidFill>
                <a:latin typeface="SutonnyMJ" pitchFamily="2" charset="0"/>
              </a:rPr>
              <a:t> I </a:t>
            </a:r>
            <a:r>
              <a:rPr lang="en-US" sz="3200" dirty="0" err="1" smtClean="0">
                <a:solidFill>
                  <a:srgbClr val="FFFF00"/>
                </a:solidFill>
                <a:latin typeface="SutonnyMJ" pitchFamily="2" charset="0"/>
              </a:rPr>
              <a:t>QKwfwËK</a:t>
            </a:r>
            <a:r>
              <a:rPr lang="en-US" sz="3200" dirty="0" smtClean="0">
                <a:solidFill>
                  <a:srgbClr val="FFFF00"/>
                </a:solidFill>
                <a:latin typeface="SutonnyMJ" pitchFamily="2" charset="0"/>
              </a:rPr>
              <a:t>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utonnyMJ" pitchFamily="2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04800" y="2590799"/>
          <a:ext cx="83820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4114800"/>
                <a:gridCol w="2971800"/>
              </a:tblGrid>
              <a:tr h="495754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SutonnyMJ" pitchFamily="2" charset="0"/>
                        </a:rPr>
                        <a:t>w`b</a:t>
                      </a:r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mtClean="0">
                          <a:latin typeface="SutonnyMJ" pitchFamily="2" charset="0"/>
                        </a:rPr>
                        <a:t>Avwg hv‡`i Av‡M mvjvg w`‡qwQ (†hgb: †QvU fvB/‡evb, mncvVx, wiKkvPvjK, eo †KD)</a:t>
                      </a:r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Avgvi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Abyf‚wZ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I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Zv‡`i</a:t>
                      </a:r>
                      <a:r>
                        <a:rPr lang="en-US" dirty="0" smtClean="0">
                          <a:latin typeface="SutonnyMJ" pitchFamily="2" charset="0"/>
                        </a:rPr>
                        <a:t>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cÖwZwµqv</a:t>
                      </a:r>
                      <a:endParaRPr lang="en-US" dirty="0" smtClean="0">
                        <a:latin typeface="SutonnyMJ" pitchFamily="2" charset="0"/>
                      </a:endParaRPr>
                    </a:p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28328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1g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w`b</a:t>
                      </a:r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32606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2q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w`b</a:t>
                      </a:r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</a:tr>
              <a:tr h="283288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SutonnyMJ" pitchFamily="2" charset="0"/>
                        </a:rPr>
                        <a:t>3q </a:t>
                      </a:r>
                      <a:r>
                        <a:rPr lang="en-US" dirty="0" err="1" smtClean="0">
                          <a:latin typeface="SutonnyMJ" pitchFamily="2" charset="0"/>
                        </a:rPr>
                        <a:t>w`b</a:t>
                      </a:r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8600">
              <a:srgbClr val="DEE8F3"/>
            </a:gs>
            <a:gs pos="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>
                <a:latin typeface="SutonnyMJ" pitchFamily="2" charset="0"/>
              </a:rPr>
              <a:t>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229600" cy="4906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>
                <a:latin typeface="SutonnyMJ" pitchFamily="2" charset="0"/>
              </a:rPr>
              <a:t>   </a:t>
            </a:r>
          </a:p>
          <a:p>
            <a:pPr algn="just">
              <a:buNone/>
            </a:pPr>
            <a:r>
              <a:rPr lang="en-US" dirty="0" smtClean="0">
                <a:latin typeface="SutonnyMJ" pitchFamily="2" charset="0"/>
              </a:rPr>
              <a:t>"</a:t>
            </a:r>
            <a:r>
              <a:rPr lang="en-US" dirty="0" err="1" smtClean="0">
                <a:latin typeface="SutonnyMJ" pitchFamily="2" charset="0"/>
              </a:rPr>
              <a:t>wcÖq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wk¶v_©xe</a:t>
            </a:r>
            <a:r>
              <a:rPr lang="en-US" dirty="0" smtClean="0">
                <a:latin typeface="SutonnyMJ" pitchFamily="2" charset="0"/>
              </a:rPr>
              <a:t>„›`, </a:t>
            </a:r>
            <a:r>
              <a:rPr lang="en-US" dirty="0" err="1" smtClean="0">
                <a:latin typeface="SutonnyMJ" pitchFamily="2" charset="0"/>
              </a:rPr>
              <a:t>AvR‡Ki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nvw`m</a:t>
            </a:r>
            <a:r>
              <a:rPr lang="en-US" dirty="0" smtClean="0">
                <a:latin typeface="SutonnyMJ" pitchFamily="2" charset="0"/>
              </a:rPr>
              <a:t> †_‡K </a:t>
            </a:r>
            <a:r>
              <a:rPr lang="en-US" dirty="0" err="1" smtClean="0">
                <a:latin typeface="SutonnyMJ" pitchFamily="2" charset="0"/>
              </a:rPr>
              <a:t>Avgiv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wkLjvgÑmvjvg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n‡jv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cvi¯úwiK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kvwšÍ</a:t>
            </a:r>
            <a:r>
              <a:rPr lang="en-US" dirty="0" smtClean="0">
                <a:latin typeface="SutonnyMJ" pitchFamily="2" charset="0"/>
              </a:rPr>
              <a:t> I </a:t>
            </a:r>
            <a:r>
              <a:rPr lang="en-US" dirty="0" err="1" smtClean="0">
                <a:latin typeface="SutonnyMJ" pitchFamily="2" charset="0"/>
              </a:rPr>
              <a:t>web‡qi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cÖZxK</a:t>
            </a:r>
            <a:r>
              <a:rPr lang="en-US" dirty="0" smtClean="0">
                <a:latin typeface="SutonnyMJ" pitchFamily="2" charset="0"/>
              </a:rPr>
              <a:t>| †</a:t>
            </a:r>
            <a:r>
              <a:rPr lang="en-US" dirty="0" err="1" smtClean="0">
                <a:latin typeface="SutonnyMJ" pitchFamily="2" charset="0"/>
              </a:rPr>
              <a:t>QvUiv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hgb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eo‡`i</a:t>
            </a:r>
            <a:r>
              <a:rPr lang="en-US" dirty="0" smtClean="0">
                <a:latin typeface="SutonnyMJ" pitchFamily="2" charset="0"/>
              </a:rPr>
              <a:t> m¤§</a:t>
            </a:r>
            <a:r>
              <a:rPr lang="en-US" dirty="0" err="1" smtClean="0">
                <a:latin typeface="SutonnyMJ" pitchFamily="2" charset="0"/>
              </a:rPr>
              <a:t>vb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Rvwb‡q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†`‡e, †</a:t>
            </a:r>
            <a:r>
              <a:rPr lang="en-US" dirty="0" err="1" smtClean="0">
                <a:latin typeface="SutonnyMJ" pitchFamily="2" charset="0"/>
              </a:rPr>
              <a:t>Zgwb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eoivI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ivmyjyjøvn</a:t>
            </a:r>
            <a:r>
              <a:rPr lang="en-US" dirty="0" smtClean="0">
                <a:latin typeface="SutonnyMJ" pitchFamily="2" charset="0"/>
              </a:rPr>
              <a:t> (</a:t>
            </a:r>
            <a:r>
              <a:rPr lang="en-US" dirty="0" err="1" smtClean="0">
                <a:latin typeface="SutonnyMJ" pitchFamily="2" charset="0"/>
              </a:rPr>
              <a:t>mv</a:t>
            </a:r>
            <a:r>
              <a:rPr lang="en-US" dirty="0" smtClean="0">
                <a:latin typeface="SutonnyMJ" pitchFamily="2" charset="0"/>
              </a:rPr>
              <a:t>.)-</a:t>
            </a:r>
            <a:r>
              <a:rPr lang="en-US" dirty="0" err="1" smtClean="0">
                <a:latin typeface="SutonnyMJ" pitchFamily="2" charset="0"/>
              </a:rPr>
              <a:t>Gi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mybœvZ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AbymiY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K‡i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QvU‡`i</a:t>
            </a:r>
            <a:r>
              <a:rPr lang="en-US" dirty="0" smtClean="0">
                <a:latin typeface="SutonnyMJ" pitchFamily="2" charset="0"/>
              </a:rPr>
              <a:t> †</a:t>
            </a:r>
            <a:r>
              <a:rPr lang="en-US" dirty="0" err="1" smtClean="0">
                <a:latin typeface="SutonnyMJ" pitchFamily="2" charset="0"/>
              </a:rPr>
              <a:t>mœ‡ni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</a:t>
            </a:r>
            <a:r>
              <a:rPr lang="en-US" dirty="0" smtClean="0">
                <a:latin typeface="SutonnyMJ" pitchFamily="2" charset="0"/>
              </a:rPr>
              <a:t>‡_ </a:t>
            </a:r>
            <a:r>
              <a:rPr lang="en-US" dirty="0" err="1" smtClean="0">
                <a:latin typeface="SutonnyMJ" pitchFamily="2" charset="0"/>
              </a:rPr>
              <a:t>Av‡M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mvjvg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w`‡Z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cv‡i</a:t>
            </a:r>
            <a:r>
              <a:rPr lang="en-US" dirty="0" smtClean="0">
                <a:latin typeface="SutonnyMJ" pitchFamily="2" charset="0"/>
              </a:rPr>
              <a:t>| G‡Z </a:t>
            </a:r>
            <a:r>
              <a:rPr lang="en-US" dirty="0" err="1" smtClean="0">
                <a:latin typeface="SutonnyMJ" pitchFamily="2" charset="0"/>
              </a:rPr>
              <a:t>mgv‡R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AnsKvi</a:t>
            </a:r>
            <a:r>
              <a:rPr lang="en-US" dirty="0" smtClean="0">
                <a:latin typeface="SutonnyMJ" pitchFamily="2" charset="0"/>
              </a:rPr>
              <a:t> `~</a:t>
            </a:r>
            <a:r>
              <a:rPr lang="en-US" dirty="0" err="1" smtClean="0">
                <a:latin typeface="SutonnyMJ" pitchFamily="2" charset="0"/>
              </a:rPr>
              <a:t>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nq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Ges</a:t>
            </a:r>
            <a:r>
              <a:rPr lang="en-US" dirty="0" smtClean="0">
                <a:latin typeface="SutonnyMJ" pitchFamily="2" charset="0"/>
              </a:rPr>
              <a:t> G‡K </a:t>
            </a:r>
            <a:r>
              <a:rPr lang="en-US" dirty="0" err="1" smtClean="0">
                <a:latin typeface="SutonnyMJ" pitchFamily="2" charset="0"/>
              </a:rPr>
              <a:t>Ac‡ii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cÖwZ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fv‡jvevmv</a:t>
            </a:r>
            <a:r>
              <a:rPr lang="en-US" dirty="0" smtClean="0">
                <a:latin typeface="SutonnyMJ" pitchFamily="2" charset="0"/>
              </a:rPr>
              <a:t> I †</a:t>
            </a:r>
            <a:r>
              <a:rPr lang="en-US" dirty="0" err="1" smtClean="0">
                <a:latin typeface="SutonnyMJ" pitchFamily="2" charset="0"/>
              </a:rPr>
              <a:t>mŠnv</a:t>
            </a:r>
            <a:r>
              <a:rPr lang="en-US" dirty="0" smtClean="0">
                <a:latin typeface="SutonnyMJ" pitchFamily="2" charset="0"/>
              </a:rPr>
              <a:t>`¨© </a:t>
            </a:r>
            <a:r>
              <a:rPr lang="en-US" dirty="0" err="1" smtClean="0">
                <a:latin typeface="SutonnyMJ" pitchFamily="2" charset="0"/>
              </a:rPr>
              <a:t>e„w</a:t>
            </a:r>
            <a:r>
              <a:rPr lang="en-US" dirty="0" smtClean="0">
                <a:latin typeface="SutonnyMJ" pitchFamily="2" charset="0"/>
              </a:rPr>
              <a:t>× </a:t>
            </a:r>
            <a:r>
              <a:rPr lang="en-US" dirty="0" err="1" smtClean="0">
                <a:latin typeface="SutonnyMJ" pitchFamily="2" charset="0"/>
              </a:rPr>
              <a:t>cvq</a:t>
            </a:r>
            <a:r>
              <a:rPr lang="en-US" dirty="0" smtClean="0">
                <a:latin typeface="SutonnyMJ" pitchFamily="2" charset="0"/>
              </a:rPr>
              <a:t>|"</a:t>
            </a:r>
          </a:p>
        </p:txBody>
      </p:sp>
      <p:sp>
        <p:nvSpPr>
          <p:cNvPr id="4" name="Title 4"/>
          <p:cNvSpPr txBox="1">
            <a:spLocks/>
          </p:cNvSpPr>
          <p:nvPr/>
        </p:nvSpPr>
        <p:spPr>
          <a:xfrm>
            <a:off x="1905000" y="152400"/>
            <a:ext cx="5791200" cy="114300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3600" b="1" dirty="0" err="1" smtClean="0">
                <a:solidFill>
                  <a:schemeClr val="tx1"/>
                </a:solidFill>
                <a:latin typeface="SutonnyMJ" pitchFamily="2" charset="0"/>
              </a:rPr>
              <a:t>Dcmsnvi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MJ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579</TotalTime>
  <Words>1645</Words>
  <Application>Microsoft Office PowerPoint</Application>
  <PresentationFormat>On-screen Show (4:3)</PresentationFormat>
  <Paragraphs>190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SutonnyMJ</vt:lpstr>
      <vt:lpstr>Times New Roman</vt:lpstr>
      <vt:lpstr>Vrinda</vt:lpstr>
      <vt:lpstr>Wingdings</vt:lpstr>
      <vt:lpstr>Yu Gothic</vt:lpstr>
      <vt:lpstr>Office Theme</vt:lpstr>
      <vt:lpstr>                                                 ,</vt:lpstr>
      <vt:lpstr>PowerPoint Presentation</vt:lpstr>
      <vt:lpstr>PowerPoint Presentation</vt:lpstr>
      <vt:lpstr>PowerPoint Presentation</vt:lpstr>
      <vt:lpstr>.</vt:lpstr>
      <vt:lpstr>wkLbdj </vt:lpstr>
      <vt:lpstr>..</vt:lpstr>
      <vt:lpstr> </vt:lpstr>
      <vt:lpstr>.</vt:lpstr>
      <vt:lpstr>. </vt:lpstr>
      <vt:lpstr> </vt:lpstr>
      <vt:lpstr>cvV we‡kølY</vt:lpstr>
      <vt:lpstr>cvV we‡kølY</vt:lpstr>
      <vt:lpstr>PowerPoint Presentation</vt:lpstr>
      <vt:lpstr>cvV we‡kølY</vt:lpstr>
      <vt:lpstr> gv‡S gv‡S eo e¨w³ †QvU‡`i mvjvg w`‡e</vt:lpstr>
      <vt:lpstr>g~j¨vqb</vt:lpstr>
      <vt:lpstr>Kg msL¨v †jvK AwaK msL¨K †jvK‡K mvjvg w`‡e</vt:lpstr>
      <vt:lpstr>..</vt:lpstr>
      <vt:lpstr>PowerPoint Presentation</vt:lpstr>
      <vt:lpstr>🏠</vt:lpstr>
      <vt:lpstr>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JRC</dc:creator>
  <cp:lastModifiedBy>UITRCE</cp:lastModifiedBy>
  <cp:revision>262</cp:revision>
  <dcterms:created xsi:type="dcterms:W3CDTF">2026-08-25T17:12:00Z</dcterms:created>
  <dcterms:modified xsi:type="dcterms:W3CDTF">2026-09-30T10:58:57Z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CC4AA836B3A44DD1A646185D0FE2364B_12</vt:lpwstr>
  </property>
</Properties>
</file>